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63" r:id="rId4"/>
    <p:sldId id="274" r:id="rId5"/>
    <p:sldId id="280" r:id="rId6"/>
    <p:sldId id="281" r:id="rId7"/>
    <p:sldId id="268" r:id="rId8"/>
    <p:sldId id="271" r:id="rId9"/>
    <p:sldId id="276" r:id="rId10"/>
    <p:sldId id="282" r:id="rId11"/>
    <p:sldId id="277" r:id="rId12"/>
    <p:sldId id="287" r:id="rId13"/>
    <p:sldId id="283" r:id="rId14"/>
    <p:sldId id="284" r:id="rId15"/>
    <p:sldId id="279" r:id="rId16"/>
    <p:sldId id="260" r:id="rId17"/>
  </p:sldIdLst>
  <p:sldSz cx="9144000" cy="6858000" type="screen4x3"/>
  <p:notesSz cx="6799263" cy="99298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660"/>
    <a:srgbClr val="4BC2BC"/>
    <a:srgbClr val="4B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FBA19-A789-4929-B26A-ADB1F6D293C6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468A6DC-086B-4851-A360-A30A475A15C4}">
      <dgm:prSet phldrT="[Texte]" custT="1"/>
      <dgm:spPr/>
      <dgm:t>
        <a:bodyPr/>
        <a:lstStyle/>
        <a:p>
          <a:r>
            <a:rPr lang="fr-FR" sz="1600" b="1" dirty="0"/>
            <a:t>Distribution of C&amp;C items</a:t>
          </a:r>
          <a:r>
            <a:rPr lang="fr-FR" sz="1600" dirty="0"/>
            <a:t> </a:t>
          </a:r>
          <a:r>
            <a:rPr lang="fr-FR" sz="1600" dirty="0" err="1"/>
            <a:t>according</a:t>
          </a:r>
          <a:r>
            <a:rPr lang="fr-FR" sz="1600" dirty="0"/>
            <a:t> to </a:t>
          </a:r>
          <a:r>
            <a:rPr lang="fr-FR" sz="1600" dirty="0" err="1"/>
            <a:t>working</a:t>
          </a:r>
          <a:r>
            <a:rPr lang="fr-FR" sz="1600" dirty="0"/>
            <a:t> group </a:t>
          </a:r>
          <a:r>
            <a:rPr lang="fr-FR" sz="1600" dirty="0" err="1"/>
            <a:t>member’s</a:t>
          </a:r>
          <a:r>
            <a:rPr lang="fr-FR" sz="1600" dirty="0"/>
            <a:t> expertise)</a:t>
          </a:r>
        </a:p>
        <a:p>
          <a:r>
            <a:rPr lang="fr-FR" sz="1600" dirty="0"/>
            <a:t>All 40 items for </a:t>
          </a:r>
          <a:r>
            <a:rPr lang="fr-FR" sz="1600" dirty="0" err="1"/>
            <a:t>researchers</a:t>
          </a:r>
          <a:r>
            <a:rPr lang="fr-FR" sz="1600" dirty="0"/>
            <a:t>’ panel </a:t>
          </a:r>
          <a:r>
            <a:rPr lang="fr-FR" sz="1600" dirty="0" err="1"/>
            <a:t>members</a:t>
          </a:r>
          <a:endParaRPr lang="fr-FR" sz="1600" dirty="0"/>
        </a:p>
      </dgm:t>
    </dgm:pt>
    <dgm:pt modelId="{C01291A8-690D-439E-AC58-8300B9254B72}" type="parTrans" cxnId="{73F68B31-7669-4A5C-9D5D-ECAF2B0182C3}">
      <dgm:prSet/>
      <dgm:spPr/>
      <dgm:t>
        <a:bodyPr/>
        <a:lstStyle/>
        <a:p>
          <a:endParaRPr lang="fr-FR"/>
        </a:p>
      </dgm:t>
    </dgm:pt>
    <dgm:pt modelId="{F33A20CD-DB65-49DC-9B66-0FFE45B488FE}" type="sibTrans" cxnId="{73F68B31-7669-4A5C-9D5D-ECAF2B0182C3}">
      <dgm:prSet/>
      <dgm:spPr/>
      <dgm:t>
        <a:bodyPr/>
        <a:lstStyle/>
        <a:p>
          <a:endParaRPr lang="fr-FR"/>
        </a:p>
      </dgm:t>
    </dgm:pt>
    <dgm:pt modelId="{FF6EFB74-08E2-41DD-96D7-47CE190D9D05}">
      <dgm:prSet phldrT="[Texte]" custT="1"/>
      <dgm:spPr/>
      <dgm:t>
        <a:bodyPr/>
        <a:lstStyle/>
        <a:p>
          <a:r>
            <a:rPr lang="fr-FR" sz="1600" b="1" dirty="0"/>
            <a:t>Gap </a:t>
          </a:r>
          <a:r>
            <a:rPr lang="fr-FR" sz="1600" b="1" dirty="0" err="1"/>
            <a:t>analysis</a:t>
          </a:r>
          <a:r>
            <a:rPr lang="fr-FR" sz="1600" b="1" dirty="0"/>
            <a:t> </a:t>
          </a:r>
          <a:r>
            <a:rPr lang="fr-FR" sz="1600" dirty="0"/>
            <a:t>(check applicable </a:t>
          </a:r>
          <a:r>
            <a:rPr lang="fr-FR" sz="1600" dirty="0" err="1"/>
            <a:t>regulations</a:t>
          </a:r>
          <a:r>
            <a:rPr lang="fr-FR" sz="1600" dirty="0"/>
            <a:t> and </a:t>
          </a:r>
          <a:r>
            <a:rPr lang="fr-FR" sz="1600" dirty="0" err="1"/>
            <a:t>internal</a:t>
          </a:r>
          <a:r>
            <a:rPr lang="fr-FR" sz="1600" dirty="0"/>
            <a:t> UM </a:t>
          </a:r>
          <a:r>
            <a:rPr lang="fr-FR" sz="1600" dirty="0" err="1"/>
            <a:t>policies</a:t>
          </a:r>
          <a:r>
            <a:rPr lang="fr-FR" sz="1600" dirty="0"/>
            <a:t> for </a:t>
          </a:r>
          <a:r>
            <a:rPr lang="fr-FR" sz="1600" dirty="0" err="1"/>
            <a:t>each</a:t>
          </a:r>
          <a:r>
            <a:rPr lang="fr-FR" sz="1600" dirty="0"/>
            <a:t> item)</a:t>
          </a:r>
        </a:p>
        <a:p>
          <a:r>
            <a:rPr lang="fr-FR" sz="1600" b="1" dirty="0" err="1"/>
            <a:t>Proposals</a:t>
          </a:r>
          <a:r>
            <a:rPr lang="fr-FR" sz="1600" dirty="0"/>
            <a:t> for </a:t>
          </a:r>
          <a:r>
            <a:rPr lang="fr-FR" sz="1600" dirty="0" err="1"/>
            <a:t>improvement</a:t>
          </a:r>
          <a:r>
            <a:rPr lang="fr-FR" sz="1600" dirty="0"/>
            <a:t> </a:t>
          </a:r>
          <a:r>
            <a:rPr lang="fr-FR" sz="1600" dirty="0" err="1"/>
            <a:t>measures</a:t>
          </a:r>
          <a:endParaRPr lang="fr-FR" sz="1600" dirty="0"/>
        </a:p>
      </dgm:t>
    </dgm:pt>
    <dgm:pt modelId="{931B895A-70EA-4825-A248-D0A5C04B84F1}" type="parTrans" cxnId="{DD03E6A2-1484-43C7-B5F0-7DD561DC45CF}">
      <dgm:prSet/>
      <dgm:spPr/>
      <dgm:t>
        <a:bodyPr/>
        <a:lstStyle/>
        <a:p>
          <a:endParaRPr lang="fr-FR"/>
        </a:p>
      </dgm:t>
    </dgm:pt>
    <dgm:pt modelId="{83FD43D7-38ED-4E96-9482-3C44AB84BE3F}" type="sibTrans" cxnId="{DD03E6A2-1484-43C7-B5F0-7DD561DC45CF}">
      <dgm:prSet/>
      <dgm:spPr/>
      <dgm:t>
        <a:bodyPr/>
        <a:lstStyle/>
        <a:p>
          <a:endParaRPr lang="fr-FR"/>
        </a:p>
      </dgm:t>
    </dgm:pt>
    <dgm:pt modelId="{A63C5D3C-C912-4D10-9B8E-C3D5D65B100E}">
      <dgm:prSet phldrT="[Texte]"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dirty="0" err="1"/>
            <a:t>Working</a:t>
          </a:r>
          <a:r>
            <a:rPr lang="fr-FR" sz="1600" b="1" dirty="0"/>
            <a:t> Group sessions</a:t>
          </a:r>
          <a:endParaRPr lang="fr-FR" sz="16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dirty="0"/>
            <a:t>Compilation and discussion of </a:t>
          </a:r>
          <a:r>
            <a:rPr lang="fr-FR" sz="1400" dirty="0" err="1"/>
            <a:t>resulting</a:t>
          </a:r>
          <a:r>
            <a:rPr lang="fr-FR" sz="1400" dirty="0"/>
            <a:t> observations, </a:t>
          </a:r>
          <a:r>
            <a:rPr lang="fr-FR" sz="1400" dirty="0" err="1"/>
            <a:t>strategy</a:t>
          </a:r>
          <a:r>
            <a:rPr lang="fr-FR" sz="1400" dirty="0"/>
            <a:t>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dirty="0" err="1"/>
            <a:t>elaboration</a:t>
          </a:r>
          <a:endParaRPr lang="fr-FR" sz="1400" dirty="0"/>
        </a:p>
      </dgm:t>
    </dgm:pt>
    <dgm:pt modelId="{8B924048-A8C3-4A77-84DB-92DD93F7D442}" type="parTrans" cxnId="{C67C9FF7-1411-48C7-BBEF-23F1A0B85946}">
      <dgm:prSet/>
      <dgm:spPr/>
      <dgm:t>
        <a:bodyPr/>
        <a:lstStyle/>
        <a:p>
          <a:endParaRPr lang="fr-FR"/>
        </a:p>
      </dgm:t>
    </dgm:pt>
    <dgm:pt modelId="{7A6801B0-77AC-4FB8-8ED2-E663B2D0B2C8}" type="sibTrans" cxnId="{C67C9FF7-1411-48C7-BBEF-23F1A0B85946}">
      <dgm:prSet/>
      <dgm:spPr/>
      <dgm:t>
        <a:bodyPr/>
        <a:lstStyle/>
        <a:p>
          <a:endParaRPr lang="fr-FR"/>
        </a:p>
      </dgm:t>
    </dgm:pt>
    <dgm:pt modelId="{EF516AFF-85EA-418E-8873-F1056B3A03E0}">
      <dgm:prSet phldrT="[Texte]" custT="1"/>
      <dgm:spPr/>
      <dgm:t>
        <a:bodyPr/>
        <a:lstStyle/>
        <a:p>
          <a:r>
            <a:rPr lang="fr-FR" sz="1600" b="1" dirty="0"/>
            <a:t>Validation</a:t>
          </a:r>
          <a:r>
            <a:rPr lang="fr-FR" sz="1600" dirty="0"/>
            <a:t> by </a:t>
          </a:r>
          <a:r>
            <a:rPr lang="fr-FR" sz="1600" dirty="0" err="1"/>
            <a:t>Steering</a:t>
          </a:r>
          <a:r>
            <a:rPr lang="fr-FR" sz="1600" dirty="0"/>
            <a:t> </a:t>
          </a:r>
          <a:r>
            <a:rPr lang="fr-FR" sz="1600" dirty="0" err="1"/>
            <a:t>Committee</a:t>
          </a:r>
          <a:endParaRPr lang="fr-FR" sz="1600" dirty="0"/>
        </a:p>
      </dgm:t>
    </dgm:pt>
    <dgm:pt modelId="{C7D6656F-8000-48F0-8018-96244054BC0E}" type="parTrans" cxnId="{AB052ACD-8448-4C19-BC1C-C720179E7829}">
      <dgm:prSet/>
      <dgm:spPr/>
      <dgm:t>
        <a:bodyPr/>
        <a:lstStyle/>
        <a:p>
          <a:endParaRPr lang="fr-FR"/>
        </a:p>
      </dgm:t>
    </dgm:pt>
    <dgm:pt modelId="{3411E2ED-89A2-4970-ABBE-E6D016FDDBF2}" type="sibTrans" cxnId="{AB052ACD-8448-4C19-BC1C-C720179E7829}">
      <dgm:prSet/>
      <dgm:spPr/>
      <dgm:t>
        <a:bodyPr/>
        <a:lstStyle/>
        <a:p>
          <a:endParaRPr lang="fr-FR"/>
        </a:p>
      </dgm:t>
    </dgm:pt>
    <dgm:pt modelId="{E4971654-AA0D-471D-B8F1-2BD8EA7FAD6A}">
      <dgm:prSet phldrT="[Texte]"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dirty="0" err="1"/>
            <a:t>Writing</a:t>
          </a:r>
          <a:endParaRPr lang="fr-FR" sz="1600" b="1" dirty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dirty="0"/>
            <a:t>+</a:t>
          </a: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600" dirty="0"/>
            <a:t> </a:t>
          </a:r>
          <a:r>
            <a:rPr lang="fr-FR" sz="1600" b="1" dirty="0"/>
            <a:t>Publication</a:t>
          </a: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600" b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on UM </a:t>
          </a:r>
          <a:r>
            <a:rPr lang="fr-FR" sz="1600" b="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website</a:t>
          </a:r>
          <a:endParaRPr lang="fr-FR" sz="1600" b="1" dirty="0">
            <a:solidFill>
              <a:schemeClr val="bg1"/>
            </a:solidFill>
            <a:latin typeface="+mn-lt"/>
          </a:endParaRP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600" b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(FR &amp; EN)</a:t>
          </a:r>
          <a:endParaRPr lang="fr-FR" sz="1600" b="1" dirty="0">
            <a:solidFill>
              <a:schemeClr val="bg1"/>
            </a:solidFill>
            <a:latin typeface="+mn-lt"/>
          </a:endParaRPr>
        </a:p>
      </dgm:t>
    </dgm:pt>
    <dgm:pt modelId="{A031BDFC-31CA-45C7-8BED-41BE8916A495}" type="parTrans" cxnId="{8D57F378-829E-4FD1-B2B8-2D7686B245E8}">
      <dgm:prSet/>
      <dgm:spPr/>
      <dgm:t>
        <a:bodyPr/>
        <a:lstStyle/>
        <a:p>
          <a:endParaRPr lang="fr-FR"/>
        </a:p>
      </dgm:t>
    </dgm:pt>
    <dgm:pt modelId="{318C8976-37F7-4F50-8EDA-A27BECF32CD3}" type="sibTrans" cxnId="{8D57F378-829E-4FD1-B2B8-2D7686B245E8}">
      <dgm:prSet/>
      <dgm:spPr/>
      <dgm:t>
        <a:bodyPr/>
        <a:lstStyle/>
        <a:p>
          <a:endParaRPr lang="fr-FR"/>
        </a:p>
      </dgm:t>
    </dgm:pt>
    <dgm:pt modelId="{60E74DB1-9805-41B0-8860-38EF9E0CEEC6}" type="pres">
      <dgm:prSet presAssocID="{05EFBA19-A789-4929-B26A-ADB1F6D293C6}" presName="Name0" presStyleCnt="0">
        <dgm:presLayoutVars>
          <dgm:dir/>
          <dgm:resizeHandles val="exact"/>
        </dgm:presLayoutVars>
      </dgm:prSet>
      <dgm:spPr/>
    </dgm:pt>
    <dgm:pt modelId="{D2570BC0-8ACA-44AC-853C-722A7F52A88F}" type="pres">
      <dgm:prSet presAssocID="{5468A6DC-086B-4851-A360-A30A475A15C4}" presName="node" presStyleLbl="node1" presStyleIdx="0" presStyleCnt="5" custScaleX="136916">
        <dgm:presLayoutVars>
          <dgm:bulletEnabled val="1"/>
        </dgm:presLayoutVars>
      </dgm:prSet>
      <dgm:spPr/>
    </dgm:pt>
    <dgm:pt modelId="{01937181-6FC1-4288-AF4E-B63E1399B536}" type="pres">
      <dgm:prSet presAssocID="{F33A20CD-DB65-49DC-9B66-0FFE45B488FE}" presName="sibTrans" presStyleLbl="sibTrans2D1" presStyleIdx="0" presStyleCnt="4"/>
      <dgm:spPr/>
    </dgm:pt>
    <dgm:pt modelId="{F3F6B067-4D69-49BC-86D4-3F3A21FE7E97}" type="pres">
      <dgm:prSet presAssocID="{F33A20CD-DB65-49DC-9B66-0FFE45B488FE}" presName="connectorText" presStyleLbl="sibTrans2D1" presStyleIdx="0" presStyleCnt="4"/>
      <dgm:spPr/>
    </dgm:pt>
    <dgm:pt modelId="{EE5EEE85-CDD4-4AE7-B6E8-FC014574859D}" type="pres">
      <dgm:prSet presAssocID="{FF6EFB74-08E2-41DD-96D7-47CE190D9D05}" presName="node" presStyleLbl="node1" presStyleIdx="1" presStyleCnt="5" custScaleX="134785" custScaleY="98917">
        <dgm:presLayoutVars>
          <dgm:bulletEnabled val="1"/>
        </dgm:presLayoutVars>
      </dgm:prSet>
      <dgm:spPr/>
    </dgm:pt>
    <dgm:pt modelId="{729C060F-32DD-439C-9C76-8A37E85976BC}" type="pres">
      <dgm:prSet presAssocID="{83FD43D7-38ED-4E96-9482-3C44AB84BE3F}" presName="sibTrans" presStyleLbl="sibTrans2D1" presStyleIdx="1" presStyleCnt="4"/>
      <dgm:spPr/>
    </dgm:pt>
    <dgm:pt modelId="{E215F5AF-FEA4-4EE6-81DF-BE0F00E74848}" type="pres">
      <dgm:prSet presAssocID="{83FD43D7-38ED-4E96-9482-3C44AB84BE3F}" presName="connectorText" presStyleLbl="sibTrans2D1" presStyleIdx="1" presStyleCnt="4"/>
      <dgm:spPr/>
    </dgm:pt>
    <dgm:pt modelId="{F02D43E1-F674-4097-8439-8D3F97F760BE}" type="pres">
      <dgm:prSet presAssocID="{A63C5D3C-C912-4D10-9B8E-C3D5D65B100E}" presName="node" presStyleLbl="node1" presStyleIdx="2" presStyleCnt="5" custScaleX="119663">
        <dgm:presLayoutVars>
          <dgm:bulletEnabled val="1"/>
        </dgm:presLayoutVars>
      </dgm:prSet>
      <dgm:spPr/>
    </dgm:pt>
    <dgm:pt modelId="{200AAFC6-4C77-42B1-87EA-22C50728A6B4}" type="pres">
      <dgm:prSet presAssocID="{7A6801B0-77AC-4FB8-8ED2-E663B2D0B2C8}" presName="sibTrans" presStyleLbl="sibTrans2D1" presStyleIdx="2" presStyleCnt="4"/>
      <dgm:spPr/>
    </dgm:pt>
    <dgm:pt modelId="{D5AF0F71-C7B9-4898-8664-BB0A4B862411}" type="pres">
      <dgm:prSet presAssocID="{7A6801B0-77AC-4FB8-8ED2-E663B2D0B2C8}" presName="connectorText" presStyleLbl="sibTrans2D1" presStyleIdx="2" presStyleCnt="4"/>
      <dgm:spPr/>
    </dgm:pt>
    <dgm:pt modelId="{38618AEE-674F-4F43-A452-C5B7F8A3B9C8}" type="pres">
      <dgm:prSet presAssocID="{EF516AFF-85EA-418E-8873-F1056B3A03E0}" presName="node" presStyleLbl="node1" presStyleIdx="3" presStyleCnt="5" custScaleX="116352">
        <dgm:presLayoutVars>
          <dgm:bulletEnabled val="1"/>
        </dgm:presLayoutVars>
      </dgm:prSet>
      <dgm:spPr/>
    </dgm:pt>
    <dgm:pt modelId="{CDE929A1-7407-4C4A-9FCD-58C6ACDF9F2B}" type="pres">
      <dgm:prSet presAssocID="{3411E2ED-89A2-4970-ABBE-E6D016FDDBF2}" presName="sibTrans" presStyleLbl="sibTrans2D1" presStyleIdx="3" presStyleCnt="4"/>
      <dgm:spPr/>
    </dgm:pt>
    <dgm:pt modelId="{5FCF11D5-1369-46DC-89E5-DF6D2653F089}" type="pres">
      <dgm:prSet presAssocID="{3411E2ED-89A2-4970-ABBE-E6D016FDDBF2}" presName="connectorText" presStyleLbl="sibTrans2D1" presStyleIdx="3" presStyleCnt="4"/>
      <dgm:spPr/>
    </dgm:pt>
    <dgm:pt modelId="{13947DA0-9B1E-480E-80B5-3F0AB933747F}" type="pres">
      <dgm:prSet presAssocID="{E4971654-AA0D-471D-B8F1-2BD8EA7FAD6A}" presName="node" presStyleLbl="node1" presStyleIdx="4" presStyleCnt="5" custScaleX="118374">
        <dgm:presLayoutVars>
          <dgm:bulletEnabled val="1"/>
        </dgm:presLayoutVars>
      </dgm:prSet>
      <dgm:spPr/>
    </dgm:pt>
  </dgm:ptLst>
  <dgm:cxnLst>
    <dgm:cxn modelId="{73F68B31-7669-4A5C-9D5D-ECAF2B0182C3}" srcId="{05EFBA19-A789-4929-B26A-ADB1F6D293C6}" destId="{5468A6DC-086B-4851-A360-A30A475A15C4}" srcOrd="0" destOrd="0" parTransId="{C01291A8-690D-439E-AC58-8300B9254B72}" sibTransId="{F33A20CD-DB65-49DC-9B66-0FFE45B488FE}"/>
    <dgm:cxn modelId="{6433BD50-2E5B-4E1B-BBBC-846B3B3836DB}" type="presOf" srcId="{FF6EFB74-08E2-41DD-96D7-47CE190D9D05}" destId="{EE5EEE85-CDD4-4AE7-B6E8-FC014574859D}" srcOrd="0" destOrd="0" presId="urn:microsoft.com/office/officeart/2005/8/layout/process1"/>
    <dgm:cxn modelId="{8D57F378-829E-4FD1-B2B8-2D7686B245E8}" srcId="{05EFBA19-A789-4929-B26A-ADB1F6D293C6}" destId="{E4971654-AA0D-471D-B8F1-2BD8EA7FAD6A}" srcOrd="4" destOrd="0" parTransId="{A031BDFC-31CA-45C7-8BED-41BE8916A495}" sibTransId="{318C8976-37F7-4F50-8EDA-A27BECF32CD3}"/>
    <dgm:cxn modelId="{31D77C59-BC41-40A0-A5D5-81B7A45C1328}" type="presOf" srcId="{7A6801B0-77AC-4FB8-8ED2-E663B2D0B2C8}" destId="{D5AF0F71-C7B9-4898-8664-BB0A4B862411}" srcOrd="1" destOrd="0" presId="urn:microsoft.com/office/officeart/2005/8/layout/process1"/>
    <dgm:cxn modelId="{1A7BFD93-EC4D-4BE3-A0DF-254160FD0170}" type="presOf" srcId="{A63C5D3C-C912-4D10-9B8E-C3D5D65B100E}" destId="{F02D43E1-F674-4097-8439-8D3F97F760BE}" srcOrd="0" destOrd="0" presId="urn:microsoft.com/office/officeart/2005/8/layout/process1"/>
    <dgm:cxn modelId="{48A7409A-2592-4EDC-A0A8-0FBD96184E86}" type="presOf" srcId="{83FD43D7-38ED-4E96-9482-3C44AB84BE3F}" destId="{729C060F-32DD-439C-9C76-8A37E85976BC}" srcOrd="0" destOrd="0" presId="urn:microsoft.com/office/officeart/2005/8/layout/process1"/>
    <dgm:cxn modelId="{0D50AC9B-450D-4E6E-A8F3-66D248083814}" type="presOf" srcId="{83FD43D7-38ED-4E96-9482-3C44AB84BE3F}" destId="{E215F5AF-FEA4-4EE6-81DF-BE0F00E74848}" srcOrd="1" destOrd="0" presId="urn:microsoft.com/office/officeart/2005/8/layout/process1"/>
    <dgm:cxn modelId="{B242C69F-D44B-4130-858B-9AFD7B9BB6D2}" type="presOf" srcId="{F33A20CD-DB65-49DC-9B66-0FFE45B488FE}" destId="{F3F6B067-4D69-49BC-86D4-3F3A21FE7E97}" srcOrd="1" destOrd="0" presId="urn:microsoft.com/office/officeart/2005/8/layout/process1"/>
    <dgm:cxn modelId="{DD03E6A2-1484-43C7-B5F0-7DD561DC45CF}" srcId="{05EFBA19-A789-4929-B26A-ADB1F6D293C6}" destId="{FF6EFB74-08E2-41DD-96D7-47CE190D9D05}" srcOrd="1" destOrd="0" parTransId="{931B895A-70EA-4825-A248-D0A5C04B84F1}" sibTransId="{83FD43D7-38ED-4E96-9482-3C44AB84BE3F}"/>
    <dgm:cxn modelId="{1ADD70C2-E5DD-4D2F-B9FE-606E911ADAAA}" type="presOf" srcId="{3411E2ED-89A2-4970-ABBE-E6D016FDDBF2}" destId="{CDE929A1-7407-4C4A-9FCD-58C6ACDF9F2B}" srcOrd="0" destOrd="0" presId="urn:microsoft.com/office/officeart/2005/8/layout/process1"/>
    <dgm:cxn modelId="{C3A68AC5-461D-4048-8AF0-09B87D1C1B9B}" type="presOf" srcId="{7A6801B0-77AC-4FB8-8ED2-E663B2D0B2C8}" destId="{200AAFC6-4C77-42B1-87EA-22C50728A6B4}" srcOrd="0" destOrd="0" presId="urn:microsoft.com/office/officeart/2005/8/layout/process1"/>
    <dgm:cxn modelId="{EC79EAC8-523A-4BF2-9FE4-47837F0CB579}" type="presOf" srcId="{E4971654-AA0D-471D-B8F1-2BD8EA7FAD6A}" destId="{13947DA0-9B1E-480E-80B5-3F0AB933747F}" srcOrd="0" destOrd="0" presId="urn:microsoft.com/office/officeart/2005/8/layout/process1"/>
    <dgm:cxn modelId="{AB052ACD-8448-4C19-BC1C-C720179E7829}" srcId="{05EFBA19-A789-4929-B26A-ADB1F6D293C6}" destId="{EF516AFF-85EA-418E-8873-F1056B3A03E0}" srcOrd="3" destOrd="0" parTransId="{C7D6656F-8000-48F0-8018-96244054BC0E}" sibTransId="{3411E2ED-89A2-4970-ABBE-E6D016FDDBF2}"/>
    <dgm:cxn modelId="{0999A2CE-2EAE-4225-82B4-3D7C27465B47}" type="presOf" srcId="{F33A20CD-DB65-49DC-9B66-0FFE45B488FE}" destId="{01937181-6FC1-4288-AF4E-B63E1399B536}" srcOrd="0" destOrd="0" presId="urn:microsoft.com/office/officeart/2005/8/layout/process1"/>
    <dgm:cxn modelId="{8ABC8CD3-0FE2-4CF9-AA39-E7E1D15839A2}" type="presOf" srcId="{5468A6DC-086B-4851-A360-A30A475A15C4}" destId="{D2570BC0-8ACA-44AC-853C-722A7F52A88F}" srcOrd="0" destOrd="0" presId="urn:microsoft.com/office/officeart/2005/8/layout/process1"/>
    <dgm:cxn modelId="{BA4490E6-09CD-4D79-B6BE-E2E7D61E08BF}" type="presOf" srcId="{EF516AFF-85EA-418E-8873-F1056B3A03E0}" destId="{38618AEE-674F-4F43-A452-C5B7F8A3B9C8}" srcOrd="0" destOrd="0" presId="urn:microsoft.com/office/officeart/2005/8/layout/process1"/>
    <dgm:cxn modelId="{F52A54F2-EF83-482B-8A5F-4CE1B100A143}" type="presOf" srcId="{3411E2ED-89A2-4970-ABBE-E6D016FDDBF2}" destId="{5FCF11D5-1369-46DC-89E5-DF6D2653F089}" srcOrd="1" destOrd="0" presId="urn:microsoft.com/office/officeart/2005/8/layout/process1"/>
    <dgm:cxn modelId="{3A4155F4-5CA5-4A60-B178-A738CC7CBFF5}" type="presOf" srcId="{05EFBA19-A789-4929-B26A-ADB1F6D293C6}" destId="{60E74DB1-9805-41B0-8860-38EF9E0CEEC6}" srcOrd="0" destOrd="0" presId="urn:microsoft.com/office/officeart/2005/8/layout/process1"/>
    <dgm:cxn modelId="{C67C9FF7-1411-48C7-BBEF-23F1A0B85946}" srcId="{05EFBA19-A789-4929-B26A-ADB1F6D293C6}" destId="{A63C5D3C-C912-4D10-9B8E-C3D5D65B100E}" srcOrd="2" destOrd="0" parTransId="{8B924048-A8C3-4A77-84DB-92DD93F7D442}" sibTransId="{7A6801B0-77AC-4FB8-8ED2-E663B2D0B2C8}"/>
    <dgm:cxn modelId="{118B41B0-F57D-444D-8483-0F3CBED9CD95}" type="presParOf" srcId="{60E74DB1-9805-41B0-8860-38EF9E0CEEC6}" destId="{D2570BC0-8ACA-44AC-853C-722A7F52A88F}" srcOrd="0" destOrd="0" presId="urn:microsoft.com/office/officeart/2005/8/layout/process1"/>
    <dgm:cxn modelId="{AA0D021D-2D0D-4A8B-A961-D977281D55BA}" type="presParOf" srcId="{60E74DB1-9805-41B0-8860-38EF9E0CEEC6}" destId="{01937181-6FC1-4288-AF4E-B63E1399B536}" srcOrd="1" destOrd="0" presId="urn:microsoft.com/office/officeart/2005/8/layout/process1"/>
    <dgm:cxn modelId="{56EC5AF9-6E14-43DB-99DA-3754B5ED0A6E}" type="presParOf" srcId="{01937181-6FC1-4288-AF4E-B63E1399B536}" destId="{F3F6B067-4D69-49BC-86D4-3F3A21FE7E97}" srcOrd="0" destOrd="0" presId="urn:microsoft.com/office/officeart/2005/8/layout/process1"/>
    <dgm:cxn modelId="{C9398C0D-8B36-41BC-ADD6-81EE6A6EC0A7}" type="presParOf" srcId="{60E74DB1-9805-41B0-8860-38EF9E0CEEC6}" destId="{EE5EEE85-CDD4-4AE7-B6E8-FC014574859D}" srcOrd="2" destOrd="0" presId="urn:microsoft.com/office/officeart/2005/8/layout/process1"/>
    <dgm:cxn modelId="{644C0BC8-80B8-45E3-9545-4A905059FF64}" type="presParOf" srcId="{60E74DB1-9805-41B0-8860-38EF9E0CEEC6}" destId="{729C060F-32DD-439C-9C76-8A37E85976BC}" srcOrd="3" destOrd="0" presId="urn:microsoft.com/office/officeart/2005/8/layout/process1"/>
    <dgm:cxn modelId="{A191FE59-9BD8-4927-9CE7-B7CFB68FA975}" type="presParOf" srcId="{729C060F-32DD-439C-9C76-8A37E85976BC}" destId="{E215F5AF-FEA4-4EE6-81DF-BE0F00E74848}" srcOrd="0" destOrd="0" presId="urn:microsoft.com/office/officeart/2005/8/layout/process1"/>
    <dgm:cxn modelId="{9074973B-DBF4-426A-BAE3-C5CB34D3C13F}" type="presParOf" srcId="{60E74DB1-9805-41B0-8860-38EF9E0CEEC6}" destId="{F02D43E1-F674-4097-8439-8D3F97F760BE}" srcOrd="4" destOrd="0" presId="urn:microsoft.com/office/officeart/2005/8/layout/process1"/>
    <dgm:cxn modelId="{08896BCF-5373-4E20-B637-A604C367918A}" type="presParOf" srcId="{60E74DB1-9805-41B0-8860-38EF9E0CEEC6}" destId="{200AAFC6-4C77-42B1-87EA-22C50728A6B4}" srcOrd="5" destOrd="0" presId="urn:microsoft.com/office/officeart/2005/8/layout/process1"/>
    <dgm:cxn modelId="{A640C58C-B551-464D-8CB3-DA32D63FE76E}" type="presParOf" srcId="{200AAFC6-4C77-42B1-87EA-22C50728A6B4}" destId="{D5AF0F71-C7B9-4898-8664-BB0A4B862411}" srcOrd="0" destOrd="0" presId="urn:microsoft.com/office/officeart/2005/8/layout/process1"/>
    <dgm:cxn modelId="{5DD2F4E4-A238-4085-8F3E-A043150701F1}" type="presParOf" srcId="{60E74DB1-9805-41B0-8860-38EF9E0CEEC6}" destId="{38618AEE-674F-4F43-A452-C5B7F8A3B9C8}" srcOrd="6" destOrd="0" presId="urn:microsoft.com/office/officeart/2005/8/layout/process1"/>
    <dgm:cxn modelId="{8FEC655B-0BB9-4356-BF75-993703819699}" type="presParOf" srcId="{60E74DB1-9805-41B0-8860-38EF9E0CEEC6}" destId="{CDE929A1-7407-4C4A-9FCD-58C6ACDF9F2B}" srcOrd="7" destOrd="0" presId="urn:microsoft.com/office/officeart/2005/8/layout/process1"/>
    <dgm:cxn modelId="{48244674-6E6E-43FE-B676-2856A89C1793}" type="presParOf" srcId="{CDE929A1-7407-4C4A-9FCD-58C6ACDF9F2B}" destId="{5FCF11D5-1369-46DC-89E5-DF6D2653F089}" srcOrd="0" destOrd="0" presId="urn:microsoft.com/office/officeart/2005/8/layout/process1"/>
    <dgm:cxn modelId="{B0C8A074-9E62-42CC-AE0E-4083246473C6}" type="presParOf" srcId="{60E74DB1-9805-41B0-8860-38EF9E0CEEC6}" destId="{13947DA0-9B1E-480E-80B5-3F0AB933747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E12499-DD6C-45C2-9EDD-C0C9A2027F55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1176EF3B-6E66-4C47-B913-7D1D16393791}">
      <dgm:prSet phldrT="[Texte]"/>
      <dgm:spPr/>
      <dgm:t>
        <a:bodyPr/>
        <a:lstStyle/>
        <a:p>
          <a:r>
            <a:rPr lang="fr-FR" dirty="0" err="1"/>
            <a:t>Research</a:t>
          </a:r>
          <a:r>
            <a:rPr lang="fr-FR" dirty="0"/>
            <a:t> </a:t>
          </a:r>
          <a:r>
            <a:rPr lang="fr-FR" dirty="0" err="1"/>
            <a:t>careers</a:t>
          </a:r>
          <a:endParaRPr lang="fr-FR" dirty="0"/>
        </a:p>
      </dgm:t>
    </dgm:pt>
    <dgm:pt modelId="{1B7D8D1E-86E3-4EAD-A45B-6D4DF0A933D1}" type="parTrans" cxnId="{98CF1F95-B1CB-4395-8C0B-C0029F2AD267}">
      <dgm:prSet/>
      <dgm:spPr/>
      <dgm:t>
        <a:bodyPr/>
        <a:lstStyle/>
        <a:p>
          <a:endParaRPr lang="fr-FR"/>
        </a:p>
      </dgm:t>
    </dgm:pt>
    <dgm:pt modelId="{6D6530A7-8AF2-4EDA-9916-4685816CC9B5}" type="sibTrans" cxnId="{98CF1F95-B1CB-4395-8C0B-C0029F2AD267}">
      <dgm:prSet/>
      <dgm:spPr/>
      <dgm:t>
        <a:bodyPr/>
        <a:lstStyle/>
        <a:p>
          <a:endParaRPr lang="fr-FR"/>
        </a:p>
      </dgm:t>
    </dgm:pt>
    <dgm:pt modelId="{9EB47735-5B6D-4DED-B40B-AE37C0D5E4E6}">
      <dgm:prSet phldrT="[Texte]"/>
      <dgm:spPr/>
      <dgm:t>
        <a:bodyPr/>
        <a:lstStyle/>
        <a:p>
          <a:r>
            <a:rPr lang="fr-FR" dirty="0"/>
            <a:t>HRS4R</a:t>
          </a:r>
        </a:p>
      </dgm:t>
    </dgm:pt>
    <dgm:pt modelId="{85C0F2C0-DB90-4A9C-A799-283071D77DF8}" type="parTrans" cxnId="{4DF52BB4-5424-4BB9-A3DA-EA0F47D981DA}">
      <dgm:prSet/>
      <dgm:spPr/>
      <dgm:t>
        <a:bodyPr/>
        <a:lstStyle/>
        <a:p>
          <a:endParaRPr lang="fr-FR"/>
        </a:p>
      </dgm:t>
    </dgm:pt>
    <dgm:pt modelId="{B2711932-2F4F-4EBD-95C9-B298C07E6994}" type="sibTrans" cxnId="{4DF52BB4-5424-4BB9-A3DA-EA0F47D981DA}">
      <dgm:prSet/>
      <dgm:spPr/>
      <dgm:t>
        <a:bodyPr/>
        <a:lstStyle/>
        <a:p>
          <a:endParaRPr lang="fr-FR"/>
        </a:p>
      </dgm:t>
    </dgm:pt>
    <dgm:pt modelId="{BF08FB64-74DD-4704-9470-614826B66276}">
      <dgm:prSet phldrT="[Texte]"/>
      <dgm:spPr/>
      <dgm:t>
        <a:bodyPr/>
        <a:lstStyle/>
        <a:p>
          <a:r>
            <a:rPr lang="fr-FR" dirty="0"/>
            <a:t>C&amp;C</a:t>
          </a:r>
        </a:p>
      </dgm:t>
    </dgm:pt>
    <dgm:pt modelId="{D9676179-8A54-485E-810E-E20018BE47E3}" type="parTrans" cxnId="{CA907DBF-DFBE-41C3-9AE9-AC3668F190A9}">
      <dgm:prSet/>
      <dgm:spPr/>
      <dgm:t>
        <a:bodyPr/>
        <a:lstStyle/>
        <a:p>
          <a:endParaRPr lang="fr-FR"/>
        </a:p>
      </dgm:t>
    </dgm:pt>
    <dgm:pt modelId="{11F21BF7-2EEF-4194-8DC8-391534C814A9}" type="sibTrans" cxnId="{CA907DBF-DFBE-41C3-9AE9-AC3668F190A9}">
      <dgm:prSet/>
      <dgm:spPr/>
      <dgm:t>
        <a:bodyPr/>
        <a:lstStyle/>
        <a:p>
          <a:endParaRPr lang="fr-FR"/>
        </a:p>
      </dgm:t>
    </dgm:pt>
    <dgm:pt modelId="{A9553DE8-8F34-4ED4-B02C-1405A72851B4}" type="pres">
      <dgm:prSet presAssocID="{49E12499-DD6C-45C2-9EDD-C0C9A2027F5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6C3D5DA-C67F-471A-8FB6-58BF0AFDA0D2}" type="pres">
      <dgm:prSet presAssocID="{1176EF3B-6E66-4C47-B913-7D1D16393791}" presName="gear1" presStyleLbl="node1" presStyleIdx="0" presStyleCnt="3">
        <dgm:presLayoutVars>
          <dgm:chMax val="1"/>
          <dgm:bulletEnabled val="1"/>
        </dgm:presLayoutVars>
      </dgm:prSet>
      <dgm:spPr/>
    </dgm:pt>
    <dgm:pt modelId="{93D5BCB8-30D7-48B0-AB55-6A5434D2B480}" type="pres">
      <dgm:prSet presAssocID="{1176EF3B-6E66-4C47-B913-7D1D16393791}" presName="gear1srcNode" presStyleLbl="node1" presStyleIdx="0" presStyleCnt="3"/>
      <dgm:spPr/>
    </dgm:pt>
    <dgm:pt modelId="{8628823B-998F-405D-9C1D-24B846BB4047}" type="pres">
      <dgm:prSet presAssocID="{1176EF3B-6E66-4C47-B913-7D1D16393791}" presName="gear1dstNode" presStyleLbl="node1" presStyleIdx="0" presStyleCnt="3"/>
      <dgm:spPr/>
    </dgm:pt>
    <dgm:pt modelId="{046C42EE-7D67-47C4-9C48-D9A9BA46360A}" type="pres">
      <dgm:prSet presAssocID="{9EB47735-5B6D-4DED-B40B-AE37C0D5E4E6}" presName="gear2" presStyleLbl="node1" presStyleIdx="1" presStyleCnt="3">
        <dgm:presLayoutVars>
          <dgm:chMax val="1"/>
          <dgm:bulletEnabled val="1"/>
        </dgm:presLayoutVars>
      </dgm:prSet>
      <dgm:spPr/>
    </dgm:pt>
    <dgm:pt modelId="{98224546-13D2-4CCD-B6BA-6B07ADDAA677}" type="pres">
      <dgm:prSet presAssocID="{9EB47735-5B6D-4DED-B40B-AE37C0D5E4E6}" presName="gear2srcNode" presStyleLbl="node1" presStyleIdx="1" presStyleCnt="3"/>
      <dgm:spPr/>
    </dgm:pt>
    <dgm:pt modelId="{2708D7C9-69DE-46AF-92B3-7D5F1E88629C}" type="pres">
      <dgm:prSet presAssocID="{9EB47735-5B6D-4DED-B40B-AE37C0D5E4E6}" presName="gear2dstNode" presStyleLbl="node1" presStyleIdx="1" presStyleCnt="3"/>
      <dgm:spPr/>
    </dgm:pt>
    <dgm:pt modelId="{87C588D0-1440-429C-A0D2-DBB89C9F1C35}" type="pres">
      <dgm:prSet presAssocID="{BF08FB64-74DD-4704-9470-614826B66276}" presName="gear3" presStyleLbl="node1" presStyleIdx="2" presStyleCnt="3"/>
      <dgm:spPr/>
    </dgm:pt>
    <dgm:pt modelId="{64BAAF3F-6345-44B6-A34C-3FEF1F721B76}" type="pres">
      <dgm:prSet presAssocID="{BF08FB64-74DD-4704-9470-614826B6627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C775AC6-5A86-4F76-9B75-4B3F2C776000}" type="pres">
      <dgm:prSet presAssocID="{BF08FB64-74DD-4704-9470-614826B66276}" presName="gear3srcNode" presStyleLbl="node1" presStyleIdx="2" presStyleCnt="3"/>
      <dgm:spPr/>
    </dgm:pt>
    <dgm:pt modelId="{5F62BF9E-A3E5-4614-BBAA-B039825D883D}" type="pres">
      <dgm:prSet presAssocID="{BF08FB64-74DD-4704-9470-614826B66276}" presName="gear3dstNode" presStyleLbl="node1" presStyleIdx="2" presStyleCnt="3"/>
      <dgm:spPr/>
    </dgm:pt>
    <dgm:pt modelId="{6E5D73A5-4D0B-4B3B-B13D-E307B883C955}" type="pres">
      <dgm:prSet presAssocID="{6D6530A7-8AF2-4EDA-9916-4685816CC9B5}" presName="connector1" presStyleLbl="sibTrans2D1" presStyleIdx="0" presStyleCnt="3"/>
      <dgm:spPr/>
    </dgm:pt>
    <dgm:pt modelId="{89F850DF-915E-4527-A280-932FBF81D105}" type="pres">
      <dgm:prSet presAssocID="{B2711932-2F4F-4EBD-95C9-B298C07E6994}" presName="connector2" presStyleLbl="sibTrans2D1" presStyleIdx="1" presStyleCnt="3"/>
      <dgm:spPr/>
    </dgm:pt>
    <dgm:pt modelId="{4E1F3114-76DF-46B1-B21D-D53C792D5810}" type="pres">
      <dgm:prSet presAssocID="{11F21BF7-2EEF-4194-8DC8-391534C814A9}" presName="connector3" presStyleLbl="sibTrans2D1" presStyleIdx="2" presStyleCnt="3"/>
      <dgm:spPr/>
    </dgm:pt>
  </dgm:ptLst>
  <dgm:cxnLst>
    <dgm:cxn modelId="{13D9202A-7D59-499E-B28C-E71CE85F8D20}" type="presOf" srcId="{BF08FB64-74DD-4704-9470-614826B66276}" destId="{CC775AC6-5A86-4F76-9B75-4B3F2C776000}" srcOrd="2" destOrd="0" presId="urn:microsoft.com/office/officeart/2005/8/layout/gear1"/>
    <dgm:cxn modelId="{CB0A2B33-979B-4D53-99F0-8DBFB67AF2B8}" type="presOf" srcId="{9EB47735-5B6D-4DED-B40B-AE37C0D5E4E6}" destId="{2708D7C9-69DE-46AF-92B3-7D5F1E88629C}" srcOrd="2" destOrd="0" presId="urn:microsoft.com/office/officeart/2005/8/layout/gear1"/>
    <dgm:cxn modelId="{AC50833A-C3CF-4A4A-9FAC-4C3DAC919393}" type="presOf" srcId="{6D6530A7-8AF2-4EDA-9916-4685816CC9B5}" destId="{6E5D73A5-4D0B-4B3B-B13D-E307B883C955}" srcOrd="0" destOrd="0" presId="urn:microsoft.com/office/officeart/2005/8/layout/gear1"/>
    <dgm:cxn modelId="{86504759-D1E6-45A6-9789-9E0B873D5FC3}" type="presOf" srcId="{BF08FB64-74DD-4704-9470-614826B66276}" destId="{64BAAF3F-6345-44B6-A34C-3FEF1F721B76}" srcOrd="1" destOrd="0" presId="urn:microsoft.com/office/officeart/2005/8/layout/gear1"/>
    <dgm:cxn modelId="{6260787E-EE42-45B6-A6DA-8A6833D3AD4C}" type="presOf" srcId="{BF08FB64-74DD-4704-9470-614826B66276}" destId="{87C588D0-1440-429C-A0D2-DBB89C9F1C35}" srcOrd="0" destOrd="0" presId="urn:microsoft.com/office/officeart/2005/8/layout/gear1"/>
    <dgm:cxn modelId="{CB54BF84-3FBF-4F9A-9DEB-8E40FC766FE0}" type="presOf" srcId="{9EB47735-5B6D-4DED-B40B-AE37C0D5E4E6}" destId="{046C42EE-7D67-47C4-9C48-D9A9BA46360A}" srcOrd="0" destOrd="0" presId="urn:microsoft.com/office/officeart/2005/8/layout/gear1"/>
    <dgm:cxn modelId="{98CF1F95-B1CB-4395-8C0B-C0029F2AD267}" srcId="{49E12499-DD6C-45C2-9EDD-C0C9A2027F55}" destId="{1176EF3B-6E66-4C47-B913-7D1D16393791}" srcOrd="0" destOrd="0" parTransId="{1B7D8D1E-86E3-4EAD-A45B-6D4DF0A933D1}" sibTransId="{6D6530A7-8AF2-4EDA-9916-4685816CC9B5}"/>
    <dgm:cxn modelId="{1BF07298-68B2-43E9-A930-B2D03D020026}" type="presOf" srcId="{1176EF3B-6E66-4C47-B913-7D1D16393791}" destId="{93D5BCB8-30D7-48B0-AB55-6A5434D2B480}" srcOrd="1" destOrd="0" presId="urn:microsoft.com/office/officeart/2005/8/layout/gear1"/>
    <dgm:cxn modelId="{76FE1F9D-3BA4-4B5E-89A3-67E57709D58E}" type="presOf" srcId="{1176EF3B-6E66-4C47-B913-7D1D16393791}" destId="{8628823B-998F-405D-9C1D-24B846BB4047}" srcOrd="2" destOrd="0" presId="urn:microsoft.com/office/officeart/2005/8/layout/gear1"/>
    <dgm:cxn modelId="{7E2DE09D-B72F-47B7-9671-EE2F8E5EB604}" type="presOf" srcId="{B2711932-2F4F-4EBD-95C9-B298C07E6994}" destId="{89F850DF-915E-4527-A280-932FBF81D105}" srcOrd="0" destOrd="0" presId="urn:microsoft.com/office/officeart/2005/8/layout/gear1"/>
    <dgm:cxn modelId="{4DF52BB4-5424-4BB9-A3DA-EA0F47D981DA}" srcId="{49E12499-DD6C-45C2-9EDD-C0C9A2027F55}" destId="{9EB47735-5B6D-4DED-B40B-AE37C0D5E4E6}" srcOrd="1" destOrd="0" parTransId="{85C0F2C0-DB90-4A9C-A799-283071D77DF8}" sibTransId="{B2711932-2F4F-4EBD-95C9-B298C07E6994}"/>
    <dgm:cxn modelId="{CA907DBF-DFBE-41C3-9AE9-AC3668F190A9}" srcId="{49E12499-DD6C-45C2-9EDD-C0C9A2027F55}" destId="{BF08FB64-74DD-4704-9470-614826B66276}" srcOrd="2" destOrd="0" parTransId="{D9676179-8A54-485E-810E-E20018BE47E3}" sibTransId="{11F21BF7-2EEF-4194-8DC8-391534C814A9}"/>
    <dgm:cxn modelId="{1F61C1C1-1B11-4F21-8576-BDEE9FC51E06}" type="presOf" srcId="{BF08FB64-74DD-4704-9470-614826B66276}" destId="{5F62BF9E-A3E5-4614-BBAA-B039825D883D}" srcOrd="3" destOrd="0" presId="urn:microsoft.com/office/officeart/2005/8/layout/gear1"/>
    <dgm:cxn modelId="{092F56C6-7D32-4166-877F-D72DB78C163D}" type="presOf" srcId="{49E12499-DD6C-45C2-9EDD-C0C9A2027F55}" destId="{A9553DE8-8F34-4ED4-B02C-1405A72851B4}" srcOrd="0" destOrd="0" presId="urn:microsoft.com/office/officeart/2005/8/layout/gear1"/>
    <dgm:cxn modelId="{435301F1-B7BA-44E7-88D9-05391B7A95A1}" type="presOf" srcId="{1176EF3B-6E66-4C47-B913-7D1D16393791}" destId="{26C3D5DA-C67F-471A-8FB6-58BF0AFDA0D2}" srcOrd="0" destOrd="0" presId="urn:microsoft.com/office/officeart/2005/8/layout/gear1"/>
    <dgm:cxn modelId="{3248A9F6-2D6C-46CB-919F-2E933C9A131F}" type="presOf" srcId="{11F21BF7-2EEF-4194-8DC8-391534C814A9}" destId="{4E1F3114-76DF-46B1-B21D-D53C792D5810}" srcOrd="0" destOrd="0" presId="urn:microsoft.com/office/officeart/2005/8/layout/gear1"/>
    <dgm:cxn modelId="{50CCE8F8-277E-4EAB-8AD3-E5AB99427DC1}" type="presOf" srcId="{9EB47735-5B6D-4DED-B40B-AE37C0D5E4E6}" destId="{98224546-13D2-4CCD-B6BA-6B07ADDAA677}" srcOrd="1" destOrd="0" presId="urn:microsoft.com/office/officeart/2005/8/layout/gear1"/>
    <dgm:cxn modelId="{0C14F035-0CEB-4430-97F9-3819D2A60A5F}" type="presParOf" srcId="{A9553DE8-8F34-4ED4-B02C-1405A72851B4}" destId="{26C3D5DA-C67F-471A-8FB6-58BF0AFDA0D2}" srcOrd="0" destOrd="0" presId="urn:microsoft.com/office/officeart/2005/8/layout/gear1"/>
    <dgm:cxn modelId="{D86200EA-66EE-41EA-98F9-733EB1768B12}" type="presParOf" srcId="{A9553DE8-8F34-4ED4-B02C-1405A72851B4}" destId="{93D5BCB8-30D7-48B0-AB55-6A5434D2B480}" srcOrd="1" destOrd="0" presId="urn:microsoft.com/office/officeart/2005/8/layout/gear1"/>
    <dgm:cxn modelId="{E217602A-BC32-43B6-ACCA-3045D6C4B537}" type="presParOf" srcId="{A9553DE8-8F34-4ED4-B02C-1405A72851B4}" destId="{8628823B-998F-405D-9C1D-24B846BB4047}" srcOrd="2" destOrd="0" presId="urn:microsoft.com/office/officeart/2005/8/layout/gear1"/>
    <dgm:cxn modelId="{18BE1A4C-53BB-48D8-B91C-668DA0F1E037}" type="presParOf" srcId="{A9553DE8-8F34-4ED4-B02C-1405A72851B4}" destId="{046C42EE-7D67-47C4-9C48-D9A9BA46360A}" srcOrd="3" destOrd="0" presId="urn:microsoft.com/office/officeart/2005/8/layout/gear1"/>
    <dgm:cxn modelId="{B10A8B66-16F0-4AB9-92C1-8134D2EC9A18}" type="presParOf" srcId="{A9553DE8-8F34-4ED4-B02C-1405A72851B4}" destId="{98224546-13D2-4CCD-B6BA-6B07ADDAA677}" srcOrd="4" destOrd="0" presId="urn:microsoft.com/office/officeart/2005/8/layout/gear1"/>
    <dgm:cxn modelId="{FEA7A6E8-1965-4BA0-B739-486A6809B60E}" type="presParOf" srcId="{A9553DE8-8F34-4ED4-B02C-1405A72851B4}" destId="{2708D7C9-69DE-46AF-92B3-7D5F1E88629C}" srcOrd="5" destOrd="0" presId="urn:microsoft.com/office/officeart/2005/8/layout/gear1"/>
    <dgm:cxn modelId="{9DD84FAC-D53A-4E02-86A7-8EDF3E94FC9A}" type="presParOf" srcId="{A9553DE8-8F34-4ED4-B02C-1405A72851B4}" destId="{87C588D0-1440-429C-A0D2-DBB89C9F1C35}" srcOrd="6" destOrd="0" presId="urn:microsoft.com/office/officeart/2005/8/layout/gear1"/>
    <dgm:cxn modelId="{11465531-FB93-4287-A0C6-8739724AB072}" type="presParOf" srcId="{A9553DE8-8F34-4ED4-B02C-1405A72851B4}" destId="{64BAAF3F-6345-44B6-A34C-3FEF1F721B76}" srcOrd="7" destOrd="0" presId="urn:microsoft.com/office/officeart/2005/8/layout/gear1"/>
    <dgm:cxn modelId="{13A362BF-DCA7-4F3A-A91D-422FF50F3487}" type="presParOf" srcId="{A9553DE8-8F34-4ED4-B02C-1405A72851B4}" destId="{CC775AC6-5A86-4F76-9B75-4B3F2C776000}" srcOrd="8" destOrd="0" presId="urn:microsoft.com/office/officeart/2005/8/layout/gear1"/>
    <dgm:cxn modelId="{93AD6F48-E12E-410E-A256-273AD21F179D}" type="presParOf" srcId="{A9553DE8-8F34-4ED4-B02C-1405A72851B4}" destId="{5F62BF9E-A3E5-4614-BBAA-B039825D883D}" srcOrd="9" destOrd="0" presId="urn:microsoft.com/office/officeart/2005/8/layout/gear1"/>
    <dgm:cxn modelId="{008D2FA4-7DB2-4E80-BFAB-0D5D428A410C}" type="presParOf" srcId="{A9553DE8-8F34-4ED4-B02C-1405A72851B4}" destId="{6E5D73A5-4D0B-4B3B-B13D-E307B883C955}" srcOrd="10" destOrd="0" presId="urn:microsoft.com/office/officeart/2005/8/layout/gear1"/>
    <dgm:cxn modelId="{B3DB2877-0C5C-4931-A4DB-3FD7E874787A}" type="presParOf" srcId="{A9553DE8-8F34-4ED4-B02C-1405A72851B4}" destId="{89F850DF-915E-4527-A280-932FBF81D105}" srcOrd="11" destOrd="0" presId="urn:microsoft.com/office/officeart/2005/8/layout/gear1"/>
    <dgm:cxn modelId="{9BA47640-7BCB-4256-9F56-8EBFE80EE7A5}" type="presParOf" srcId="{A9553DE8-8F34-4ED4-B02C-1405A72851B4}" destId="{4E1F3114-76DF-46B1-B21D-D53C792D581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70BC0-8ACA-44AC-853C-722A7F52A88F}">
      <dsp:nvSpPr>
        <dsp:cNvPr id="0" name=""/>
        <dsp:cNvSpPr/>
      </dsp:nvSpPr>
      <dsp:spPr>
        <a:xfrm>
          <a:off x="4424" y="818480"/>
          <a:ext cx="1410601" cy="28201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Distribution of C&amp;C items</a:t>
          </a:r>
          <a:r>
            <a:rPr lang="fr-FR" sz="1600" kern="1200" dirty="0"/>
            <a:t> </a:t>
          </a:r>
          <a:r>
            <a:rPr lang="fr-FR" sz="1600" kern="1200" dirty="0" err="1"/>
            <a:t>according</a:t>
          </a:r>
          <a:r>
            <a:rPr lang="fr-FR" sz="1600" kern="1200" dirty="0"/>
            <a:t> to </a:t>
          </a:r>
          <a:r>
            <a:rPr lang="fr-FR" sz="1600" kern="1200" dirty="0" err="1"/>
            <a:t>working</a:t>
          </a:r>
          <a:r>
            <a:rPr lang="fr-FR" sz="1600" kern="1200" dirty="0"/>
            <a:t> group </a:t>
          </a:r>
          <a:r>
            <a:rPr lang="fr-FR" sz="1600" kern="1200" dirty="0" err="1"/>
            <a:t>member’s</a:t>
          </a:r>
          <a:r>
            <a:rPr lang="fr-FR" sz="1600" kern="1200" dirty="0"/>
            <a:t> expertise)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All 40 items for </a:t>
          </a:r>
          <a:r>
            <a:rPr lang="fr-FR" sz="1600" kern="1200" dirty="0" err="1"/>
            <a:t>researchers</a:t>
          </a:r>
          <a:r>
            <a:rPr lang="fr-FR" sz="1600" kern="1200" dirty="0"/>
            <a:t>’ panel </a:t>
          </a:r>
          <a:r>
            <a:rPr lang="fr-FR" sz="1600" kern="1200" dirty="0" err="1"/>
            <a:t>members</a:t>
          </a:r>
          <a:endParaRPr lang="fr-FR" sz="1600" kern="1200" dirty="0"/>
        </a:p>
      </dsp:txBody>
      <dsp:txXfrm>
        <a:off x="45739" y="859795"/>
        <a:ext cx="1327971" cy="2737474"/>
      </dsp:txXfrm>
    </dsp:sp>
    <dsp:sp modelId="{01937181-6FC1-4288-AF4E-B63E1399B536}">
      <dsp:nvSpPr>
        <dsp:cNvPr id="0" name=""/>
        <dsp:cNvSpPr/>
      </dsp:nvSpPr>
      <dsp:spPr>
        <a:xfrm>
          <a:off x="1518052" y="2100779"/>
          <a:ext cx="218416" cy="25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1518052" y="2151880"/>
        <a:ext cx="152891" cy="153304"/>
      </dsp:txXfrm>
    </dsp:sp>
    <dsp:sp modelId="{EE5EEE85-CDD4-4AE7-B6E8-FC014574859D}">
      <dsp:nvSpPr>
        <dsp:cNvPr id="0" name=""/>
        <dsp:cNvSpPr/>
      </dsp:nvSpPr>
      <dsp:spPr>
        <a:xfrm>
          <a:off x="1827132" y="833751"/>
          <a:ext cx="1388646" cy="27895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Gap </a:t>
          </a:r>
          <a:r>
            <a:rPr lang="fr-FR" sz="1600" b="1" kern="1200" dirty="0" err="1"/>
            <a:t>analysis</a:t>
          </a:r>
          <a:r>
            <a:rPr lang="fr-FR" sz="1600" b="1" kern="1200" dirty="0"/>
            <a:t> </a:t>
          </a:r>
          <a:r>
            <a:rPr lang="fr-FR" sz="1600" kern="1200" dirty="0"/>
            <a:t>(check applicable </a:t>
          </a:r>
          <a:r>
            <a:rPr lang="fr-FR" sz="1600" kern="1200" dirty="0" err="1"/>
            <a:t>regulations</a:t>
          </a:r>
          <a:r>
            <a:rPr lang="fr-FR" sz="1600" kern="1200" dirty="0"/>
            <a:t> and </a:t>
          </a:r>
          <a:r>
            <a:rPr lang="fr-FR" sz="1600" kern="1200" dirty="0" err="1"/>
            <a:t>internal</a:t>
          </a:r>
          <a:r>
            <a:rPr lang="fr-FR" sz="1600" kern="1200" dirty="0"/>
            <a:t> UM </a:t>
          </a:r>
          <a:r>
            <a:rPr lang="fr-FR" sz="1600" kern="1200" dirty="0" err="1"/>
            <a:t>policies</a:t>
          </a:r>
          <a:r>
            <a:rPr lang="fr-FR" sz="1600" kern="1200" dirty="0"/>
            <a:t> for </a:t>
          </a:r>
          <a:r>
            <a:rPr lang="fr-FR" sz="1600" kern="1200" dirty="0" err="1"/>
            <a:t>each</a:t>
          </a:r>
          <a:r>
            <a:rPr lang="fr-FR" sz="1600" kern="1200" dirty="0"/>
            <a:t> item)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Proposals</a:t>
          </a:r>
          <a:r>
            <a:rPr lang="fr-FR" sz="1600" kern="1200" dirty="0"/>
            <a:t> for </a:t>
          </a:r>
          <a:r>
            <a:rPr lang="fr-FR" sz="1600" kern="1200" dirty="0" err="1"/>
            <a:t>improvement</a:t>
          </a:r>
          <a:r>
            <a:rPr lang="fr-FR" sz="1600" kern="1200" dirty="0"/>
            <a:t> </a:t>
          </a:r>
          <a:r>
            <a:rPr lang="fr-FR" sz="1600" kern="1200" dirty="0" err="1"/>
            <a:t>measures</a:t>
          </a:r>
          <a:endParaRPr lang="fr-FR" sz="1600" kern="1200" dirty="0"/>
        </a:p>
      </dsp:txBody>
      <dsp:txXfrm>
        <a:off x="1867804" y="874423"/>
        <a:ext cx="1307302" cy="2708218"/>
      </dsp:txXfrm>
    </dsp:sp>
    <dsp:sp modelId="{729C060F-32DD-439C-9C76-8A37E85976BC}">
      <dsp:nvSpPr>
        <dsp:cNvPr id="0" name=""/>
        <dsp:cNvSpPr/>
      </dsp:nvSpPr>
      <dsp:spPr>
        <a:xfrm>
          <a:off x="3318805" y="2100779"/>
          <a:ext cx="218416" cy="25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3318805" y="2151880"/>
        <a:ext cx="152891" cy="153304"/>
      </dsp:txXfrm>
    </dsp:sp>
    <dsp:sp modelId="{F02D43E1-F674-4097-8439-8D3F97F760BE}">
      <dsp:nvSpPr>
        <dsp:cNvPr id="0" name=""/>
        <dsp:cNvSpPr/>
      </dsp:nvSpPr>
      <dsp:spPr>
        <a:xfrm>
          <a:off x="3627886" y="818480"/>
          <a:ext cx="1232849" cy="28201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Working</a:t>
          </a:r>
          <a:r>
            <a:rPr lang="fr-FR" sz="1600" b="1" kern="1200" dirty="0"/>
            <a:t> Group sessions</a:t>
          </a:r>
          <a:endParaRPr lang="fr-FR" sz="16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kern="1200" dirty="0"/>
            <a:t>Compilation and discussion of </a:t>
          </a:r>
          <a:r>
            <a:rPr lang="fr-FR" sz="1400" kern="1200" dirty="0" err="1"/>
            <a:t>resulting</a:t>
          </a:r>
          <a:r>
            <a:rPr lang="fr-FR" sz="1400" kern="1200" dirty="0"/>
            <a:t> observations, </a:t>
          </a:r>
          <a:r>
            <a:rPr lang="fr-FR" sz="1400" kern="1200" dirty="0" err="1"/>
            <a:t>strategy</a:t>
          </a:r>
          <a:r>
            <a:rPr lang="fr-FR" sz="1400" kern="1200" dirty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elaboration</a:t>
          </a:r>
          <a:endParaRPr lang="fr-FR" sz="1400" kern="1200" dirty="0"/>
        </a:p>
      </dsp:txBody>
      <dsp:txXfrm>
        <a:off x="3663995" y="854589"/>
        <a:ext cx="1160631" cy="2747886"/>
      </dsp:txXfrm>
    </dsp:sp>
    <dsp:sp modelId="{200AAFC6-4C77-42B1-87EA-22C50728A6B4}">
      <dsp:nvSpPr>
        <dsp:cNvPr id="0" name=""/>
        <dsp:cNvSpPr/>
      </dsp:nvSpPr>
      <dsp:spPr>
        <a:xfrm>
          <a:off x="4963762" y="2100779"/>
          <a:ext cx="218416" cy="25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4963762" y="2151880"/>
        <a:ext cx="152891" cy="153304"/>
      </dsp:txXfrm>
    </dsp:sp>
    <dsp:sp modelId="{38618AEE-674F-4F43-A452-C5B7F8A3B9C8}">
      <dsp:nvSpPr>
        <dsp:cNvPr id="0" name=""/>
        <dsp:cNvSpPr/>
      </dsp:nvSpPr>
      <dsp:spPr>
        <a:xfrm>
          <a:off x="5272842" y="818480"/>
          <a:ext cx="1198736" cy="28201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Validation</a:t>
          </a:r>
          <a:r>
            <a:rPr lang="fr-FR" sz="1600" kern="1200" dirty="0"/>
            <a:t> by </a:t>
          </a:r>
          <a:r>
            <a:rPr lang="fr-FR" sz="1600" kern="1200" dirty="0" err="1"/>
            <a:t>Steering</a:t>
          </a:r>
          <a:r>
            <a:rPr lang="fr-FR" sz="1600" kern="1200" dirty="0"/>
            <a:t> </a:t>
          </a:r>
          <a:r>
            <a:rPr lang="fr-FR" sz="1600" kern="1200" dirty="0" err="1"/>
            <a:t>Committee</a:t>
          </a:r>
          <a:endParaRPr lang="fr-FR" sz="1600" kern="1200" dirty="0"/>
        </a:p>
      </dsp:txBody>
      <dsp:txXfrm>
        <a:off x="5307952" y="853590"/>
        <a:ext cx="1128516" cy="2749884"/>
      </dsp:txXfrm>
    </dsp:sp>
    <dsp:sp modelId="{CDE929A1-7407-4C4A-9FCD-58C6ACDF9F2B}">
      <dsp:nvSpPr>
        <dsp:cNvPr id="0" name=""/>
        <dsp:cNvSpPr/>
      </dsp:nvSpPr>
      <dsp:spPr>
        <a:xfrm>
          <a:off x="6574606" y="2100779"/>
          <a:ext cx="218416" cy="25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6574606" y="2151880"/>
        <a:ext cx="152891" cy="153304"/>
      </dsp:txXfrm>
    </dsp:sp>
    <dsp:sp modelId="{13947DA0-9B1E-480E-80B5-3F0AB933747F}">
      <dsp:nvSpPr>
        <dsp:cNvPr id="0" name=""/>
        <dsp:cNvSpPr/>
      </dsp:nvSpPr>
      <dsp:spPr>
        <a:xfrm>
          <a:off x="6883686" y="818480"/>
          <a:ext cx="1219568" cy="28201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Writing</a:t>
          </a:r>
          <a:endParaRPr lang="fr-FR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+</a:t>
          </a: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600" kern="1200" dirty="0"/>
            <a:t> </a:t>
          </a:r>
          <a:r>
            <a:rPr lang="fr-FR" sz="1600" b="1" kern="1200" dirty="0"/>
            <a:t>Publication</a:t>
          </a: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600" b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on UM </a:t>
          </a:r>
          <a:r>
            <a:rPr lang="fr-FR" sz="1600" b="0" kern="1200" dirty="0" err="1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website</a:t>
          </a:r>
          <a:endParaRPr lang="fr-FR" sz="1600" b="1" kern="1200" dirty="0">
            <a:solidFill>
              <a:schemeClr val="bg1"/>
            </a:solidFill>
            <a:latin typeface="+mn-lt"/>
          </a:endParaRP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600" b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(FR &amp; EN)</a:t>
          </a:r>
          <a:endParaRPr lang="fr-FR" sz="1600" b="1" kern="1200" dirty="0">
            <a:solidFill>
              <a:schemeClr val="bg1"/>
            </a:solidFill>
            <a:latin typeface="+mn-lt"/>
          </a:endParaRPr>
        </a:p>
      </dsp:txBody>
      <dsp:txXfrm>
        <a:off x="6919406" y="854200"/>
        <a:ext cx="1148128" cy="2748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3D5DA-C67F-471A-8FB6-58BF0AFDA0D2}">
      <dsp:nvSpPr>
        <dsp:cNvPr id="0" name=""/>
        <dsp:cNvSpPr/>
      </dsp:nvSpPr>
      <dsp:spPr>
        <a:xfrm>
          <a:off x="1788419" y="1392128"/>
          <a:ext cx="1701491" cy="1701491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Research</a:t>
          </a:r>
          <a:r>
            <a:rPr lang="fr-FR" sz="1600" kern="1200" dirty="0"/>
            <a:t> </a:t>
          </a:r>
          <a:r>
            <a:rPr lang="fr-FR" sz="1600" kern="1200" dirty="0" err="1"/>
            <a:t>careers</a:t>
          </a:r>
          <a:endParaRPr lang="fr-FR" sz="1600" kern="1200" dirty="0"/>
        </a:p>
      </dsp:txBody>
      <dsp:txXfrm>
        <a:off x="2130494" y="1790694"/>
        <a:ext cx="1017341" cy="874602"/>
      </dsp:txXfrm>
    </dsp:sp>
    <dsp:sp modelId="{046C42EE-7D67-47C4-9C48-D9A9BA46360A}">
      <dsp:nvSpPr>
        <dsp:cNvPr id="0" name=""/>
        <dsp:cNvSpPr/>
      </dsp:nvSpPr>
      <dsp:spPr>
        <a:xfrm>
          <a:off x="798460" y="989958"/>
          <a:ext cx="1237448" cy="1237448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HRS4R</a:t>
          </a:r>
        </a:p>
      </dsp:txBody>
      <dsp:txXfrm>
        <a:off x="1109991" y="1303372"/>
        <a:ext cx="614386" cy="610620"/>
      </dsp:txXfrm>
    </dsp:sp>
    <dsp:sp modelId="{87C588D0-1440-429C-A0D2-DBB89C9F1C35}">
      <dsp:nvSpPr>
        <dsp:cNvPr id="0" name=""/>
        <dsp:cNvSpPr/>
      </dsp:nvSpPr>
      <dsp:spPr>
        <a:xfrm rot="20700000">
          <a:off x="1491557" y="136245"/>
          <a:ext cx="1212446" cy="1212446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C&amp;C</a:t>
          </a:r>
        </a:p>
      </dsp:txBody>
      <dsp:txXfrm rot="-20700000">
        <a:off x="1757482" y="402170"/>
        <a:ext cx="680596" cy="680596"/>
      </dsp:txXfrm>
    </dsp:sp>
    <dsp:sp modelId="{6E5D73A5-4D0B-4B3B-B13D-E307B883C955}">
      <dsp:nvSpPr>
        <dsp:cNvPr id="0" name=""/>
        <dsp:cNvSpPr/>
      </dsp:nvSpPr>
      <dsp:spPr>
        <a:xfrm>
          <a:off x="1645890" y="1141960"/>
          <a:ext cx="2177908" cy="2177908"/>
        </a:xfrm>
        <a:prstGeom prst="circularArrow">
          <a:avLst>
            <a:gd name="adj1" fmla="val 4687"/>
            <a:gd name="adj2" fmla="val 299029"/>
            <a:gd name="adj3" fmla="val 2482553"/>
            <a:gd name="adj4" fmla="val 15935683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850DF-915E-4527-A280-932FBF81D105}">
      <dsp:nvSpPr>
        <dsp:cNvPr id="0" name=""/>
        <dsp:cNvSpPr/>
      </dsp:nvSpPr>
      <dsp:spPr>
        <a:xfrm>
          <a:off x="579310" y="720881"/>
          <a:ext cx="1582386" cy="15823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F3114-76DF-46B1-B21D-D53C792D5810}">
      <dsp:nvSpPr>
        <dsp:cNvPr id="0" name=""/>
        <dsp:cNvSpPr/>
      </dsp:nvSpPr>
      <dsp:spPr>
        <a:xfrm>
          <a:off x="1211106" y="-124602"/>
          <a:ext cx="1706131" cy="170613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90F56D-A6F2-4C97-AE61-71365D72378E}" type="datetime1">
              <a:rPr lang="fr-FR" altLang="fr-FR"/>
              <a:pPr>
                <a:defRPr/>
              </a:pPr>
              <a:t>16/10/2017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D5480C-DFAB-41D5-A1DA-5032D5BC9F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96710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DACE4E-4FB2-436F-9CD4-248A136BAA40}" type="datetime1">
              <a:rPr lang="fr-FR" altLang="fr-FR"/>
              <a:pPr>
                <a:defRPr/>
              </a:pPr>
              <a:t>16/10/2017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069C47-1F98-4D09-A1D5-C6AAA003DB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1760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baseline="0" dirty="0"/>
              <a:t> to </a:t>
            </a:r>
            <a:r>
              <a:rPr lang="fr-FR" baseline="0" dirty="0" err="1"/>
              <a:t>t</a:t>
            </a:r>
            <a:r>
              <a:rPr lang="fr-FR" dirty="0" err="1"/>
              <a:t>hank</a:t>
            </a:r>
            <a:r>
              <a:rPr lang="fr-FR" dirty="0"/>
              <a:t> the </a:t>
            </a:r>
            <a:r>
              <a:rPr lang="fr-FR" dirty="0" err="1"/>
              <a:t>European</a:t>
            </a:r>
            <a:r>
              <a:rPr lang="fr-FR" baseline="0" dirty="0"/>
              <a:t> Commission and the DG </a:t>
            </a:r>
            <a:r>
              <a:rPr lang="fr-FR" baseline="0" dirty="0" err="1"/>
              <a:t>Research</a:t>
            </a:r>
            <a:r>
              <a:rPr lang="fr-FR" baseline="0" dirty="0"/>
              <a:t> and the </a:t>
            </a:r>
            <a:r>
              <a:rPr lang="fr-FR" baseline="0" dirty="0" err="1"/>
              <a:t>Ministry</a:t>
            </a:r>
            <a:r>
              <a:rPr lang="fr-FR" baseline="0" dirty="0"/>
              <a:t> of Education and </a:t>
            </a:r>
            <a:r>
              <a:rPr lang="fr-FR" baseline="0" dirty="0" err="1"/>
              <a:t>Research</a:t>
            </a:r>
            <a:r>
              <a:rPr lang="fr-FR" baseline="0" dirty="0"/>
              <a:t> of </a:t>
            </a:r>
            <a:r>
              <a:rPr lang="fr-FR" baseline="0" dirty="0" err="1"/>
              <a:t>Bulgaria</a:t>
            </a:r>
            <a:r>
              <a:rPr lang="fr-FR" baseline="0" dirty="0"/>
              <a:t>, the </a:t>
            </a:r>
            <a:r>
              <a:rPr lang="fr-FR" baseline="0" dirty="0" err="1"/>
              <a:t>Ministry</a:t>
            </a:r>
            <a:r>
              <a:rPr lang="fr-FR" baseline="0" dirty="0"/>
              <a:t> of </a:t>
            </a:r>
            <a:r>
              <a:rPr lang="fr-FR" baseline="0" dirty="0" err="1"/>
              <a:t>Research</a:t>
            </a:r>
            <a:r>
              <a:rPr lang="fr-FR" baseline="0" dirty="0"/>
              <a:t> and Innovation of Romania for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baseline="0" dirty="0"/>
              <a:t> invitation and for the </a:t>
            </a:r>
            <a:r>
              <a:rPr lang="fr-FR" baseline="0" dirty="0" err="1"/>
              <a:t>opportunity</a:t>
            </a:r>
            <a:r>
              <a:rPr lang="fr-FR" baseline="0" dirty="0"/>
              <a:t> </a:t>
            </a:r>
            <a:r>
              <a:rPr lang="fr-FR" baseline="0" dirty="0" err="1"/>
              <a:t>they</a:t>
            </a:r>
            <a:r>
              <a:rPr lang="fr-FR" baseline="0" dirty="0"/>
              <a:t> are </a:t>
            </a:r>
            <a:r>
              <a:rPr lang="fr-FR" baseline="0" dirty="0" err="1"/>
              <a:t>giving</a:t>
            </a:r>
            <a:r>
              <a:rPr lang="fr-FR" baseline="0" dirty="0"/>
              <a:t> me </a:t>
            </a:r>
            <a:r>
              <a:rPr lang="fr-FR" baseline="0" dirty="0" err="1"/>
              <a:t>today</a:t>
            </a:r>
            <a:r>
              <a:rPr lang="fr-FR" baseline="0" dirty="0"/>
              <a:t> to </a:t>
            </a:r>
            <a:r>
              <a:rPr lang="fr-FR" baseline="0" dirty="0" err="1"/>
              <a:t>present</a:t>
            </a:r>
            <a:r>
              <a:rPr lang="fr-FR" baseline="0" dirty="0"/>
              <a:t> </a:t>
            </a:r>
            <a:r>
              <a:rPr lang="fr-FR" baseline="0" dirty="0" err="1"/>
              <a:t>UM’s</a:t>
            </a:r>
            <a:r>
              <a:rPr lang="fr-FR" baseline="0" dirty="0"/>
              <a:t> </a:t>
            </a:r>
            <a:r>
              <a:rPr lang="fr-FR" baseline="0" dirty="0" err="1"/>
              <a:t>experience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HRS4R.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9C47-1F98-4D09-A1D5-C6AAA003DB2E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3924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After</a:t>
            </a:r>
            <a:r>
              <a:rPr lang="fr-FR" baseline="0" dirty="0"/>
              <a:t> a </a:t>
            </a:r>
            <a:r>
              <a:rPr lang="fr-FR" baseline="0" dirty="0" err="1"/>
              <a:t>brief</a:t>
            </a:r>
            <a:r>
              <a:rPr lang="fr-FR" baseline="0" dirty="0"/>
              <a:t> </a:t>
            </a:r>
            <a:r>
              <a:rPr lang="fr-FR" baseline="0" dirty="0" err="1"/>
              <a:t>overview</a:t>
            </a:r>
            <a:r>
              <a:rPr lang="fr-FR" baseline="0" dirty="0"/>
              <a:t> of UM, I </a:t>
            </a:r>
            <a:r>
              <a:rPr lang="fr-FR" dirty="0" err="1"/>
              <a:t>will</a:t>
            </a:r>
            <a:r>
              <a:rPr lang="fr-FR" dirty="0"/>
              <a:t> point</a:t>
            </a:r>
            <a:r>
              <a:rPr lang="fr-FR" baseline="0" dirty="0"/>
              <a:t> the motivations to engage in </a:t>
            </a:r>
            <a:r>
              <a:rPr lang="fr-FR" baseline="0" dirty="0" err="1"/>
              <a:t>such</a:t>
            </a:r>
            <a:r>
              <a:rPr lang="fr-FR" baseline="0" dirty="0"/>
              <a:t> a </a:t>
            </a:r>
            <a:r>
              <a:rPr lang="fr-FR" baseline="0" dirty="0" err="1"/>
              <a:t>path</a:t>
            </a:r>
            <a:r>
              <a:rPr lang="fr-FR" baseline="0" dirty="0"/>
              <a:t>, </a:t>
            </a:r>
            <a:r>
              <a:rPr lang="fr-FR" baseline="0" dirty="0" err="1"/>
              <a:t>I’ll</a:t>
            </a:r>
            <a:r>
              <a:rPr lang="fr-FR" baseline="0" dirty="0"/>
              <a:t> mention the main challenge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had</a:t>
            </a:r>
            <a:r>
              <a:rPr lang="fr-FR" baseline="0" dirty="0"/>
              <a:t> to face and how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overcame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. </a:t>
            </a:r>
            <a:r>
              <a:rPr lang="fr-FR" baseline="0" dirty="0" err="1"/>
              <a:t>Then</a:t>
            </a:r>
            <a:r>
              <a:rPr lang="fr-FR" baseline="0" dirty="0"/>
              <a:t> </a:t>
            </a:r>
            <a:r>
              <a:rPr lang="fr-FR" baseline="0" dirty="0" err="1"/>
              <a:t>I’ll</a:t>
            </a:r>
            <a:r>
              <a:rPr lang="fr-FR" baseline="0" dirty="0"/>
              <a:t> </a:t>
            </a:r>
            <a:r>
              <a:rPr lang="fr-FR" baseline="0" dirty="0" err="1"/>
              <a:t>describe</a:t>
            </a:r>
            <a:r>
              <a:rPr lang="fr-FR" baseline="0" dirty="0"/>
              <a:t> the </a:t>
            </a:r>
            <a:r>
              <a:rPr lang="fr-FR" baseline="0" dirty="0" err="1"/>
              <a:t>process</a:t>
            </a:r>
            <a:r>
              <a:rPr lang="fr-FR" baseline="0" dirty="0"/>
              <a:t>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followed</a:t>
            </a:r>
            <a:r>
              <a:rPr lang="fr-FR" baseline="0" dirty="0"/>
              <a:t> </a:t>
            </a:r>
            <a:r>
              <a:rPr lang="fr-FR" baseline="0" dirty="0" err="1"/>
              <a:t>indicating</a:t>
            </a:r>
            <a:r>
              <a:rPr lang="fr-FR" baseline="0" dirty="0"/>
              <a:t> key </a:t>
            </a:r>
            <a:r>
              <a:rPr lang="fr-FR" baseline="0" dirty="0" err="1"/>
              <a:t>contributors</a:t>
            </a:r>
            <a:r>
              <a:rPr lang="fr-FR" baseline="0" dirty="0"/>
              <a:t>, </a:t>
            </a:r>
            <a:r>
              <a:rPr lang="fr-FR" baseline="0" dirty="0" err="1"/>
              <a:t>methodology</a:t>
            </a:r>
            <a:r>
              <a:rPr lang="fr-FR" baseline="0" dirty="0"/>
              <a:t> and </a:t>
            </a:r>
            <a:r>
              <a:rPr lang="fr-FR" baseline="0" dirty="0" err="1"/>
              <a:t>calendar</a:t>
            </a:r>
            <a:r>
              <a:rPr lang="fr-FR" baseline="0" dirty="0"/>
              <a:t>. I </a:t>
            </a:r>
            <a:r>
              <a:rPr lang="fr-FR" baseline="0" dirty="0" err="1"/>
              <a:t>will</a:t>
            </a:r>
            <a:r>
              <a:rPr lang="fr-FR" baseline="0" dirty="0"/>
              <a:t> </a:t>
            </a:r>
            <a:r>
              <a:rPr lang="fr-FR" baseline="0" dirty="0" err="1"/>
              <a:t>conclude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the </a:t>
            </a:r>
            <a:r>
              <a:rPr lang="fr-FR" baseline="0" dirty="0" err="1"/>
              <a:t>benefits</a:t>
            </a:r>
            <a:r>
              <a:rPr lang="fr-FR" baseline="0" dirty="0"/>
              <a:t> </a:t>
            </a:r>
            <a:r>
              <a:rPr lang="fr-FR" baseline="0" dirty="0" err="1"/>
              <a:t>encountered</a:t>
            </a:r>
            <a:r>
              <a:rPr lang="fr-FR" baseline="0" dirty="0"/>
              <a:t> </a:t>
            </a:r>
            <a:r>
              <a:rPr lang="fr-FR" baseline="0" dirty="0" err="1"/>
              <a:t>so</a:t>
            </a:r>
            <a:r>
              <a:rPr lang="fr-FR" baseline="0" dirty="0"/>
              <a:t> far, and how HRS4R </a:t>
            </a:r>
            <a:r>
              <a:rPr lang="fr-FR" baseline="0" dirty="0" err="1"/>
              <a:t>positively</a:t>
            </a:r>
            <a:r>
              <a:rPr lang="fr-FR" baseline="0" dirty="0"/>
              <a:t> impacts ‘</a:t>
            </a:r>
            <a:r>
              <a:rPr lang="fr-FR" baseline="0" dirty="0" err="1"/>
              <a:t>Mobility</a:t>
            </a:r>
            <a:r>
              <a:rPr lang="fr-FR" baseline="0" dirty="0"/>
              <a:t> of the </a:t>
            </a:r>
            <a:r>
              <a:rPr lang="fr-FR" baseline="0" dirty="0" err="1"/>
              <a:t>mind</a:t>
            </a:r>
            <a:r>
              <a:rPr lang="fr-FR" baseline="0" dirty="0"/>
              <a:t>’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9C47-1F98-4D09-A1D5-C6AAA003DB2E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863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UM </a:t>
            </a:r>
            <a:r>
              <a:rPr lang="fr-FR" baseline="0" dirty="0" err="1"/>
              <a:t>involved</a:t>
            </a:r>
            <a:r>
              <a:rPr lang="fr-FR" baseline="0" dirty="0"/>
              <a:t> in </a:t>
            </a:r>
            <a:r>
              <a:rPr lang="fr-FR" baseline="0" dirty="0" err="1"/>
              <a:t>many</a:t>
            </a:r>
            <a:r>
              <a:rPr lang="fr-FR" baseline="0" dirty="0"/>
              <a:t> </a:t>
            </a:r>
            <a:r>
              <a:rPr lang="fr-FR" baseline="0" dirty="0" err="1"/>
              <a:t>mobility</a:t>
            </a:r>
            <a:r>
              <a:rPr lang="fr-FR" baseline="0" dirty="0"/>
              <a:t> programs for staff and </a:t>
            </a:r>
            <a:r>
              <a:rPr lang="fr-FR" baseline="0" dirty="0" err="1"/>
              <a:t>students</a:t>
            </a: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9C47-1F98-4D09-A1D5-C6AAA003DB2E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297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Researchers</a:t>
            </a:r>
            <a:r>
              <a:rPr lang="fr-FR" dirty="0"/>
              <a:t>: </a:t>
            </a:r>
            <a:r>
              <a:rPr lang="fr-FR" dirty="0" err="1"/>
              <a:t>confirmed</a:t>
            </a:r>
            <a:r>
              <a:rPr lang="fr-FR" dirty="0"/>
              <a:t> </a:t>
            </a:r>
            <a:r>
              <a:rPr lang="fr-FR" dirty="0" err="1"/>
              <a:t>researchers</a:t>
            </a:r>
            <a:r>
              <a:rPr lang="fr-FR" baseline="0" dirty="0"/>
              <a:t> (</a:t>
            </a:r>
            <a:r>
              <a:rPr lang="fr-FR" dirty="0" err="1"/>
              <a:t>Professors</a:t>
            </a:r>
            <a:r>
              <a:rPr lang="fr-FR" dirty="0"/>
              <a:t>),</a:t>
            </a:r>
            <a:r>
              <a:rPr lang="fr-FR" baseline="0" dirty="0"/>
              <a:t> Assistant </a:t>
            </a:r>
            <a:r>
              <a:rPr lang="fr-FR" baseline="0" dirty="0" err="1"/>
              <a:t>Professors</a:t>
            </a:r>
            <a:r>
              <a:rPr lang="fr-FR" baseline="0" dirty="0"/>
              <a:t>, Doctoral </a:t>
            </a:r>
            <a:r>
              <a:rPr lang="fr-FR" baseline="0" dirty="0" err="1"/>
              <a:t>School</a:t>
            </a:r>
            <a:r>
              <a:rPr lang="fr-FR" baseline="0" dirty="0"/>
              <a:t> </a:t>
            </a:r>
            <a:r>
              <a:rPr lang="fr-FR" baseline="0" dirty="0" err="1"/>
              <a:t>director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9C47-1F98-4D09-A1D5-C6AAA003DB2E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288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9C47-1F98-4D09-A1D5-C6AAA003DB2E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203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3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066800"/>
            <a:ext cx="1079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 userDrawn="1"/>
        </p:nvSpPr>
        <p:spPr>
          <a:xfrm>
            <a:off x="722313" y="3359150"/>
            <a:ext cx="7772400" cy="12223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 cap="all" spc="100">
                <a:solidFill>
                  <a:schemeClr val="tx1"/>
                </a:solidFill>
                <a:latin typeface="Allerton"/>
                <a:ea typeface="+mj-ea"/>
                <a:cs typeface="Allerton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8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.   .   .   .   .   .   .   .   .   .   .   .   .   .   .   .   .   .   .   .   .   .   .   .   .   .   .   .   .   .   .   .   .   .   .   .   .   .   .   .   .   .   .   .   .   .   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3894667"/>
            <a:ext cx="8229600" cy="615553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 b="1" cap="all" spc="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389182"/>
            <a:ext cx="8229600" cy="430887"/>
          </a:xfrm>
        </p:spPr>
        <p:txBody>
          <a:bodyPr/>
          <a:lstStyle>
            <a:lvl1pPr>
              <a:defRPr spc="1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4A83-8B59-4595-958C-F839E8682DED}" type="datetime1">
              <a:rPr lang="fr-FR" altLang="fr-FR"/>
              <a:pPr>
                <a:defRPr/>
              </a:pPr>
              <a:t>16/10/2017</a:t>
            </a:fld>
            <a:endParaRPr lang="fr-FR" alt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B8C6-3DC9-45E2-82A3-1B4477A0F3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19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1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07246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31/03/2015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Nathalie Modjeska -  We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D410A-F0D5-4185-A62F-3EDE163F80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430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 userDrawn="1"/>
        </p:nvSpPr>
        <p:spPr>
          <a:xfrm>
            <a:off x="722313" y="2906713"/>
            <a:ext cx="7772400" cy="122237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 cap="all" spc="100">
                <a:solidFill>
                  <a:schemeClr val="tx1"/>
                </a:solidFill>
                <a:latin typeface="Allerton"/>
                <a:ea typeface="+mj-ea"/>
                <a:cs typeface="Allerton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8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.   .   .   .   .   .   .   .   .   .   .   .   .   .   .   .   .   .   .   .   .   .   .   .   .   .   .   .   .   .   .   .   .   .   .   .   .   .   .   .   .   .   .   .   .   .   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271069"/>
            <a:ext cx="7772400" cy="461665"/>
          </a:xfrm>
        </p:spPr>
        <p:txBody>
          <a:bodyPr anchor="b"/>
          <a:lstStyle>
            <a:lvl1pPr algn="l">
              <a:defRPr sz="30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21783"/>
            <a:ext cx="7772400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 i="0" cap="all" spc="3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224A-10CC-4E7A-A23D-AFDE911D5C59}" type="datetime1">
              <a:rPr lang="fr-FR" altLang="fr-FR"/>
              <a:pPr>
                <a:defRPr/>
              </a:pPr>
              <a:t>16/10/2017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F87D-FC85-49E3-8D52-B3F48BBDD7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62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021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021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9C60-4185-4E36-9DD2-9FFA1AEC3CC3}" type="datetime1">
              <a:rPr lang="fr-FR" altLang="fr-FR"/>
              <a:pPr>
                <a:defRPr/>
              </a:pPr>
              <a:t>16/10/2017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8FC0-DAC4-46EB-A4B2-FE65E76AA6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59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0316"/>
            <a:ext cx="8229600" cy="430887"/>
          </a:xfr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 cap="all" spc="10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0858"/>
          </a:xfr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480858"/>
          </a:xfr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4646614" y="1535113"/>
            <a:ext cx="4040188" cy="63976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1" cap="all" spc="10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C072-D0BB-4A96-AB63-C7E54AECD0A8}" type="datetime1">
              <a:rPr lang="fr-FR" altLang="fr-FR"/>
              <a:pPr>
                <a:defRPr/>
              </a:pPr>
              <a:t>16/10/2017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481D-355B-4F21-B508-462425204F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27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1028-3A3F-4B01-862A-4479F6782BC7}" type="datetime1">
              <a:rPr lang="fr-FR" altLang="fr-FR"/>
              <a:pPr>
                <a:defRPr/>
              </a:pPr>
              <a:t>16/10/2017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96236-5E08-43A9-8EF4-63018592CE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37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1606-2CDD-4979-A5A0-E99CED248E3B}" type="datetime1">
              <a:rPr lang="fr-FR" altLang="fr-FR"/>
              <a:pPr>
                <a:defRPr/>
              </a:pPr>
              <a:t>16/10/2017</a:t>
            </a:fld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045E-CC8A-4C06-9BC1-B7191375E58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49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396162"/>
            <a:ext cx="3008313" cy="492443"/>
          </a:xfrm>
        </p:spPr>
        <p:txBody>
          <a:bodyPr/>
          <a:lstStyle>
            <a:lvl1pPr algn="l">
              <a:defRPr sz="1600" b="1" spc="3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3826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185334"/>
            <a:ext cx="3008313" cy="4470400"/>
          </a:xfrm>
        </p:spPr>
        <p:txBody>
          <a:bodyPr lIns="0" tIns="0" rIns="0" bIns="0"/>
          <a:lstStyle>
            <a:lvl1pPr marL="0" indent="0">
              <a:buNone/>
              <a:defRPr sz="1400" b="0" i="1" cap="all" spc="100">
                <a:solidFill>
                  <a:srgbClr val="4BC2BC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1224-365E-4376-BCBC-4914E892B991}" type="datetime1">
              <a:rPr lang="fr-FR" altLang="fr-FR"/>
              <a:pPr>
                <a:defRPr/>
              </a:pPr>
              <a:t>16/10/2017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38D7-F592-407C-BECF-017122C991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99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>
          <a:xfrm>
            <a:off x="544513" y="4703763"/>
            <a:ext cx="7981950" cy="122237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 cap="all" spc="100">
                <a:solidFill>
                  <a:schemeClr val="tx1"/>
                </a:solidFill>
                <a:latin typeface="Allerton"/>
                <a:ea typeface="+mj-ea"/>
                <a:cs typeface="Allerton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8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.   .   .   .   .   .   .   .   .   .   .   .   .   .   .   .   .   .   .   .   .   .   .   .   .   .   .   .   .   .   .   .   .   .   .   .   .   .   .   .   .   .   .   .   .   .   </a:t>
            </a:r>
            <a:r>
              <a:rPr lang="fr-FR" sz="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lang="fr-FR" sz="8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5043" y="4404531"/>
            <a:ext cx="7980890" cy="276999"/>
          </a:xfrm>
        </p:spPr>
        <p:txBody>
          <a:bodyPr anchor="b"/>
          <a:lstStyle>
            <a:lvl1pPr algn="l">
              <a:defRPr sz="1800" b="1" spc="3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45043" y="499533"/>
            <a:ext cx="7980890" cy="37422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5043" y="4918589"/>
            <a:ext cx="7980890" cy="804863"/>
          </a:xfrm>
        </p:spPr>
        <p:txBody>
          <a:bodyPr lIns="0" tIns="0" bIns="0">
            <a:normAutofit/>
          </a:bodyPr>
          <a:lstStyle>
            <a:lvl1pPr marL="0" indent="0">
              <a:buNone/>
              <a:defRPr sz="1200" i="1" cap="all" spc="100">
                <a:solidFill>
                  <a:srgbClr val="4BC2BC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B158-D3A3-4AE1-A4F9-DF6496C31A5D}" type="datetime1">
              <a:rPr lang="fr-FR" altLang="fr-FR"/>
              <a:pPr>
                <a:defRPr/>
              </a:pPr>
              <a:t>16/10/2017</a:t>
            </a:fld>
            <a:endParaRPr lang="fr-FR" alt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9BDE-A4E0-48AA-930B-0DCC782D05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684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pied de page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43021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62713"/>
            <a:ext cx="2133600" cy="1524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6D8271-A890-4139-A1BE-1F951C352944}" type="datetime1">
              <a:rPr lang="fr-FR" altLang="fr-FR"/>
              <a:pPr>
                <a:defRPr/>
              </a:pPr>
              <a:t>16/10/2017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62713"/>
            <a:ext cx="2895600" cy="1524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62713"/>
            <a:ext cx="2133600" cy="1524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F5BEDB-B72D-4922-AE7C-BE9C984C22E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3" r:id="rId9"/>
  </p:sldLayoutIdLst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 cap="all" spc="100">
          <a:solidFill>
            <a:schemeClr val="tx1"/>
          </a:solidFill>
          <a:latin typeface="Arial Narrow"/>
          <a:ea typeface="MS PGothic" pitchFamily="34" charset="-128"/>
          <a:cs typeface="Arial Narrow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charset="0"/>
          <a:ea typeface="MS PGothic" pitchFamily="34" charset="-128"/>
          <a:cs typeface="Arial Narrow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charset="0"/>
          <a:ea typeface="MS PGothic" pitchFamily="34" charset="-128"/>
          <a:cs typeface="Arial Narrow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charset="0"/>
          <a:ea typeface="MS PGothic" pitchFamily="34" charset="-128"/>
          <a:cs typeface="Arial Narrow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charset="0"/>
          <a:ea typeface="MS PGothic" pitchFamily="34" charset="-128"/>
          <a:cs typeface="Arial Narrow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TD-CHARTER@ec.europa.e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ontpellier.fr/wp-content/uploads/2017/05/8-Original_UM_Strategy_EN_FINAL.pdf" TargetMode="External"/><Relationship Id="rId2" Type="http://schemas.openxmlformats.org/officeDocument/2006/relationships/hyperlink" Target="mailto:nathalie.modjeska@univ-montp2.fr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RTD-CHARTER@ec.europa.e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457200" y="4341813"/>
            <a:ext cx="8229600" cy="935037"/>
          </a:xfrm>
        </p:spPr>
        <p:txBody>
          <a:bodyPr/>
          <a:lstStyle/>
          <a:p>
            <a:pPr>
              <a:defRPr/>
            </a:pPr>
            <a:r>
              <a:rPr lang="fr-FR" dirty="0"/>
              <a:t>The </a:t>
            </a:r>
            <a:r>
              <a:rPr lang="fr-FR" i="1" dirty="0"/>
              <a:t>Université de </a:t>
            </a:r>
            <a:r>
              <a:rPr lang="fr-FR" i="1" dirty="0" err="1"/>
              <a:t>montpellier</a:t>
            </a:r>
            <a:r>
              <a:rPr lang="fr-FR" i="1" dirty="0"/>
              <a:t> </a:t>
            </a:r>
            <a:r>
              <a:rPr lang="fr-FR" dirty="0" err="1"/>
              <a:t>experience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389188"/>
            <a:ext cx="8229600" cy="861774"/>
          </a:xfrm>
        </p:spPr>
        <p:txBody>
          <a:bodyPr/>
          <a:lstStyle/>
          <a:p>
            <a:pPr>
              <a:defRPr/>
            </a:pPr>
            <a:r>
              <a:rPr lang="fr-FR" altLang="fr-FR" dirty="0" err="1"/>
              <a:t>implementing</a:t>
            </a:r>
            <a:r>
              <a:rPr lang="fr-FR" altLang="fr-FR" dirty="0"/>
              <a:t> the HR </a:t>
            </a:r>
            <a:r>
              <a:rPr lang="fr-FR" altLang="fr-FR" dirty="0" err="1"/>
              <a:t>strategy</a:t>
            </a:r>
            <a:r>
              <a:rPr lang="fr-FR" altLang="fr-FR" dirty="0"/>
              <a:t> for </a:t>
            </a:r>
            <a:r>
              <a:rPr lang="fr-FR" altLang="fr-FR" dirty="0" err="1"/>
              <a:t>Research</a:t>
            </a:r>
            <a:r>
              <a:rPr lang="fr-FR" altLang="fr-FR" dirty="0"/>
              <a:t> (HRS4R)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84400" y="6462713"/>
            <a:ext cx="5168900" cy="152400"/>
          </a:xfrm>
        </p:spPr>
        <p:txBody>
          <a:bodyPr/>
          <a:lstStyle/>
          <a:p>
            <a:pPr>
              <a:defRPr/>
            </a:pPr>
            <a:r>
              <a:rPr lang="en-US" dirty="0"/>
              <a:t>“Better research talent management” EC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  <p:sp>
        <p:nvSpPr>
          <p:cNvPr id="615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390366-FD22-4484-B7BC-A4B49608C945}" type="slidenum">
              <a:rPr lang="fr-FR" altLang="fr-FR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000" dirty="0">
              <a:solidFill>
                <a:srgbClr val="898989"/>
              </a:solidFill>
            </a:endParaRPr>
          </a:p>
        </p:txBody>
      </p:sp>
      <p:pic>
        <p:nvPicPr>
          <p:cNvPr id="615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18" y="3070368"/>
            <a:ext cx="16256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61969"/>
            <a:ext cx="2133600" cy="15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rPr>
              <a:t>17 </a:t>
            </a:r>
            <a:r>
              <a:rPr lang="fr-FR" altLang="fr-FR" sz="1000" dirty="0" err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rPr>
              <a:t>October</a:t>
            </a: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rPr>
              <a:t> 2017</a:t>
            </a:r>
          </a:p>
        </p:txBody>
      </p:sp>
      <p:pic>
        <p:nvPicPr>
          <p:cNvPr id="14" name="Picture 2" descr="http://www.ot-montpellier.fr/_objets/imgbk/libre/conservatoire-d-anatomie-1262696739-1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79" y="4847871"/>
            <a:ext cx="1874308" cy="869245"/>
          </a:xfrm>
          <a:prstGeom prst="rect">
            <a:avLst/>
          </a:prstGeom>
          <a:noFill/>
        </p:spPr>
      </p:pic>
      <p:pic>
        <p:nvPicPr>
          <p:cNvPr id="15" name="Picture 19" descr="Plaquette-recto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6031"/>
          <a:stretch>
            <a:fillRect/>
          </a:stretch>
        </p:blipFill>
        <p:spPr bwMode="auto">
          <a:xfrm>
            <a:off x="-14288" y="4845050"/>
            <a:ext cx="50122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www.univ-montp1.fr/var/plain/storage/images/media/images/histoire_et_patrimoine__1/medicaments/12808-1-fre-FR/medicamen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81"/>
          <a:stretch>
            <a:fillRect/>
          </a:stretch>
        </p:blipFill>
        <p:spPr bwMode="auto">
          <a:xfrm>
            <a:off x="6872287" y="4841345"/>
            <a:ext cx="2271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rgbClr val="FF5660"/>
                </a:solidFill>
              </a:rPr>
              <a:t>5. Tips &amp; Tricks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552450" y="1383029"/>
            <a:ext cx="3752850" cy="4823461"/>
          </a:xfrm>
        </p:spPr>
        <p:txBody>
          <a:bodyPr/>
          <a:lstStyle/>
          <a:p>
            <a:pPr marL="0" lvl="1" indent="0">
              <a:buClr>
                <a:srgbClr val="FF5660"/>
              </a:buClr>
              <a:buNone/>
            </a:pPr>
            <a:r>
              <a:rPr lang="en-US" altLang="fr-FR" sz="1800" b="1" dirty="0">
                <a:solidFill>
                  <a:srgbClr val="FF5660"/>
                </a:solidFill>
                <a:latin typeface="Arial" charset="0"/>
                <a:cs typeface="Arial" charset="0"/>
              </a:rPr>
              <a:t>3. Gap analysis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>
                <a:latin typeface="Arial" charset="0"/>
                <a:cs typeface="Arial" charset="0"/>
              </a:rPr>
              <a:t>Complete </a:t>
            </a:r>
            <a:r>
              <a:rPr lang="fr-FR" altLang="fr-FR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template</a:t>
            </a:r>
            <a:r>
              <a:rPr lang="fr-FR" altLang="fr-FR" sz="1800" dirty="0">
                <a:solidFill>
                  <a:srgbClr val="FF0000"/>
                </a:solidFill>
                <a:latin typeface="Arial" charset="0"/>
                <a:cs typeface="Arial" charset="0"/>
              </a:rPr>
              <a:t> 1</a:t>
            </a:r>
            <a:r>
              <a:rPr lang="fr-FR" altLang="fr-FR" sz="1800" dirty="0">
                <a:latin typeface="Arial" charset="0"/>
                <a:cs typeface="Arial" charset="0"/>
              </a:rPr>
              <a:t> (and OTM-R* </a:t>
            </a:r>
            <a:r>
              <a:rPr lang="fr-FR" altLang="fr-FR" sz="1800" dirty="0" err="1">
                <a:latin typeface="Arial" charset="0"/>
                <a:cs typeface="Arial" charset="0"/>
              </a:rPr>
              <a:t>annex</a:t>
            </a:r>
            <a:r>
              <a:rPr lang="fr-FR" altLang="fr-FR" sz="1800" dirty="0">
                <a:latin typeface="Arial" charset="0"/>
                <a:cs typeface="Arial" charset="0"/>
              </a:rPr>
              <a:t>) </a:t>
            </a:r>
          </a:p>
          <a:p>
            <a:pPr marL="0" indent="0">
              <a:buClr>
                <a:srgbClr val="FF5660"/>
              </a:buClr>
              <a:buNone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600" i="1" dirty="0">
                <a:solidFill>
                  <a:srgbClr val="FF5660"/>
                </a:solidFill>
                <a:latin typeface="Arial" charset="0"/>
                <a:cs typeface="Arial" charset="0"/>
              </a:rPr>
              <a:t>Items </a:t>
            </a:r>
            <a:r>
              <a:rPr lang="fr-FR" altLang="fr-FR" sz="1600" i="1" dirty="0" err="1">
                <a:solidFill>
                  <a:srgbClr val="FF5660"/>
                </a:solidFill>
                <a:latin typeface="Arial" charset="0"/>
                <a:cs typeface="Arial" charset="0"/>
              </a:rPr>
              <a:t>order</a:t>
            </a:r>
            <a:r>
              <a:rPr lang="fr-FR" altLang="fr-FR" sz="1600" i="1" dirty="0">
                <a:solidFill>
                  <a:srgbClr val="FF5660"/>
                </a:solidFill>
                <a:latin typeface="Arial" charset="0"/>
                <a:cs typeface="Arial" charset="0"/>
              </a:rPr>
              <a:t> in Gap </a:t>
            </a:r>
            <a:r>
              <a:rPr lang="fr-FR" altLang="fr-FR" sz="1600" i="1" dirty="0" err="1">
                <a:solidFill>
                  <a:srgbClr val="FF5660"/>
                </a:solidFill>
                <a:latin typeface="Arial" charset="0"/>
                <a:cs typeface="Arial" charset="0"/>
              </a:rPr>
              <a:t>Analysis</a:t>
            </a:r>
            <a:r>
              <a:rPr lang="fr-FR" altLang="fr-FR" sz="1600" i="1" dirty="0">
                <a:solidFill>
                  <a:srgbClr val="FF5660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sz="1600" i="1" dirty="0" err="1">
                <a:solidFill>
                  <a:srgbClr val="FF5660"/>
                </a:solidFill>
                <a:latin typeface="Arial" charset="0"/>
                <a:cs typeface="Arial" charset="0"/>
              </a:rPr>
              <a:t>template</a:t>
            </a:r>
            <a:r>
              <a:rPr lang="fr-FR" altLang="fr-FR" sz="1600" i="1" dirty="0">
                <a:solidFill>
                  <a:srgbClr val="FF5660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sz="1600" i="1" dirty="0" err="1">
                <a:solidFill>
                  <a:srgbClr val="FF5660"/>
                </a:solidFill>
                <a:latin typeface="Arial" charset="0"/>
                <a:cs typeface="Arial" charset="0"/>
              </a:rPr>
              <a:t>is</a:t>
            </a:r>
            <a:r>
              <a:rPr lang="fr-FR" altLang="fr-FR" sz="1600" i="1" dirty="0">
                <a:solidFill>
                  <a:srgbClr val="FF5660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sz="1600" i="1" dirty="0" err="1">
                <a:solidFill>
                  <a:srgbClr val="FF5660"/>
                </a:solidFill>
                <a:latin typeface="Arial" charset="0"/>
                <a:cs typeface="Arial" charset="0"/>
              </a:rPr>
              <a:t>different</a:t>
            </a:r>
            <a:r>
              <a:rPr lang="fr-FR" altLang="fr-FR" sz="1600" i="1" dirty="0">
                <a:solidFill>
                  <a:srgbClr val="FF5660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sz="1600" i="1" dirty="0" err="1">
                <a:solidFill>
                  <a:srgbClr val="FF5660"/>
                </a:solidFill>
                <a:latin typeface="Arial" charset="0"/>
                <a:cs typeface="Arial" charset="0"/>
              </a:rPr>
              <a:t>than</a:t>
            </a:r>
            <a:r>
              <a:rPr lang="fr-FR" altLang="fr-FR" sz="1600" i="1" dirty="0">
                <a:solidFill>
                  <a:srgbClr val="FF5660"/>
                </a:solidFill>
                <a:latin typeface="Arial" charset="0"/>
                <a:cs typeface="Arial" charset="0"/>
              </a:rPr>
              <a:t> in C&amp;C!</a:t>
            </a:r>
          </a:p>
          <a:p>
            <a:pPr marL="0" indent="0">
              <a:buClr>
                <a:srgbClr val="FF5660"/>
              </a:buClr>
              <a:buNone/>
            </a:pPr>
            <a:endParaRPr lang="fr-FR" altLang="fr-FR" sz="1600" i="1" dirty="0">
              <a:solidFill>
                <a:srgbClr val="FF5660"/>
              </a:solidFill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 err="1">
                <a:latin typeface="Arial" charset="0"/>
                <a:cs typeface="Arial" charset="0"/>
              </a:rPr>
              <a:t>Map</a:t>
            </a:r>
            <a:r>
              <a:rPr lang="fr-FR" altLang="fr-FR" sz="1800" dirty="0">
                <a:latin typeface="Arial" charset="0"/>
                <a:cs typeface="Arial" charset="0"/>
              </a:rPr>
              <a:t> national </a:t>
            </a:r>
            <a:r>
              <a:rPr lang="fr-FR" altLang="fr-FR" sz="1800" dirty="0" err="1">
                <a:latin typeface="Arial" charset="0"/>
                <a:cs typeface="Arial" charset="0"/>
              </a:rPr>
              <a:t>laws</a:t>
            </a:r>
            <a:r>
              <a:rPr lang="fr-FR" altLang="fr-FR" sz="1800" dirty="0">
                <a:latin typeface="Arial" charset="0"/>
                <a:cs typeface="Arial" charset="0"/>
              </a:rPr>
              <a:t>/</a:t>
            </a:r>
            <a:r>
              <a:rPr lang="fr-FR" altLang="fr-FR" sz="1800" dirty="0" err="1">
                <a:latin typeface="Arial" charset="0"/>
                <a:cs typeface="Arial" charset="0"/>
              </a:rPr>
              <a:t>regulations</a:t>
            </a:r>
            <a:r>
              <a:rPr lang="fr-FR" altLang="fr-FR" sz="1800" dirty="0">
                <a:latin typeface="Arial" charset="0"/>
                <a:cs typeface="Arial" charset="0"/>
              </a:rPr>
              <a:t> and </a:t>
            </a:r>
            <a:r>
              <a:rPr lang="fr-FR" altLang="fr-FR" sz="1800" dirty="0" err="1">
                <a:latin typeface="Arial" charset="0"/>
                <a:cs typeface="Arial" charset="0"/>
              </a:rPr>
              <a:t>your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institution’s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internal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pratices</a:t>
            </a: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>
                <a:latin typeface="Arial" charset="0"/>
                <a:cs typeface="Arial" charset="0"/>
              </a:rPr>
              <a:t>Check </a:t>
            </a:r>
            <a:r>
              <a:rPr lang="fr-FR" altLang="fr-FR" sz="1800" dirty="0" err="1">
                <a:latin typeface="Arial" charset="0"/>
                <a:cs typeface="Arial" charset="0"/>
              </a:rPr>
              <a:t>with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your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Ministry</a:t>
            </a:r>
            <a:r>
              <a:rPr lang="fr-FR" altLang="fr-FR" sz="1800" dirty="0">
                <a:latin typeface="Arial" charset="0"/>
                <a:cs typeface="Arial" charset="0"/>
              </a:rPr>
              <a:t> of Education/</a:t>
            </a:r>
            <a:r>
              <a:rPr lang="fr-FR" altLang="fr-FR" sz="1800" dirty="0" err="1">
                <a:latin typeface="Arial" charset="0"/>
                <a:cs typeface="Arial" charset="0"/>
              </a:rPr>
              <a:t>Research</a:t>
            </a:r>
            <a:r>
              <a:rPr lang="fr-FR" altLang="fr-FR" sz="1800" dirty="0">
                <a:latin typeface="Arial" charset="0"/>
                <a:cs typeface="Arial" charset="0"/>
              </a:rPr>
              <a:t> for </a:t>
            </a:r>
            <a:r>
              <a:rPr lang="fr-FR" altLang="fr-FR" sz="1800" dirty="0" err="1">
                <a:latin typeface="Arial" charset="0"/>
                <a:cs typeface="Arial" charset="0"/>
              </a:rPr>
              <a:t>list</a:t>
            </a:r>
            <a:r>
              <a:rPr lang="fr-FR" altLang="fr-FR" sz="1800" dirty="0">
                <a:latin typeface="Arial" charset="0"/>
                <a:cs typeface="Arial" charset="0"/>
              </a:rPr>
              <a:t> of </a:t>
            </a:r>
            <a:r>
              <a:rPr lang="fr-FR" altLang="fr-FR" sz="1800" dirty="0" err="1">
                <a:latin typeface="Arial" charset="0"/>
                <a:cs typeface="Arial" charset="0"/>
              </a:rPr>
              <a:t>existing</a:t>
            </a:r>
            <a:r>
              <a:rPr lang="fr-FR" altLang="fr-FR" sz="1800" dirty="0">
                <a:latin typeface="Arial" charset="0"/>
                <a:cs typeface="Arial" charset="0"/>
              </a:rPr>
              <a:t> national </a:t>
            </a:r>
            <a:r>
              <a:rPr lang="fr-FR" altLang="fr-FR" sz="1800" dirty="0" err="1">
                <a:latin typeface="Arial" charset="0"/>
                <a:cs typeface="Arial" charset="0"/>
              </a:rPr>
              <a:t>rules</a:t>
            </a:r>
            <a:endParaRPr lang="fr-FR" altLang="fr-FR" sz="1800" dirty="0">
              <a:latin typeface="Arial" charset="0"/>
              <a:cs typeface="Arial" charset="0"/>
            </a:endParaRPr>
          </a:p>
          <a:p>
            <a:pPr marL="0" indent="0">
              <a:buClr>
                <a:srgbClr val="FF5660"/>
              </a:buClr>
              <a:buNone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endParaRPr lang="fr-FR" altLang="fr-FR" sz="1800" dirty="0">
              <a:latin typeface="Arial" charset="0"/>
              <a:cs typeface="Arial" charset="0"/>
            </a:endParaRPr>
          </a:p>
        </p:txBody>
      </p:sp>
      <p:sp>
        <p:nvSpPr>
          <p:cNvPr id="13316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17 </a:t>
            </a:r>
            <a:r>
              <a:rPr lang="fr-FR" altLang="fr-FR" sz="10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October</a:t>
            </a: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2017</a:t>
            </a:r>
          </a:p>
        </p:txBody>
      </p:sp>
      <p:sp>
        <p:nvSpPr>
          <p:cNvPr id="1331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C946FF-4D53-449B-A8E7-FEF8ED6AEAB7}" type="slidenum">
              <a:rPr lang="fr-FR" altLang="fr-FR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000" dirty="0">
              <a:solidFill>
                <a:srgbClr val="898989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667249" y="1383029"/>
            <a:ext cx="3841319" cy="482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 err="1">
                <a:latin typeface="Arial" charset="0"/>
                <a:cs typeface="Arial" charset="0"/>
              </a:rPr>
              <a:t>Assess</a:t>
            </a:r>
            <a:r>
              <a:rPr lang="fr-FR" altLang="fr-FR" sz="1800" dirty="0">
                <a:latin typeface="Arial" charset="0"/>
                <a:cs typeface="Arial" charset="0"/>
              </a:rPr>
              <a:t> all 40 items (</a:t>
            </a:r>
            <a:r>
              <a:rPr lang="fr-FR" altLang="fr-FR" sz="1800" dirty="0" err="1">
                <a:solidFill>
                  <a:srgbClr val="FF5660"/>
                </a:solidFill>
                <a:latin typeface="Arial" charset="0"/>
                <a:cs typeface="Arial" charset="0"/>
              </a:rPr>
              <a:t>mandatory</a:t>
            </a:r>
            <a:r>
              <a:rPr lang="fr-FR" altLang="fr-FR" sz="1800" dirty="0">
                <a:latin typeface="Arial" charset="0"/>
                <a:cs typeface="Arial" charset="0"/>
              </a:rPr>
              <a:t>)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>
                <a:latin typeface="Arial" charset="0"/>
                <a:cs typeface="Arial" charset="0"/>
              </a:rPr>
              <a:t>Report </a:t>
            </a:r>
            <a:r>
              <a:rPr lang="fr-FR" altLang="fr-FR" sz="1800" dirty="0" err="1">
                <a:latin typeface="Arial" charset="0"/>
                <a:cs typeface="Arial" charset="0"/>
              </a:rPr>
              <a:t>strengths</a:t>
            </a:r>
            <a:r>
              <a:rPr lang="fr-FR" altLang="fr-FR" sz="1800" dirty="0">
                <a:latin typeface="Arial" charset="0"/>
                <a:cs typeface="Arial" charset="0"/>
              </a:rPr>
              <a:t>/</a:t>
            </a:r>
            <a:r>
              <a:rPr lang="fr-FR" altLang="fr-FR" sz="1800" dirty="0" err="1">
                <a:latin typeface="Arial" charset="0"/>
                <a:cs typeface="Arial" charset="0"/>
              </a:rPr>
              <a:t>weaknesses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b="1" dirty="0" err="1">
                <a:latin typeface="Arial" charset="0"/>
                <a:cs typeface="Arial" charset="0"/>
              </a:rPr>
              <a:t>under</a:t>
            </a:r>
            <a:r>
              <a:rPr lang="fr-FR" altLang="fr-FR" sz="1800" b="1" dirty="0">
                <a:latin typeface="Arial" charset="0"/>
                <a:cs typeface="Arial" charset="0"/>
              </a:rPr>
              <a:t> the 4 </a:t>
            </a:r>
            <a:r>
              <a:rPr lang="fr-FR" altLang="fr-FR" sz="1800" b="1" dirty="0" err="1">
                <a:latin typeface="Arial" charset="0"/>
                <a:cs typeface="Arial" charset="0"/>
              </a:rPr>
              <a:t>thematic</a:t>
            </a:r>
            <a:r>
              <a:rPr lang="fr-FR" altLang="fr-FR" sz="1800" b="1" dirty="0">
                <a:latin typeface="Arial" charset="0"/>
                <a:cs typeface="Arial" charset="0"/>
              </a:rPr>
              <a:t> areas</a:t>
            </a:r>
            <a:r>
              <a:rPr lang="fr-FR" altLang="fr-FR" sz="1800" dirty="0">
                <a:latin typeface="Arial" charset="0"/>
                <a:cs typeface="Arial" charset="0"/>
              </a:rPr>
              <a:t>:</a:t>
            </a:r>
          </a:p>
          <a:p>
            <a:pPr marL="630238" lvl="2" indent="-182563" eaLnBrk="1" fontAlgn="auto" hangingPunct="1">
              <a:spcAft>
                <a:spcPts val="0"/>
              </a:spcAft>
              <a:buClr>
                <a:srgbClr val="FF56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fr-F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aspects (items 1 to 11) </a:t>
            </a:r>
          </a:p>
          <a:p>
            <a:pPr marL="630238" lvl="2" indent="-182563" eaLnBrk="1" fontAlgn="auto" hangingPunct="1">
              <a:spcAft>
                <a:spcPts val="0"/>
              </a:spcAft>
              <a:buClr>
                <a:srgbClr val="FF56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</a:t>
            </a:r>
            <a:r>
              <a:rPr lang="fr-F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(items 12 to 21)</a:t>
            </a:r>
          </a:p>
          <a:p>
            <a:pPr marL="630238" lvl="2" indent="-182563" eaLnBrk="1" fontAlgn="auto" hangingPunct="1">
              <a:spcAft>
                <a:spcPts val="0"/>
              </a:spcAft>
              <a:buClr>
                <a:srgbClr val="FF56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</a:t>
            </a:r>
            <a:r>
              <a:rPr lang="fr-F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conditions and social </a:t>
            </a:r>
            <a:r>
              <a:rPr lang="fr-F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(items 22 to 35)</a:t>
            </a:r>
          </a:p>
          <a:p>
            <a:pPr marL="630238" lvl="2" indent="-182563" eaLnBrk="1" fontAlgn="auto" hangingPunct="1">
              <a:spcAft>
                <a:spcPts val="0"/>
              </a:spcAft>
              <a:buClr>
                <a:srgbClr val="FF56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– Training and </a:t>
            </a:r>
            <a:r>
              <a:rPr lang="fr-F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(items 36 to 40)</a:t>
            </a:r>
          </a:p>
          <a:p>
            <a:pPr>
              <a:spcAft>
                <a:spcPts val="600"/>
              </a:spcAft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 err="1">
                <a:latin typeface="Arial" charset="0"/>
                <a:cs typeface="Arial" charset="0"/>
              </a:rPr>
              <a:t>Identify</a:t>
            </a:r>
            <a:r>
              <a:rPr lang="fr-FR" altLang="fr-FR" sz="1800" dirty="0">
                <a:latin typeface="Arial" charset="0"/>
                <a:cs typeface="Arial" charset="0"/>
              </a:rPr>
              <a:t> areas of </a:t>
            </a:r>
            <a:r>
              <a:rPr lang="fr-FR" altLang="fr-FR" sz="1800" dirty="0" err="1">
                <a:latin typeface="Arial" charset="0"/>
                <a:cs typeface="Arial" charset="0"/>
              </a:rPr>
              <a:t>improvement</a:t>
            </a: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 err="1">
                <a:latin typeface="Arial" charset="0"/>
                <a:cs typeface="Arial" charset="0"/>
              </a:rPr>
              <a:t>Other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templates</a:t>
            </a:r>
            <a:r>
              <a:rPr lang="fr-FR" altLang="fr-FR" sz="1800" dirty="0">
                <a:latin typeface="Arial" charset="0"/>
                <a:cs typeface="Arial" charset="0"/>
              </a:rPr>
              <a:t> on </a:t>
            </a:r>
            <a:r>
              <a:rPr lang="fr-FR" altLang="fr-FR" sz="1800" dirty="0" err="1">
                <a:latin typeface="Arial" charset="0"/>
                <a:cs typeface="Arial" charset="0"/>
              </a:rPr>
              <a:t>Euraxess</a:t>
            </a:r>
            <a:r>
              <a:rPr lang="fr-FR" altLang="fr-FR" sz="1800" dirty="0">
                <a:latin typeface="Arial" charset="0"/>
                <a:cs typeface="Arial" charset="0"/>
              </a:rPr>
              <a:t> are </a:t>
            </a:r>
            <a:r>
              <a:rPr lang="fr-FR" altLang="fr-FR" sz="1800" dirty="0" err="1">
                <a:latin typeface="Arial" charset="0"/>
                <a:cs typeface="Arial" charset="0"/>
              </a:rPr>
              <a:t>great</a:t>
            </a:r>
            <a:r>
              <a:rPr lang="fr-FR" altLang="fr-FR" sz="1800" dirty="0">
                <a:latin typeface="Arial" charset="0"/>
                <a:cs typeface="Arial" charset="0"/>
              </a:rPr>
              <a:t> source of input</a:t>
            </a:r>
          </a:p>
          <a:p>
            <a:pPr lvl="1">
              <a:buClr>
                <a:srgbClr val="FF5660"/>
              </a:buClr>
              <a:buFont typeface="Courier New" panose="02070309020205020404" pitchFamily="49" charset="0"/>
              <a:buChar char="o"/>
            </a:pPr>
            <a:r>
              <a:rPr lang="fr-FR" altLang="fr-FR" sz="1400" dirty="0">
                <a:latin typeface="Arial" charset="0"/>
                <a:cs typeface="Arial" charset="0"/>
              </a:rPr>
              <a:t>Template 3 – </a:t>
            </a:r>
            <a:r>
              <a:rPr lang="fr-FR" altLang="fr-FR" sz="1400" dirty="0" err="1">
                <a:latin typeface="Arial" charset="0"/>
                <a:cs typeface="Arial" charset="0"/>
              </a:rPr>
              <a:t>Internal</a:t>
            </a:r>
            <a:r>
              <a:rPr lang="fr-FR" altLang="fr-FR" sz="1400" dirty="0">
                <a:latin typeface="Arial" charset="0"/>
                <a:cs typeface="Arial" charset="0"/>
              </a:rPr>
              <a:t> </a:t>
            </a:r>
            <a:r>
              <a:rPr lang="fr-FR" altLang="fr-FR" sz="1400" dirty="0" err="1">
                <a:latin typeface="Arial" charset="0"/>
                <a:cs typeface="Arial" charset="0"/>
              </a:rPr>
              <a:t>review</a:t>
            </a:r>
            <a:r>
              <a:rPr lang="fr-FR" altLang="fr-FR" sz="1400" dirty="0">
                <a:latin typeface="Arial" charset="0"/>
                <a:cs typeface="Arial" charset="0"/>
              </a:rPr>
              <a:t> report</a:t>
            </a:r>
          </a:p>
          <a:p>
            <a:pPr lvl="1">
              <a:buClr>
                <a:srgbClr val="FF5660"/>
              </a:buClr>
              <a:buFont typeface="Courier New" panose="02070309020205020404" pitchFamily="49" charset="0"/>
              <a:buChar char="o"/>
            </a:pPr>
            <a:r>
              <a:rPr lang="fr-FR" altLang="fr-FR" sz="1400" dirty="0" err="1">
                <a:latin typeface="Arial" charset="0"/>
                <a:cs typeface="Arial" charset="0"/>
              </a:rPr>
              <a:t>Templates</a:t>
            </a:r>
            <a:r>
              <a:rPr lang="fr-FR" altLang="fr-FR" sz="1400" dirty="0">
                <a:latin typeface="Arial" charset="0"/>
                <a:cs typeface="Arial" charset="0"/>
              </a:rPr>
              <a:t> A-B-C (experts’ </a:t>
            </a:r>
            <a:r>
              <a:rPr lang="fr-FR" altLang="fr-FR" sz="1400" dirty="0" err="1">
                <a:latin typeface="Arial" charset="0"/>
                <a:cs typeface="Arial" charset="0"/>
              </a:rPr>
              <a:t>assessment</a:t>
            </a:r>
            <a:r>
              <a:rPr lang="fr-FR" altLang="fr-FR" sz="1400" dirty="0">
                <a:latin typeface="Arial" charset="0"/>
                <a:cs typeface="Arial" charset="0"/>
              </a:rPr>
              <a:t> report)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endParaRPr lang="fr-FR" altLang="fr-FR" sz="1800" dirty="0">
              <a:latin typeface="Arial" charset="0"/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5" y="2572434"/>
            <a:ext cx="610210" cy="60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41699" y="6462713"/>
            <a:ext cx="4757613" cy="153888"/>
          </a:xfrm>
        </p:spPr>
        <p:txBody>
          <a:bodyPr/>
          <a:lstStyle/>
          <a:p>
            <a:pPr>
              <a:defRPr/>
            </a:pPr>
            <a:r>
              <a:rPr lang="en-US" dirty="0"/>
              <a:t>“Better research talent management” EC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9405" y="5807487"/>
            <a:ext cx="36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*OTM-R : Open Transparent </a:t>
            </a:r>
            <a:r>
              <a:rPr lang="fr-FR" sz="1400" i="1" dirty="0" err="1"/>
              <a:t>Merit-based</a:t>
            </a:r>
            <a:r>
              <a:rPr lang="fr-FR" sz="1400" i="1" dirty="0"/>
              <a:t> </a:t>
            </a:r>
            <a:r>
              <a:rPr lang="fr-FR" sz="1400" i="1" dirty="0" err="1"/>
              <a:t>Recruitment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5524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rgbClr val="FF5660"/>
                </a:solidFill>
              </a:rPr>
              <a:t>5. Tips &amp; tricks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552450" y="1314449"/>
            <a:ext cx="3752850" cy="4823461"/>
          </a:xfrm>
        </p:spPr>
        <p:txBody>
          <a:bodyPr/>
          <a:lstStyle/>
          <a:p>
            <a:pPr marL="0" lvl="1" indent="0">
              <a:buClr>
                <a:srgbClr val="FF5660"/>
              </a:buClr>
              <a:buNone/>
            </a:pPr>
            <a:r>
              <a:rPr lang="en-US" altLang="fr-FR" sz="1800" b="1" dirty="0">
                <a:solidFill>
                  <a:srgbClr val="FF5660"/>
                </a:solidFill>
                <a:latin typeface="Arial" charset="0"/>
                <a:cs typeface="Arial" charset="0"/>
              </a:rPr>
              <a:t>4. Elaborate HR strategy &amp; action plan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>
                <a:latin typeface="Arial" charset="0"/>
                <a:cs typeface="Arial" charset="0"/>
              </a:rPr>
              <a:t>Use </a:t>
            </a:r>
            <a:r>
              <a:rPr lang="fr-FR" altLang="fr-FR" sz="1800" b="1" dirty="0" err="1">
                <a:latin typeface="Arial" charset="0"/>
                <a:cs typeface="Arial" charset="0"/>
              </a:rPr>
              <a:t>template</a:t>
            </a:r>
            <a:r>
              <a:rPr lang="fr-FR" altLang="fr-FR" sz="1800" b="1" dirty="0">
                <a:latin typeface="Arial" charset="0"/>
                <a:cs typeface="Arial" charset="0"/>
              </a:rPr>
              <a:t> 2</a:t>
            </a:r>
            <a:r>
              <a:rPr lang="fr-FR" altLang="fr-FR" sz="1800" dirty="0">
                <a:latin typeface="Arial" charset="0"/>
                <a:cs typeface="Arial" charset="0"/>
              </a:rPr>
              <a:t> (HR </a:t>
            </a:r>
            <a:r>
              <a:rPr lang="fr-FR" altLang="fr-FR" sz="1800" dirty="0" err="1">
                <a:latin typeface="Arial" charset="0"/>
                <a:cs typeface="Arial" charset="0"/>
              </a:rPr>
              <a:t>Strategy</a:t>
            </a:r>
            <a:r>
              <a:rPr lang="fr-FR" altLang="fr-FR" sz="1800" dirty="0">
                <a:latin typeface="Arial" charset="0"/>
                <a:cs typeface="Arial" charset="0"/>
              </a:rPr>
              <a:t> &amp; action plan)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>
                <a:latin typeface="Arial" charset="0"/>
                <a:cs typeface="Arial" charset="0"/>
              </a:rPr>
              <a:t>Complete </a:t>
            </a:r>
            <a:r>
              <a:rPr lang="fr-FR" altLang="fr-FR" sz="1800" dirty="0" err="1">
                <a:latin typeface="Arial" charset="0"/>
                <a:cs typeface="Arial" charset="0"/>
              </a:rPr>
              <a:t>requested</a:t>
            </a:r>
            <a:r>
              <a:rPr lang="fr-FR" altLang="fr-FR" sz="1800" dirty="0">
                <a:latin typeface="Arial" charset="0"/>
                <a:cs typeface="Arial" charset="0"/>
              </a:rPr>
              <a:t> data (figures)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>
                <a:latin typeface="Arial" charset="0"/>
                <a:cs typeface="Arial" charset="0"/>
              </a:rPr>
              <a:t>Link actions to </a:t>
            </a:r>
            <a:r>
              <a:rPr lang="fr-FR" altLang="fr-FR" sz="1800" dirty="0" err="1">
                <a:latin typeface="Arial" charset="0"/>
                <a:cs typeface="Arial" charset="0"/>
              </a:rPr>
              <a:t>observed</a:t>
            </a:r>
            <a:r>
              <a:rPr lang="fr-FR" altLang="fr-FR" sz="1800" dirty="0">
                <a:latin typeface="Arial" charset="0"/>
                <a:cs typeface="Arial" charset="0"/>
              </a:rPr>
              <a:t> gaps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 err="1">
                <a:latin typeface="Arial" charset="0"/>
                <a:cs typeface="Arial" charset="0"/>
              </a:rPr>
              <a:t>Present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your</a:t>
            </a:r>
            <a:r>
              <a:rPr lang="fr-FR" altLang="fr-FR" sz="1800" dirty="0">
                <a:latin typeface="Arial" charset="0"/>
                <a:cs typeface="Arial" charset="0"/>
              </a:rPr>
              <a:t> plan </a:t>
            </a:r>
            <a:r>
              <a:rPr lang="fr-FR" altLang="fr-FR" sz="1800" dirty="0" err="1">
                <a:latin typeface="Arial" charset="0"/>
                <a:cs typeface="Arial" charset="0"/>
              </a:rPr>
              <a:t>under</a:t>
            </a:r>
            <a:r>
              <a:rPr lang="fr-FR" altLang="fr-FR" sz="1800" dirty="0">
                <a:latin typeface="Arial" charset="0"/>
                <a:cs typeface="Arial" charset="0"/>
              </a:rPr>
              <a:t> the 4 </a:t>
            </a:r>
            <a:r>
              <a:rPr lang="fr-FR" altLang="fr-FR" sz="1800" dirty="0" err="1">
                <a:latin typeface="Arial" charset="0"/>
                <a:cs typeface="Arial" charset="0"/>
              </a:rPr>
              <a:t>thematic</a:t>
            </a:r>
            <a:r>
              <a:rPr lang="fr-FR" altLang="fr-FR" sz="1800" dirty="0">
                <a:latin typeface="Arial" charset="0"/>
                <a:cs typeface="Arial" charset="0"/>
              </a:rPr>
              <a:t> areas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>
                <a:latin typeface="Arial" charset="0"/>
                <a:cs typeface="Arial" charset="0"/>
              </a:rPr>
              <a:t>First action plan </a:t>
            </a:r>
            <a:r>
              <a:rPr lang="fr-FR" altLang="fr-FR" sz="1800" dirty="0" err="1">
                <a:latin typeface="Arial" charset="0"/>
                <a:cs typeface="Arial" charset="0"/>
              </a:rPr>
              <a:t>covers</a:t>
            </a:r>
            <a:r>
              <a:rPr lang="fr-FR" altLang="fr-FR" sz="1800" dirty="0">
                <a:latin typeface="Arial" charset="0"/>
                <a:cs typeface="Arial" charset="0"/>
              </a:rPr>
              <a:t> 2 </a:t>
            </a:r>
            <a:r>
              <a:rPr lang="fr-FR" altLang="fr-FR" sz="1800" dirty="0" err="1">
                <a:latin typeface="Arial" charset="0"/>
                <a:cs typeface="Arial" charset="0"/>
              </a:rPr>
              <a:t>years</a:t>
            </a: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 err="1">
                <a:latin typeface="Arial" charset="0"/>
                <a:cs typeface="Arial" charset="0"/>
              </a:rPr>
              <a:t>Embed</a:t>
            </a:r>
            <a:r>
              <a:rPr lang="fr-FR" altLang="fr-FR" sz="1800" dirty="0">
                <a:latin typeface="Arial" charset="0"/>
                <a:cs typeface="Arial" charset="0"/>
              </a:rPr>
              <a:t> OTM-R actions in </a:t>
            </a:r>
            <a:r>
              <a:rPr lang="fr-FR" altLang="fr-FR" sz="1800" dirty="0" err="1">
                <a:latin typeface="Arial" charset="0"/>
                <a:cs typeface="Arial" charset="0"/>
              </a:rPr>
              <a:t>your</a:t>
            </a:r>
            <a:r>
              <a:rPr lang="fr-FR" altLang="fr-FR" sz="1800" dirty="0">
                <a:latin typeface="Arial" charset="0"/>
                <a:cs typeface="Arial" charset="0"/>
              </a:rPr>
              <a:t> HR </a:t>
            </a:r>
            <a:r>
              <a:rPr lang="fr-FR" altLang="fr-FR" sz="1800" dirty="0" err="1">
                <a:latin typeface="Arial" charset="0"/>
                <a:cs typeface="Arial" charset="0"/>
              </a:rPr>
              <a:t>Strategy</a:t>
            </a: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endParaRPr lang="fr-FR" altLang="fr-FR" sz="1800" dirty="0">
              <a:latin typeface="Arial" charset="0"/>
              <a:cs typeface="Arial" charset="0"/>
            </a:endParaRPr>
          </a:p>
        </p:txBody>
      </p:sp>
      <p:sp>
        <p:nvSpPr>
          <p:cNvPr id="13316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17 </a:t>
            </a:r>
            <a:r>
              <a:rPr lang="fr-FR" altLang="fr-FR" sz="10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October</a:t>
            </a: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2017</a:t>
            </a:r>
          </a:p>
        </p:txBody>
      </p:sp>
      <p:sp>
        <p:nvSpPr>
          <p:cNvPr id="1331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C946FF-4D53-449B-A8E7-FEF8ED6AEAB7}" type="slidenum">
              <a:rPr lang="fr-FR" altLang="fr-FR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000" dirty="0">
              <a:solidFill>
                <a:srgbClr val="898989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667250" y="1314448"/>
            <a:ext cx="3752850" cy="46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 err="1">
                <a:latin typeface="Arial" charset="0"/>
                <a:cs typeface="Arial" charset="0"/>
              </a:rPr>
              <a:t>Identify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stakeholders</a:t>
            </a:r>
            <a:r>
              <a:rPr lang="fr-FR" altLang="fr-FR" sz="1800" dirty="0">
                <a:latin typeface="Arial" charset="0"/>
                <a:cs typeface="Arial" charset="0"/>
              </a:rPr>
              <a:t> in charge of </a:t>
            </a:r>
            <a:r>
              <a:rPr lang="fr-FR" altLang="fr-FR" sz="1800" dirty="0" err="1">
                <a:latin typeface="Arial" charset="0"/>
                <a:cs typeface="Arial" charset="0"/>
              </a:rPr>
              <a:t>carrying</a:t>
            </a:r>
            <a:r>
              <a:rPr lang="fr-FR" altLang="fr-FR" sz="1800" dirty="0">
                <a:latin typeface="Arial" charset="0"/>
                <a:cs typeface="Arial" charset="0"/>
              </a:rPr>
              <a:t> out the plan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 err="1">
                <a:latin typeface="Arial" charset="0"/>
                <a:cs typeface="Arial" charset="0"/>
              </a:rPr>
              <a:t>Provide</a:t>
            </a:r>
            <a:r>
              <a:rPr lang="fr-FR" altLang="fr-FR" sz="1800" dirty="0">
                <a:latin typeface="Arial" charset="0"/>
                <a:cs typeface="Arial" charset="0"/>
              </a:rPr>
              <a:t> a </a:t>
            </a:r>
            <a:r>
              <a:rPr lang="fr-FR" altLang="fr-FR" sz="1800" dirty="0" err="1">
                <a:latin typeface="Arial" charset="0"/>
                <a:cs typeface="Arial" charset="0"/>
              </a:rPr>
              <a:t>delivery</a:t>
            </a:r>
            <a:r>
              <a:rPr lang="fr-FR" altLang="fr-FR" sz="1800" dirty="0">
                <a:latin typeface="Arial" charset="0"/>
                <a:cs typeface="Arial" charset="0"/>
              </a:rPr>
              <a:t> date per action (</a:t>
            </a:r>
            <a:r>
              <a:rPr lang="fr-FR" altLang="fr-FR" sz="1800" dirty="0" err="1">
                <a:latin typeface="Arial" charset="0"/>
                <a:cs typeface="Arial" charset="0"/>
              </a:rPr>
              <a:t>at</a:t>
            </a:r>
            <a:r>
              <a:rPr lang="fr-FR" altLang="fr-FR" sz="1800" dirty="0">
                <a:latin typeface="Arial" charset="0"/>
                <a:cs typeface="Arial" charset="0"/>
              </a:rPr>
              <a:t> least per Quarter or </a:t>
            </a:r>
            <a:r>
              <a:rPr lang="fr-FR" altLang="fr-FR" sz="1800" dirty="0" err="1">
                <a:latin typeface="Arial" charset="0"/>
                <a:cs typeface="Arial" charset="0"/>
              </a:rPr>
              <a:t>Semester</a:t>
            </a:r>
            <a:r>
              <a:rPr lang="fr-FR" altLang="fr-FR" sz="1800" dirty="0">
                <a:latin typeface="Arial" charset="0"/>
                <a:cs typeface="Arial" charset="0"/>
              </a:rPr>
              <a:t>/</a:t>
            </a:r>
            <a:r>
              <a:rPr lang="fr-FR" altLang="fr-FR" sz="1800" dirty="0" err="1">
                <a:latin typeface="Arial" charset="0"/>
                <a:cs typeface="Arial" charset="0"/>
              </a:rPr>
              <a:t>year</a:t>
            </a:r>
            <a:r>
              <a:rPr lang="fr-FR" altLang="fr-FR" sz="1800" dirty="0">
                <a:latin typeface="Arial" charset="0"/>
                <a:cs typeface="Arial" charset="0"/>
              </a:rPr>
              <a:t>)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 marL="342900" lvl="2" indent="-342900"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 err="1">
                <a:latin typeface="Arial" charset="0"/>
                <a:cs typeface="Arial" charset="0"/>
              </a:rPr>
              <a:t>Include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indicators</a:t>
            </a:r>
            <a:r>
              <a:rPr lang="fr-FR" altLang="fr-FR" sz="1800" dirty="0">
                <a:latin typeface="Arial" charset="0"/>
                <a:cs typeface="Arial" charset="0"/>
              </a:rPr>
              <a:t> and monitoring plan to </a:t>
            </a:r>
            <a:r>
              <a:rPr lang="fr-FR" altLang="fr-FR" sz="1800" dirty="0" err="1">
                <a:latin typeface="Arial" charset="0"/>
                <a:cs typeface="Arial" charset="0"/>
              </a:rPr>
              <a:t>facilitate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follow</a:t>
            </a:r>
            <a:r>
              <a:rPr lang="fr-FR" altLang="fr-FR" sz="1800" dirty="0">
                <a:latin typeface="Arial" charset="0"/>
                <a:cs typeface="Arial" charset="0"/>
              </a:rPr>
              <a:t>-up</a:t>
            </a:r>
          </a:p>
          <a:p>
            <a:pPr marL="342900" lvl="2" indent="-342900">
              <a:buClr>
                <a:srgbClr val="FF5660"/>
              </a:buClr>
              <a:buFont typeface="Wingdings 3" pitchFamily="18" charset="2"/>
              <a:buChar char=""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 marL="342900" lvl="2" indent="-342900"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 err="1">
                <a:latin typeface="Arial" charset="0"/>
                <a:cs typeface="Arial" charset="0"/>
              </a:rPr>
              <a:t>Summarize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your</a:t>
            </a:r>
            <a:r>
              <a:rPr lang="fr-FR" altLang="fr-FR" sz="1800" dirty="0">
                <a:latin typeface="Arial" charset="0"/>
                <a:cs typeface="Arial" charset="0"/>
              </a:rPr>
              <a:t> action plan </a:t>
            </a:r>
            <a:r>
              <a:rPr lang="fr-FR" altLang="fr-FR" sz="1800" dirty="0" err="1">
                <a:latin typeface="Arial" charset="0"/>
                <a:cs typeface="Arial" charset="0"/>
              </a:rPr>
              <a:t>with</a:t>
            </a:r>
            <a:r>
              <a:rPr lang="fr-FR" altLang="fr-FR" sz="1800" dirty="0">
                <a:latin typeface="Arial" charset="0"/>
                <a:cs typeface="Arial" charset="0"/>
              </a:rPr>
              <a:t> a table or GANTT </a:t>
            </a:r>
            <a:r>
              <a:rPr lang="fr-FR" altLang="fr-FR" sz="1800" dirty="0" err="1">
                <a:latin typeface="Arial" charset="0"/>
                <a:cs typeface="Arial" charset="0"/>
              </a:rPr>
              <a:t>chart</a:t>
            </a:r>
            <a:endParaRPr lang="fr-FR" altLang="fr-FR" sz="1800" dirty="0">
              <a:latin typeface="Arial" charset="0"/>
              <a:cs typeface="Arial" charset="0"/>
            </a:endParaRPr>
          </a:p>
          <a:p>
            <a:pPr marL="0" indent="0">
              <a:buClr>
                <a:srgbClr val="FF5660"/>
              </a:buClr>
              <a:buNone/>
            </a:pPr>
            <a:endParaRPr lang="fr-FR" altLang="fr-FR" sz="1800" dirty="0">
              <a:latin typeface="Arial" charset="0"/>
              <a:cs typeface="Arial" charset="0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41699" y="6462713"/>
            <a:ext cx="4757613" cy="153888"/>
          </a:xfrm>
        </p:spPr>
        <p:txBody>
          <a:bodyPr/>
          <a:lstStyle/>
          <a:p>
            <a:pPr>
              <a:defRPr/>
            </a:pPr>
            <a:r>
              <a:rPr lang="en-US" dirty="0"/>
              <a:t>“Better research talent management” EC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09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rgbClr val="FF5660"/>
                </a:solidFill>
              </a:rPr>
              <a:t>6. Tips &amp; tricks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552450" y="1314449"/>
            <a:ext cx="3752850" cy="4823461"/>
          </a:xfrm>
        </p:spPr>
        <p:txBody>
          <a:bodyPr/>
          <a:lstStyle/>
          <a:p>
            <a:pPr marL="0" lvl="2" indent="0">
              <a:buClr>
                <a:srgbClr val="FF5660"/>
              </a:buClr>
              <a:buNone/>
            </a:pPr>
            <a:r>
              <a:rPr lang="fr-FR" sz="1800" b="1" dirty="0">
                <a:solidFill>
                  <a:srgbClr val="FF5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fr-FR" sz="1800" b="1" dirty="0" err="1">
                <a:solidFill>
                  <a:srgbClr val="FF5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</a:t>
            </a:r>
            <a:r>
              <a:rPr lang="fr-FR" sz="1800" b="1" dirty="0">
                <a:solidFill>
                  <a:srgbClr val="FF5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srgbClr val="FF5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800" b="1" dirty="0">
                <a:solidFill>
                  <a:srgbClr val="FF5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HRS4R documents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 err="1">
                <a:latin typeface="Arial" charset="0"/>
                <a:cs typeface="Arial" charset="0"/>
              </a:rPr>
              <a:t>Letter</a:t>
            </a:r>
            <a:r>
              <a:rPr lang="fr-FR" altLang="fr-FR" sz="1800" dirty="0">
                <a:latin typeface="Arial" charset="0"/>
                <a:cs typeface="Arial" charset="0"/>
              </a:rPr>
              <a:t> of </a:t>
            </a:r>
            <a:r>
              <a:rPr lang="fr-FR" altLang="fr-FR" sz="1800" dirty="0" err="1">
                <a:latin typeface="Arial" charset="0"/>
                <a:cs typeface="Arial" charset="0"/>
              </a:rPr>
              <a:t>commitment</a:t>
            </a: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 err="1">
                <a:latin typeface="Arial" charset="0"/>
                <a:cs typeface="Arial" charset="0"/>
              </a:rPr>
              <a:t>Completed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templates</a:t>
            </a:r>
            <a:r>
              <a:rPr lang="fr-FR" altLang="fr-FR" sz="1800" dirty="0">
                <a:latin typeface="Arial" charset="0"/>
                <a:cs typeface="Arial" charset="0"/>
              </a:rPr>
              <a:t> 1 &amp; 2 (</a:t>
            </a:r>
            <a:r>
              <a:rPr lang="fr-FR" altLang="fr-FR" sz="1800" dirty="0" err="1">
                <a:latin typeface="Arial" charset="0"/>
                <a:cs typeface="Arial" charset="0"/>
              </a:rPr>
              <a:t>with</a:t>
            </a:r>
            <a:r>
              <a:rPr lang="fr-FR" altLang="fr-FR" sz="1800" dirty="0">
                <a:latin typeface="Arial" charset="0"/>
                <a:cs typeface="Arial" charset="0"/>
              </a:rPr>
              <a:t> OTM-R)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>
                <a:latin typeface="Arial" charset="0"/>
                <a:cs typeface="Arial" charset="0"/>
              </a:rPr>
              <a:t>On </a:t>
            </a:r>
            <a:r>
              <a:rPr lang="fr-FR" altLang="fr-FR" sz="1800" dirty="0" err="1">
                <a:latin typeface="Arial" charset="0"/>
                <a:cs typeface="Arial" charset="0"/>
              </a:rPr>
              <a:t>your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institutional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website</a:t>
            </a:r>
            <a:endParaRPr lang="fr-FR" altLang="fr-FR" sz="1800" dirty="0">
              <a:latin typeface="Arial" charset="0"/>
              <a:cs typeface="Arial" charset="0"/>
            </a:endParaRPr>
          </a:p>
          <a:p>
            <a:pPr marL="720725" lvl="2" indent="-263525" fontAlgn="auto">
              <a:spcAft>
                <a:spcPts val="0"/>
              </a:spcAft>
              <a:buClr>
                <a:srgbClr val="FF56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English 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lvl="2" indent="-263525" fontAlgn="auto">
              <a:spcAft>
                <a:spcPts val="0"/>
              </a:spcAft>
              <a:buClr>
                <a:srgbClr val="FF56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area 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lvl="2" indent="-263525" fontAlgn="auto">
              <a:spcAft>
                <a:spcPts val="0"/>
              </a:spcAft>
              <a:buClr>
                <a:srgbClr val="FF56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relations to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and/or HR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 err="1">
                <a:latin typeface="Arial" charset="0"/>
                <a:cs typeface="Arial" charset="0"/>
              </a:rPr>
              <a:t>Send</a:t>
            </a:r>
            <a:r>
              <a:rPr lang="fr-FR" altLang="fr-FR" sz="1800" dirty="0">
                <a:latin typeface="Arial" charset="0"/>
                <a:cs typeface="Arial" charset="0"/>
              </a:rPr>
              <a:t> to </a:t>
            </a:r>
            <a:r>
              <a:rPr lang="fr-FR" sz="1800" dirty="0">
                <a:hlinkClick r:id="rId2"/>
              </a:rPr>
              <a:t>RTD-CHARTER@ec.europa.eu</a:t>
            </a:r>
            <a:endParaRPr lang="fr-FR" altLang="fr-FR" sz="1800" dirty="0">
              <a:latin typeface="Arial" charset="0"/>
              <a:cs typeface="Arial" charset="0"/>
            </a:endParaRPr>
          </a:p>
          <a:p>
            <a:pPr marL="720725" lvl="2" indent="-263525" fontAlgn="auto">
              <a:spcAft>
                <a:spcPts val="0"/>
              </a:spcAft>
              <a:buClr>
                <a:srgbClr val="FF56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English-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documents (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annexes)</a:t>
            </a:r>
          </a:p>
        </p:txBody>
      </p:sp>
      <p:sp>
        <p:nvSpPr>
          <p:cNvPr id="13316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17 </a:t>
            </a:r>
            <a:r>
              <a:rPr lang="fr-FR" altLang="fr-FR" sz="10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October</a:t>
            </a: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2017</a:t>
            </a:r>
          </a:p>
        </p:txBody>
      </p:sp>
      <p:sp>
        <p:nvSpPr>
          <p:cNvPr id="1331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C946FF-4D53-449B-A8E7-FEF8ED6AEAB7}" type="slidenum">
              <a:rPr lang="fr-FR" altLang="fr-FR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000" dirty="0">
              <a:solidFill>
                <a:srgbClr val="898989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667250" y="1314448"/>
            <a:ext cx="3752850" cy="46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lvl="2" indent="-263525" fontAlgn="auto">
              <a:spcAft>
                <a:spcPts val="0"/>
              </a:spcAft>
              <a:buClr>
                <a:srgbClr val="FF56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Regroup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PDF for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lvl="2" indent="-263525" fontAlgn="auto">
              <a:spcAft>
                <a:spcPts val="0"/>
              </a:spcAft>
              <a:buClr>
                <a:srgbClr val="FF5660"/>
              </a:buClr>
              <a:buSzPct val="100000"/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lvl="2" indent="-263525" fontAlgn="auto">
              <a:spcAft>
                <a:spcPts val="0"/>
              </a:spcAft>
              <a:buClr>
                <a:srgbClr val="FF56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«… </a:t>
            </a:r>
            <a:r>
              <a:rPr lang="en-US" sz="1600" i="1" dirty="0">
                <a:solidFill>
                  <a:srgbClr val="FF5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presented in the application (including qualitative and quantitative data) is an </a:t>
            </a:r>
            <a:r>
              <a:rPr lang="en-US" sz="1600" b="1" i="1" dirty="0">
                <a:solidFill>
                  <a:srgbClr val="FF5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honest, accurate and true representation </a:t>
            </a:r>
            <a:r>
              <a:rPr lang="fr-FR" sz="1600" i="1" dirty="0">
                <a:solidFill>
                  <a:srgbClr val="FF5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institution</a:t>
            </a:r>
            <a:r>
              <a:rPr lang="fr-FR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marL="720725" lvl="2" indent="-263525" fontAlgn="auto">
              <a:spcAft>
                <a:spcPts val="0"/>
              </a:spcAft>
              <a:buClr>
                <a:srgbClr val="FF5660"/>
              </a:buClr>
              <a:buSzPct val="100000"/>
              <a:buFont typeface="Courier New" panose="02070309020205020404" pitchFamily="49" charset="0"/>
              <a:buChar char="o"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>
                <a:latin typeface="Arial" charset="0"/>
                <a:cs typeface="Arial" charset="0"/>
              </a:rPr>
              <a:t>No more </a:t>
            </a:r>
            <a:r>
              <a:rPr lang="fr-FR" altLang="fr-FR" sz="1800" dirty="0" err="1">
                <a:latin typeface="Arial" charset="0"/>
                <a:cs typeface="Arial" charset="0"/>
              </a:rPr>
              <a:t>cut</a:t>
            </a:r>
            <a:r>
              <a:rPr lang="fr-FR" altLang="fr-FR" sz="1800" dirty="0">
                <a:latin typeface="Arial" charset="0"/>
                <a:cs typeface="Arial" charset="0"/>
              </a:rPr>
              <a:t>-off dates or </a:t>
            </a:r>
            <a:r>
              <a:rPr lang="fr-FR" altLang="fr-FR" sz="1800" dirty="0" err="1">
                <a:latin typeface="Arial" charset="0"/>
                <a:cs typeface="Arial" charset="0"/>
              </a:rPr>
              <a:t>cohorts</a:t>
            </a:r>
            <a:endParaRPr lang="fr-FR" altLang="fr-FR" sz="1800" dirty="0">
              <a:latin typeface="Arial" charset="0"/>
              <a:cs typeface="Arial" charset="0"/>
            </a:endParaRPr>
          </a:p>
          <a:p>
            <a:pPr marL="0" indent="0">
              <a:buClr>
                <a:srgbClr val="FF5660"/>
              </a:buClr>
              <a:buNone/>
            </a:pPr>
            <a:endParaRPr lang="fr-FR" altLang="fr-FR" sz="1800" dirty="0">
              <a:latin typeface="Arial" charset="0"/>
              <a:cs typeface="Arial" charset="0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41699" y="6462713"/>
            <a:ext cx="4757613" cy="153888"/>
          </a:xfrm>
        </p:spPr>
        <p:txBody>
          <a:bodyPr/>
          <a:lstStyle/>
          <a:p>
            <a:pPr>
              <a:defRPr/>
            </a:pPr>
            <a:r>
              <a:rPr lang="en-US" dirty="0"/>
              <a:t>“Better research talent management” EC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17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2275"/>
            <a:ext cx="8229600" cy="430213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rgbClr val="FF5660"/>
                </a:solidFill>
              </a:rPr>
              <a:t>6. Impact and </a:t>
            </a:r>
            <a:r>
              <a:rPr lang="fr-FR" dirty="0" err="1">
                <a:solidFill>
                  <a:srgbClr val="FF5660"/>
                </a:solidFill>
              </a:rPr>
              <a:t>Benefits</a:t>
            </a:r>
            <a:endParaRPr lang="fr-FR" altLang="fr-FR" dirty="0">
              <a:solidFill>
                <a:srgbClr val="FF5660"/>
              </a:solidFill>
            </a:endParaRPr>
          </a:p>
        </p:txBody>
      </p:sp>
      <p:sp>
        <p:nvSpPr>
          <p:cNvPr id="8195" name="Espace réservé du contenu 6"/>
          <p:cNvSpPr>
            <a:spLocks noGrp="1"/>
          </p:cNvSpPr>
          <p:nvPr>
            <p:ph sz="half" idx="1"/>
          </p:nvPr>
        </p:nvSpPr>
        <p:spPr>
          <a:xfrm>
            <a:off x="457200" y="1535933"/>
            <a:ext cx="4038600" cy="3985780"/>
          </a:xfrm>
        </p:spPr>
        <p:txBody>
          <a:bodyPr/>
          <a:lstStyle/>
          <a:p>
            <a:pPr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r>
              <a:rPr lang="fr-FR" altLang="fr-FR" sz="2000" b="1" dirty="0" err="1">
                <a:latin typeface="Arial" charset="0"/>
                <a:cs typeface="Arial" charset="0"/>
              </a:rPr>
              <a:t>Increased</a:t>
            </a:r>
            <a:r>
              <a:rPr lang="fr-FR" altLang="fr-FR" sz="2000" b="1" dirty="0">
                <a:latin typeface="Arial" charset="0"/>
                <a:cs typeface="Arial" charset="0"/>
              </a:rPr>
              <a:t> </a:t>
            </a:r>
            <a:r>
              <a:rPr lang="fr-FR" altLang="fr-FR" sz="2000" dirty="0">
                <a:latin typeface="Arial" charset="0"/>
                <a:cs typeface="Arial" charset="0"/>
              </a:rPr>
              <a:t>national and international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exposure</a:t>
            </a:r>
            <a:r>
              <a:rPr lang="fr-FR" altLang="fr-FR" sz="2000" b="1" dirty="0">
                <a:latin typeface="Arial" charset="0"/>
                <a:cs typeface="Arial" charset="0"/>
              </a:rPr>
              <a:t> </a:t>
            </a:r>
            <a:r>
              <a:rPr lang="fr-FR" altLang="fr-FR" sz="2000" dirty="0">
                <a:latin typeface="Arial" charset="0"/>
                <a:cs typeface="Arial" charset="0"/>
              </a:rPr>
              <a:t>and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attractiveness</a:t>
            </a:r>
            <a:r>
              <a:rPr lang="fr-FR" altLang="fr-FR" sz="2000" b="1" dirty="0">
                <a:latin typeface="Arial" charset="0"/>
                <a:cs typeface="Arial" charset="0"/>
              </a:rPr>
              <a:t> </a:t>
            </a:r>
            <a:r>
              <a:rPr lang="fr-FR" altLang="fr-FR" sz="2000" dirty="0">
                <a:latin typeface="Arial" charset="0"/>
                <a:cs typeface="Arial" charset="0"/>
              </a:rPr>
              <a:t>(First French </a:t>
            </a:r>
            <a:r>
              <a:rPr lang="fr-FR" altLang="fr-FR" sz="2000" dirty="0" err="1">
                <a:latin typeface="Arial" charset="0"/>
                <a:cs typeface="Arial" charset="0"/>
              </a:rPr>
              <a:t>university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with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award</a:t>
            </a:r>
            <a:r>
              <a:rPr lang="fr-FR" altLang="fr-FR" sz="2000" dirty="0">
                <a:latin typeface="Arial" charset="0"/>
                <a:cs typeface="Arial" charset="0"/>
              </a:rPr>
              <a:t>)</a:t>
            </a:r>
          </a:p>
          <a:p>
            <a:pPr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endParaRPr lang="fr-FR" altLang="fr-FR" sz="20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r>
              <a:rPr lang="fr-FR" altLang="fr-FR" sz="2000" dirty="0">
                <a:latin typeface="Arial" charset="0"/>
                <a:cs typeface="Arial" charset="0"/>
              </a:rPr>
              <a:t>UM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overall</a:t>
            </a:r>
            <a:r>
              <a:rPr lang="fr-FR" altLang="fr-FR" sz="2000" b="1" dirty="0">
                <a:latin typeface="Arial" charset="0"/>
                <a:cs typeface="Arial" charset="0"/>
              </a:rPr>
              <a:t>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rankings</a:t>
            </a:r>
            <a:r>
              <a:rPr lang="fr-FR" altLang="fr-FR" sz="2000" b="1" dirty="0">
                <a:latin typeface="Arial" charset="0"/>
                <a:cs typeface="Arial" charset="0"/>
              </a:rPr>
              <a:t>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went</a:t>
            </a:r>
            <a:r>
              <a:rPr lang="fr-FR" altLang="fr-FR" sz="2000" b="1" dirty="0">
                <a:latin typeface="Arial" charset="0"/>
                <a:cs typeface="Arial" charset="0"/>
              </a:rPr>
              <a:t> up (</a:t>
            </a:r>
            <a:r>
              <a:rPr lang="fr-FR" altLang="fr-FR" sz="2000" dirty="0">
                <a:latin typeface="Arial" charset="0"/>
                <a:cs typeface="Arial" charset="0"/>
              </a:rPr>
              <a:t>50 spots in 2016 </a:t>
            </a:r>
            <a:r>
              <a:rPr lang="fr-FR" altLang="fr-FR" sz="2000" b="1" dirty="0">
                <a:latin typeface="Arial" charset="0"/>
                <a:cs typeface="Arial" charset="0"/>
              </a:rPr>
              <a:t>QS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ranking</a:t>
            </a:r>
            <a:r>
              <a:rPr lang="fr-FR" altLang="fr-FR" sz="2000" b="1" dirty="0">
                <a:latin typeface="Arial" charset="0"/>
                <a:cs typeface="Arial" charset="0"/>
              </a:rPr>
              <a:t>; 62nd world </a:t>
            </a:r>
            <a:r>
              <a:rPr lang="fr-FR" altLang="fr-FR" sz="2000" dirty="0" err="1">
                <a:latin typeface="Arial" charset="0"/>
                <a:cs typeface="Arial" charset="0"/>
              </a:rPr>
              <a:t>most</a:t>
            </a:r>
            <a:r>
              <a:rPr lang="fr-FR" altLang="fr-FR" sz="2000" dirty="0">
                <a:latin typeface="Arial" charset="0"/>
                <a:cs typeface="Arial" charset="0"/>
              </a:rPr>
              <a:t> innovative </a:t>
            </a:r>
            <a:r>
              <a:rPr lang="fr-FR" altLang="fr-FR" sz="2000" dirty="0" err="1">
                <a:latin typeface="Arial" charset="0"/>
                <a:cs typeface="Arial" charset="0"/>
              </a:rPr>
              <a:t>university</a:t>
            </a:r>
            <a:r>
              <a:rPr lang="fr-FR" altLang="fr-FR" sz="2000" dirty="0">
                <a:latin typeface="Arial" charset="0"/>
                <a:cs typeface="Arial" charset="0"/>
              </a:rPr>
              <a:t>, Reuters 2017)</a:t>
            </a:r>
          </a:p>
          <a:p>
            <a:pPr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endParaRPr lang="fr-FR" altLang="fr-FR" sz="2000" b="1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r>
              <a:rPr lang="fr-FR" altLang="fr-FR" sz="2000" b="1" dirty="0" err="1">
                <a:latin typeface="Arial" charset="0"/>
                <a:cs typeface="Arial" charset="0"/>
              </a:rPr>
              <a:t>Wider</a:t>
            </a:r>
            <a:r>
              <a:rPr lang="fr-FR" altLang="fr-FR" sz="2000" b="1" dirty="0">
                <a:latin typeface="Arial" charset="0"/>
                <a:cs typeface="Arial" charset="0"/>
              </a:rPr>
              <a:t>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recruitment</a:t>
            </a:r>
            <a:r>
              <a:rPr lang="fr-FR" altLang="fr-FR" sz="2000" b="1" dirty="0">
                <a:latin typeface="Arial" charset="0"/>
                <a:cs typeface="Arial" charset="0"/>
              </a:rPr>
              <a:t> base</a:t>
            </a:r>
            <a:r>
              <a:rPr lang="fr-FR" altLang="fr-FR" sz="2000" dirty="0">
                <a:latin typeface="Arial" charset="0"/>
                <a:cs typeface="Arial" charset="0"/>
              </a:rPr>
              <a:t>:</a:t>
            </a:r>
          </a:p>
          <a:p>
            <a:pPr lvl="1"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1600" dirty="0">
                <a:latin typeface="Arial" charset="0"/>
                <a:cs typeface="Arial" charset="0"/>
              </a:rPr>
              <a:t>job </a:t>
            </a:r>
            <a:r>
              <a:rPr lang="fr-FR" altLang="fr-FR" sz="1600" dirty="0" err="1">
                <a:latin typeface="Arial" charset="0"/>
                <a:cs typeface="Arial" charset="0"/>
              </a:rPr>
              <a:t>openings</a:t>
            </a:r>
            <a:r>
              <a:rPr lang="fr-FR" altLang="fr-FR" sz="1600" dirty="0">
                <a:latin typeface="Arial" charset="0"/>
                <a:cs typeface="Arial" charset="0"/>
              </a:rPr>
              <a:t> </a:t>
            </a:r>
            <a:r>
              <a:rPr lang="fr-FR" altLang="fr-FR" sz="1600" dirty="0" err="1">
                <a:latin typeface="Arial" charset="0"/>
                <a:cs typeface="Arial" charset="0"/>
              </a:rPr>
              <a:t>published</a:t>
            </a:r>
            <a:r>
              <a:rPr lang="fr-FR" altLang="fr-FR" sz="1600" dirty="0">
                <a:latin typeface="Arial" charset="0"/>
                <a:cs typeface="Arial" charset="0"/>
              </a:rPr>
              <a:t> on </a:t>
            </a:r>
            <a:r>
              <a:rPr lang="fr-FR" altLang="fr-FR" sz="1600" dirty="0" err="1">
                <a:latin typeface="Arial" charset="0"/>
                <a:cs typeface="Arial" charset="0"/>
              </a:rPr>
              <a:t>Euraxess</a:t>
            </a:r>
            <a:r>
              <a:rPr lang="fr-FR" altLang="fr-FR" sz="1600" dirty="0">
                <a:latin typeface="Arial" charset="0"/>
                <a:cs typeface="Arial" charset="0"/>
              </a:rPr>
              <a:t> Jobs </a:t>
            </a:r>
          </a:p>
          <a:p>
            <a:pPr lvl="1"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1600" dirty="0">
                <a:latin typeface="Arial" charset="0"/>
                <a:cs typeface="Arial" charset="0"/>
              </a:rPr>
              <a:t>portal </a:t>
            </a:r>
            <a:r>
              <a:rPr lang="fr-FR" altLang="fr-FR" sz="1600" dirty="0" err="1">
                <a:latin typeface="Arial" charset="0"/>
                <a:cs typeface="Arial" charset="0"/>
              </a:rPr>
              <a:t>flagged</a:t>
            </a:r>
            <a:r>
              <a:rPr lang="fr-FR" altLang="fr-FR" sz="1600" dirty="0">
                <a:latin typeface="Arial" charset="0"/>
                <a:cs typeface="Arial" charset="0"/>
              </a:rPr>
              <a:t> </a:t>
            </a:r>
            <a:r>
              <a:rPr lang="fr-FR" altLang="fr-FR" sz="1600" dirty="0" err="1">
                <a:latin typeface="Arial" charset="0"/>
                <a:cs typeface="Arial" charset="0"/>
              </a:rPr>
              <a:t>with</a:t>
            </a:r>
            <a:r>
              <a:rPr lang="fr-FR" altLang="fr-FR" sz="1600" dirty="0">
                <a:latin typeface="Arial" charset="0"/>
                <a:cs typeface="Arial" charset="0"/>
              </a:rPr>
              <a:t> ‘HR Excellence in </a:t>
            </a:r>
            <a:r>
              <a:rPr lang="fr-FR" altLang="fr-FR" sz="1600" dirty="0" err="1">
                <a:latin typeface="Arial" charset="0"/>
                <a:cs typeface="Arial" charset="0"/>
              </a:rPr>
              <a:t>Research</a:t>
            </a:r>
            <a:r>
              <a:rPr lang="fr-FR" altLang="fr-FR" sz="1600" dirty="0">
                <a:latin typeface="Arial" charset="0"/>
                <a:cs typeface="Arial" charset="0"/>
              </a:rPr>
              <a:t>’ logo</a:t>
            </a:r>
          </a:p>
          <a:p>
            <a:pPr lvl="1"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endParaRPr lang="fr-FR" altLang="fr-FR" sz="1600" dirty="0">
              <a:latin typeface="Arial" charset="0"/>
              <a:cs typeface="Arial" charset="0"/>
            </a:endParaRPr>
          </a:p>
          <a:p>
            <a:pPr lvl="1"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endParaRPr lang="fr-FR" altLang="fr-FR" sz="1600" dirty="0">
              <a:latin typeface="Arial" charset="0"/>
              <a:cs typeface="Arial" charset="0"/>
            </a:endParaRPr>
          </a:p>
        </p:txBody>
      </p:sp>
      <p:sp>
        <p:nvSpPr>
          <p:cNvPr id="8196" name="Espace réservé du contenu 7"/>
          <p:cNvSpPr>
            <a:spLocks noGrp="1"/>
          </p:cNvSpPr>
          <p:nvPr>
            <p:ph sz="half" idx="2"/>
          </p:nvPr>
        </p:nvSpPr>
        <p:spPr>
          <a:xfrm>
            <a:off x="4648200" y="1535933"/>
            <a:ext cx="4038600" cy="4639784"/>
          </a:xfrm>
        </p:spPr>
        <p:txBody>
          <a:bodyPr/>
          <a:lstStyle/>
          <a:p>
            <a:pPr lvl="1"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1600" dirty="0" err="1">
                <a:latin typeface="Arial" charset="0"/>
                <a:cs typeface="Arial" charset="0"/>
              </a:rPr>
              <a:t>relayed</a:t>
            </a:r>
            <a:r>
              <a:rPr lang="fr-FR" altLang="fr-FR" sz="1600" dirty="0">
                <a:latin typeface="Arial" charset="0"/>
                <a:cs typeface="Arial" charset="0"/>
              </a:rPr>
              <a:t> on ‘Nature’ and ‘Science’ </a:t>
            </a:r>
            <a:r>
              <a:rPr lang="fr-FR" altLang="fr-FR" sz="1600" dirty="0" err="1">
                <a:latin typeface="Arial" charset="0"/>
                <a:cs typeface="Arial" charset="0"/>
              </a:rPr>
              <a:t>websites</a:t>
            </a:r>
            <a:endParaRPr lang="fr-FR" altLang="fr-FR" sz="1600" dirty="0">
              <a:latin typeface="Arial" charset="0"/>
              <a:cs typeface="Arial" charset="0"/>
            </a:endParaRPr>
          </a:p>
          <a:p>
            <a:pPr lvl="1"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endParaRPr lang="fr-FR" altLang="fr-FR" sz="16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r>
              <a:rPr lang="fr-FR" altLang="fr-FR" sz="2000" b="1" dirty="0" err="1">
                <a:latin typeface="Arial" charset="0"/>
                <a:cs typeface="Arial" charset="0"/>
              </a:rPr>
              <a:t>Alignment</a:t>
            </a:r>
            <a:r>
              <a:rPr lang="fr-FR" altLang="fr-FR" sz="2000" b="1" dirty="0">
                <a:latin typeface="Arial" charset="0"/>
                <a:cs typeface="Arial" charset="0"/>
              </a:rPr>
              <a:t>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with</a:t>
            </a:r>
            <a:r>
              <a:rPr lang="fr-FR" altLang="fr-FR" sz="2000" b="1" dirty="0">
                <a:latin typeface="Arial" charset="0"/>
                <a:cs typeface="Arial" charset="0"/>
              </a:rPr>
              <a:t> EC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funding</a:t>
            </a:r>
            <a:r>
              <a:rPr lang="fr-FR" altLang="fr-FR" sz="2000" b="1" dirty="0">
                <a:latin typeface="Arial" charset="0"/>
                <a:cs typeface="Arial" charset="0"/>
              </a:rPr>
              <a:t>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requirements</a:t>
            </a:r>
            <a:r>
              <a:rPr lang="fr-FR" altLang="fr-FR" sz="2000" b="1" dirty="0">
                <a:latin typeface="Arial" charset="0"/>
                <a:cs typeface="Arial" charset="0"/>
              </a:rPr>
              <a:t>: Article 32 of</a:t>
            </a:r>
            <a:r>
              <a:rPr lang="fr-FR" altLang="fr-FR" sz="2000" dirty="0">
                <a:latin typeface="Arial" charset="0"/>
                <a:cs typeface="Arial" charset="0"/>
              </a:rPr>
              <a:t> Grant Agreement on </a:t>
            </a:r>
            <a:r>
              <a:rPr lang="fr-FR" altLang="fr-FR" sz="2000" dirty="0" err="1">
                <a:latin typeface="Arial" charset="0"/>
                <a:cs typeface="Arial" charset="0"/>
              </a:rPr>
              <a:t>mandatory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implementation</a:t>
            </a:r>
            <a:r>
              <a:rPr lang="fr-FR" altLang="fr-FR" sz="2000" dirty="0">
                <a:latin typeface="Arial" charset="0"/>
                <a:cs typeface="Arial" charset="0"/>
              </a:rPr>
              <a:t> of the Charter &amp; Code </a:t>
            </a:r>
            <a:r>
              <a:rPr lang="fr-FR" altLang="fr-FR" sz="2000" dirty="0" err="1">
                <a:latin typeface="Arial" charset="0"/>
                <a:cs typeface="Arial" charset="0"/>
              </a:rPr>
              <a:t>principles</a:t>
            </a:r>
            <a:r>
              <a:rPr lang="fr-FR" altLang="fr-FR" sz="2000" dirty="0">
                <a:latin typeface="Arial" charset="0"/>
                <a:cs typeface="Arial" charset="0"/>
              </a:rPr>
              <a:t> in H2020</a:t>
            </a:r>
          </a:p>
          <a:p>
            <a:pPr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endParaRPr lang="fr-FR" altLang="fr-FR" sz="20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r>
              <a:rPr lang="fr-FR" altLang="fr-FR" sz="2000" b="1" dirty="0" err="1">
                <a:latin typeface="Arial" charset="0"/>
                <a:cs typeface="Arial" charset="0"/>
              </a:rPr>
              <a:t>Priority</a:t>
            </a:r>
            <a:r>
              <a:rPr lang="fr-FR" altLang="fr-FR" sz="2000" b="1" dirty="0">
                <a:latin typeface="Arial" charset="0"/>
                <a:cs typeface="Arial" charset="0"/>
              </a:rPr>
              <a:t> for EC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grant</a:t>
            </a:r>
            <a:r>
              <a:rPr lang="fr-FR" altLang="fr-FR" sz="2000" b="1" dirty="0">
                <a:latin typeface="Arial" charset="0"/>
                <a:cs typeface="Arial" charset="0"/>
              </a:rPr>
              <a:t> attribution </a:t>
            </a:r>
            <a:r>
              <a:rPr lang="fr-FR" altLang="fr-FR" sz="2000" dirty="0">
                <a:latin typeface="Arial" charset="0"/>
                <a:cs typeface="Arial" charset="0"/>
              </a:rPr>
              <a:t>in case of ex-aequo </a:t>
            </a:r>
            <a:r>
              <a:rPr lang="fr-FR" altLang="fr-FR" sz="2000" dirty="0" err="1">
                <a:latin typeface="Arial" charset="0"/>
                <a:cs typeface="Arial" charset="0"/>
              </a:rPr>
              <a:t>ranking</a:t>
            </a:r>
            <a:r>
              <a:rPr lang="fr-FR" altLang="fr-FR" sz="2000" dirty="0">
                <a:latin typeface="Arial" charset="0"/>
                <a:cs typeface="Arial" charset="0"/>
              </a:rPr>
              <a:t> for calls-for-tender</a:t>
            </a:r>
          </a:p>
        </p:txBody>
      </p:sp>
      <p:sp>
        <p:nvSpPr>
          <p:cNvPr id="819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F44864-984F-48A2-AE7D-0C02FB4F5E3B}" type="slidenum">
              <a:rPr lang="fr-FR" altLang="fr-FR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000">
              <a:solidFill>
                <a:srgbClr val="898989"/>
              </a:solidFill>
            </a:endParaRPr>
          </a:p>
        </p:txBody>
      </p:sp>
      <p:pic>
        <p:nvPicPr>
          <p:cNvPr id="9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70" y="5244894"/>
            <a:ext cx="821230" cy="55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57200" y="949782"/>
            <a:ext cx="8021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 a global point of </a:t>
            </a:r>
            <a:r>
              <a:rPr lang="fr-F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pied de page 4"/>
          <p:cNvSpPr txBox="1">
            <a:spLocks/>
          </p:cNvSpPr>
          <p:nvPr/>
        </p:nvSpPr>
        <p:spPr>
          <a:xfrm>
            <a:off x="2453310" y="6462713"/>
            <a:ext cx="4186592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“Better research talent management” EC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62713"/>
            <a:ext cx="21336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17 </a:t>
            </a:r>
            <a:r>
              <a:rPr lang="fr-FR" altLang="fr-FR" sz="10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October</a:t>
            </a: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8742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2275"/>
            <a:ext cx="8229600" cy="430213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rgbClr val="FF5660"/>
                </a:solidFill>
              </a:rPr>
              <a:t>7. Impact and </a:t>
            </a:r>
            <a:r>
              <a:rPr lang="fr-FR" dirty="0" err="1">
                <a:solidFill>
                  <a:srgbClr val="FF5660"/>
                </a:solidFill>
              </a:rPr>
              <a:t>Benefits</a:t>
            </a:r>
            <a:endParaRPr lang="fr-FR" altLang="fr-FR" dirty="0">
              <a:solidFill>
                <a:srgbClr val="FF5660"/>
              </a:solidFill>
            </a:endParaRPr>
          </a:p>
        </p:txBody>
      </p:sp>
      <p:sp>
        <p:nvSpPr>
          <p:cNvPr id="8195" name="Espace réservé du contenu 6"/>
          <p:cNvSpPr>
            <a:spLocks noGrp="1"/>
          </p:cNvSpPr>
          <p:nvPr>
            <p:ph sz="half" idx="1"/>
          </p:nvPr>
        </p:nvSpPr>
        <p:spPr>
          <a:xfrm>
            <a:off x="457200" y="1662545"/>
            <a:ext cx="7898130" cy="3985780"/>
          </a:xfrm>
        </p:spPr>
        <p:txBody>
          <a:bodyPr/>
          <a:lstStyle/>
          <a:p>
            <a:pPr>
              <a:buClr>
                <a:srgbClr val="FF5660"/>
              </a:buClr>
              <a:buFont typeface="Wingdings" panose="05000000000000000000" pitchFamily="2" charset="2"/>
              <a:buChar char="v"/>
              <a:defRPr/>
            </a:pPr>
            <a:r>
              <a:rPr lang="fr-FR" altLang="fr-FR" sz="2400" b="1" dirty="0" err="1">
                <a:latin typeface="Arial" charset="0"/>
                <a:cs typeface="Arial" charset="0"/>
              </a:rPr>
              <a:t>Implementing</a:t>
            </a:r>
            <a:r>
              <a:rPr lang="fr-FR" altLang="fr-FR" sz="2400" b="1" dirty="0">
                <a:latin typeface="Arial" charset="0"/>
                <a:cs typeface="Arial" charset="0"/>
              </a:rPr>
              <a:t> HRS4R </a:t>
            </a:r>
            <a:r>
              <a:rPr lang="fr-FR" altLang="fr-FR" sz="2400" b="1" dirty="0" err="1">
                <a:latin typeface="Arial" charset="0"/>
                <a:cs typeface="Arial" charset="0"/>
              </a:rPr>
              <a:t>contributes</a:t>
            </a:r>
            <a:r>
              <a:rPr lang="fr-FR" altLang="fr-FR" sz="2400" b="1" dirty="0">
                <a:latin typeface="Arial" charset="0"/>
                <a:cs typeface="Arial" charset="0"/>
              </a:rPr>
              <a:t> to </a:t>
            </a:r>
            <a:r>
              <a:rPr lang="fr-FR" altLang="fr-FR" sz="2400" b="1" dirty="0" err="1">
                <a:latin typeface="Arial" charset="0"/>
                <a:cs typeface="Arial" charset="0"/>
              </a:rPr>
              <a:t>promoting</a:t>
            </a:r>
            <a:r>
              <a:rPr lang="fr-FR" altLang="fr-FR" sz="2400" b="1" dirty="0">
                <a:latin typeface="Arial" charset="0"/>
                <a:cs typeface="Arial" charset="0"/>
              </a:rPr>
              <a:t> </a:t>
            </a:r>
            <a:r>
              <a:rPr lang="fr-FR" altLang="fr-FR" sz="2400" b="1" dirty="0" err="1">
                <a:latin typeface="Arial" charset="0"/>
                <a:cs typeface="Arial" charset="0"/>
              </a:rPr>
              <a:t>internationalization</a:t>
            </a:r>
            <a:r>
              <a:rPr lang="fr-FR" altLang="fr-FR" sz="2400" b="1" dirty="0">
                <a:latin typeface="Arial" charset="0"/>
                <a:cs typeface="Arial" charset="0"/>
              </a:rPr>
              <a:t> in an institution </a:t>
            </a:r>
            <a:endParaRPr lang="en-US" altLang="fr-FR" sz="2400" b="1" dirty="0">
              <a:latin typeface="Arial" charset="0"/>
              <a:cs typeface="Arial" charset="0"/>
            </a:endParaRPr>
          </a:p>
          <a:p>
            <a:pPr lvl="1"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r>
              <a:rPr lang="en-US" altLang="fr-FR" sz="1800" dirty="0">
                <a:latin typeface="Arial" charset="0"/>
                <a:cs typeface="Arial" charset="0"/>
              </a:rPr>
              <a:t>Presentations on HRS4R to both administrative and research staff</a:t>
            </a:r>
          </a:p>
          <a:p>
            <a:pPr lvl="1"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r>
              <a:rPr lang="en-US" altLang="fr-FR" sz="1800" dirty="0">
                <a:latin typeface="Arial" charset="0"/>
                <a:cs typeface="Arial" charset="0"/>
              </a:rPr>
              <a:t>Raise awareness of international context to all staff (including ‘non-mobile’-minded staff)</a:t>
            </a:r>
          </a:p>
          <a:p>
            <a:pPr lvl="1"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r>
              <a:rPr lang="en-US" altLang="fr-FR" sz="1800" dirty="0">
                <a:latin typeface="Arial" charset="0"/>
                <a:cs typeface="Arial" charset="0"/>
              </a:rPr>
              <a:t>HR award and acknowledgement of UM’s HRS4R by EC help accept this mindset</a:t>
            </a:r>
          </a:p>
          <a:p>
            <a:pPr lvl="1"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r>
              <a:rPr lang="en-US" altLang="fr-FR" sz="1800" dirty="0">
                <a:latin typeface="Arial" charset="0"/>
                <a:cs typeface="Arial" charset="0"/>
              </a:rPr>
              <a:t>Supports open-mindedness: have to </a:t>
            </a:r>
            <a:r>
              <a:rPr lang="en-US" altLang="fr-FR" sz="1800" b="1" dirty="0">
                <a:latin typeface="Arial" charset="0"/>
                <a:cs typeface="Arial" charset="0"/>
              </a:rPr>
              <a:t>think outside the box</a:t>
            </a:r>
          </a:p>
          <a:p>
            <a:pPr lvl="1"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r>
              <a:rPr lang="fr-FR" altLang="fr-FR" sz="1800" dirty="0">
                <a:latin typeface="Arial" charset="0"/>
                <a:cs typeface="Arial" charset="0"/>
              </a:rPr>
              <a:t>Use of HR Excellence logo in signatures and </a:t>
            </a:r>
            <a:r>
              <a:rPr lang="fr-FR" altLang="fr-FR" sz="1800" dirty="0" err="1">
                <a:latin typeface="Arial" charset="0"/>
                <a:cs typeface="Arial" charset="0"/>
              </a:rPr>
              <a:t>letterhead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is</a:t>
            </a:r>
            <a:r>
              <a:rPr lang="fr-FR" altLang="fr-FR" sz="1800" dirty="0">
                <a:latin typeface="Arial" charset="0"/>
                <a:cs typeface="Arial" charset="0"/>
              </a:rPr>
              <a:t> a </a:t>
            </a:r>
            <a:r>
              <a:rPr lang="fr-FR" altLang="fr-FR" sz="1800" dirty="0" err="1">
                <a:latin typeface="Arial" charset="0"/>
                <a:cs typeface="Arial" charset="0"/>
              </a:rPr>
              <a:t>daily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reminder</a:t>
            </a:r>
            <a:endParaRPr lang="fr-FR" altLang="fr-FR" sz="1800" dirty="0">
              <a:latin typeface="Arial" charset="0"/>
              <a:cs typeface="Arial" charset="0"/>
            </a:endParaRPr>
          </a:p>
          <a:p>
            <a:pPr lvl="1"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r>
              <a:rPr lang="fr-FR" altLang="fr-FR" sz="1800" dirty="0">
                <a:latin typeface="Arial" charset="0"/>
                <a:cs typeface="Arial" charset="0"/>
              </a:rPr>
              <a:t>Showcases efforts </a:t>
            </a:r>
            <a:r>
              <a:rPr lang="fr-FR" altLang="fr-FR" sz="1800" dirty="0" err="1">
                <a:latin typeface="Arial" charset="0"/>
                <a:cs typeface="Arial" charset="0"/>
              </a:rPr>
              <a:t>from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other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departments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that</a:t>
            </a:r>
            <a:r>
              <a:rPr lang="fr-FR" altLang="fr-FR" sz="1800" dirty="0">
                <a:latin typeface="Arial" charset="0"/>
                <a:cs typeface="Arial" charset="0"/>
              </a:rPr>
              <a:t> are in line </a:t>
            </a:r>
            <a:r>
              <a:rPr lang="fr-FR" altLang="fr-FR" sz="1800" dirty="0" err="1">
                <a:latin typeface="Arial" charset="0"/>
                <a:cs typeface="Arial" charset="0"/>
              </a:rPr>
              <a:t>with</a:t>
            </a:r>
            <a:r>
              <a:rPr lang="fr-FR" altLang="fr-FR" sz="1800" dirty="0">
                <a:latin typeface="Arial" charset="0"/>
                <a:cs typeface="Arial" charset="0"/>
              </a:rPr>
              <a:t> C&amp;C </a:t>
            </a:r>
            <a:r>
              <a:rPr lang="fr-FR" altLang="fr-FR" sz="1800" dirty="0" err="1">
                <a:latin typeface="Arial" charset="0"/>
                <a:cs typeface="Arial" charset="0"/>
              </a:rPr>
              <a:t>principles</a:t>
            </a:r>
            <a:endParaRPr lang="fr-FR" altLang="fr-FR" sz="1800" dirty="0">
              <a:latin typeface="Arial" charset="0"/>
              <a:cs typeface="Arial" charset="0"/>
            </a:endParaRPr>
          </a:p>
          <a:p>
            <a:pPr lvl="1"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 lvl="1"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endParaRPr lang="fr-FR" altLang="fr-FR" sz="1600" dirty="0">
              <a:latin typeface="Arial" charset="0"/>
              <a:cs typeface="Arial" charset="0"/>
            </a:endParaRPr>
          </a:p>
          <a:p>
            <a:pPr lvl="1">
              <a:buClr>
                <a:srgbClr val="FF5660"/>
              </a:buClr>
              <a:buFont typeface="Wingdings 3" panose="05040102010807070707" pitchFamily="18" charset="2"/>
              <a:buChar char=""/>
              <a:defRPr/>
            </a:pPr>
            <a:endParaRPr lang="fr-FR" altLang="fr-FR" sz="1600" dirty="0">
              <a:latin typeface="Arial" charset="0"/>
              <a:cs typeface="Arial" charset="0"/>
            </a:endParaRPr>
          </a:p>
          <a:p>
            <a:pPr marL="0" indent="0">
              <a:buClr>
                <a:srgbClr val="FF5660"/>
              </a:buClr>
              <a:buNone/>
              <a:defRPr/>
            </a:pPr>
            <a:endParaRPr lang="fr-FR" altLang="fr-FR" sz="1400" dirty="0">
              <a:latin typeface="Arial" charset="0"/>
              <a:cs typeface="Arial" charset="0"/>
            </a:endParaRPr>
          </a:p>
          <a:p>
            <a:pPr lvl="1"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endParaRPr lang="fr-FR" altLang="fr-FR" sz="1600" dirty="0">
              <a:latin typeface="Arial" charset="0"/>
              <a:cs typeface="Arial" charset="0"/>
            </a:endParaRPr>
          </a:p>
        </p:txBody>
      </p:sp>
      <p:sp>
        <p:nvSpPr>
          <p:cNvPr id="819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F44864-984F-48A2-AE7D-0C02FB4F5E3B}" type="slidenum">
              <a:rPr lang="fr-FR" altLang="fr-FR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000" dirty="0">
              <a:solidFill>
                <a:srgbClr val="89898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7200" y="1076394"/>
            <a:ext cx="8021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 point of </a:t>
            </a:r>
            <a:r>
              <a:rPr lang="fr-F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2453310" y="6462713"/>
            <a:ext cx="4186592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“Better research talent management” EC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62713"/>
            <a:ext cx="21336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17 </a:t>
            </a:r>
            <a:r>
              <a:rPr lang="fr-FR" altLang="fr-FR" sz="10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October</a:t>
            </a: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0378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2275"/>
            <a:ext cx="8229600" cy="43021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5660"/>
                </a:solidFill>
              </a:rPr>
              <a:t>Conclusion</a:t>
            </a:r>
            <a:endParaRPr lang="en-US" altLang="fr-FR" dirty="0">
              <a:solidFill>
                <a:srgbClr val="FF5660"/>
              </a:solidFill>
            </a:endParaRPr>
          </a:p>
        </p:txBody>
      </p:sp>
      <p:sp>
        <p:nvSpPr>
          <p:cNvPr id="8195" name="Espace réservé du contenu 6"/>
          <p:cNvSpPr>
            <a:spLocks noGrp="1"/>
          </p:cNvSpPr>
          <p:nvPr>
            <p:ph sz="half" idx="1"/>
          </p:nvPr>
        </p:nvSpPr>
        <p:spPr>
          <a:xfrm>
            <a:off x="457200" y="1430214"/>
            <a:ext cx="2293815" cy="3954585"/>
          </a:xfrm>
        </p:spPr>
        <p:txBody>
          <a:bodyPr/>
          <a:lstStyle/>
          <a:p>
            <a:pPr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fr-FR" sz="1800" b="1" dirty="0">
                <a:latin typeface="Arial" charset="0"/>
                <a:cs typeface="Arial" charset="0"/>
              </a:rPr>
              <a:t>Researchers at the core </a:t>
            </a:r>
            <a:r>
              <a:rPr lang="en-US" altLang="fr-FR" sz="1800" dirty="0">
                <a:latin typeface="Arial" charset="0"/>
                <a:cs typeface="Arial" charset="0"/>
              </a:rPr>
              <a:t>of process</a:t>
            </a:r>
          </a:p>
          <a:p>
            <a:pPr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endParaRPr lang="en-US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fr-FR" sz="1800" dirty="0">
                <a:latin typeface="Arial" charset="0"/>
                <a:cs typeface="Arial" charset="0"/>
              </a:rPr>
              <a:t>Improve </a:t>
            </a:r>
            <a:r>
              <a:rPr lang="en-US" altLang="fr-FR" sz="1800" b="1" dirty="0">
                <a:latin typeface="Arial" charset="0"/>
                <a:cs typeface="Arial" charset="0"/>
              </a:rPr>
              <a:t>researchers’ status and career conditions</a:t>
            </a:r>
          </a:p>
          <a:p>
            <a:pPr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endParaRPr lang="en-US" altLang="fr-FR" sz="1800" b="1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fr-FR" sz="1800" dirty="0">
                <a:latin typeface="Arial" charset="0"/>
                <a:cs typeface="Arial" charset="0"/>
              </a:rPr>
              <a:t>Create </a:t>
            </a:r>
            <a:r>
              <a:rPr lang="en-US" altLang="fr-FR" sz="1800" b="1" dirty="0">
                <a:latin typeface="Arial" charset="0"/>
                <a:cs typeface="Arial" charset="0"/>
              </a:rPr>
              <a:t>favorable conditions</a:t>
            </a:r>
            <a:r>
              <a:rPr lang="en-US" altLang="fr-FR" sz="1800" dirty="0">
                <a:latin typeface="Arial" charset="0"/>
                <a:cs typeface="Arial" charset="0"/>
              </a:rPr>
              <a:t> for research career</a:t>
            </a:r>
            <a:endParaRPr lang="en-US" altLang="fr-FR" sz="1600" dirty="0">
              <a:latin typeface="Arial" charset="0"/>
              <a:cs typeface="Arial" charset="0"/>
            </a:endParaRPr>
          </a:p>
        </p:txBody>
      </p:sp>
      <p:sp>
        <p:nvSpPr>
          <p:cNvPr id="8196" name="Espace réservé du contenu 7"/>
          <p:cNvSpPr>
            <a:spLocks noGrp="1"/>
          </p:cNvSpPr>
          <p:nvPr>
            <p:ph sz="half" idx="2"/>
          </p:nvPr>
        </p:nvSpPr>
        <p:spPr>
          <a:xfrm>
            <a:off x="6056923" y="1430215"/>
            <a:ext cx="2532186" cy="4633701"/>
          </a:xfrm>
        </p:spPr>
        <p:txBody>
          <a:bodyPr/>
          <a:lstStyle/>
          <a:p>
            <a:pPr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fr-FR" sz="1800" dirty="0">
                <a:latin typeface="Arial" charset="0"/>
                <a:cs typeface="Arial" charset="0"/>
              </a:rPr>
              <a:t>Take into account all </a:t>
            </a:r>
            <a:r>
              <a:rPr lang="en-US" altLang="fr-FR" sz="1800" b="1" dirty="0">
                <a:latin typeface="Arial" charset="0"/>
                <a:cs typeface="Arial" charset="0"/>
              </a:rPr>
              <a:t>aspects of research work</a:t>
            </a:r>
            <a:r>
              <a:rPr lang="en-US" altLang="fr-FR" sz="1800" dirty="0">
                <a:latin typeface="Arial" charset="0"/>
                <a:cs typeface="Arial" charset="0"/>
              </a:rPr>
              <a:t> </a:t>
            </a:r>
            <a:r>
              <a:rPr lang="en-US" altLang="fr-FR" sz="1600" i="1" dirty="0">
                <a:latin typeface="Arial" charset="0"/>
                <a:cs typeface="Arial" charset="0"/>
              </a:rPr>
              <a:t>(mobility, supervision, management, teaching, dissemination, science popularization and more)</a:t>
            </a:r>
          </a:p>
          <a:p>
            <a:pPr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endParaRPr lang="en-US" altLang="fr-FR" sz="1600" i="1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1800" b="1" dirty="0" err="1">
                <a:latin typeface="Arial" charset="0"/>
                <a:cs typeface="Arial" charset="0"/>
              </a:rPr>
              <a:t>Researchers</a:t>
            </a:r>
            <a:r>
              <a:rPr lang="fr-FR" altLang="fr-FR" sz="1800" b="1" dirty="0">
                <a:latin typeface="Arial" charset="0"/>
                <a:cs typeface="Arial" charset="0"/>
              </a:rPr>
              <a:t>’ input </a:t>
            </a:r>
            <a:r>
              <a:rPr lang="fr-FR" altLang="fr-FR" sz="1800" dirty="0" err="1">
                <a:latin typeface="Arial" charset="0"/>
                <a:cs typeface="Arial" charset="0"/>
              </a:rPr>
              <a:t>is</a:t>
            </a:r>
            <a:r>
              <a:rPr lang="fr-FR" altLang="fr-FR" sz="1800" dirty="0">
                <a:latin typeface="Arial" charset="0"/>
                <a:cs typeface="Arial" charset="0"/>
              </a:rPr>
              <a:t> essential</a:t>
            </a:r>
          </a:p>
          <a:p>
            <a:pPr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Courier New" panose="02070309020205020404" pitchFamily="49" charset="0"/>
              <a:buChar char="o"/>
              <a:defRPr/>
            </a:pPr>
            <a:r>
              <a:rPr lang="fr-FR" altLang="fr-FR" sz="1800" dirty="0">
                <a:latin typeface="Arial" charset="0"/>
                <a:cs typeface="Arial" charset="0"/>
              </a:rPr>
              <a:t>To </a:t>
            </a:r>
            <a:r>
              <a:rPr lang="fr-FR" altLang="fr-FR" sz="1800" b="1" dirty="0" err="1">
                <a:latin typeface="Arial" charset="0"/>
                <a:cs typeface="Arial" charset="0"/>
              </a:rPr>
              <a:t>everyone’s</a:t>
            </a:r>
            <a:r>
              <a:rPr lang="fr-FR" altLang="fr-FR" sz="1800" b="1" dirty="0">
                <a:latin typeface="Arial" charset="0"/>
                <a:cs typeface="Arial" charset="0"/>
              </a:rPr>
              <a:t> </a:t>
            </a:r>
            <a:r>
              <a:rPr lang="fr-FR" altLang="fr-FR" sz="1800" b="1" dirty="0" err="1">
                <a:latin typeface="Arial" charset="0"/>
                <a:cs typeface="Arial" charset="0"/>
              </a:rPr>
              <a:t>benefit</a:t>
            </a:r>
            <a:r>
              <a:rPr lang="fr-FR" altLang="fr-FR" sz="1800" dirty="0">
                <a:latin typeface="Arial" charset="0"/>
                <a:cs typeface="Arial" charset="0"/>
              </a:rPr>
              <a:t>!</a:t>
            </a:r>
            <a:endParaRPr lang="en-US" altLang="fr-FR" sz="1800" dirty="0">
              <a:latin typeface="Arial" charset="0"/>
              <a:cs typeface="Arial" charset="0"/>
            </a:endParaRPr>
          </a:p>
        </p:txBody>
      </p:sp>
      <p:sp>
        <p:nvSpPr>
          <p:cNvPr id="819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F44864-984F-48A2-AE7D-0C02FB4F5E3B}" type="slidenum">
              <a:rPr lang="fr-FR" altLang="fr-FR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000">
              <a:solidFill>
                <a:srgbClr val="898989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62713"/>
            <a:ext cx="2133600" cy="152400"/>
          </a:xfrm>
        </p:spPr>
        <p:txBody>
          <a:bodyPr/>
          <a:lstStyle/>
          <a:p>
            <a:r>
              <a:rPr lang="fr-FR" altLang="fr-FR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17 </a:t>
            </a:r>
            <a:r>
              <a:rPr lang="fr-FR" altLang="fr-FR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October</a:t>
            </a:r>
            <a:r>
              <a:rPr lang="fr-FR" altLang="fr-FR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2017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39" y="3963452"/>
            <a:ext cx="55403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480745010"/>
              </p:ext>
            </p:extLst>
          </p:nvPr>
        </p:nvGraphicFramePr>
        <p:xfrm>
          <a:off x="2366109" y="1505273"/>
          <a:ext cx="3886200" cy="309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57200" y="963872"/>
            <a:ext cx="773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fr-FR" sz="2000" dirty="0">
                <a:latin typeface="Arial" charset="0"/>
                <a:cs typeface="Arial" charset="0"/>
              </a:rPr>
              <a:t>C&amp;C and HRS4R principles 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41699" y="6462713"/>
            <a:ext cx="4757613" cy="153888"/>
          </a:xfrm>
        </p:spPr>
        <p:txBody>
          <a:bodyPr/>
          <a:lstStyle/>
          <a:p>
            <a:pPr>
              <a:defRPr/>
            </a:pPr>
            <a:r>
              <a:rPr lang="en-US" dirty="0"/>
              <a:t>“Better research talent management” EC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7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722313" y="3769678"/>
            <a:ext cx="7772400" cy="15001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altLang="fr-FR" cap="none" dirty="0">
                <a:solidFill>
                  <a:srgbClr val="595959"/>
                </a:solidFill>
                <a:latin typeface="Arial" charset="0"/>
                <a:cs typeface="Arial" charset="0"/>
              </a:rPr>
              <a:t>CONTACT: NATHALIE MODJESKA</a:t>
            </a:r>
          </a:p>
          <a:p>
            <a:pPr>
              <a:defRPr/>
            </a:pPr>
            <a:r>
              <a:rPr lang="fr-FR" altLang="fr-FR" b="0" cap="none" dirty="0">
                <a:solidFill>
                  <a:schemeClr val="tx1"/>
                </a:solidFill>
                <a:latin typeface="Arial" charset="0"/>
                <a:cs typeface="Arial" charset="0"/>
              </a:rPr>
              <a:t>Head of </a:t>
            </a:r>
            <a:r>
              <a:rPr lang="fr-FR" altLang="fr-FR" b="0" cap="none" dirty="0" err="1">
                <a:solidFill>
                  <a:schemeClr val="tx1"/>
                </a:solidFill>
                <a:latin typeface="Arial" charset="0"/>
                <a:cs typeface="Arial" charset="0"/>
              </a:rPr>
              <a:t>Research</a:t>
            </a:r>
            <a:r>
              <a:rPr lang="fr-FR" altLang="fr-FR" b="0" cap="none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b="0" cap="none" dirty="0" err="1">
                <a:solidFill>
                  <a:schemeClr val="tx1"/>
                </a:solidFill>
                <a:latin typeface="Arial" charset="0"/>
                <a:cs typeface="Arial" charset="0"/>
              </a:rPr>
              <a:t>Projects</a:t>
            </a:r>
            <a:r>
              <a:rPr lang="fr-FR" altLang="fr-FR" b="0" cap="none" dirty="0">
                <a:solidFill>
                  <a:schemeClr val="tx1"/>
                </a:solidFill>
                <a:latin typeface="Arial" charset="0"/>
                <a:cs typeface="Arial" charset="0"/>
              </a:rPr>
              <a:t> Support Office</a:t>
            </a:r>
          </a:p>
          <a:p>
            <a:pPr>
              <a:defRPr/>
            </a:pPr>
            <a:r>
              <a:rPr lang="fr-FR" altLang="fr-FR" b="0" cap="none" dirty="0">
                <a:solidFill>
                  <a:schemeClr val="tx1"/>
                </a:solidFill>
                <a:latin typeface="Arial" charset="0"/>
                <a:cs typeface="Arial" charset="0"/>
              </a:rPr>
              <a:t>Innovation and </a:t>
            </a:r>
            <a:r>
              <a:rPr lang="fr-FR" altLang="fr-FR" b="0" cap="none" dirty="0" err="1">
                <a:solidFill>
                  <a:schemeClr val="tx1"/>
                </a:solidFill>
                <a:latin typeface="Arial" charset="0"/>
                <a:cs typeface="Arial" charset="0"/>
              </a:rPr>
              <a:t>Partnerships</a:t>
            </a:r>
            <a:r>
              <a:rPr lang="fr-FR" altLang="fr-FR" b="0" cap="none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b="0" cap="none" dirty="0" err="1">
                <a:solidFill>
                  <a:schemeClr val="tx1"/>
                </a:solidFill>
                <a:latin typeface="Arial" charset="0"/>
                <a:cs typeface="Arial" charset="0"/>
              </a:rPr>
              <a:t>Department</a:t>
            </a:r>
            <a:endParaRPr lang="fr-FR" altLang="fr-FR" b="0" cap="none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FR" altLang="fr-FR" b="0" cap="none" dirty="0">
                <a:solidFill>
                  <a:schemeClr val="tx1"/>
                </a:solidFill>
                <a:latin typeface="Arial" charset="0"/>
                <a:cs typeface="Arial" charset="0"/>
              </a:rPr>
              <a:t>Université de Montpellier</a:t>
            </a:r>
          </a:p>
          <a:p>
            <a:pPr>
              <a:defRPr/>
            </a:pPr>
            <a:r>
              <a:rPr lang="fr-FR" altLang="fr-FR" b="0" cap="none" dirty="0">
                <a:solidFill>
                  <a:schemeClr val="tx1"/>
                </a:solidFill>
                <a:latin typeface="Arial" charset="0"/>
                <a:cs typeface="Arial" charset="0"/>
                <a:hlinkClick r:id="rId2"/>
              </a:rPr>
              <a:t>nathalie.modjeska@umontpellier.fr</a:t>
            </a:r>
            <a:r>
              <a:rPr lang="fr-FR" altLang="fr-FR" b="0" cap="none" dirty="0">
                <a:solidFill>
                  <a:schemeClr val="tx1"/>
                </a:solidFill>
                <a:latin typeface="Arial" charset="0"/>
                <a:cs typeface="Arial" charset="0"/>
              </a:rPr>
              <a:t> - </a:t>
            </a:r>
            <a:r>
              <a:rPr lang="fr-FR" altLang="fr-FR" b="0" cap="none" dirty="0">
                <a:solidFill>
                  <a:schemeClr val="tx1"/>
                </a:solidFill>
                <a:latin typeface="Arial" charset="0"/>
                <a:cs typeface="Arial" charset="0"/>
                <a:sym typeface="Wingdings 2" pitchFamily="18" charset="2"/>
              </a:rPr>
              <a:t> +33 (0)</a:t>
            </a:r>
            <a:r>
              <a:rPr lang="fr-FR" altLang="fr-FR" b="0" cap="none" dirty="0">
                <a:solidFill>
                  <a:schemeClr val="tx1"/>
                </a:solidFill>
                <a:latin typeface="Arial" charset="0"/>
                <a:cs typeface="Arial" charset="0"/>
              </a:rPr>
              <a:t>4 67 14 48 80</a:t>
            </a:r>
          </a:p>
          <a:p>
            <a:pPr>
              <a:defRPr/>
            </a:pPr>
            <a:endParaRPr lang="fr-FR" altLang="fr-FR" b="0" cap="none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fr-FR" altLang="fr-FR" cap="none" dirty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1638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6366279" y="6464201"/>
            <a:ext cx="21336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20AF86-825F-4C31-98CF-53296A8E0AEE}" type="slidenum">
              <a:rPr lang="fr-FR" altLang="fr-FR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000" dirty="0">
              <a:solidFill>
                <a:srgbClr val="898989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22313" y="2249271"/>
            <a:ext cx="7666614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spc="300" dirty="0" err="1">
                <a:solidFill>
                  <a:srgbClr val="FF5660"/>
                </a:solidFill>
                <a:latin typeface="Arial" charset="0"/>
                <a:cs typeface="Arial" charset="0"/>
              </a:rPr>
              <a:t>Thank</a:t>
            </a:r>
            <a:r>
              <a:rPr lang="fr-FR" sz="1600" spc="300" dirty="0">
                <a:solidFill>
                  <a:srgbClr val="FF5660"/>
                </a:solidFill>
                <a:latin typeface="Arial" charset="0"/>
                <a:cs typeface="Arial" charset="0"/>
              </a:rPr>
              <a:t> </a:t>
            </a:r>
            <a:r>
              <a:rPr lang="fr-FR" sz="1600" spc="300" dirty="0" err="1">
                <a:solidFill>
                  <a:srgbClr val="FF5660"/>
                </a:solidFill>
                <a:latin typeface="Arial" charset="0"/>
                <a:cs typeface="Arial" charset="0"/>
              </a:rPr>
              <a:t>you</a:t>
            </a:r>
            <a:r>
              <a:rPr lang="fr-FR" sz="1600" spc="300" dirty="0">
                <a:solidFill>
                  <a:srgbClr val="FF5660"/>
                </a:solidFill>
                <a:latin typeface="Arial" charset="0"/>
                <a:cs typeface="Arial" charset="0"/>
              </a:rPr>
              <a:t> for </a:t>
            </a:r>
            <a:r>
              <a:rPr lang="fr-FR" sz="1600" spc="300" dirty="0" err="1">
                <a:solidFill>
                  <a:srgbClr val="FF5660"/>
                </a:solidFill>
                <a:latin typeface="Arial" charset="0"/>
                <a:cs typeface="Arial" charset="0"/>
              </a:rPr>
              <a:t>your</a:t>
            </a:r>
            <a:r>
              <a:rPr lang="fr-FR" sz="1600" spc="300" dirty="0">
                <a:solidFill>
                  <a:srgbClr val="FF5660"/>
                </a:solidFill>
                <a:latin typeface="Arial" charset="0"/>
                <a:cs typeface="Arial" charset="0"/>
              </a:rPr>
              <a:t> attention!</a:t>
            </a:r>
          </a:p>
        </p:txBody>
      </p: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1787236" y="1234575"/>
            <a:ext cx="66016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1800" dirty="0" err="1">
                <a:latin typeface="Calibri" pitchFamily="34" charset="0"/>
              </a:rPr>
              <a:t>Download</a:t>
            </a:r>
            <a:r>
              <a:rPr lang="fr-FR" altLang="fr-FR" sz="1800" dirty="0">
                <a:latin typeface="Calibri" pitchFamily="34" charset="0"/>
              </a:rPr>
              <a:t> </a:t>
            </a:r>
            <a:r>
              <a:rPr lang="fr-FR" altLang="fr-FR" sz="1800" dirty="0" err="1">
                <a:solidFill>
                  <a:srgbClr val="FF5660"/>
                </a:solidFill>
                <a:latin typeface="Calibri" pitchFamily="34" charset="0"/>
              </a:rPr>
              <a:t>UM’s</a:t>
            </a:r>
            <a:r>
              <a:rPr lang="fr-FR" altLang="fr-FR" sz="1800" dirty="0">
                <a:solidFill>
                  <a:srgbClr val="FF5660"/>
                </a:solidFill>
                <a:latin typeface="Calibri" pitchFamily="34" charset="0"/>
              </a:rPr>
              <a:t> HRS4R </a:t>
            </a:r>
            <a:r>
              <a:rPr lang="fr-FR" altLang="fr-FR" sz="1800" dirty="0">
                <a:latin typeface="Calibri" pitchFamily="34" charset="0"/>
              </a:rPr>
              <a:t>for more </a:t>
            </a:r>
            <a:r>
              <a:rPr lang="fr-FR" altLang="fr-FR" sz="1800" dirty="0" err="1">
                <a:latin typeface="Calibri" pitchFamily="34" charset="0"/>
              </a:rPr>
              <a:t>details</a:t>
            </a:r>
            <a:endParaRPr lang="fr-FR" altLang="fr-FR" sz="18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FF5660"/>
                </a:solidFill>
                <a:latin typeface="Calibri" pitchFamily="34" charset="0"/>
              </a:rPr>
              <a:t> </a:t>
            </a:r>
            <a:r>
              <a:rPr lang="fr-FR" altLang="fr-FR" sz="1800" dirty="0">
                <a:latin typeface="Calibri" pitchFamily="34" charset="0"/>
                <a:hlinkClick r:id="rId3"/>
              </a:rPr>
              <a:t>http://www.umontpellier.fr/wp-content/uploads/2017/05/8-Original_UM_Strategy_EN_FINAL.pdf</a:t>
            </a:r>
            <a:r>
              <a:rPr lang="fr-FR" altLang="fr-FR" sz="1800" dirty="0">
                <a:latin typeface="Calibri" pitchFamily="34" charset="0"/>
              </a:rPr>
              <a:t> </a:t>
            </a:r>
          </a:p>
        </p:txBody>
      </p:sp>
      <p:sp>
        <p:nvSpPr>
          <p:cNvPr id="3" name="Flèche courbée vers la droite 2"/>
          <p:cNvSpPr/>
          <p:nvPr/>
        </p:nvSpPr>
        <p:spPr>
          <a:xfrm>
            <a:off x="722313" y="606935"/>
            <a:ext cx="940232" cy="99752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2453310" y="6462713"/>
            <a:ext cx="4186592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“Better research talent management” EC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62713"/>
            <a:ext cx="21336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17 </a:t>
            </a:r>
            <a:r>
              <a:rPr lang="fr-FR" altLang="fr-FR" sz="10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October</a:t>
            </a: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2017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29496"/>
            <a:ext cx="2096768" cy="209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rgbClr val="FF5660"/>
                </a:solidFill>
              </a:rPr>
              <a:t>Table of contents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71938"/>
          </a:xfrm>
        </p:spPr>
        <p:txBody>
          <a:bodyPr/>
          <a:lstStyle/>
          <a:p>
            <a:pPr marL="514350" indent="-514350">
              <a:buClr>
                <a:srgbClr val="FF5660"/>
              </a:buClr>
              <a:buFont typeface="Calibri" pitchFamily="34" charset="0"/>
              <a:buAutoNum type="arabicPeriod"/>
            </a:pPr>
            <a:r>
              <a:rPr lang="fr-FR" altLang="fr-FR" dirty="0" err="1">
                <a:latin typeface="Arial" charset="0"/>
                <a:cs typeface="Arial" charset="0"/>
              </a:rPr>
              <a:t>Overview</a:t>
            </a:r>
            <a:r>
              <a:rPr lang="fr-FR" altLang="fr-FR" dirty="0">
                <a:latin typeface="Arial" charset="0"/>
                <a:cs typeface="Arial" charset="0"/>
              </a:rPr>
              <a:t> of Université de Montpellier </a:t>
            </a:r>
          </a:p>
          <a:p>
            <a:pPr marL="514350" indent="-514350">
              <a:buClr>
                <a:srgbClr val="FF5660"/>
              </a:buClr>
              <a:buFont typeface="Calibri" pitchFamily="34" charset="0"/>
              <a:buAutoNum type="arabicPeriod"/>
            </a:pPr>
            <a:r>
              <a:rPr lang="fr-FR" altLang="fr-FR" dirty="0" err="1">
                <a:latin typeface="Arial" charset="0"/>
                <a:cs typeface="Arial" charset="0"/>
              </a:rPr>
              <a:t>Why</a:t>
            </a:r>
            <a:r>
              <a:rPr lang="fr-FR" altLang="fr-FR" dirty="0">
                <a:latin typeface="Arial" charset="0"/>
                <a:cs typeface="Arial" charset="0"/>
              </a:rPr>
              <a:t> UM </a:t>
            </a:r>
            <a:r>
              <a:rPr lang="fr-FR" altLang="fr-FR" dirty="0" err="1">
                <a:latin typeface="Arial" charset="0"/>
                <a:cs typeface="Arial" charset="0"/>
              </a:rPr>
              <a:t>entered</a:t>
            </a:r>
            <a:r>
              <a:rPr lang="fr-FR" altLang="fr-FR" dirty="0">
                <a:latin typeface="Arial" charset="0"/>
                <a:cs typeface="Arial" charset="0"/>
              </a:rPr>
              <a:t> the HR </a:t>
            </a:r>
            <a:r>
              <a:rPr lang="fr-FR" altLang="fr-FR" dirty="0" err="1">
                <a:latin typeface="Arial" charset="0"/>
                <a:cs typeface="Arial" charset="0"/>
              </a:rPr>
              <a:t>award</a:t>
            </a:r>
            <a:r>
              <a:rPr lang="fr-FR" altLang="fr-FR" dirty="0">
                <a:latin typeface="Arial" charset="0"/>
                <a:cs typeface="Arial" charset="0"/>
              </a:rPr>
              <a:t> </a:t>
            </a:r>
            <a:r>
              <a:rPr lang="fr-FR" altLang="fr-FR" dirty="0" err="1">
                <a:latin typeface="Arial" charset="0"/>
                <a:cs typeface="Arial" charset="0"/>
              </a:rPr>
              <a:t>process</a:t>
            </a:r>
            <a:endParaRPr lang="fr-FR" altLang="fr-FR" dirty="0">
              <a:latin typeface="Arial" charset="0"/>
              <a:cs typeface="Arial" charset="0"/>
            </a:endParaRPr>
          </a:p>
          <a:p>
            <a:pPr marL="514350" indent="-514350">
              <a:buClr>
                <a:srgbClr val="FF5660"/>
              </a:buClr>
              <a:buFont typeface="Calibri" pitchFamily="34" charset="0"/>
              <a:buAutoNum type="arabicPeriod"/>
            </a:pPr>
            <a:r>
              <a:rPr lang="fr-FR" altLang="fr-FR" dirty="0">
                <a:latin typeface="Arial" charset="0"/>
                <a:cs typeface="Arial" charset="0"/>
              </a:rPr>
              <a:t>Our challenges</a:t>
            </a:r>
          </a:p>
          <a:p>
            <a:pPr marL="514350" indent="-514350">
              <a:buClr>
                <a:srgbClr val="FF5660"/>
              </a:buClr>
              <a:buFont typeface="Calibri" pitchFamily="34" charset="0"/>
              <a:buAutoNum type="arabicPeriod"/>
            </a:pPr>
            <a:r>
              <a:rPr lang="fr-FR" altLang="fr-FR" dirty="0" err="1">
                <a:latin typeface="Arial" charset="0"/>
                <a:cs typeface="Arial" charset="0"/>
              </a:rPr>
              <a:t>Who</a:t>
            </a:r>
            <a:r>
              <a:rPr lang="fr-FR" altLang="fr-FR" dirty="0">
                <a:latin typeface="Arial" charset="0"/>
                <a:cs typeface="Arial" charset="0"/>
              </a:rPr>
              <a:t> </a:t>
            </a:r>
            <a:r>
              <a:rPr lang="fr-FR" altLang="fr-FR" dirty="0" err="1">
                <a:latin typeface="Arial" charset="0"/>
                <a:cs typeface="Arial" charset="0"/>
              </a:rPr>
              <a:t>contributed</a:t>
            </a:r>
            <a:r>
              <a:rPr lang="fr-FR" altLang="fr-FR" dirty="0">
                <a:latin typeface="Arial" charset="0"/>
                <a:cs typeface="Arial" charset="0"/>
              </a:rPr>
              <a:t> and how</a:t>
            </a:r>
          </a:p>
          <a:p>
            <a:pPr marL="514350" indent="-514350">
              <a:buClr>
                <a:srgbClr val="FF5660"/>
              </a:buClr>
              <a:buFont typeface="Calibri" pitchFamily="34" charset="0"/>
              <a:buAutoNum type="arabicPeriod"/>
            </a:pPr>
            <a:r>
              <a:rPr lang="fr-FR" altLang="fr-FR" dirty="0">
                <a:latin typeface="Arial" charset="0"/>
                <a:cs typeface="Arial" charset="0"/>
              </a:rPr>
              <a:t>Tips and tricks</a:t>
            </a:r>
          </a:p>
          <a:p>
            <a:pPr marL="514350" indent="-514350">
              <a:buClr>
                <a:srgbClr val="FF5660"/>
              </a:buClr>
              <a:buFont typeface="Calibri" pitchFamily="34" charset="0"/>
              <a:buAutoNum type="arabicPeriod"/>
            </a:pPr>
            <a:r>
              <a:rPr lang="fr-FR" altLang="fr-FR" dirty="0">
                <a:latin typeface="Arial" charset="0"/>
                <a:cs typeface="Arial" charset="0"/>
              </a:rPr>
              <a:t>Impact and </a:t>
            </a:r>
            <a:r>
              <a:rPr lang="fr-FR" altLang="fr-FR" dirty="0" err="1">
                <a:latin typeface="Arial" charset="0"/>
                <a:cs typeface="Arial" charset="0"/>
              </a:rPr>
              <a:t>benefits</a:t>
            </a:r>
            <a:endParaRPr lang="fr-FR" altLang="fr-FR" dirty="0">
              <a:latin typeface="Arial" charset="0"/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05416" y="6461969"/>
            <a:ext cx="4186592" cy="153888"/>
          </a:xfrm>
        </p:spPr>
        <p:txBody>
          <a:bodyPr/>
          <a:lstStyle/>
          <a:p>
            <a:pPr>
              <a:defRPr/>
            </a:pPr>
            <a:r>
              <a:rPr lang="en-US" dirty="0"/>
              <a:t>“Better research talent management” EC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  <p:sp>
        <p:nvSpPr>
          <p:cNvPr id="717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B95502-10F2-4159-B88F-6BD4413D34F7}" type="slidenum">
              <a:rPr lang="fr-FR" altLang="fr-FR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000" dirty="0">
              <a:solidFill>
                <a:srgbClr val="898989"/>
              </a:solidFill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62713"/>
            <a:ext cx="21336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17 </a:t>
            </a:r>
            <a:r>
              <a:rPr lang="fr-FR" altLang="fr-FR" sz="10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October</a:t>
            </a: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2275"/>
            <a:ext cx="8229600" cy="430213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rgbClr val="FF5660"/>
                </a:solidFill>
              </a:rPr>
              <a:t>1. </a:t>
            </a:r>
            <a:r>
              <a:rPr lang="fr-FR" dirty="0" err="1">
                <a:solidFill>
                  <a:srgbClr val="FF5660"/>
                </a:solidFill>
              </a:rPr>
              <a:t>Overview</a:t>
            </a:r>
            <a:r>
              <a:rPr lang="fr-FR" dirty="0">
                <a:solidFill>
                  <a:srgbClr val="FF5660"/>
                </a:solidFill>
              </a:rPr>
              <a:t> of Université de Montpellier (1/2)</a:t>
            </a:r>
          </a:p>
        </p:txBody>
      </p:sp>
      <p:sp>
        <p:nvSpPr>
          <p:cNvPr id="8195" name="Espace réservé du contenu 6"/>
          <p:cNvSpPr>
            <a:spLocks noGrp="1"/>
          </p:cNvSpPr>
          <p:nvPr>
            <p:ph sz="half" idx="1"/>
          </p:nvPr>
        </p:nvSpPr>
        <p:spPr>
          <a:xfrm>
            <a:off x="2137410" y="1113323"/>
            <a:ext cx="3989070" cy="4555957"/>
          </a:xfrm>
        </p:spPr>
        <p:txBody>
          <a:bodyPr/>
          <a:lstStyle/>
          <a:p>
            <a:pPr marL="0" indent="0">
              <a:buClr>
                <a:srgbClr val="FF5660"/>
              </a:buClr>
              <a:buNone/>
            </a:pPr>
            <a:r>
              <a:rPr lang="fr-FR" altLang="fr-FR" sz="2400" b="1" dirty="0">
                <a:latin typeface="Arial" charset="0"/>
                <a:cs typeface="Arial" charset="0"/>
              </a:rPr>
              <a:t>A </a:t>
            </a:r>
            <a:r>
              <a:rPr lang="fr-FR" altLang="fr-FR" sz="2400" b="1" dirty="0" err="1">
                <a:latin typeface="Arial" charset="0"/>
                <a:cs typeface="Arial" charset="0"/>
              </a:rPr>
              <a:t>medieval</a:t>
            </a:r>
            <a:r>
              <a:rPr lang="fr-FR" altLang="fr-FR" sz="2400" b="1" dirty="0">
                <a:latin typeface="Arial" charset="0"/>
                <a:cs typeface="Arial" charset="0"/>
              </a:rPr>
              <a:t> </a:t>
            </a:r>
            <a:r>
              <a:rPr lang="fr-FR" altLang="fr-FR" sz="2400" b="1" dirty="0" err="1">
                <a:latin typeface="Arial" charset="0"/>
                <a:cs typeface="Arial" charset="0"/>
              </a:rPr>
              <a:t>university</a:t>
            </a:r>
            <a:r>
              <a:rPr lang="fr-FR" altLang="fr-FR" sz="2400" b="1" dirty="0">
                <a:latin typeface="Arial" charset="0"/>
                <a:cs typeface="Arial" charset="0"/>
              </a:rPr>
              <a:t> </a:t>
            </a:r>
            <a:r>
              <a:rPr lang="fr-FR" altLang="fr-FR" sz="2400" b="1" dirty="0" err="1">
                <a:latin typeface="Arial" charset="0"/>
                <a:cs typeface="Arial" charset="0"/>
              </a:rPr>
              <a:t>heading</a:t>
            </a:r>
            <a:r>
              <a:rPr lang="fr-FR" altLang="fr-FR" sz="2400" b="1" dirty="0">
                <a:latin typeface="Arial" charset="0"/>
                <a:cs typeface="Arial" charset="0"/>
              </a:rPr>
              <a:t> </a:t>
            </a:r>
            <a:r>
              <a:rPr lang="fr-FR" altLang="fr-FR" sz="2400" b="1" dirty="0" err="1">
                <a:latin typeface="Arial" charset="0"/>
                <a:cs typeface="Arial" charset="0"/>
              </a:rPr>
              <a:t>towards</a:t>
            </a:r>
            <a:r>
              <a:rPr lang="fr-FR" altLang="fr-FR" sz="2400" b="1" dirty="0">
                <a:latin typeface="Arial" charset="0"/>
                <a:cs typeface="Arial" charset="0"/>
              </a:rPr>
              <a:t> the future</a:t>
            </a:r>
          </a:p>
          <a:p>
            <a:pPr marL="446088" lvl="1">
              <a:spcAft>
                <a:spcPts val="600"/>
              </a:spcAft>
              <a:buClr>
                <a:srgbClr val="FF5660"/>
              </a:buClr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FF5660"/>
                </a:solidFill>
                <a:latin typeface="Arial" charset="0"/>
                <a:cs typeface="Arial" charset="0"/>
              </a:rPr>
              <a:t>Young</a:t>
            </a:r>
            <a:r>
              <a:rPr lang="fr-FR" altLang="fr-FR" sz="2000" dirty="0">
                <a:latin typeface="Arial" charset="0"/>
                <a:cs typeface="Arial" charset="0"/>
              </a:rPr>
              <a:t>: </a:t>
            </a:r>
            <a:r>
              <a:rPr lang="fr-FR" altLang="fr-FR" sz="2000" dirty="0" err="1">
                <a:latin typeface="Arial" charset="0"/>
                <a:cs typeface="Arial" charset="0"/>
              </a:rPr>
              <a:t>created</a:t>
            </a:r>
            <a:r>
              <a:rPr lang="fr-FR" altLang="fr-FR" sz="2000" dirty="0">
                <a:latin typeface="Arial" charset="0"/>
                <a:cs typeface="Arial" charset="0"/>
              </a:rPr>
              <a:t> 1 </a:t>
            </a:r>
            <a:r>
              <a:rPr lang="fr-FR" altLang="fr-FR" sz="2000" dirty="0" err="1">
                <a:latin typeface="Arial" charset="0"/>
                <a:cs typeface="Arial" charset="0"/>
              </a:rPr>
              <a:t>January</a:t>
            </a:r>
            <a:r>
              <a:rPr lang="fr-FR" altLang="fr-FR" sz="2000" dirty="0">
                <a:latin typeface="Arial" charset="0"/>
                <a:cs typeface="Arial" charset="0"/>
              </a:rPr>
              <a:t> 2015 (</a:t>
            </a:r>
            <a:r>
              <a:rPr lang="fr-FR" altLang="fr-FR" sz="2000" dirty="0" err="1">
                <a:latin typeface="Arial" charset="0"/>
                <a:cs typeface="Arial" charset="0"/>
              </a:rPr>
              <a:t>merge</a:t>
            </a:r>
            <a:r>
              <a:rPr lang="fr-FR" altLang="fr-FR" sz="2000" dirty="0">
                <a:latin typeface="Arial" charset="0"/>
                <a:cs typeface="Arial" charset="0"/>
              </a:rPr>
              <a:t> of</a:t>
            </a:r>
            <a:r>
              <a:rPr lang="fr-FR" altLang="fr-FR" sz="2000" b="1" dirty="0">
                <a:latin typeface="Arial" charset="0"/>
                <a:cs typeface="Arial" charset="0"/>
              </a:rPr>
              <a:t> UM1-UM2</a:t>
            </a:r>
            <a:r>
              <a:rPr lang="fr-FR" altLang="fr-FR" sz="2000" dirty="0">
                <a:latin typeface="Arial" charset="0"/>
                <a:cs typeface="Arial" charset="0"/>
              </a:rPr>
              <a:t>)</a:t>
            </a:r>
          </a:p>
          <a:p>
            <a:pPr marL="446088" lvl="1">
              <a:spcAft>
                <a:spcPts val="600"/>
              </a:spcAft>
              <a:buClr>
                <a:srgbClr val="FF5660"/>
              </a:buClr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FF5660"/>
                </a:solidFill>
                <a:latin typeface="Arial" charset="0"/>
                <a:cs typeface="Arial" charset="0"/>
              </a:rPr>
              <a:t>Old</a:t>
            </a:r>
            <a:r>
              <a:rPr lang="fr-FR" altLang="fr-FR" sz="2000" dirty="0">
                <a:latin typeface="Arial" charset="0"/>
                <a:cs typeface="Arial" charset="0"/>
              </a:rPr>
              <a:t>: </a:t>
            </a:r>
            <a:r>
              <a:rPr lang="fr-FR" altLang="fr-FR" sz="2000" dirty="0" err="1">
                <a:latin typeface="Arial" charset="0"/>
                <a:cs typeface="Arial" charset="0"/>
              </a:rPr>
              <a:t>oldest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School</a:t>
            </a:r>
            <a:r>
              <a:rPr lang="fr-FR" altLang="fr-FR" sz="2000" dirty="0">
                <a:latin typeface="Arial" charset="0"/>
                <a:cs typeface="Arial" charset="0"/>
              </a:rPr>
              <a:t> of </a:t>
            </a:r>
            <a:r>
              <a:rPr lang="fr-FR" altLang="fr-FR" sz="2000" dirty="0" err="1">
                <a:latin typeface="Arial" charset="0"/>
                <a:cs typeface="Arial" charset="0"/>
              </a:rPr>
              <a:t>Medicine</a:t>
            </a:r>
            <a:r>
              <a:rPr lang="fr-FR" altLang="fr-FR" sz="2000" dirty="0">
                <a:latin typeface="Arial" charset="0"/>
                <a:cs typeface="Arial" charset="0"/>
              </a:rPr>
              <a:t> in </a:t>
            </a:r>
            <a:r>
              <a:rPr lang="fr-FR" altLang="fr-FR" sz="2000" dirty="0" err="1">
                <a:latin typeface="Arial" charset="0"/>
                <a:cs typeface="Arial" charset="0"/>
              </a:rPr>
              <a:t>activity</a:t>
            </a:r>
            <a:r>
              <a:rPr lang="fr-FR" altLang="fr-FR" sz="2000" dirty="0">
                <a:latin typeface="Arial" charset="0"/>
                <a:cs typeface="Arial" charset="0"/>
              </a:rPr>
              <a:t> in the Western world (1289)</a:t>
            </a:r>
          </a:p>
          <a:p>
            <a:pPr marL="446088" lvl="1">
              <a:spcAft>
                <a:spcPts val="600"/>
              </a:spcAft>
              <a:buClr>
                <a:srgbClr val="FF5660"/>
              </a:buClr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FF5660"/>
                </a:solidFill>
                <a:latin typeface="Arial" charset="0"/>
                <a:cs typeface="Arial" charset="0"/>
              </a:rPr>
              <a:t>Extensive </a:t>
            </a:r>
            <a:r>
              <a:rPr lang="fr-FR" altLang="fr-FR" sz="2000" b="1" dirty="0" err="1">
                <a:solidFill>
                  <a:srgbClr val="FF5660"/>
                </a:solidFill>
                <a:latin typeface="Arial" charset="0"/>
                <a:cs typeface="Arial" charset="0"/>
              </a:rPr>
              <a:t>community</a:t>
            </a:r>
            <a:r>
              <a:rPr lang="fr-FR" altLang="fr-FR" sz="2000" b="1" dirty="0">
                <a:solidFill>
                  <a:srgbClr val="FF5660"/>
                </a:solidFill>
                <a:latin typeface="Arial" charset="0"/>
                <a:cs typeface="Arial" charset="0"/>
              </a:rPr>
              <a:t> of </a:t>
            </a:r>
            <a:r>
              <a:rPr lang="fr-FR" altLang="fr-FR" sz="2000" b="1" dirty="0" err="1">
                <a:solidFill>
                  <a:srgbClr val="FF5660"/>
                </a:solidFill>
                <a:latin typeface="Arial" charset="0"/>
                <a:cs typeface="Arial" charset="0"/>
              </a:rPr>
              <a:t>knowledge</a:t>
            </a:r>
            <a:r>
              <a:rPr lang="fr-FR" altLang="fr-FR" sz="2000" dirty="0">
                <a:latin typeface="Arial" charset="0"/>
                <a:cs typeface="Arial" charset="0"/>
              </a:rPr>
              <a:t>: sciences, techniques, </a:t>
            </a:r>
            <a:r>
              <a:rPr lang="fr-FR" altLang="fr-FR" sz="2000" dirty="0" err="1">
                <a:latin typeface="Arial" charset="0"/>
                <a:cs typeface="Arial" charset="0"/>
              </a:rPr>
              <a:t>medicine</a:t>
            </a:r>
            <a:r>
              <a:rPr lang="fr-FR" altLang="fr-FR" sz="2000" dirty="0">
                <a:latin typeface="Arial" charset="0"/>
                <a:cs typeface="Arial" charset="0"/>
              </a:rPr>
              <a:t>, </a:t>
            </a:r>
            <a:r>
              <a:rPr lang="fr-FR" altLang="fr-FR" sz="2000" dirty="0" err="1">
                <a:latin typeface="Arial" charset="0"/>
                <a:cs typeface="Arial" charset="0"/>
              </a:rPr>
              <a:t>environmental</a:t>
            </a:r>
            <a:r>
              <a:rPr lang="fr-FR" altLang="fr-FR" sz="2000" dirty="0">
                <a:latin typeface="Arial" charset="0"/>
                <a:cs typeface="Arial" charset="0"/>
              </a:rPr>
              <a:t> &amp; </a:t>
            </a:r>
            <a:r>
              <a:rPr lang="fr-FR" altLang="fr-FR" sz="2000" dirty="0" err="1">
                <a:latin typeface="Arial" charset="0"/>
                <a:cs typeface="Arial" charset="0"/>
              </a:rPr>
              <a:t>educational</a:t>
            </a:r>
            <a:r>
              <a:rPr lang="fr-FR" altLang="fr-FR" sz="2000" dirty="0">
                <a:latin typeface="Arial" charset="0"/>
                <a:cs typeface="Arial" charset="0"/>
              </a:rPr>
              <a:t> science, </a:t>
            </a:r>
            <a:r>
              <a:rPr lang="fr-FR" altLang="fr-FR" sz="2000" dirty="0" err="1">
                <a:latin typeface="Arial" charset="0"/>
                <a:cs typeface="Arial" charset="0"/>
              </a:rPr>
              <a:t>law</a:t>
            </a:r>
            <a:r>
              <a:rPr lang="fr-FR" altLang="fr-FR" sz="2000" dirty="0">
                <a:latin typeface="Arial" charset="0"/>
                <a:cs typeface="Arial" charset="0"/>
              </a:rPr>
              <a:t>, management, </a:t>
            </a:r>
            <a:r>
              <a:rPr lang="fr-FR" altLang="fr-FR" sz="2000" dirty="0" err="1">
                <a:latin typeface="Arial" charset="0"/>
                <a:cs typeface="Arial" charset="0"/>
              </a:rPr>
              <a:t>economics</a:t>
            </a:r>
            <a:r>
              <a:rPr lang="fr-FR" altLang="fr-FR" sz="2000" dirty="0">
                <a:latin typeface="Arial" charset="0"/>
                <a:cs typeface="Arial" charset="0"/>
              </a:rPr>
              <a:t> &amp; </a:t>
            </a:r>
            <a:r>
              <a:rPr lang="fr-FR" altLang="fr-FR" sz="2000" dirty="0" err="1">
                <a:latin typeface="Arial" charset="0"/>
                <a:cs typeface="Arial" charset="0"/>
              </a:rPr>
              <a:t>political</a:t>
            </a:r>
            <a:r>
              <a:rPr lang="fr-FR" altLang="fr-FR" sz="2000" dirty="0">
                <a:latin typeface="Arial" charset="0"/>
                <a:cs typeface="Arial" charset="0"/>
              </a:rPr>
              <a:t> science</a:t>
            </a:r>
          </a:p>
        </p:txBody>
      </p:sp>
      <p:sp>
        <p:nvSpPr>
          <p:cNvPr id="819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17 </a:t>
            </a:r>
            <a:r>
              <a:rPr lang="fr-FR" altLang="fr-FR" sz="10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October</a:t>
            </a: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2017</a:t>
            </a:r>
          </a:p>
        </p:txBody>
      </p:sp>
      <p:sp>
        <p:nvSpPr>
          <p:cNvPr id="819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F44864-984F-48A2-AE7D-0C02FB4F5E3B}" type="slidenum">
              <a:rPr lang="fr-FR" altLang="fr-FR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000" dirty="0">
              <a:solidFill>
                <a:srgbClr val="898989"/>
              </a:solidFill>
            </a:endParaRPr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453310" y="6462713"/>
            <a:ext cx="4186592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“Better research talent management” EC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3" r="-2743"/>
          <a:stretch/>
        </p:blipFill>
        <p:spPr bwMode="auto">
          <a:xfrm>
            <a:off x="6017909" y="1216193"/>
            <a:ext cx="2848919" cy="202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4" y="1113323"/>
            <a:ext cx="1651320" cy="52461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49" y="4217674"/>
            <a:ext cx="2695038" cy="179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2275"/>
            <a:ext cx="8229600" cy="430213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rgbClr val="FF5660"/>
                </a:solidFill>
              </a:rPr>
              <a:t>1. </a:t>
            </a:r>
            <a:r>
              <a:rPr lang="fr-FR" dirty="0" err="1">
                <a:solidFill>
                  <a:srgbClr val="FF5660"/>
                </a:solidFill>
              </a:rPr>
              <a:t>Overview</a:t>
            </a:r>
            <a:r>
              <a:rPr lang="fr-FR" dirty="0">
                <a:solidFill>
                  <a:srgbClr val="FF5660"/>
                </a:solidFill>
              </a:rPr>
              <a:t> of Université de Montpellier (2/2) </a:t>
            </a:r>
          </a:p>
        </p:txBody>
      </p:sp>
      <p:sp>
        <p:nvSpPr>
          <p:cNvPr id="8196" name="Espace réservé du contenu 7"/>
          <p:cNvSpPr>
            <a:spLocks noGrp="1"/>
          </p:cNvSpPr>
          <p:nvPr>
            <p:ph sz="half" idx="2"/>
          </p:nvPr>
        </p:nvSpPr>
        <p:spPr>
          <a:xfrm>
            <a:off x="647700" y="1239054"/>
            <a:ext cx="4130040" cy="4350216"/>
          </a:xfrm>
        </p:spPr>
        <p:txBody>
          <a:bodyPr/>
          <a:lstStyle/>
          <a:p>
            <a:pPr marL="0" indent="0">
              <a:buClr>
                <a:srgbClr val="FF5660"/>
              </a:buClr>
              <a:buNone/>
            </a:pPr>
            <a:r>
              <a:rPr lang="fr-FR" altLang="fr-FR" sz="2400" b="1" dirty="0">
                <a:latin typeface="Arial" charset="0"/>
                <a:cs typeface="Arial" charset="0"/>
              </a:rPr>
              <a:t>Key figures</a:t>
            </a:r>
          </a:p>
          <a:p>
            <a:pPr marL="446088" lvl="1" algn="just">
              <a:spcAft>
                <a:spcPts val="600"/>
              </a:spcAft>
              <a:buClr>
                <a:srgbClr val="FF5660"/>
              </a:buClr>
              <a:buFont typeface="Arial" panose="020B0604020202020204" pitchFamily="34" charset="0"/>
              <a:buChar char="•"/>
            </a:pPr>
            <a:r>
              <a:rPr lang="fr-FR" altLang="fr-FR" sz="2000" b="1" dirty="0">
                <a:latin typeface="Arial" charset="0"/>
                <a:cs typeface="Arial" charset="0"/>
              </a:rPr>
              <a:t>6</a:t>
            </a:r>
            <a:r>
              <a:rPr lang="fr-FR" altLang="fr-FR" sz="2000" b="1" baseline="30000" dirty="0">
                <a:latin typeface="Arial" charset="0"/>
                <a:cs typeface="Arial" charset="0"/>
              </a:rPr>
              <a:t>th</a:t>
            </a:r>
            <a:r>
              <a:rPr lang="fr-FR" altLang="fr-FR" sz="2000" b="1" dirty="0">
                <a:latin typeface="Arial" charset="0"/>
                <a:cs typeface="Arial" charset="0"/>
              </a:rPr>
              <a:t>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largest</a:t>
            </a:r>
            <a:r>
              <a:rPr lang="fr-FR" altLang="fr-FR" sz="2000" b="1" dirty="0">
                <a:latin typeface="Arial" charset="0"/>
                <a:cs typeface="Arial" charset="0"/>
              </a:rPr>
              <a:t> French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university</a:t>
            </a:r>
            <a:endParaRPr lang="fr-FR" altLang="fr-FR" sz="2000" dirty="0">
              <a:latin typeface="Arial" charset="0"/>
              <a:cs typeface="Arial" charset="0"/>
            </a:endParaRPr>
          </a:p>
          <a:p>
            <a:pPr marL="446088" lvl="1" algn="just">
              <a:spcAft>
                <a:spcPts val="600"/>
              </a:spcAft>
              <a:buClr>
                <a:srgbClr val="FF5660"/>
              </a:buClr>
              <a:buFont typeface="Arial" panose="020B0604020202020204" pitchFamily="34" charset="0"/>
              <a:buChar char="•"/>
            </a:pPr>
            <a:r>
              <a:rPr lang="fr-FR" altLang="fr-FR" sz="2000" b="1" dirty="0">
                <a:latin typeface="Arial" charset="0"/>
                <a:cs typeface="Arial" charset="0"/>
              </a:rPr>
              <a:t>46,000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students</a:t>
            </a:r>
            <a:r>
              <a:rPr lang="fr-FR" altLang="fr-FR" sz="2000" b="1" dirty="0">
                <a:latin typeface="Arial" charset="0"/>
                <a:cs typeface="Arial" charset="0"/>
              </a:rPr>
              <a:t> </a:t>
            </a:r>
            <a:r>
              <a:rPr lang="fr-FR" altLang="fr-FR" sz="2000" dirty="0">
                <a:latin typeface="Arial" charset="0"/>
                <a:cs typeface="Arial" charset="0"/>
              </a:rPr>
              <a:t>(1,800 PhD </a:t>
            </a:r>
            <a:r>
              <a:rPr lang="fr-FR" altLang="fr-FR" sz="2000" dirty="0" err="1">
                <a:latin typeface="Arial" charset="0"/>
                <a:cs typeface="Arial" charset="0"/>
              </a:rPr>
              <a:t>students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with</a:t>
            </a:r>
            <a:r>
              <a:rPr lang="fr-FR" altLang="fr-FR" sz="2000" dirty="0">
                <a:latin typeface="Arial" charset="0"/>
                <a:cs typeface="Arial" charset="0"/>
              </a:rPr>
              <a:t> 50% </a:t>
            </a:r>
            <a:r>
              <a:rPr lang="fr-FR" altLang="fr-FR" sz="2000" dirty="0" err="1">
                <a:latin typeface="Arial" charset="0"/>
                <a:cs typeface="Arial" charset="0"/>
              </a:rPr>
              <a:t>coming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from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abroad</a:t>
            </a:r>
            <a:r>
              <a:rPr lang="fr-FR" altLang="fr-FR" sz="2000" dirty="0">
                <a:latin typeface="Arial" charset="0"/>
                <a:cs typeface="Arial" charset="0"/>
              </a:rPr>
              <a:t>)</a:t>
            </a:r>
            <a:r>
              <a:rPr lang="fr-FR" altLang="fr-FR" sz="2000" b="1" dirty="0">
                <a:latin typeface="Arial" charset="0"/>
                <a:cs typeface="Arial" charset="0"/>
              </a:rPr>
              <a:t> </a:t>
            </a:r>
          </a:p>
          <a:p>
            <a:pPr marL="446088" lvl="1" algn="just">
              <a:spcAft>
                <a:spcPts val="600"/>
              </a:spcAft>
              <a:buClr>
                <a:srgbClr val="FF5660"/>
              </a:buClr>
              <a:buFont typeface="Arial" panose="020B0604020202020204" pitchFamily="34" charset="0"/>
              <a:buChar char="•"/>
            </a:pPr>
            <a:r>
              <a:rPr lang="fr-FR" altLang="fr-FR" sz="2000" b="1" dirty="0">
                <a:latin typeface="Arial" charset="0"/>
                <a:cs typeface="Arial" charset="0"/>
              </a:rPr>
              <a:t>16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schools</a:t>
            </a:r>
            <a:endParaRPr lang="fr-FR" altLang="fr-FR" sz="2000" b="1" dirty="0">
              <a:latin typeface="Arial" charset="0"/>
              <a:cs typeface="Arial" charset="0"/>
            </a:endParaRPr>
          </a:p>
          <a:p>
            <a:pPr marL="446088" lvl="1" algn="just">
              <a:spcAft>
                <a:spcPts val="600"/>
              </a:spcAft>
              <a:buClr>
                <a:srgbClr val="FF5660"/>
              </a:buClr>
              <a:buFont typeface="Arial" panose="020B0604020202020204" pitchFamily="34" charset="0"/>
              <a:buChar char="•"/>
            </a:pPr>
            <a:r>
              <a:rPr lang="fr-FR" altLang="fr-FR" sz="2000" b="1" dirty="0">
                <a:latin typeface="Arial" charset="0"/>
                <a:cs typeface="Arial" charset="0"/>
              </a:rPr>
              <a:t>77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research</a:t>
            </a:r>
            <a:r>
              <a:rPr lang="fr-FR" altLang="fr-FR" sz="2000" b="1" dirty="0">
                <a:latin typeface="Arial" charset="0"/>
                <a:cs typeface="Arial" charset="0"/>
              </a:rPr>
              <a:t>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units</a:t>
            </a:r>
            <a:endParaRPr lang="en-US" altLang="fr-FR" sz="2000" b="1" dirty="0">
              <a:latin typeface="Arial" charset="0"/>
              <a:cs typeface="Arial" charset="0"/>
            </a:endParaRPr>
          </a:p>
          <a:p>
            <a:pPr marL="446088" lvl="1" algn="just">
              <a:spcAft>
                <a:spcPts val="0"/>
              </a:spcAft>
              <a:buClr>
                <a:srgbClr val="FF5660"/>
              </a:buClr>
              <a:buFont typeface="Arial" panose="020B0604020202020204" pitchFamily="34" charset="0"/>
              <a:buChar char="•"/>
            </a:pPr>
            <a:r>
              <a:rPr lang="en-US" altLang="fr-FR" sz="2000" b="1" dirty="0">
                <a:solidFill>
                  <a:srgbClr val="4BC2BC"/>
                </a:solidFill>
                <a:latin typeface="Arial" charset="0"/>
                <a:cs typeface="Arial" charset="0"/>
              </a:rPr>
              <a:t>MUSE I-SITE</a:t>
            </a:r>
            <a:r>
              <a:rPr lang="en-US" altLang="fr-FR" sz="2000" dirty="0">
                <a:solidFill>
                  <a:srgbClr val="4BC2BC"/>
                </a:solidFill>
                <a:latin typeface="Arial" charset="0"/>
                <a:cs typeface="Arial" charset="0"/>
              </a:rPr>
              <a:t> </a:t>
            </a:r>
          </a:p>
          <a:p>
            <a:pPr marL="160338" lvl="1" indent="0" algn="just">
              <a:spcBef>
                <a:spcPts val="0"/>
              </a:spcBef>
              <a:spcAft>
                <a:spcPts val="0"/>
              </a:spcAft>
              <a:buClr>
                <a:srgbClr val="FF5660"/>
              </a:buClr>
              <a:buNone/>
            </a:pPr>
            <a:r>
              <a:rPr lang="en-US" altLang="fr-FR" sz="2000" dirty="0">
                <a:latin typeface="Arial" charset="0"/>
                <a:cs typeface="Arial" charset="0"/>
              </a:rPr>
              <a:t>    coordinated by UM </a:t>
            </a:r>
          </a:p>
          <a:p>
            <a:pPr marL="446088" lvl="1" algn="just">
              <a:spcAft>
                <a:spcPts val="600"/>
              </a:spcAft>
              <a:buClr>
                <a:srgbClr val="FF5660"/>
              </a:buClr>
              <a:buFont typeface="Arial" panose="020B0604020202020204" pitchFamily="34" charset="0"/>
              <a:buChar char="•"/>
            </a:pPr>
            <a:r>
              <a:rPr lang="fr-FR" altLang="fr-FR" sz="2000" b="1" dirty="0">
                <a:latin typeface="Arial" charset="0"/>
                <a:cs typeface="Arial" charset="0"/>
              </a:rPr>
              <a:t>4,300 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researchers</a:t>
            </a:r>
            <a:r>
              <a:rPr lang="fr-FR" altLang="fr-FR" sz="2000" dirty="0">
                <a:latin typeface="Arial" charset="0"/>
                <a:cs typeface="Arial" charset="0"/>
              </a:rPr>
              <a:t> (of </a:t>
            </a:r>
            <a:r>
              <a:rPr lang="fr-FR" altLang="fr-FR" sz="2000" dirty="0" err="1">
                <a:latin typeface="Arial" charset="0"/>
                <a:cs typeface="Arial" charset="0"/>
              </a:rPr>
              <a:t>whom</a:t>
            </a:r>
            <a:r>
              <a:rPr lang="fr-FR" altLang="fr-FR" sz="2000" dirty="0">
                <a:latin typeface="Arial" charset="0"/>
                <a:cs typeface="Arial" charset="0"/>
              </a:rPr>
              <a:t> 2,400 are </a:t>
            </a:r>
            <a:r>
              <a:rPr lang="fr-FR" altLang="fr-FR" sz="2000" dirty="0" err="1">
                <a:latin typeface="Arial" charset="0"/>
                <a:cs typeface="Arial" charset="0"/>
              </a:rPr>
              <a:t>hosted</a:t>
            </a:r>
            <a:r>
              <a:rPr lang="fr-FR" altLang="fr-FR" sz="2000" dirty="0">
                <a:latin typeface="Arial" charset="0"/>
                <a:cs typeface="Arial" charset="0"/>
              </a:rPr>
              <a:t>)</a:t>
            </a:r>
          </a:p>
          <a:p>
            <a:pPr marL="446088" lvl="1">
              <a:spcAft>
                <a:spcPts val="600"/>
              </a:spcAft>
              <a:buClr>
                <a:srgbClr val="FF5660"/>
              </a:buClr>
              <a:buFont typeface="Arial" panose="020B0604020202020204" pitchFamily="34" charset="0"/>
              <a:buChar char="•"/>
            </a:pPr>
            <a:r>
              <a:rPr lang="en-US" altLang="fr-FR" sz="2000" dirty="0">
                <a:latin typeface="Arial" charset="0"/>
                <a:cs typeface="Arial" charset="0"/>
              </a:rPr>
              <a:t>Budget </a:t>
            </a:r>
            <a:r>
              <a:rPr lang="en-US" altLang="fr-FR" sz="2000" b="1" dirty="0">
                <a:latin typeface="Arial" charset="0"/>
                <a:cs typeface="Arial" charset="0"/>
              </a:rPr>
              <a:t>400 M €</a:t>
            </a:r>
          </a:p>
        </p:txBody>
      </p:sp>
      <p:sp>
        <p:nvSpPr>
          <p:cNvPr id="819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17 </a:t>
            </a:r>
            <a:r>
              <a:rPr lang="fr-FR" altLang="fr-FR" sz="10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October</a:t>
            </a: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2017</a:t>
            </a:r>
          </a:p>
        </p:txBody>
      </p:sp>
      <p:sp>
        <p:nvSpPr>
          <p:cNvPr id="819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F44864-984F-48A2-AE7D-0C02FB4F5E3B}" type="slidenum">
              <a:rPr lang="fr-FR" altLang="fr-FR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000" dirty="0">
              <a:solidFill>
                <a:srgbClr val="898989"/>
              </a:solidFill>
            </a:endParaRPr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2453310" y="6462713"/>
            <a:ext cx="4186592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“Better research talent management” EC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62" y="3626555"/>
            <a:ext cx="2726144" cy="181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61" y="1239054"/>
            <a:ext cx="2726145" cy="217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48" y="3889070"/>
            <a:ext cx="1494388" cy="76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30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9375"/>
            <a:ext cx="8229600" cy="4238625"/>
          </a:xfrm>
        </p:spPr>
        <p:txBody>
          <a:bodyPr/>
          <a:lstStyle/>
          <a:p>
            <a:pPr algn="just">
              <a:buClr>
                <a:srgbClr val="FF566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800" dirty="0" err="1">
                <a:latin typeface="Arial" charset="0"/>
                <a:cs typeface="Arial" charset="0"/>
              </a:rPr>
              <a:t>Coherent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  <a:r>
              <a:rPr lang="fr-FR" altLang="fr-FR" sz="2800" dirty="0" err="1">
                <a:latin typeface="Arial" charset="0"/>
                <a:cs typeface="Arial" charset="0"/>
              </a:rPr>
              <a:t>with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  <a:r>
              <a:rPr lang="fr-FR" altLang="fr-FR" sz="2800" dirty="0" err="1">
                <a:latin typeface="Arial" charset="0"/>
                <a:cs typeface="Arial" charset="0"/>
              </a:rPr>
              <a:t>UM’s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  <a:r>
              <a:rPr lang="fr-FR" altLang="fr-FR" sz="2800" dirty="0" err="1">
                <a:latin typeface="Arial" charset="0"/>
                <a:cs typeface="Arial" charset="0"/>
              </a:rPr>
              <a:t>general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  <a:r>
              <a:rPr lang="fr-FR" altLang="fr-FR" sz="2800" dirty="0" err="1">
                <a:latin typeface="Arial" charset="0"/>
                <a:cs typeface="Arial" charset="0"/>
              </a:rPr>
              <a:t>strategy</a:t>
            </a:r>
            <a:r>
              <a:rPr lang="fr-FR" altLang="fr-FR" sz="2800" dirty="0">
                <a:latin typeface="Arial" charset="0"/>
                <a:cs typeface="Arial" charset="0"/>
              </a:rPr>
              <a:t> plan</a:t>
            </a:r>
            <a:endParaRPr lang="fr-FR" altLang="fr-FR" sz="2000" dirty="0">
              <a:latin typeface="Arial" charset="0"/>
              <a:cs typeface="Arial" charset="0"/>
            </a:endParaRPr>
          </a:p>
          <a:p>
            <a:pPr lvl="1" algn="just">
              <a:buClr>
                <a:srgbClr val="FF5660"/>
              </a:buClr>
              <a:buFont typeface="Wingdings 3" pitchFamily="18" charset="2"/>
              <a:buChar char=""/>
              <a:defRPr/>
            </a:pPr>
            <a:r>
              <a:rPr lang="fr-FR" altLang="fr-FR" sz="2000" dirty="0">
                <a:latin typeface="Arial" charset="0"/>
                <a:cs typeface="Arial" charset="0"/>
              </a:rPr>
              <a:t>Part of </a:t>
            </a:r>
            <a:r>
              <a:rPr lang="fr-FR" altLang="fr-FR" sz="2000" dirty="0" err="1">
                <a:latin typeface="Arial" charset="0"/>
                <a:cs typeface="Arial" charset="0"/>
              </a:rPr>
              <a:t>institution’s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research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strategy</a:t>
            </a:r>
            <a:endParaRPr lang="fr-FR" altLang="fr-FR" sz="2000" dirty="0">
              <a:latin typeface="Arial" charset="0"/>
              <a:cs typeface="Arial" charset="0"/>
            </a:endParaRPr>
          </a:p>
          <a:p>
            <a:pPr lvl="1" algn="just">
              <a:buClr>
                <a:srgbClr val="FF5660"/>
              </a:buClr>
              <a:buFont typeface="Wingdings 3" pitchFamily="18" charset="2"/>
              <a:buChar char=""/>
              <a:defRPr/>
            </a:pPr>
            <a:r>
              <a:rPr lang="fr-FR" altLang="fr-FR" sz="2000" dirty="0" err="1">
                <a:latin typeface="Arial" charset="0"/>
                <a:cs typeface="Arial" charset="0"/>
              </a:rPr>
              <a:t>Desire</a:t>
            </a:r>
            <a:r>
              <a:rPr lang="fr-FR" altLang="fr-FR" sz="2000" dirty="0">
                <a:latin typeface="Arial" charset="0"/>
                <a:cs typeface="Arial" charset="0"/>
              </a:rPr>
              <a:t> to </a:t>
            </a:r>
            <a:r>
              <a:rPr lang="fr-FR" altLang="fr-FR" sz="2000" dirty="0" err="1">
                <a:latin typeface="Arial" charset="0"/>
                <a:cs typeface="Arial" charset="0"/>
              </a:rPr>
              <a:t>increase</a:t>
            </a:r>
            <a:r>
              <a:rPr lang="fr-FR" altLang="fr-FR" sz="2000" dirty="0">
                <a:latin typeface="Arial" charset="0"/>
                <a:cs typeface="Arial" charset="0"/>
              </a:rPr>
              <a:t> national and international </a:t>
            </a:r>
            <a:r>
              <a:rPr lang="fr-FR" altLang="fr-FR" sz="2000" dirty="0" err="1">
                <a:latin typeface="Arial" charset="0"/>
                <a:cs typeface="Arial" charset="0"/>
              </a:rPr>
              <a:t>exposure</a:t>
            </a:r>
            <a:endParaRPr lang="fr-FR" altLang="fr-FR" sz="2000" dirty="0">
              <a:latin typeface="Arial" charset="0"/>
              <a:cs typeface="Arial" charset="0"/>
            </a:endParaRPr>
          </a:p>
          <a:p>
            <a:pPr lvl="1" algn="just">
              <a:buClr>
                <a:srgbClr val="FF5660"/>
              </a:buClr>
              <a:buFont typeface="Wingdings 3" pitchFamily="18" charset="2"/>
              <a:buChar char=""/>
              <a:defRPr/>
            </a:pPr>
            <a:r>
              <a:rPr lang="fr-FR" altLang="fr-FR" sz="2000" dirty="0" err="1">
                <a:latin typeface="Arial" charset="0"/>
                <a:cs typeface="Arial" charset="0"/>
              </a:rPr>
              <a:t>Means</a:t>
            </a:r>
            <a:r>
              <a:rPr lang="fr-FR" altLang="fr-FR" sz="2000" dirty="0">
                <a:latin typeface="Arial" charset="0"/>
                <a:cs typeface="Arial" charset="0"/>
              </a:rPr>
              <a:t> to </a:t>
            </a:r>
            <a:r>
              <a:rPr lang="fr-FR" altLang="fr-FR" sz="2000" dirty="0" err="1">
                <a:latin typeface="Arial" charset="0"/>
                <a:cs typeface="Arial" charset="0"/>
              </a:rPr>
              <a:t>acknowledge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UM’s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prominent</a:t>
            </a:r>
            <a:r>
              <a:rPr lang="fr-FR" altLang="fr-FR" sz="2000" dirty="0">
                <a:latin typeface="Arial" charset="0"/>
                <a:cs typeface="Arial" charset="0"/>
              </a:rPr>
              <a:t> position as </a:t>
            </a:r>
            <a:r>
              <a:rPr lang="fr-FR" altLang="fr-FR" sz="2000" dirty="0" err="1">
                <a:latin typeface="Arial" charset="0"/>
                <a:cs typeface="Arial" charset="0"/>
              </a:rPr>
              <a:t>research</a:t>
            </a:r>
            <a:r>
              <a:rPr lang="fr-FR" altLang="fr-FR" sz="2000" dirty="0">
                <a:latin typeface="Arial" charset="0"/>
                <a:cs typeface="Arial" charset="0"/>
              </a:rPr>
              <a:t> intensive </a:t>
            </a:r>
            <a:r>
              <a:rPr lang="fr-FR" altLang="fr-FR" sz="2000" dirty="0" err="1">
                <a:latin typeface="Arial" charset="0"/>
                <a:cs typeface="Arial" charset="0"/>
              </a:rPr>
              <a:t>university</a:t>
            </a:r>
            <a:endParaRPr lang="fr-FR" altLang="fr-FR" sz="2000" dirty="0">
              <a:latin typeface="Arial" charset="0"/>
              <a:cs typeface="Arial" charset="0"/>
            </a:endParaRPr>
          </a:p>
          <a:p>
            <a:pPr lvl="1" algn="just">
              <a:buClr>
                <a:srgbClr val="FF5660"/>
              </a:buClr>
              <a:buFont typeface="Wingdings 3" pitchFamily="18" charset="2"/>
              <a:buChar char=""/>
              <a:defRPr/>
            </a:pPr>
            <a:r>
              <a:rPr lang="fr-FR" altLang="fr-FR" sz="2000" dirty="0" err="1">
                <a:latin typeface="Arial" charset="0"/>
                <a:cs typeface="Arial" charset="0"/>
              </a:rPr>
              <a:t>Process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initiated</a:t>
            </a:r>
            <a:r>
              <a:rPr lang="fr-FR" altLang="fr-FR" sz="2000" dirty="0">
                <a:latin typeface="Arial" charset="0"/>
                <a:cs typeface="Arial" charset="0"/>
              </a:rPr>
              <a:t> in 2007 but not </a:t>
            </a:r>
            <a:r>
              <a:rPr lang="fr-FR" altLang="fr-FR" sz="2000" dirty="0" err="1">
                <a:latin typeface="Arial" charset="0"/>
                <a:cs typeface="Arial" charset="0"/>
              </a:rPr>
              <a:t>completed</a:t>
            </a:r>
            <a:endParaRPr lang="fr-FR" altLang="fr-FR" sz="2000" dirty="0">
              <a:latin typeface="Arial" charset="0"/>
              <a:cs typeface="Arial" charset="0"/>
            </a:endParaRPr>
          </a:p>
          <a:p>
            <a:pPr algn="just">
              <a:buClr>
                <a:srgbClr val="FF566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800" dirty="0" err="1">
                <a:latin typeface="Arial" charset="0"/>
                <a:cs typeface="Arial" charset="0"/>
              </a:rPr>
              <a:t>Opportunity</a:t>
            </a:r>
            <a:endParaRPr lang="fr-FR" altLang="fr-FR" sz="2800" dirty="0">
              <a:latin typeface="Arial" charset="0"/>
              <a:cs typeface="Arial" charset="0"/>
            </a:endParaRPr>
          </a:p>
          <a:p>
            <a:pPr lvl="1" algn="just">
              <a:buClr>
                <a:srgbClr val="FF5660"/>
              </a:buClr>
              <a:buFont typeface="Wingdings 3" pitchFamily="18" charset="2"/>
              <a:buChar char=""/>
              <a:defRPr/>
            </a:pPr>
            <a:r>
              <a:rPr lang="fr-FR" altLang="fr-FR" sz="2000" dirty="0" err="1">
                <a:latin typeface="Arial" charset="0"/>
                <a:cs typeface="Arial" charset="0"/>
              </a:rPr>
              <a:t>Curious</a:t>
            </a:r>
            <a:r>
              <a:rPr lang="fr-FR" altLang="fr-FR" sz="2000" dirty="0">
                <a:latin typeface="Arial" charset="0"/>
                <a:cs typeface="Arial" charset="0"/>
              </a:rPr>
              <a:t> to </a:t>
            </a:r>
            <a:r>
              <a:rPr lang="fr-FR" altLang="fr-FR" sz="2000" dirty="0" err="1">
                <a:latin typeface="Arial" charset="0"/>
                <a:cs typeface="Arial" charset="0"/>
              </a:rPr>
              <a:t>measure</a:t>
            </a:r>
            <a:r>
              <a:rPr lang="fr-FR" altLang="fr-FR" sz="2000" dirty="0">
                <a:latin typeface="Arial" charset="0"/>
                <a:cs typeface="Arial" charset="0"/>
              </a:rPr>
              <a:t> the gap </a:t>
            </a:r>
            <a:r>
              <a:rPr lang="fr-FR" altLang="fr-FR" sz="2000" dirty="0" err="1">
                <a:latin typeface="Arial" charset="0"/>
                <a:cs typeface="Arial" charset="0"/>
              </a:rPr>
              <a:t>yet</a:t>
            </a:r>
            <a:r>
              <a:rPr lang="fr-FR" altLang="fr-FR" sz="2000" dirty="0">
                <a:latin typeface="Arial" charset="0"/>
                <a:cs typeface="Arial" charset="0"/>
              </a:rPr>
              <a:t> to </a:t>
            </a:r>
            <a:r>
              <a:rPr lang="fr-FR" altLang="fr-FR" sz="2000" dirty="0" err="1">
                <a:latin typeface="Arial" charset="0"/>
                <a:cs typeface="Arial" charset="0"/>
              </a:rPr>
              <a:t>fill</a:t>
            </a:r>
            <a:r>
              <a:rPr lang="fr-FR" altLang="fr-FR" sz="2000" dirty="0">
                <a:latin typeface="Arial" charset="0"/>
                <a:cs typeface="Arial" charset="0"/>
              </a:rPr>
              <a:t>….</a:t>
            </a:r>
          </a:p>
          <a:p>
            <a:pPr lvl="1" algn="just">
              <a:buClr>
                <a:srgbClr val="FF5660"/>
              </a:buClr>
              <a:buFont typeface="Wingdings 3" pitchFamily="18" charset="2"/>
              <a:buChar char=""/>
              <a:defRPr/>
            </a:pPr>
            <a:r>
              <a:rPr lang="fr-FR" altLang="fr-FR" sz="2000" dirty="0" err="1">
                <a:latin typeface="Arial" charset="0"/>
                <a:cs typeface="Arial" charset="0"/>
              </a:rPr>
              <a:t>Volunteer-based</a:t>
            </a:r>
            <a:r>
              <a:rPr lang="fr-FR" altLang="fr-FR" sz="2000" dirty="0">
                <a:latin typeface="Arial" charset="0"/>
                <a:cs typeface="Arial" charset="0"/>
              </a:rPr>
              <a:t>, </a:t>
            </a:r>
            <a:r>
              <a:rPr lang="fr-FR" altLang="fr-FR" sz="2000" dirty="0" err="1">
                <a:latin typeface="Arial" charset="0"/>
                <a:cs typeface="Arial" charset="0"/>
              </a:rPr>
              <a:t>risk</a:t>
            </a:r>
            <a:r>
              <a:rPr lang="fr-FR" altLang="fr-FR" sz="2000" dirty="0">
                <a:latin typeface="Arial" charset="0"/>
                <a:cs typeface="Arial" charset="0"/>
              </a:rPr>
              <a:t>-free, no-</a:t>
            </a:r>
            <a:r>
              <a:rPr lang="fr-FR" altLang="fr-FR" sz="2000" dirty="0" err="1">
                <a:latin typeface="Arial" charset="0"/>
                <a:cs typeface="Arial" charset="0"/>
              </a:rPr>
              <a:t>added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cost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process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</a:p>
          <a:p>
            <a:pPr lvl="1" algn="just">
              <a:buClr>
                <a:srgbClr val="FF5660"/>
              </a:buClr>
              <a:buFont typeface="Wingdings 3" pitchFamily="18" charset="2"/>
              <a:buChar char=""/>
              <a:defRPr/>
            </a:pPr>
            <a:r>
              <a:rPr lang="fr-FR" altLang="fr-FR" sz="2000" dirty="0">
                <a:latin typeface="Arial" charset="0"/>
                <a:cs typeface="Arial" charset="0"/>
              </a:rPr>
              <a:t>No </a:t>
            </a:r>
            <a:r>
              <a:rPr lang="fr-FR" altLang="fr-FR" sz="2000" dirty="0" err="1">
                <a:latin typeface="Arial" charset="0"/>
                <a:cs typeface="Arial" charset="0"/>
              </a:rPr>
              <a:t>university</a:t>
            </a:r>
            <a:r>
              <a:rPr lang="fr-FR" altLang="fr-FR" sz="2000" dirty="0">
                <a:latin typeface="Arial" charset="0"/>
                <a:cs typeface="Arial" charset="0"/>
              </a:rPr>
              <a:t> and </a:t>
            </a:r>
            <a:r>
              <a:rPr lang="fr-FR" altLang="fr-FR" sz="2000" dirty="0" err="1">
                <a:latin typeface="Arial" charset="0"/>
                <a:cs typeface="Arial" charset="0"/>
              </a:rPr>
              <a:t>only</a:t>
            </a:r>
            <a:r>
              <a:rPr lang="fr-FR" altLang="fr-FR" sz="2000" dirty="0">
                <a:latin typeface="Arial" charset="0"/>
                <a:cs typeface="Arial" charset="0"/>
              </a:rPr>
              <a:t> 1 institution </a:t>
            </a:r>
            <a:r>
              <a:rPr lang="fr-FR" altLang="fr-FR" sz="2000" dirty="0" err="1">
                <a:latin typeface="Arial" charset="0"/>
                <a:cs typeface="Arial" charset="0"/>
              </a:rPr>
              <a:t>with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award</a:t>
            </a:r>
            <a:r>
              <a:rPr lang="fr-FR" altLang="fr-FR" sz="2000" dirty="0">
                <a:latin typeface="Arial" charset="0"/>
                <a:cs typeface="Arial" charset="0"/>
              </a:rPr>
              <a:t> in France (</a:t>
            </a:r>
            <a:r>
              <a:rPr lang="fr-FR" altLang="fr-FR" sz="2000" dirty="0" err="1">
                <a:latin typeface="Arial" charset="0"/>
                <a:cs typeface="Arial" charset="0"/>
              </a:rPr>
              <a:t>at</a:t>
            </a:r>
            <a:r>
              <a:rPr lang="fr-FR" altLang="fr-FR" sz="2000" dirty="0">
                <a:latin typeface="Arial" charset="0"/>
                <a:cs typeface="Arial" charset="0"/>
              </a:rPr>
              <a:t> the time)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rgbClr val="FF5660"/>
                </a:solidFill>
              </a:rPr>
              <a:t>2. </a:t>
            </a:r>
            <a:r>
              <a:rPr lang="fr-FR" dirty="0" err="1">
                <a:solidFill>
                  <a:srgbClr val="FF5660"/>
                </a:solidFill>
              </a:rPr>
              <a:t>Why</a:t>
            </a:r>
            <a:r>
              <a:rPr lang="fr-FR" dirty="0">
                <a:solidFill>
                  <a:srgbClr val="FF5660"/>
                </a:solidFill>
              </a:rPr>
              <a:t> UM </a:t>
            </a:r>
            <a:r>
              <a:rPr lang="fr-FR" dirty="0" err="1">
                <a:solidFill>
                  <a:srgbClr val="FF5660"/>
                </a:solidFill>
              </a:rPr>
              <a:t>entered</a:t>
            </a:r>
            <a:r>
              <a:rPr lang="fr-FR" dirty="0">
                <a:solidFill>
                  <a:srgbClr val="FF5660"/>
                </a:solidFill>
              </a:rPr>
              <a:t> the </a:t>
            </a:r>
            <a:r>
              <a:rPr lang="fr-FR" dirty="0" err="1">
                <a:solidFill>
                  <a:srgbClr val="FF5660"/>
                </a:solidFill>
              </a:rPr>
              <a:t>hr</a:t>
            </a:r>
            <a:r>
              <a:rPr lang="fr-FR" dirty="0">
                <a:solidFill>
                  <a:srgbClr val="FF5660"/>
                </a:solidFill>
              </a:rPr>
              <a:t> </a:t>
            </a:r>
            <a:r>
              <a:rPr lang="fr-FR" dirty="0" err="1">
                <a:solidFill>
                  <a:srgbClr val="FF5660"/>
                </a:solidFill>
              </a:rPr>
              <a:t>award</a:t>
            </a:r>
            <a:r>
              <a:rPr lang="fr-FR" dirty="0">
                <a:solidFill>
                  <a:srgbClr val="FF5660"/>
                </a:solidFill>
              </a:rPr>
              <a:t> </a:t>
            </a:r>
            <a:r>
              <a:rPr lang="fr-FR" dirty="0" err="1">
                <a:solidFill>
                  <a:srgbClr val="FF5660"/>
                </a:solidFill>
              </a:rPr>
              <a:t>process</a:t>
            </a:r>
            <a:endParaRPr lang="fr-FR" dirty="0">
              <a:solidFill>
                <a:srgbClr val="FF5660"/>
              </a:solidFill>
            </a:endParaRPr>
          </a:p>
        </p:txBody>
      </p:sp>
      <p:sp>
        <p:nvSpPr>
          <p:cNvPr id="92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A5A9DA-A4A7-4A9E-AC4E-1C91591420D7}" type="slidenum">
              <a:rPr lang="fr-FR" altLang="fr-FR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000">
              <a:solidFill>
                <a:srgbClr val="898989"/>
              </a:solidFill>
            </a:endParaRPr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453310" y="6462713"/>
            <a:ext cx="4186592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“Better research talent management” EC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62713"/>
            <a:ext cx="21336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17 </a:t>
            </a:r>
            <a:r>
              <a:rPr lang="fr-FR" altLang="fr-FR" sz="10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October</a:t>
            </a: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0573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9375"/>
            <a:ext cx="8229600" cy="4238625"/>
          </a:xfrm>
        </p:spPr>
        <p:txBody>
          <a:bodyPr/>
          <a:lstStyle/>
          <a:p>
            <a:pPr algn="just">
              <a:buClr>
                <a:srgbClr val="FF566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800" dirty="0" err="1">
                <a:latin typeface="Arial" charset="0"/>
                <a:cs typeface="Arial" charset="0"/>
              </a:rPr>
              <a:t>Merging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  <a:r>
              <a:rPr lang="fr-FR" altLang="fr-FR" sz="2800" dirty="0" err="1">
                <a:latin typeface="Arial" charset="0"/>
                <a:cs typeface="Arial" charset="0"/>
              </a:rPr>
              <a:t>context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</a:p>
          <a:p>
            <a:pPr lvl="1" algn="just">
              <a:buClr>
                <a:srgbClr val="FF5660"/>
              </a:buClr>
              <a:buFont typeface="Wingdings 3" pitchFamily="18" charset="2"/>
              <a:buChar char=""/>
              <a:defRPr/>
            </a:pPr>
            <a:r>
              <a:rPr lang="fr-FR" altLang="fr-FR" sz="2000" dirty="0" err="1">
                <a:latin typeface="Arial" charset="0"/>
                <a:cs typeface="Arial" charset="0"/>
              </a:rPr>
              <a:t>Very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critical</a:t>
            </a:r>
            <a:r>
              <a:rPr lang="fr-FR" altLang="fr-FR" sz="2000" dirty="0">
                <a:latin typeface="Arial" charset="0"/>
                <a:cs typeface="Arial" charset="0"/>
              </a:rPr>
              <a:t> and </a:t>
            </a:r>
            <a:r>
              <a:rPr lang="fr-FR" altLang="fr-FR" sz="2000" dirty="0" err="1">
                <a:latin typeface="Arial" charset="0"/>
                <a:cs typeface="Arial" charset="0"/>
              </a:rPr>
              <a:t>busy</a:t>
            </a:r>
            <a:r>
              <a:rPr lang="fr-FR" altLang="fr-FR" sz="2000" dirty="0">
                <a:latin typeface="Arial" charset="0"/>
                <a:cs typeface="Arial" charset="0"/>
              </a:rPr>
              <a:t> time </a:t>
            </a:r>
          </a:p>
          <a:p>
            <a:pPr lvl="1" algn="just">
              <a:buClr>
                <a:srgbClr val="FF5660"/>
              </a:buClr>
              <a:buFont typeface="Wingdings 3" pitchFamily="18" charset="2"/>
              <a:buChar char=""/>
              <a:defRPr/>
            </a:pPr>
            <a:r>
              <a:rPr lang="fr-FR" altLang="fr-FR" sz="2000" dirty="0" err="1">
                <a:latin typeface="Arial" charset="0"/>
                <a:cs typeface="Arial" charset="0"/>
              </a:rPr>
              <a:t>Hesitant</a:t>
            </a:r>
            <a:r>
              <a:rPr lang="fr-FR" altLang="fr-FR" sz="2000" dirty="0">
                <a:latin typeface="Arial" charset="0"/>
                <a:cs typeface="Arial" charset="0"/>
              </a:rPr>
              <a:t> to </a:t>
            </a:r>
            <a:r>
              <a:rPr lang="fr-FR" altLang="fr-FR" sz="2000" dirty="0" err="1">
                <a:latin typeface="Arial" charset="0"/>
                <a:cs typeface="Arial" charset="0"/>
              </a:rPr>
              <a:t>add</a:t>
            </a:r>
            <a:r>
              <a:rPr lang="fr-FR" altLang="fr-FR" sz="2000" dirty="0">
                <a:latin typeface="Arial" charset="0"/>
                <a:cs typeface="Arial" charset="0"/>
              </a:rPr>
              <a:t> more </a:t>
            </a:r>
            <a:r>
              <a:rPr lang="fr-FR" altLang="fr-FR" sz="2000" dirty="0" err="1">
                <a:latin typeface="Arial" charset="0"/>
                <a:cs typeface="Arial" charset="0"/>
              </a:rPr>
              <a:t>work</a:t>
            </a:r>
            <a:r>
              <a:rPr lang="fr-FR" altLang="fr-FR" sz="2000" dirty="0">
                <a:latin typeface="Arial" charset="0"/>
                <a:cs typeface="Arial" charset="0"/>
              </a:rPr>
              <a:t> or change</a:t>
            </a:r>
          </a:p>
          <a:p>
            <a:pPr algn="just">
              <a:buClr>
                <a:srgbClr val="FF566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800" dirty="0" err="1">
                <a:latin typeface="Arial" charset="0"/>
                <a:cs typeface="Arial" charset="0"/>
              </a:rPr>
              <a:t>Turned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  <a:r>
              <a:rPr lang="fr-FR" altLang="fr-FR" sz="2800" dirty="0" err="1">
                <a:latin typeface="Arial" charset="0"/>
                <a:cs typeface="Arial" charset="0"/>
              </a:rPr>
              <a:t>into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  <a:r>
              <a:rPr lang="fr-FR" altLang="fr-FR" sz="2800" dirty="0" err="1">
                <a:latin typeface="Arial" charset="0"/>
                <a:cs typeface="Arial" charset="0"/>
              </a:rPr>
              <a:t>perfect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  <a:r>
              <a:rPr lang="fr-FR" altLang="fr-FR" sz="2800" dirty="0" err="1">
                <a:latin typeface="Arial" charset="0"/>
                <a:cs typeface="Arial" charset="0"/>
              </a:rPr>
              <a:t>opportunity</a:t>
            </a:r>
            <a:r>
              <a:rPr lang="fr-FR" altLang="fr-FR" sz="2800" dirty="0">
                <a:latin typeface="Arial" charset="0"/>
                <a:cs typeface="Arial" charset="0"/>
              </a:rPr>
              <a:t> to</a:t>
            </a:r>
          </a:p>
          <a:p>
            <a:pPr lvl="1" algn="just">
              <a:buClr>
                <a:srgbClr val="FF5660"/>
              </a:buClr>
              <a:buFont typeface="Wingdings 3" pitchFamily="18" charset="2"/>
              <a:buChar char=""/>
              <a:defRPr/>
            </a:pPr>
            <a:r>
              <a:rPr lang="fr-FR" altLang="fr-FR" sz="2000" dirty="0" err="1">
                <a:latin typeface="Arial" charset="0"/>
                <a:cs typeface="Arial" charset="0"/>
              </a:rPr>
              <a:t>Contribute</a:t>
            </a:r>
            <a:r>
              <a:rPr lang="fr-FR" altLang="fr-FR" sz="2000" dirty="0">
                <a:latin typeface="Arial" charset="0"/>
                <a:cs typeface="Arial" charset="0"/>
              </a:rPr>
              <a:t> to building a </a:t>
            </a:r>
            <a:r>
              <a:rPr lang="fr-FR" altLang="fr-FR" sz="2000" dirty="0" err="1">
                <a:latin typeface="Arial" charset="0"/>
                <a:cs typeface="Arial" charset="0"/>
              </a:rPr>
              <a:t>common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identity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</a:p>
          <a:p>
            <a:pPr lvl="1" algn="just">
              <a:buClr>
                <a:srgbClr val="FF5660"/>
              </a:buClr>
              <a:buFont typeface="Wingdings 3" pitchFamily="18" charset="2"/>
              <a:buChar char=""/>
              <a:defRPr/>
            </a:pPr>
            <a:r>
              <a:rPr lang="fr-FR" altLang="fr-FR" sz="2000" dirty="0">
                <a:latin typeface="Arial" charset="0"/>
                <a:cs typeface="Arial" charset="0"/>
              </a:rPr>
              <a:t>Set </a:t>
            </a:r>
            <a:r>
              <a:rPr lang="fr-FR" altLang="fr-FR" sz="2000" dirty="0" err="1">
                <a:latin typeface="Arial" charset="0"/>
                <a:cs typeface="Arial" charset="0"/>
              </a:rPr>
              <a:t>improved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standardized</a:t>
            </a:r>
            <a:r>
              <a:rPr lang="fr-FR" altLang="fr-FR" sz="2000" dirty="0">
                <a:latin typeface="Arial" charset="0"/>
                <a:cs typeface="Arial" charset="0"/>
              </a:rPr>
              <a:t> practices in the </a:t>
            </a:r>
            <a:r>
              <a:rPr lang="fr-FR" altLang="fr-FR" sz="2000" dirty="0" err="1">
                <a:latin typeface="Arial" charset="0"/>
                <a:cs typeface="Arial" charset="0"/>
              </a:rPr>
              <a:t>newly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created</a:t>
            </a:r>
            <a:r>
              <a:rPr lang="fr-FR" altLang="fr-FR" sz="2000" dirty="0">
                <a:latin typeface="Arial" charset="0"/>
                <a:cs typeface="Arial" charset="0"/>
              </a:rPr>
              <a:t> institution</a:t>
            </a:r>
          </a:p>
          <a:p>
            <a:pPr lvl="1" algn="just">
              <a:buClr>
                <a:srgbClr val="FF5660"/>
              </a:buClr>
              <a:buFont typeface="Wingdings 3" pitchFamily="18" charset="2"/>
              <a:buChar char=""/>
              <a:defRPr/>
            </a:pPr>
            <a:r>
              <a:rPr lang="fr-FR" altLang="fr-FR" sz="2000" dirty="0">
                <a:latin typeface="Arial" charset="0"/>
                <a:cs typeface="Arial" charset="0"/>
              </a:rPr>
              <a:t>Stand out as </a:t>
            </a:r>
            <a:r>
              <a:rPr lang="fr-FR" altLang="fr-FR" sz="2000" dirty="0" err="1">
                <a:latin typeface="Arial" charset="0"/>
                <a:cs typeface="Arial" charset="0"/>
              </a:rPr>
              <a:t>innovative</a:t>
            </a:r>
            <a:r>
              <a:rPr lang="fr-FR" altLang="fr-FR" sz="2000" dirty="0">
                <a:latin typeface="Arial" charset="0"/>
                <a:cs typeface="Arial" charset="0"/>
              </a:rPr>
              <a:t> and attractive employer for </a:t>
            </a:r>
            <a:r>
              <a:rPr lang="fr-FR" altLang="fr-FR" sz="2000" dirty="0" err="1">
                <a:latin typeface="Arial" charset="0"/>
                <a:cs typeface="Arial" charset="0"/>
              </a:rPr>
              <a:t>research</a:t>
            </a:r>
            <a:r>
              <a:rPr lang="fr-FR" altLang="fr-FR" sz="2000" dirty="0">
                <a:latin typeface="Arial" charset="0"/>
                <a:cs typeface="Arial" charset="0"/>
              </a:rPr>
              <a:t> in France and </a:t>
            </a:r>
            <a:r>
              <a:rPr lang="fr-FR" altLang="fr-FR" sz="2000" dirty="0" err="1">
                <a:latin typeface="Arial" charset="0"/>
                <a:cs typeface="Arial" charset="0"/>
              </a:rPr>
              <a:t>internationally</a:t>
            </a:r>
            <a:endParaRPr lang="fr-FR" altLang="fr-FR" sz="2000" dirty="0">
              <a:latin typeface="Arial" charset="0"/>
              <a:cs typeface="Arial" charset="0"/>
            </a:endParaRPr>
          </a:p>
          <a:p>
            <a:pPr lvl="1" algn="just">
              <a:buClr>
                <a:srgbClr val="FF5660"/>
              </a:buClr>
              <a:buFont typeface="Wingdings 3" pitchFamily="18" charset="2"/>
              <a:buChar char=""/>
              <a:defRPr/>
            </a:pPr>
            <a:r>
              <a:rPr lang="fr-FR" altLang="fr-FR" sz="2000" dirty="0" err="1">
                <a:latin typeface="Arial" charset="0"/>
                <a:cs typeface="Arial" charset="0"/>
              </a:rPr>
              <a:t>Extend</a:t>
            </a:r>
            <a:r>
              <a:rPr lang="fr-FR" altLang="fr-FR" sz="2000" dirty="0">
                <a:latin typeface="Arial" charset="0"/>
                <a:cs typeface="Arial" charset="0"/>
              </a:rPr>
              <a:t> HRS4R to all UM </a:t>
            </a:r>
            <a:r>
              <a:rPr lang="fr-FR" altLang="fr-FR" sz="2000" dirty="0" err="1">
                <a:latin typeface="Arial" charset="0"/>
                <a:cs typeface="Arial" charset="0"/>
              </a:rPr>
              <a:t>employees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from</a:t>
            </a:r>
            <a:r>
              <a:rPr lang="fr-FR" altLang="fr-FR" sz="2000" dirty="0">
                <a:latin typeface="Arial" charset="0"/>
                <a:cs typeface="Arial" charset="0"/>
              </a:rPr>
              <a:t> the </a:t>
            </a:r>
            <a:r>
              <a:rPr lang="fr-FR" altLang="fr-FR" sz="2000" dirty="0" err="1">
                <a:latin typeface="Arial" charset="0"/>
                <a:cs typeface="Arial" charset="0"/>
              </a:rPr>
              <a:t>beginning</a:t>
            </a:r>
            <a:r>
              <a:rPr lang="fr-FR" altLang="fr-FR" sz="2000" dirty="0">
                <a:latin typeface="Arial" charset="0"/>
                <a:cs typeface="Arial" charset="0"/>
              </a:rPr>
              <a:t> (not </a:t>
            </a:r>
            <a:r>
              <a:rPr lang="fr-FR" altLang="fr-FR" sz="2000" dirty="0" err="1">
                <a:latin typeface="Arial" charset="0"/>
                <a:cs typeface="Arial" charset="0"/>
              </a:rPr>
              <a:t>just</a:t>
            </a:r>
            <a:r>
              <a:rPr lang="fr-FR" altLang="fr-FR" sz="2000" dirty="0">
                <a:latin typeface="Arial" charset="0"/>
                <a:cs typeface="Arial" charset="0"/>
              </a:rPr>
              <a:t> </a:t>
            </a:r>
            <a:r>
              <a:rPr lang="fr-FR" altLang="fr-FR" sz="2000" dirty="0" err="1">
                <a:latin typeface="Arial" charset="0"/>
                <a:cs typeface="Arial" charset="0"/>
              </a:rPr>
              <a:t>researchers</a:t>
            </a:r>
            <a:r>
              <a:rPr lang="fr-FR" altLang="fr-FR" sz="2000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rgbClr val="FF5660"/>
                </a:solidFill>
              </a:rPr>
              <a:t>3. Our challenges</a:t>
            </a:r>
          </a:p>
        </p:txBody>
      </p:sp>
      <p:sp>
        <p:nvSpPr>
          <p:cNvPr id="92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A5A9DA-A4A7-4A9E-AC4E-1C91591420D7}" type="slidenum">
              <a:rPr lang="fr-FR" altLang="fr-FR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000" dirty="0">
              <a:solidFill>
                <a:srgbClr val="898989"/>
              </a:solidFill>
            </a:endParaRPr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2453310" y="6462713"/>
            <a:ext cx="4186592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“Better research talent management” EC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62713"/>
            <a:ext cx="1929539" cy="15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17 </a:t>
            </a:r>
            <a:r>
              <a:rPr lang="fr-FR" altLang="fr-FR" sz="10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October</a:t>
            </a: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24672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430213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rgbClr val="FF5660"/>
                </a:solidFill>
              </a:rPr>
              <a:t>4. </a:t>
            </a:r>
            <a:r>
              <a:rPr lang="fr-FR" dirty="0" err="1">
                <a:solidFill>
                  <a:srgbClr val="FF5660"/>
                </a:solidFill>
              </a:rPr>
              <a:t>Who</a:t>
            </a:r>
            <a:r>
              <a:rPr lang="fr-FR" dirty="0">
                <a:solidFill>
                  <a:srgbClr val="FF5660"/>
                </a:solidFill>
              </a:rPr>
              <a:t> </a:t>
            </a:r>
            <a:r>
              <a:rPr lang="fr-FR" dirty="0" err="1">
                <a:solidFill>
                  <a:srgbClr val="FF5660"/>
                </a:solidFill>
              </a:rPr>
              <a:t>contributed</a:t>
            </a:r>
            <a:r>
              <a:rPr lang="fr-FR" dirty="0">
                <a:solidFill>
                  <a:srgbClr val="FF5660"/>
                </a:solidFill>
              </a:rPr>
              <a:t> and how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5133"/>
            <a:ext cx="4040188" cy="639762"/>
          </a:xfrm>
        </p:spPr>
        <p:txBody>
          <a:bodyPr anchor="ctr"/>
          <a:lstStyle/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Steering</a:t>
            </a:r>
            <a:r>
              <a:rPr lang="fr-FR" dirty="0"/>
              <a:t> </a:t>
            </a:r>
            <a:r>
              <a:rPr lang="fr-FR" dirty="0" err="1"/>
              <a:t>committee</a:t>
            </a:r>
            <a:endParaRPr lang="fr-FR" dirty="0"/>
          </a:p>
        </p:txBody>
      </p:sp>
      <p:sp>
        <p:nvSpPr>
          <p:cNvPr id="1024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334895"/>
            <a:ext cx="4040188" cy="3481388"/>
          </a:xfrm>
        </p:spPr>
        <p:txBody>
          <a:bodyPr/>
          <a:lstStyle/>
          <a:p>
            <a:pPr>
              <a:buClr>
                <a:srgbClr val="FF5660"/>
              </a:buClr>
            </a:pPr>
            <a:r>
              <a:rPr lang="fr-FR" altLang="fr-FR" dirty="0" err="1">
                <a:latin typeface="Arial" charset="0"/>
                <a:cs typeface="Arial" charset="0"/>
              </a:rPr>
              <a:t>Vice-presidents</a:t>
            </a:r>
            <a:r>
              <a:rPr lang="fr-FR" altLang="fr-FR" dirty="0">
                <a:latin typeface="Arial" charset="0"/>
                <a:cs typeface="Arial" charset="0"/>
              </a:rPr>
              <a:t> of:</a:t>
            </a:r>
          </a:p>
          <a:p>
            <a:pPr lvl="1">
              <a:buFont typeface="Courier New" pitchFamily="49" charset="0"/>
              <a:buChar char="o"/>
            </a:pPr>
            <a:r>
              <a:rPr lang="fr-FR" altLang="fr-FR" sz="1600" dirty="0" err="1">
                <a:latin typeface="Arial" charset="0"/>
                <a:cs typeface="Arial" charset="0"/>
              </a:rPr>
              <a:t>Research</a:t>
            </a:r>
            <a:endParaRPr lang="fr-FR" altLang="fr-FR" sz="1600" dirty="0">
              <a:latin typeface="Arial" charset="0"/>
              <a:cs typeface="Arial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FR" altLang="fr-FR" sz="1600" dirty="0">
                <a:latin typeface="Arial" charset="0"/>
                <a:cs typeface="Arial" charset="0"/>
              </a:rPr>
              <a:t>International Relations</a:t>
            </a:r>
          </a:p>
          <a:p>
            <a:pPr lvl="1">
              <a:buFont typeface="Courier New" pitchFamily="49" charset="0"/>
              <a:buChar char="o"/>
            </a:pPr>
            <a:r>
              <a:rPr lang="fr-FR" altLang="fr-FR" sz="1600" dirty="0">
                <a:latin typeface="Arial" charset="0"/>
                <a:cs typeface="Arial" charset="0"/>
              </a:rPr>
              <a:t>Education and Academic Life</a:t>
            </a:r>
          </a:p>
          <a:p>
            <a:pPr lvl="1">
              <a:buFont typeface="Courier New" pitchFamily="49" charset="0"/>
              <a:buChar char="o"/>
            </a:pPr>
            <a:r>
              <a:rPr lang="fr-FR" altLang="fr-FR" sz="1600" dirty="0" err="1">
                <a:latin typeface="Arial" charset="0"/>
                <a:cs typeface="Arial" charset="0"/>
              </a:rPr>
              <a:t>University’s</a:t>
            </a:r>
            <a:r>
              <a:rPr lang="fr-FR" altLang="fr-FR" sz="1600" dirty="0">
                <a:latin typeface="Arial" charset="0"/>
                <a:cs typeface="Arial" charset="0"/>
              </a:rPr>
              <a:t> Social </a:t>
            </a:r>
            <a:r>
              <a:rPr lang="fr-FR" altLang="fr-FR" sz="1600" dirty="0" err="1">
                <a:latin typeface="Arial" charset="0"/>
                <a:cs typeface="Arial" charset="0"/>
              </a:rPr>
              <a:t>Responsibility</a:t>
            </a:r>
            <a:endParaRPr lang="fr-FR" altLang="fr-FR" sz="1600" dirty="0">
              <a:latin typeface="Arial" charset="0"/>
              <a:cs typeface="Arial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FR" altLang="fr-FR" sz="1600" dirty="0" err="1">
                <a:latin typeface="Arial" charset="0"/>
                <a:cs typeface="Arial" charset="0"/>
              </a:rPr>
              <a:t>Property</a:t>
            </a:r>
            <a:r>
              <a:rPr lang="fr-FR" altLang="fr-FR" sz="1600" dirty="0">
                <a:latin typeface="Arial" charset="0"/>
                <a:cs typeface="Arial" charset="0"/>
              </a:rPr>
              <a:t> Management </a:t>
            </a:r>
            <a:r>
              <a:rPr lang="fr-FR" altLang="fr-FR" sz="1600" dirty="0" err="1">
                <a:latin typeface="Arial" charset="0"/>
                <a:cs typeface="Arial" charset="0"/>
              </a:rPr>
              <a:t>strategy</a:t>
            </a:r>
            <a:r>
              <a:rPr lang="fr-FR" altLang="fr-FR" sz="1600" dirty="0">
                <a:latin typeface="Arial" charset="0"/>
                <a:cs typeface="Arial" charset="0"/>
              </a:rPr>
              <a:t> &amp; Information Services</a:t>
            </a:r>
          </a:p>
          <a:p>
            <a:pPr>
              <a:buClr>
                <a:srgbClr val="FF5660"/>
              </a:buClr>
            </a:pPr>
            <a:r>
              <a:rPr lang="fr-FR" altLang="fr-FR" dirty="0">
                <a:latin typeface="Arial" charset="0"/>
                <a:cs typeface="Arial" charset="0"/>
              </a:rPr>
              <a:t>Project Manager</a:t>
            </a:r>
          </a:p>
        </p:txBody>
      </p:sp>
      <p:sp>
        <p:nvSpPr>
          <p:cNvPr id="10245" name="Espace réservé du contenu 4"/>
          <p:cNvSpPr>
            <a:spLocks noGrp="1"/>
          </p:cNvSpPr>
          <p:nvPr>
            <p:ph sz="quarter" idx="4"/>
          </p:nvPr>
        </p:nvSpPr>
        <p:spPr>
          <a:xfrm>
            <a:off x="4645025" y="2334895"/>
            <a:ext cx="4041775" cy="3481388"/>
          </a:xfrm>
        </p:spPr>
        <p:txBody>
          <a:bodyPr/>
          <a:lstStyle/>
          <a:p>
            <a:pPr>
              <a:buClr>
                <a:srgbClr val="FF5660"/>
              </a:buClr>
            </a:pPr>
            <a:r>
              <a:rPr lang="fr-FR" altLang="fr-FR" dirty="0">
                <a:latin typeface="Arial" charset="0"/>
                <a:cs typeface="Arial" charset="0"/>
              </a:rPr>
              <a:t>Project manager</a:t>
            </a:r>
          </a:p>
          <a:p>
            <a:pPr>
              <a:buClr>
                <a:srgbClr val="FF5660"/>
              </a:buClr>
            </a:pPr>
            <a:r>
              <a:rPr lang="fr-FR" altLang="fr-FR" dirty="0" err="1">
                <a:latin typeface="Arial" charset="0"/>
                <a:cs typeface="Arial" charset="0"/>
              </a:rPr>
              <a:t>Representatives</a:t>
            </a:r>
            <a:r>
              <a:rPr lang="fr-FR" altLang="fr-FR" dirty="0">
                <a:latin typeface="Arial" charset="0"/>
                <a:cs typeface="Arial" charset="0"/>
              </a:rPr>
              <a:t> </a:t>
            </a:r>
            <a:r>
              <a:rPr lang="fr-FR" altLang="fr-FR" dirty="0" err="1">
                <a:latin typeface="Arial" charset="0"/>
                <a:cs typeface="Arial" charset="0"/>
              </a:rPr>
              <a:t>from</a:t>
            </a:r>
            <a:r>
              <a:rPr lang="fr-FR" altLang="fr-FR" dirty="0">
                <a:latin typeface="Arial" charset="0"/>
                <a:cs typeface="Arial" charset="0"/>
              </a:rPr>
              <a:t>: </a:t>
            </a:r>
          </a:p>
          <a:p>
            <a:pPr lvl="1">
              <a:buFont typeface="Courier New" pitchFamily="49" charset="0"/>
              <a:buChar char="o"/>
            </a:pPr>
            <a:r>
              <a:rPr lang="fr-FR" altLang="fr-FR" sz="1600" dirty="0" err="1">
                <a:latin typeface="Arial" charset="0"/>
                <a:cs typeface="Arial" charset="0"/>
              </a:rPr>
              <a:t>Human</a:t>
            </a:r>
            <a:r>
              <a:rPr lang="fr-FR" altLang="fr-FR" sz="1600" dirty="0">
                <a:latin typeface="Arial" charset="0"/>
                <a:cs typeface="Arial" charset="0"/>
              </a:rPr>
              <a:t> </a:t>
            </a:r>
            <a:r>
              <a:rPr lang="fr-FR" altLang="fr-FR" sz="1600" dirty="0" err="1">
                <a:latin typeface="Arial" charset="0"/>
                <a:cs typeface="Arial" charset="0"/>
              </a:rPr>
              <a:t>Resources</a:t>
            </a:r>
            <a:endParaRPr lang="fr-FR" altLang="fr-FR" sz="1600" dirty="0">
              <a:latin typeface="Arial" charset="0"/>
              <a:cs typeface="Arial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FR" altLang="fr-FR" sz="1600" dirty="0" err="1">
                <a:latin typeface="Arial" charset="0"/>
                <a:cs typeface="Arial" charset="0"/>
              </a:rPr>
              <a:t>Research</a:t>
            </a:r>
            <a:r>
              <a:rPr lang="fr-FR" altLang="fr-FR" sz="1600" dirty="0">
                <a:latin typeface="Arial" charset="0"/>
                <a:cs typeface="Arial" charset="0"/>
              </a:rPr>
              <a:t> &amp; Doctoral </a:t>
            </a:r>
            <a:r>
              <a:rPr lang="fr-FR" altLang="fr-FR" sz="1600" dirty="0" err="1">
                <a:latin typeface="Arial" charset="0"/>
                <a:cs typeface="Arial" charset="0"/>
              </a:rPr>
              <a:t>Studies</a:t>
            </a:r>
            <a:endParaRPr lang="fr-FR" altLang="fr-FR" sz="1600" dirty="0">
              <a:latin typeface="Arial" charset="0"/>
              <a:cs typeface="Arial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FR" altLang="fr-FR" sz="1600" dirty="0">
                <a:latin typeface="Arial" charset="0"/>
                <a:cs typeface="Arial" charset="0"/>
              </a:rPr>
              <a:t>Innovation and </a:t>
            </a:r>
            <a:r>
              <a:rPr lang="fr-FR" altLang="fr-FR" sz="1600" dirty="0" err="1">
                <a:latin typeface="Arial" charset="0"/>
                <a:cs typeface="Arial" charset="0"/>
              </a:rPr>
              <a:t>Partnerships</a:t>
            </a:r>
            <a:endParaRPr lang="fr-FR" altLang="fr-FR" sz="1600" dirty="0">
              <a:latin typeface="Arial" charset="0"/>
              <a:cs typeface="Arial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FR" altLang="fr-FR" sz="1600" dirty="0">
                <a:latin typeface="Arial" charset="0"/>
                <a:cs typeface="Arial" charset="0"/>
              </a:rPr>
              <a:t>General and </a:t>
            </a:r>
            <a:r>
              <a:rPr lang="fr-FR" altLang="fr-FR" sz="1600" dirty="0" err="1">
                <a:latin typeface="Arial" charset="0"/>
                <a:cs typeface="Arial" charset="0"/>
              </a:rPr>
              <a:t>Institutional</a:t>
            </a:r>
            <a:r>
              <a:rPr lang="fr-FR" altLang="fr-FR" sz="1600" dirty="0">
                <a:latin typeface="Arial" charset="0"/>
                <a:cs typeface="Arial" charset="0"/>
              </a:rPr>
              <a:t> </a:t>
            </a:r>
            <a:r>
              <a:rPr lang="fr-FR" altLang="fr-FR" sz="1600" dirty="0" err="1">
                <a:latin typeface="Arial" charset="0"/>
                <a:cs typeface="Arial" charset="0"/>
              </a:rPr>
              <a:t>Affairs</a:t>
            </a:r>
            <a:endParaRPr lang="fr-FR" altLang="fr-FR" sz="1600" dirty="0">
              <a:latin typeface="Arial" charset="0"/>
              <a:cs typeface="Arial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FR" altLang="fr-FR" sz="1600" dirty="0">
                <a:latin typeface="Arial" charset="0"/>
                <a:cs typeface="Arial" charset="0"/>
              </a:rPr>
              <a:t>International Relations</a:t>
            </a:r>
          </a:p>
          <a:p>
            <a:pPr lvl="1">
              <a:buFont typeface="Courier New" pitchFamily="49" charset="0"/>
              <a:buChar char="o"/>
            </a:pPr>
            <a:r>
              <a:rPr lang="fr-FR" altLang="fr-FR" sz="1600" dirty="0">
                <a:latin typeface="Arial" charset="0"/>
                <a:cs typeface="Arial" charset="0"/>
              </a:rPr>
              <a:t>Campus Life</a:t>
            </a:r>
          </a:p>
          <a:p>
            <a:pPr lvl="1">
              <a:buFont typeface="Courier New" pitchFamily="49" charset="0"/>
              <a:buChar char="o"/>
            </a:pPr>
            <a:r>
              <a:rPr lang="fr-FR" altLang="fr-FR" sz="1600" dirty="0" err="1">
                <a:latin typeface="Arial" charset="0"/>
                <a:cs typeface="Arial" charset="0"/>
              </a:rPr>
              <a:t>Steering</a:t>
            </a:r>
            <a:endParaRPr lang="fr-FR" altLang="fr-FR" sz="16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</a:pPr>
            <a:r>
              <a:rPr lang="fr-FR" altLang="fr-FR" dirty="0">
                <a:solidFill>
                  <a:srgbClr val="FF5660"/>
                </a:solidFill>
                <a:latin typeface="Arial" charset="0"/>
                <a:cs typeface="Arial" charset="0"/>
              </a:rPr>
              <a:t>Panel of </a:t>
            </a:r>
            <a:r>
              <a:rPr lang="fr-FR" altLang="fr-FR" dirty="0" err="1">
                <a:solidFill>
                  <a:srgbClr val="FF5660"/>
                </a:solidFill>
                <a:latin typeface="Arial" charset="0"/>
                <a:cs typeface="Arial" charset="0"/>
              </a:rPr>
              <a:t>researchers</a:t>
            </a:r>
            <a:endParaRPr lang="fr-FR" altLang="fr-FR" dirty="0">
              <a:solidFill>
                <a:srgbClr val="FF5660"/>
              </a:solidFill>
              <a:latin typeface="Arial" charset="0"/>
              <a:cs typeface="Arial" charset="0"/>
            </a:endParaRPr>
          </a:p>
          <a:p>
            <a:pPr lvl="1">
              <a:buFont typeface="Courier New" pitchFamily="49" charset="0"/>
              <a:buChar char="o"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 lvl="1"/>
            <a:endParaRPr lang="fr-FR" altLang="fr-FR" dirty="0">
              <a:latin typeface="Arial" charset="0"/>
              <a:cs typeface="Arial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4646613" y="1695133"/>
            <a:ext cx="4040187" cy="639762"/>
          </a:xfrm>
        </p:spPr>
        <p:txBody>
          <a:bodyPr anchor="ctr"/>
          <a:lstStyle/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Working</a:t>
            </a:r>
            <a:r>
              <a:rPr lang="fr-FR" dirty="0"/>
              <a:t> group</a:t>
            </a:r>
          </a:p>
        </p:txBody>
      </p:sp>
      <p:sp>
        <p:nvSpPr>
          <p:cNvPr id="10249" name="Espace réservé du numéro de diapositive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12C3F6-8D73-4181-B639-8E650FDADE68}" type="slidenum">
              <a:rPr lang="fr-FR" altLang="fr-FR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000" dirty="0">
              <a:solidFill>
                <a:srgbClr val="898989"/>
              </a:solidFill>
            </a:endParaRPr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2453310" y="6462713"/>
            <a:ext cx="4186592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“Better research talent management”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400050" y="6421755"/>
            <a:ext cx="2274570" cy="26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17 </a:t>
            </a:r>
            <a:r>
              <a:rPr lang="fr-FR" altLang="fr-FR" sz="10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October</a:t>
            </a: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A045E-CC8A-4C06-9BC1-B7191375E58E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450850"/>
            <a:ext cx="8229600" cy="4302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100">
                <a:solidFill>
                  <a:schemeClr val="tx1"/>
                </a:solidFill>
                <a:latin typeface="Arial Narrow"/>
                <a:ea typeface="MS PGothic" pitchFamily="34" charset="-128"/>
                <a:cs typeface="Arial Narrow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charset="0"/>
                <a:ea typeface="MS PGothic" pitchFamily="34" charset="-128"/>
                <a:cs typeface="Arial Narrow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charset="0"/>
                <a:ea typeface="MS PGothic" pitchFamily="34" charset="-128"/>
                <a:cs typeface="Arial Narrow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charset="0"/>
                <a:ea typeface="MS PGothic" pitchFamily="34" charset="-128"/>
                <a:cs typeface="Arial Narrow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charset="0"/>
                <a:ea typeface="MS PGothic" pitchFamily="34" charset="-128"/>
                <a:cs typeface="Arial Narrow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dirty="0">
                <a:solidFill>
                  <a:srgbClr val="FF5660"/>
                </a:solidFill>
              </a:rPr>
              <a:t>4. </a:t>
            </a:r>
            <a:r>
              <a:rPr lang="fr-FR" dirty="0" err="1">
                <a:solidFill>
                  <a:srgbClr val="FF5660"/>
                </a:solidFill>
              </a:rPr>
              <a:t>Who</a:t>
            </a:r>
            <a:r>
              <a:rPr lang="fr-FR" dirty="0">
                <a:solidFill>
                  <a:srgbClr val="FF5660"/>
                </a:solidFill>
              </a:rPr>
              <a:t> </a:t>
            </a:r>
            <a:r>
              <a:rPr lang="fr-FR" dirty="0" err="1">
                <a:solidFill>
                  <a:srgbClr val="FF5660"/>
                </a:solidFill>
              </a:rPr>
              <a:t>contributed</a:t>
            </a:r>
            <a:r>
              <a:rPr lang="fr-FR" dirty="0">
                <a:solidFill>
                  <a:srgbClr val="FF5660"/>
                </a:solidFill>
              </a:rPr>
              <a:t> and how</a:t>
            </a:r>
            <a:endParaRPr lang="en-US" dirty="0">
              <a:solidFill>
                <a:srgbClr val="FF5660"/>
              </a:solidFill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724019643"/>
              </p:ext>
            </p:extLst>
          </p:nvPr>
        </p:nvGraphicFramePr>
        <p:xfrm>
          <a:off x="457200" y="1177924"/>
          <a:ext cx="8107680" cy="445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1065464"/>
            <a:ext cx="8107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342900" fontAlgn="auto">
              <a:spcAft>
                <a:spcPts val="0"/>
              </a:spcAft>
              <a:buClr>
                <a:srgbClr val="FF5660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and </a:t>
            </a:r>
            <a:r>
              <a:rPr lang="fr-FR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fr-F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fr-FR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fr-FR" sz="2000" dirty="0"/>
          </a:p>
        </p:txBody>
      </p: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2453310" y="6462713"/>
            <a:ext cx="4186592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fr-FR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“Better research talent management” EC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400050" y="6477208"/>
            <a:ext cx="2133600" cy="15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17 </a:t>
            </a:r>
            <a:r>
              <a:rPr lang="fr-FR" altLang="fr-FR" sz="10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October</a:t>
            </a: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2017</a:t>
            </a:r>
          </a:p>
        </p:txBody>
      </p:sp>
      <p:sp>
        <p:nvSpPr>
          <p:cNvPr id="3" name="Double flèche horizontale 2"/>
          <p:cNvSpPr/>
          <p:nvPr/>
        </p:nvSpPr>
        <p:spPr>
          <a:xfrm>
            <a:off x="457200" y="5019555"/>
            <a:ext cx="7932420" cy="615435"/>
          </a:xfrm>
          <a:prstGeom prst="leftRightArrow">
            <a:avLst/>
          </a:prstGeom>
          <a:solidFill>
            <a:srgbClr val="FFC000">
              <a:alpha val="9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7-month </a:t>
            </a:r>
            <a:r>
              <a:rPr lang="fr-FR" sz="2000" b="1" dirty="0" err="1"/>
              <a:t>process</a:t>
            </a:r>
            <a:r>
              <a:rPr lang="fr-FR" sz="2000" b="1" dirty="0"/>
              <a:t> </a:t>
            </a:r>
            <a:r>
              <a:rPr lang="fr-FR" sz="2000" dirty="0"/>
              <a:t>(July 2014 – </a:t>
            </a:r>
            <a:r>
              <a:rPr lang="fr-FR" sz="2000" dirty="0" err="1"/>
              <a:t>January</a:t>
            </a:r>
            <a:r>
              <a:rPr lang="fr-FR" sz="2000" dirty="0"/>
              <a:t> 2015)</a:t>
            </a:r>
          </a:p>
        </p:txBody>
      </p:sp>
    </p:spTree>
    <p:extLst>
      <p:ext uri="{BB962C8B-B14F-4D97-AF65-F5344CB8AC3E}">
        <p14:creationId xmlns:p14="http://schemas.microsoft.com/office/powerpoint/2010/main" val="12870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rgbClr val="FF5660"/>
                </a:solidFill>
              </a:rPr>
              <a:t>5. Tips &amp; Tricks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552450" y="1405889"/>
            <a:ext cx="3752850" cy="4823461"/>
          </a:xfrm>
        </p:spPr>
        <p:txBody>
          <a:bodyPr/>
          <a:lstStyle/>
          <a:p>
            <a:pPr marL="0" indent="0">
              <a:buClr>
                <a:srgbClr val="FF5660"/>
              </a:buClr>
              <a:buNone/>
              <a:defRPr/>
            </a:pPr>
            <a:r>
              <a:rPr lang="en-US" altLang="fr-FR" sz="1800" b="1" dirty="0">
                <a:solidFill>
                  <a:srgbClr val="FF5660"/>
                </a:solidFill>
                <a:latin typeface="Arial" charset="0"/>
                <a:cs typeface="Arial" charset="0"/>
              </a:rPr>
              <a:t>1. Create the Working group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 err="1">
                <a:latin typeface="Arial" charset="0"/>
                <a:cs typeface="Arial" charset="0"/>
              </a:rPr>
              <a:t>Someone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experienced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with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b="1" dirty="0">
                <a:latin typeface="Arial" charset="0"/>
                <a:cs typeface="Arial" charset="0"/>
              </a:rPr>
              <a:t>transversal </a:t>
            </a:r>
            <a:r>
              <a:rPr lang="fr-FR" altLang="fr-FR" sz="1800" b="1" dirty="0" err="1">
                <a:latin typeface="Arial" charset="0"/>
                <a:cs typeface="Arial" charset="0"/>
              </a:rPr>
              <a:t>project</a:t>
            </a:r>
            <a:r>
              <a:rPr lang="fr-FR" altLang="fr-FR" sz="1800" b="1" dirty="0">
                <a:latin typeface="Arial" charset="0"/>
                <a:cs typeface="Arial" charset="0"/>
              </a:rPr>
              <a:t> managemen</a:t>
            </a:r>
            <a:r>
              <a:rPr lang="fr-FR" altLang="fr-FR" sz="1800" dirty="0">
                <a:latin typeface="Arial" charset="0"/>
                <a:cs typeface="Arial" charset="0"/>
              </a:rPr>
              <a:t>t for </a:t>
            </a:r>
            <a:r>
              <a:rPr lang="fr-FR" altLang="fr-FR" sz="1800" dirty="0" err="1">
                <a:latin typeface="Arial" charset="0"/>
                <a:cs typeface="Arial" charset="0"/>
              </a:rPr>
              <a:t>efficiency</a:t>
            </a: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>
                <a:latin typeface="Arial" charset="0"/>
                <a:cs typeface="Arial" charset="0"/>
              </a:rPr>
              <a:t>If possible, have </a:t>
            </a:r>
            <a:r>
              <a:rPr lang="fr-FR" altLang="fr-FR" sz="1800" b="1" dirty="0">
                <a:latin typeface="Arial" charset="0"/>
                <a:cs typeface="Arial" charset="0"/>
              </a:rPr>
              <a:t>a </a:t>
            </a:r>
            <a:r>
              <a:rPr lang="fr-FR" altLang="fr-FR" sz="1800" b="1" dirty="0" err="1">
                <a:latin typeface="Arial" charset="0"/>
                <a:cs typeface="Arial" charset="0"/>
              </a:rPr>
              <a:t>bilingual</a:t>
            </a:r>
            <a:r>
              <a:rPr lang="fr-FR" altLang="fr-FR" sz="1800" b="1" dirty="0">
                <a:latin typeface="Arial" charset="0"/>
                <a:cs typeface="Arial" charset="0"/>
              </a:rPr>
              <a:t> </a:t>
            </a:r>
            <a:r>
              <a:rPr lang="fr-FR" altLang="fr-FR" sz="1800" b="1" dirty="0" err="1">
                <a:latin typeface="Arial" charset="0"/>
                <a:cs typeface="Arial" charset="0"/>
              </a:rPr>
              <a:t>person</a:t>
            </a:r>
            <a:r>
              <a:rPr lang="fr-FR" altLang="fr-FR" sz="1800" dirty="0">
                <a:latin typeface="Arial" charset="0"/>
                <a:cs typeface="Arial" charset="0"/>
              </a:rPr>
              <a:t> on </a:t>
            </a:r>
            <a:r>
              <a:rPr lang="fr-FR" altLang="fr-FR" sz="1800" dirty="0" err="1">
                <a:latin typeface="Arial" charset="0"/>
                <a:cs typeface="Arial" charset="0"/>
              </a:rPr>
              <a:t>your</a:t>
            </a:r>
            <a:r>
              <a:rPr lang="fr-FR" altLang="fr-FR" sz="1800" dirty="0">
                <a:latin typeface="Arial" charset="0"/>
                <a:cs typeface="Arial" charset="0"/>
              </a:rPr>
              <a:t> team for </a:t>
            </a:r>
            <a:r>
              <a:rPr lang="fr-FR" altLang="fr-FR" sz="1800" dirty="0" err="1">
                <a:latin typeface="Arial" charset="0"/>
                <a:cs typeface="Arial" charset="0"/>
              </a:rPr>
              <a:t>proposal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writing</a:t>
            </a:r>
            <a:r>
              <a:rPr lang="fr-FR" altLang="fr-FR" sz="1800" dirty="0">
                <a:latin typeface="Arial" charset="0"/>
                <a:cs typeface="Arial" charset="0"/>
              </a:rPr>
              <a:t> part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dirty="0">
                <a:latin typeface="Arial" charset="0"/>
                <a:cs typeface="Arial" charset="0"/>
              </a:rPr>
              <a:t>Breakdown </a:t>
            </a:r>
            <a:r>
              <a:rPr lang="fr-FR" altLang="fr-FR" sz="1800" b="1" dirty="0" err="1">
                <a:latin typeface="Arial" charset="0"/>
                <a:cs typeface="Arial" charset="0"/>
              </a:rPr>
              <a:t>work</a:t>
            </a:r>
            <a:r>
              <a:rPr lang="fr-FR" altLang="fr-FR" sz="1800" b="1" dirty="0">
                <a:latin typeface="Arial" charset="0"/>
                <a:cs typeface="Arial" charset="0"/>
              </a:rPr>
              <a:t> in </a:t>
            </a:r>
            <a:r>
              <a:rPr lang="fr-FR" altLang="fr-FR" sz="1800" b="1" dirty="0" err="1">
                <a:latin typeface="Arial" charset="0"/>
                <a:cs typeface="Arial" charset="0"/>
              </a:rPr>
              <a:t>sub</a:t>
            </a:r>
            <a:r>
              <a:rPr lang="fr-FR" altLang="fr-FR" sz="1800" b="1" dirty="0">
                <a:latin typeface="Arial" charset="0"/>
                <a:cs typeface="Arial" charset="0"/>
              </a:rPr>
              <a:t>-groups </a:t>
            </a:r>
            <a:r>
              <a:rPr lang="fr-FR" altLang="fr-FR" sz="1800" dirty="0">
                <a:latin typeface="Arial" charset="0"/>
                <a:cs typeface="Arial" charset="0"/>
              </a:rPr>
              <a:t>(</a:t>
            </a:r>
            <a:r>
              <a:rPr lang="fr-FR" altLang="fr-FR" sz="1800" dirty="0" err="1">
                <a:latin typeface="Arial" charset="0"/>
                <a:cs typeface="Arial" charset="0"/>
              </a:rPr>
              <a:t>faster</a:t>
            </a:r>
            <a:r>
              <a:rPr lang="fr-FR" altLang="fr-FR" sz="1800" dirty="0">
                <a:latin typeface="Arial" charset="0"/>
                <a:cs typeface="Arial" charset="0"/>
              </a:rPr>
              <a:t> and more effective)</a:t>
            </a: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altLang="fr-FR" sz="1800" b="1" dirty="0" err="1">
                <a:latin typeface="Arial" charset="0"/>
                <a:cs typeface="Arial" charset="0"/>
              </a:rPr>
              <a:t>Including</a:t>
            </a:r>
            <a:r>
              <a:rPr lang="fr-FR" altLang="fr-FR" sz="1800" b="1" dirty="0">
                <a:latin typeface="Arial" charset="0"/>
                <a:cs typeface="Arial" charset="0"/>
              </a:rPr>
              <a:t> the </a:t>
            </a:r>
            <a:r>
              <a:rPr lang="fr-FR" altLang="fr-FR" sz="1800" b="1" dirty="0" err="1">
                <a:latin typeface="Arial" charset="0"/>
                <a:cs typeface="Arial" charset="0"/>
              </a:rPr>
              <a:t>research</a:t>
            </a:r>
            <a:r>
              <a:rPr lang="fr-FR" altLang="fr-FR" sz="1800" b="1" dirty="0">
                <a:latin typeface="Arial" charset="0"/>
                <a:cs typeface="Arial" charset="0"/>
              </a:rPr>
              <a:t> </a:t>
            </a:r>
            <a:r>
              <a:rPr lang="fr-FR" altLang="fr-FR" sz="1800" b="1" dirty="0" err="1">
                <a:latin typeface="Arial" charset="0"/>
                <a:cs typeface="Arial" charset="0"/>
              </a:rPr>
              <a:t>community</a:t>
            </a:r>
            <a:r>
              <a:rPr lang="fr-FR" altLang="fr-FR" sz="1800" b="1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is</a:t>
            </a:r>
            <a:r>
              <a:rPr lang="fr-FR" altLang="fr-FR" sz="1800" dirty="0">
                <a:latin typeface="Arial" charset="0"/>
                <a:cs typeface="Arial" charset="0"/>
              </a:rPr>
              <a:t> </a:t>
            </a:r>
            <a:r>
              <a:rPr lang="fr-FR" altLang="fr-FR" sz="1800" dirty="0" err="1">
                <a:latin typeface="Arial" charset="0"/>
                <a:cs typeface="Arial" charset="0"/>
              </a:rPr>
              <a:t>mandatory</a:t>
            </a:r>
            <a:endParaRPr lang="fr-FR" altLang="fr-FR" sz="1800" dirty="0">
              <a:latin typeface="Arial" charset="0"/>
              <a:cs typeface="Arial" charset="0"/>
            </a:endParaRPr>
          </a:p>
          <a:p>
            <a:pPr marL="0" indent="0">
              <a:buClr>
                <a:srgbClr val="FF5660"/>
              </a:buClr>
              <a:buNone/>
            </a:pPr>
            <a:endParaRPr lang="fr-FR" altLang="fr-FR" sz="1800" dirty="0">
              <a:latin typeface="Arial" charset="0"/>
              <a:cs typeface="Arial" charset="0"/>
            </a:endParaRPr>
          </a:p>
          <a:p>
            <a:pPr>
              <a:buClr>
                <a:srgbClr val="FF5660"/>
              </a:buClr>
              <a:buFont typeface="Wingdings 3" pitchFamily="18" charset="2"/>
              <a:buChar char=""/>
            </a:pPr>
            <a:endParaRPr lang="fr-FR" altLang="fr-FR" sz="1800" dirty="0">
              <a:latin typeface="Arial" charset="0"/>
              <a:cs typeface="Arial" charset="0"/>
            </a:endParaRPr>
          </a:p>
        </p:txBody>
      </p:sp>
      <p:sp>
        <p:nvSpPr>
          <p:cNvPr id="13316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17 </a:t>
            </a:r>
            <a:r>
              <a:rPr lang="fr-FR" altLang="fr-FR" sz="1000" dirty="0" err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October</a:t>
            </a:r>
            <a:r>
              <a:rPr lang="fr-FR" altLang="fr-FR"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 2017</a:t>
            </a:r>
          </a:p>
        </p:txBody>
      </p:sp>
      <p:sp>
        <p:nvSpPr>
          <p:cNvPr id="1331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C946FF-4D53-449B-A8E7-FEF8ED6AEAB7}" type="slidenum">
              <a:rPr lang="fr-FR" altLang="fr-FR" sz="10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000" dirty="0">
              <a:solidFill>
                <a:srgbClr val="898989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762805" y="1405887"/>
            <a:ext cx="3752850" cy="42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FF5660"/>
              </a:buClr>
              <a:buNone/>
            </a:pPr>
            <a:r>
              <a:rPr lang="en-US" altLang="fr-FR" sz="1800" b="1" dirty="0">
                <a:solidFill>
                  <a:srgbClr val="FF5660"/>
                </a:solidFill>
                <a:latin typeface="Arial" charset="0"/>
                <a:cs typeface="Arial" charset="0"/>
              </a:rPr>
              <a:t>2. Start the process</a:t>
            </a:r>
            <a:endParaRPr lang="fr-FR" sz="1800" dirty="0">
              <a:solidFill>
                <a:srgbClr val="FF56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endorsement</a:t>
            </a:r>
            <a:r>
              <a:rPr lang="fr-F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fr-FR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r>
              <a:rPr lang="fr-FR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attention of Carlos </a:t>
            </a:r>
            <a:r>
              <a:rPr lang="fr-FR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Moedas</a:t>
            </a: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Commissioner</a:t>
            </a: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hlinkClick r:id="rId2"/>
              </a:rPr>
              <a:t>RTD-CHARTER@ec.europa.eu</a:t>
            </a:r>
            <a:endParaRPr lang="fr-FR" sz="1800" dirty="0"/>
          </a:p>
          <a:p>
            <a:pPr marL="0" lvl="1" indent="0">
              <a:buClr>
                <a:srgbClr val="FF5660"/>
              </a:buClr>
              <a:buNone/>
            </a:pPr>
            <a:r>
              <a:rPr lang="fr-FR" sz="1800" dirty="0"/>
              <a:t> </a:t>
            </a:r>
          </a:p>
          <a:p>
            <a:pPr marL="342900" lvl="1" indent="-342900"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sz="1800" dirty="0" err="1"/>
              <a:t>Letter</a:t>
            </a:r>
            <a:r>
              <a:rPr lang="fr-FR" sz="1800" dirty="0"/>
              <a:t> must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signed</a:t>
            </a:r>
            <a:r>
              <a:rPr lang="fr-FR" sz="1800" dirty="0"/>
              <a:t> by top </a:t>
            </a:r>
            <a:r>
              <a:rPr lang="fr-FR" sz="1800" dirty="0" err="1"/>
              <a:t>executive</a:t>
            </a:r>
            <a:r>
              <a:rPr lang="fr-FR" sz="1800" dirty="0"/>
              <a:t> </a:t>
            </a:r>
            <a:r>
              <a:rPr lang="fr-FR" sz="1800" dirty="0" err="1"/>
              <a:t>representative</a:t>
            </a:r>
            <a:r>
              <a:rPr lang="fr-FR" sz="1800" dirty="0"/>
              <a:t> (</a:t>
            </a:r>
            <a:r>
              <a:rPr lang="fr-FR" sz="1800" dirty="0" err="1"/>
              <a:t>President</a:t>
            </a:r>
            <a:r>
              <a:rPr lang="fr-FR" sz="1800" dirty="0"/>
              <a:t>, Dean,  or VP of </a:t>
            </a:r>
            <a:r>
              <a:rPr lang="fr-FR" sz="1800" dirty="0" err="1"/>
              <a:t>Research</a:t>
            </a:r>
            <a:r>
              <a:rPr lang="fr-FR" sz="1800" dirty="0"/>
              <a:t>)</a:t>
            </a:r>
          </a:p>
          <a:p>
            <a:pPr marL="342900" lvl="1" indent="-342900">
              <a:buClr>
                <a:srgbClr val="FF5660"/>
              </a:buClr>
              <a:buFont typeface="Wingdings 3" pitchFamily="18" charset="2"/>
              <a:buChar char=""/>
            </a:pPr>
            <a:endParaRPr lang="fr-F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rgbClr val="FF5660"/>
              </a:buClr>
              <a:buFont typeface="Wingdings 3" pitchFamily="18" charset="2"/>
              <a:buChar char=""/>
            </a:pPr>
            <a:r>
              <a:rPr lang="fr-FR" sz="2400" b="1" i="1" dirty="0">
                <a:solidFill>
                  <a:srgbClr val="FF0000"/>
                </a:solidFill>
              </a:rPr>
              <a:t>1 </a:t>
            </a:r>
            <a:r>
              <a:rPr lang="fr-FR" sz="2400" b="1" i="1" dirty="0" err="1">
                <a:solidFill>
                  <a:srgbClr val="FF0000"/>
                </a:solidFill>
              </a:rPr>
              <a:t>year</a:t>
            </a:r>
            <a:r>
              <a:rPr lang="fr-FR" sz="2400" b="1" i="1" dirty="0">
                <a:solidFill>
                  <a:srgbClr val="FF0000"/>
                </a:solidFill>
              </a:rPr>
              <a:t> </a:t>
            </a:r>
            <a:r>
              <a:rPr lang="fr-FR" sz="1800" i="1" dirty="0" err="1">
                <a:solidFill>
                  <a:srgbClr val="FF0000"/>
                </a:solidFill>
              </a:rPr>
              <a:t>timeframe</a:t>
            </a:r>
            <a:r>
              <a:rPr lang="fr-FR" sz="1800" i="1" dirty="0">
                <a:solidFill>
                  <a:srgbClr val="FF0000"/>
                </a:solidFill>
              </a:rPr>
              <a:t> to </a:t>
            </a:r>
            <a:r>
              <a:rPr lang="fr-FR" sz="1800" i="1" dirty="0" err="1">
                <a:solidFill>
                  <a:srgbClr val="FF0000"/>
                </a:solidFill>
              </a:rPr>
              <a:t>submit</a:t>
            </a:r>
            <a:r>
              <a:rPr lang="fr-FR" sz="1800" i="1" dirty="0">
                <a:solidFill>
                  <a:srgbClr val="FF0000"/>
                </a:solidFill>
              </a:rPr>
              <a:t> </a:t>
            </a:r>
            <a:r>
              <a:rPr lang="fr-FR" sz="1800" i="1" dirty="0" err="1">
                <a:solidFill>
                  <a:srgbClr val="FF0000"/>
                </a:solidFill>
              </a:rPr>
              <a:t>your</a:t>
            </a:r>
            <a:r>
              <a:rPr lang="fr-FR" sz="1800" i="1" dirty="0">
                <a:solidFill>
                  <a:srgbClr val="FF0000"/>
                </a:solidFill>
              </a:rPr>
              <a:t> </a:t>
            </a:r>
            <a:r>
              <a:rPr lang="fr-FR" sz="1800" i="1" dirty="0" err="1">
                <a:solidFill>
                  <a:srgbClr val="FF0000"/>
                </a:solidFill>
              </a:rPr>
              <a:t>proposal</a:t>
            </a:r>
            <a:r>
              <a:rPr lang="fr-FR" sz="1800" i="1" dirty="0">
                <a:solidFill>
                  <a:srgbClr val="FF0000"/>
                </a:solidFill>
              </a:rPr>
              <a:t> </a:t>
            </a:r>
            <a:r>
              <a:rPr lang="fr-FR" sz="1800" i="1" dirty="0" err="1">
                <a:solidFill>
                  <a:srgbClr val="FF0000"/>
                </a:solidFill>
              </a:rPr>
              <a:t>under</a:t>
            </a:r>
            <a:r>
              <a:rPr lang="fr-FR" sz="1800" i="1" dirty="0">
                <a:solidFill>
                  <a:srgbClr val="FF0000"/>
                </a:solidFill>
              </a:rPr>
              <a:t> the </a:t>
            </a:r>
            <a:r>
              <a:rPr lang="fr-FR" sz="1800" i="1" dirty="0" err="1">
                <a:solidFill>
                  <a:srgbClr val="FF0000"/>
                </a:solidFill>
              </a:rPr>
              <a:t>strengthened</a:t>
            </a:r>
            <a:r>
              <a:rPr lang="fr-FR" sz="1800" i="1" dirty="0">
                <a:solidFill>
                  <a:srgbClr val="FF0000"/>
                </a:solidFill>
              </a:rPr>
              <a:t> HRS4R!</a:t>
            </a:r>
          </a:p>
          <a:p>
            <a:pPr marL="342900" lvl="1" indent="-342900">
              <a:buClr>
                <a:srgbClr val="FF5660"/>
              </a:buClr>
              <a:buFont typeface="Wingdings 3" pitchFamily="18" charset="2"/>
              <a:buChar char=""/>
            </a:pPr>
            <a:endParaRPr lang="fr-F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41699" y="6462713"/>
            <a:ext cx="4757613" cy="153888"/>
          </a:xfrm>
        </p:spPr>
        <p:txBody>
          <a:bodyPr/>
          <a:lstStyle/>
          <a:p>
            <a:pPr>
              <a:defRPr/>
            </a:pPr>
            <a:r>
              <a:rPr lang="en-US" dirty="0"/>
              <a:t>“Better research talent management” EC workshop </a:t>
            </a:r>
            <a:r>
              <a:rPr lang="fr-FR" altLang="fr-FR" dirty="0"/>
              <a:t>– Sofia, </a:t>
            </a:r>
            <a:r>
              <a:rPr lang="fr-FR" altLang="fr-FR" dirty="0" err="1"/>
              <a:t>Bulgaria</a:t>
            </a: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502" y="5396917"/>
            <a:ext cx="610210" cy="60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9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8.6|15.6|27.1|1.8|14.8|10.2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4475</TotalTime>
  <Words>1656</Words>
  <Application>Microsoft Office PowerPoint</Application>
  <PresentationFormat>Affichage à l'écran (4:3)</PresentationFormat>
  <Paragraphs>253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ＭＳ Ｐゴシック</vt:lpstr>
      <vt:lpstr>ＭＳ Ｐゴシック</vt:lpstr>
      <vt:lpstr>Arial</vt:lpstr>
      <vt:lpstr>Arial Narrow</vt:lpstr>
      <vt:lpstr>Calibri</vt:lpstr>
      <vt:lpstr>Courier New</vt:lpstr>
      <vt:lpstr>Wingdings</vt:lpstr>
      <vt:lpstr>Wingdings 2</vt:lpstr>
      <vt:lpstr>Wingdings 3</vt:lpstr>
      <vt:lpstr>Thème Office</vt:lpstr>
      <vt:lpstr>implementing the HR strategy for Research (HRS4R)</vt:lpstr>
      <vt:lpstr>Table of contents</vt:lpstr>
      <vt:lpstr>1. Overview of Université de Montpellier (1/2)</vt:lpstr>
      <vt:lpstr>1. Overview of Université de Montpellier (2/2) </vt:lpstr>
      <vt:lpstr>2. Why UM entered the hr award process</vt:lpstr>
      <vt:lpstr>3. Our challenges</vt:lpstr>
      <vt:lpstr>4. Who contributed and how</vt:lpstr>
      <vt:lpstr>Présentation PowerPoint</vt:lpstr>
      <vt:lpstr>5. Tips &amp; Tricks</vt:lpstr>
      <vt:lpstr>5. Tips &amp; Tricks</vt:lpstr>
      <vt:lpstr>5. Tips &amp; tricks</vt:lpstr>
      <vt:lpstr>6. Tips &amp; tricks</vt:lpstr>
      <vt:lpstr>6. Impact and Benefits</vt:lpstr>
      <vt:lpstr>7. Impact and Benefits</vt:lpstr>
      <vt:lpstr>Conclusion</vt:lpstr>
      <vt:lpstr>Présentation PowerPoint</vt:lpstr>
    </vt:vector>
  </TitlesOfParts>
  <Company>esma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aaaaa</dc:title>
  <dc:creator>urbain tudela</dc:creator>
  <cp:lastModifiedBy>Nath</cp:lastModifiedBy>
  <cp:revision>297</cp:revision>
  <cp:lastPrinted>2017-10-05T10:07:35Z</cp:lastPrinted>
  <dcterms:created xsi:type="dcterms:W3CDTF">2014-11-04T13:14:55Z</dcterms:created>
  <dcterms:modified xsi:type="dcterms:W3CDTF">2017-10-16T06:23:42Z</dcterms:modified>
</cp:coreProperties>
</file>