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317" r:id="rId4"/>
    <p:sldId id="316" r:id="rId5"/>
    <p:sldId id="303" r:id="rId6"/>
    <p:sldId id="304" r:id="rId7"/>
    <p:sldId id="305" r:id="rId8"/>
    <p:sldId id="318" r:id="rId9"/>
    <p:sldId id="319" r:id="rId10"/>
    <p:sldId id="320" r:id="rId11"/>
    <p:sldId id="309" r:id="rId12"/>
    <p:sldId id="310" r:id="rId13"/>
    <p:sldId id="306" r:id="rId14"/>
    <p:sldId id="314" r:id="rId15"/>
    <p:sldId id="307" r:id="rId16"/>
    <p:sldId id="315" r:id="rId17"/>
    <p:sldId id="308" r:id="rId18"/>
    <p:sldId id="300" r:id="rId19"/>
    <p:sldId id="321" r:id="rId20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166CF"/>
    <a:srgbClr val="CC6600"/>
    <a:srgbClr val="008080"/>
    <a:srgbClr val="006600"/>
    <a:srgbClr val="009900"/>
    <a:srgbClr val="FFFFCC"/>
    <a:srgbClr val="0000FF"/>
    <a:srgbClr val="00CC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DAC5CA5B-1E80-4CE1-823A-39647E15B9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9003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6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3" tIns="45301" rIns="90603" bIns="4530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328ABE3-22CB-430E-A382-87CDB24732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38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2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0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1B4ED12-010E-4D60-818E-8CB6B6DB059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F0B3F-3542-4871-AEAA-E8B668A793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205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4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0995A-3547-4E71-A006-6F9533AE7E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888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2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0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1B4ED12-010E-4D60-818E-8CB6B6DB059D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11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C0743-A0B0-415F-94BA-112A0193F4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5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DD9C5-23A8-4D8E-9CE5-480A861F48F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3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7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7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5EAA-C92D-4B59-B158-0B7F1111E72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839FA-4AAE-4809-AC12-A5BB654FCA9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0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C78CF-68D4-4ECF-8ABE-3A608D12CC3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43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0E34D-0037-4A70-9CFA-E809148C011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49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D1C14-784E-40D9-A6C1-BE4FB9FC952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C0743-A0B0-415F-94BA-112A0193F4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369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5021B-E332-4324-BA3A-4B36BA8BF3B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64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F0B3F-3542-4871-AEAA-E8B668A793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47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4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0995A-3547-4E71-A006-6F9533AE7E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8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DD9C5-23A8-4D8E-9CE5-480A861F48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314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7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7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5EAA-C92D-4B59-B158-0B7F1111E7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369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839FA-4AAE-4809-AC12-A5BB654FCA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03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C78CF-68D4-4ECF-8ABE-3A608D12CC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97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0E34D-0037-4A70-9CFA-E809148C01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32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D1C14-784E-40D9-A6C1-BE4FB9FC95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78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5021B-E332-4324-BA3A-4B36BA8BF3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402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7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F4690C5-D0FB-425C-868B-9FFB37256E4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9" y="6659565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7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F4690C5-D0FB-425C-868B-9FFB37256E4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9" y="6659565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1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652120" y="5661248"/>
            <a:ext cx="331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Dr </a:t>
            </a:r>
            <a:r>
              <a:rPr lang="en-GB" altLang="en-US" sz="1800" b="1" i="0" dirty="0">
                <a:solidFill>
                  <a:schemeClr val="bg1"/>
                </a:solidFill>
                <a:latin typeface="Arial" charset="0"/>
                <a:cs typeface="Arial" charset="0"/>
              </a:rPr>
              <a:t>Irmela </a:t>
            </a:r>
            <a:r>
              <a:rPr lang="en-GB" altLang="en-US" sz="1800" b="1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Brach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8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Policy Officer - </a:t>
            </a:r>
            <a:r>
              <a:rPr lang="en-GB" altLang="en-US" sz="18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DG </a:t>
            </a:r>
            <a:r>
              <a:rPr lang="en-GB" altLang="en-US" sz="1800" i="0" dirty="0">
                <a:solidFill>
                  <a:schemeClr val="bg1"/>
                </a:solidFill>
                <a:latin typeface="Arial" charset="0"/>
                <a:cs typeface="Arial" charset="0"/>
              </a:rPr>
              <a:t>RTD B.2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i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Open Science and ERA Policy</a:t>
            </a:r>
            <a:endParaRPr lang="en-GB" altLang="en-US" sz="1800" i="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303036"/>
            <a:ext cx="8856538" cy="4032448"/>
          </a:xfrm>
        </p:spPr>
        <p:txBody>
          <a:bodyPr/>
          <a:lstStyle/>
          <a:p>
            <a:pPr algn="ctr"/>
            <a:r>
              <a:rPr lang="en-GB" altLang="en-US" sz="3200" b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</a:t>
            </a:r>
            <a:br>
              <a:rPr lang="en-GB" altLang="en-US" sz="3200" b="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alt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Human Resources Strategy for Researchers</a:t>
            </a:r>
            <a:br>
              <a:rPr lang="en-GB" alt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altLang="en-US" sz="3200" b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(HRS4R)</a:t>
            </a:r>
            <a:br>
              <a:rPr lang="en-GB" altLang="en-US" sz="3200" b="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altLang="en-US" sz="900" b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4000" b="0" dirty="0" smtClean="0">
                <a:latin typeface="Arial" charset="0"/>
                <a:cs typeface="Arial" charset="0"/>
              </a:rPr>
              <a:t/>
            </a:r>
            <a:br>
              <a:rPr lang="en-GB" altLang="en-US" sz="4000" b="0" dirty="0" smtClean="0">
                <a:latin typeface="Arial" charset="0"/>
                <a:cs typeface="Arial" charset="0"/>
              </a:rPr>
            </a:br>
            <a:r>
              <a:rPr lang="en-GB" altLang="en-US" sz="4000" dirty="0">
                <a:latin typeface="Arial" charset="0"/>
                <a:cs typeface="Arial" charset="0"/>
              </a:rPr>
              <a:t>H</a:t>
            </a:r>
            <a:r>
              <a:rPr lang="en-GB" altLang="en-US" sz="4000" dirty="0" smtClean="0">
                <a:latin typeface="Arial" charset="0"/>
                <a:cs typeface="Arial" charset="0"/>
              </a:rPr>
              <a:t>ow to implement the principles of Charter and Code?</a:t>
            </a:r>
            <a:r>
              <a:rPr lang="en-GB" altLang="en-US" sz="4000" dirty="0">
                <a:latin typeface="Arial" charset="0"/>
                <a:cs typeface="Arial" charset="0"/>
              </a:rPr>
              <a:t/>
            </a:r>
            <a:br>
              <a:rPr lang="en-GB" altLang="en-US" sz="4000" dirty="0">
                <a:latin typeface="Arial" charset="0"/>
                <a:cs typeface="Arial" charset="0"/>
              </a:rPr>
            </a:br>
            <a:r>
              <a:rPr lang="en-GB" altLang="en-US" sz="1600" dirty="0" smtClean="0">
                <a:latin typeface="Arial" charset="0"/>
                <a:cs typeface="Arial" charset="0"/>
              </a:rPr>
              <a:t>  </a:t>
            </a:r>
            <a:r>
              <a:rPr lang="en-GB" altLang="en-US" sz="4000" b="0" dirty="0" smtClean="0">
                <a:latin typeface="Arial" charset="0"/>
                <a:cs typeface="Arial" charset="0"/>
              </a:rPr>
              <a:t/>
            </a:r>
            <a:br>
              <a:rPr lang="en-GB" altLang="en-US" sz="4000" b="0" dirty="0" smtClean="0">
                <a:latin typeface="Arial" charset="0"/>
                <a:cs typeface="Arial" charset="0"/>
              </a:rPr>
            </a:br>
            <a:r>
              <a:rPr lang="en-GB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(BG) – 17 </a:t>
            </a: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ctober 2017</a:t>
            </a:r>
            <a:endParaRPr lang="en-GB" altLang="en-US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36004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T+1</a:t>
            </a:r>
            <a:endParaRPr lang="en-GB" sz="32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126" y="1556792"/>
            <a:ext cx="87053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CRITERIA</a:t>
            </a:r>
            <a:r>
              <a:rPr lang="en-GB" sz="2800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spcBef>
                <a:spcPts val="600"/>
              </a:spcBef>
              <a:buClr>
                <a:schemeClr val="tx1"/>
              </a:buClr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0" indent="-352425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and clear </a:t>
            </a:r>
            <a:r>
              <a:rPr lang="en-GB" sz="2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n-GB" sz="2000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organisation </a:t>
            </a:r>
          </a:p>
          <a:p>
            <a:pPr marL="714375" lvl="0" indent="-352425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Clear, detailed and comprehensive explanatory text (i.e. </a:t>
            </a:r>
            <a:r>
              <a:rPr lang="en-GB" sz="2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on the state of play of the four </a:t>
            </a:r>
            <a:r>
              <a:rPr lang="en-GB" sz="2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 areas</a:t>
            </a:r>
            <a:r>
              <a:rPr lang="en-GB" sz="2000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Charter and Code at the institution </a:t>
            </a:r>
          </a:p>
          <a:p>
            <a:pPr marL="714375" lvl="0" indent="-352425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implementation of the principles of the Charter and Code </a:t>
            </a:r>
          </a:p>
          <a:p>
            <a:pPr marL="714375" lvl="0" indent="-352425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how the implementation of the HRS4R Action Plan and the Charter and Code are being further </a:t>
            </a:r>
            <a:r>
              <a:rPr lang="en-GB" sz="2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institution. 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0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36004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T+1</a:t>
            </a:r>
            <a:endParaRPr lang="en-GB" sz="32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051" y="1191419"/>
            <a:ext cx="880665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of the assessment </a:t>
            </a:r>
            <a:r>
              <a:rPr lang="en-GB" sz="2800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en-GB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GB" sz="1800" b="1" u="sng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</a:t>
            </a:r>
            <a:endParaRPr lang="en-GB" sz="1800" u="sng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meets the criteria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‘HR Award’ is granted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Commission services. The experts may comment on the submission asking for future focus on a particular aspect/criterion, if appropriate. For example, they may say that they would like to see something addressed in the longer term, but acknowledge that the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meets the criteria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Award. </a:t>
            </a:r>
          </a:p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800" b="1" u="sng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 pending minor alteration</a:t>
            </a:r>
          </a:p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broadly meets the criteria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external Assessment Panel has some concerns/questions about specific areas/criteria, in which case the institution should reflect on the feedback,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documentation and revert to the relevant authority, ideally,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800" b="1" u="sng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Declined pending (major) revisions</a:t>
            </a:r>
          </a:p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does not meet the </a:t>
            </a: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criteria, 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make the appropriate 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and re-submit its application </a:t>
            </a:r>
            <a:r>
              <a:rPr lang="en-GB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9-12 months 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BEFORE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these are implemented and positively assessed under a new assessment the HR award is granted. </a:t>
            </a:r>
            <a:endParaRPr lang="en-GB" dirty="0"/>
          </a:p>
        </p:txBody>
      </p:sp>
      <p:pic>
        <p:nvPicPr>
          <p:cNvPr id="4" name="Picture 3" descr="HR_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09634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5" y="3084924"/>
            <a:ext cx="23042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0" dirty="0" smtClean="0">
                <a:solidFill>
                  <a:schemeClr val="tx1"/>
                </a:solidFill>
              </a:rPr>
              <a:t>X</a:t>
            </a:r>
            <a:endParaRPr lang="en-GB" sz="2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088" y="244475"/>
            <a:ext cx="3708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22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IMPLEMENTATION phase</a:t>
            </a:r>
            <a:endParaRPr lang="en-GB" sz="22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223152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sz="2800" b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</a:t>
            </a:r>
          </a:p>
          <a:p>
            <a:pPr marL="1343025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to proposed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implement the actions</a:t>
            </a:r>
          </a:p>
          <a:p>
            <a:pPr marL="1343025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self-assessment/internal review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template 3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INTERIM ASSESSMENT</a:t>
            </a:r>
          </a:p>
          <a:p>
            <a:endParaRPr lang="fr-BE" sz="2400" b="1" dirty="0" smtClean="0">
              <a:solidFill>
                <a:srgbClr val="3166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7675"/>
            <a:r>
              <a:rPr lang="fr-BE" sz="2400" b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B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3166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 bwMode="auto">
          <a:xfrm rot="904636">
            <a:off x="5368795" y="4719910"/>
            <a:ext cx="2906273" cy="97445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239961"/>
            <a:ext cx="36004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T+1=&gt; T+3 </a:t>
            </a:r>
            <a:r>
              <a:rPr lang="en-GB" sz="2000" b="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(24 </a:t>
            </a:r>
            <a:r>
              <a:rPr lang="en-GB" sz="2000" b="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month</a:t>
            </a:r>
            <a:r>
              <a:rPr lang="en-GB" sz="2000" b="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GB" sz="2000" b="0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36004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T+3</a:t>
            </a:r>
            <a:endParaRPr lang="en-GB" sz="32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549" y="1052736"/>
            <a:ext cx="878497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7675">
              <a:spcBef>
                <a:spcPts val="600"/>
              </a:spcBef>
            </a:pPr>
            <a:r>
              <a:rPr lang="en-GB" sz="2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ASSESSMENT:</a:t>
            </a:r>
          </a:p>
          <a:p>
            <a:pPr marL="1343025" indent="-628650" defTabSz="44767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undertaken by external experts / </a:t>
            </a:r>
            <a:r>
              <a:rPr lang="en-GB" sz="2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reviewers</a:t>
            </a:r>
          </a:p>
          <a:p>
            <a:pPr marL="1343025" indent="-628650" defTabSz="44767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GB" sz="2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 / internal review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 the institution</a:t>
            </a:r>
          </a:p>
          <a:p>
            <a:pPr marL="1971675" indent="-352425" defTabSz="447675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altered actions &amp; revised timeline</a:t>
            </a:r>
          </a:p>
          <a:p>
            <a:pPr marL="1971675" indent="-352425" defTabSz="447675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progress and quality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actions</a:t>
            </a:r>
          </a:p>
          <a:p>
            <a:pPr marL="1971675" indent="-352425" defTabSz="447675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etail accompanying measures (</a:t>
            </a:r>
            <a:r>
              <a:rPr lang="en-GB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GB" sz="2000" b="1" i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embedding the HR strategy into the institutions policies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B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628650" defTabSz="44767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etailed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assessment</a:t>
            </a:r>
          </a:p>
          <a:p>
            <a:pPr marL="1971675" indent="-352425" defTabSz="447675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GB" sz="2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uality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progress (intended and obtained)</a:t>
            </a:r>
          </a:p>
          <a:p>
            <a:pPr marL="1971675" indent="-352425" defTabSz="447675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trengths and weaknesses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HR strategy</a:t>
            </a:r>
            <a:endParaRPr lang="fr-B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7675">
              <a:spcBef>
                <a:spcPts val="600"/>
              </a:spcBef>
              <a:buClr>
                <a:schemeClr val="tx1"/>
              </a:buClr>
            </a:pPr>
            <a:endParaRPr lang="en-GB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540" y="5445224"/>
            <a:ext cx="8602985" cy="1015663"/>
          </a:xfrm>
          <a:prstGeom prst="rect">
            <a:avLst/>
          </a:prstGeom>
          <a:solidFill>
            <a:srgbClr val="00B050">
              <a:alpha val="25000"/>
            </a:srgb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this point of the interim assessment,</a:t>
            </a:r>
            <a:r>
              <a:rPr lang="en-GB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participating institution does not jeopardise maintaining the 'HR award', </a:t>
            </a:r>
            <a:r>
              <a:rPr lang="en-GB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receives detailed feed-back for the next period.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088" y="244475"/>
            <a:ext cx="3708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22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IMPLEMENTATION phase</a:t>
            </a:r>
            <a:endParaRPr lang="en-GB" sz="22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79" y="2034580"/>
            <a:ext cx="878497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fr-BE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  <a:r>
              <a:rPr lang="fr-B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sz="2800" b="1" dirty="0" err="1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</a:t>
            </a:r>
            <a:r>
              <a:rPr lang="fr-BE" sz="2800" b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plan</a:t>
            </a:r>
          </a:p>
          <a:p>
            <a:pPr marL="1343025" indent="-628650" defTabSz="4476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B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</a:t>
            </a:r>
            <a:r>
              <a:rPr lang="fr-B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B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international </a:t>
            </a:r>
            <a:r>
              <a:rPr lang="fr-B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independant</a:t>
            </a:r>
            <a:r>
              <a:rPr lang="fr-B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fr-B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</a:p>
          <a:p>
            <a:pPr marL="1343025" indent="-628650" defTabSz="4476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B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B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B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</a:t>
            </a:r>
            <a:r>
              <a:rPr lang="fr-BE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r-B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B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BE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nternal</a:t>
            </a:r>
            <a:r>
              <a:rPr lang="fr-B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B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fr-B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fr-B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  <a:p>
            <a:pPr marL="2152650" indent="-447675" defTabSz="44767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BE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fr-BE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</a:t>
            </a:r>
            <a:r>
              <a:rPr lang="fr-BE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r-BE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BE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fr-BE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BE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fr-BE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&amp; SITE VISITS (at T+6)</a:t>
            </a:r>
            <a:endParaRPr lang="fr-BE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628650" defTabSz="44767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B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3166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 bwMode="auto">
          <a:xfrm rot="904636">
            <a:off x="6071140" y="5493402"/>
            <a:ext cx="2906273" cy="97445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239961"/>
            <a:ext cx="367240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T+3 =&gt; T+6 </a:t>
            </a:r>
            <a:r>
              <a:rPr lang="en-GB" sz="2000" b="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(36 </a:t>
            </a:r>
            <a:r>
              <a:rPr lang="en-GB" sz="2000" b="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month</a:t>
            </a:r>
            <a:r>
              <a:rPr lang="en-GB" sz="2000" b="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GB" sz="32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36004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T+6</a:t>
            </a:r>
            <a:endParaRPr lang="en-GB" sz="32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780" y="1412776"/>
            <a:ext cx="894171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7675">
              <a:spcBef>
                <a:spcPts val="600"/>
              </a:spcBef>
            </a:pPr>
            <a:r>
              <a:rPr lang="en-GB" sz="2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&amp; SITE VISIT:</a:t>
            </a:r>
          </a:p>
          <a:p>
            <a:pPr defTabSz="447675">
              <a:spcBef>
                <a:spcPts val="60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undertaken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external experts / </a:t>
            </a:r>
            <a:r>
              <a:rPr lang="en-GB" sz="24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</a:t>
            </a:r>
            <a:r>
              <a:rPr lang="en-GB" sz="2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reviewers</a:t>
            </a:r>
          </a:p>
          <a:p>
            <a:pPr defTabSz="447675">
              <a:spcBef>
                <a:spcPts val="600"/>
              </a:spcBef>
            </a:pPr>
            <a:endParaRPr lang="en-GB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447675">
              <a:spcBef>
                <a:spcPts val="600"/>
              </a:spcBef>
              <a:buFont typeface="+mj-lt"/>
              <a:buAutoNum type="arabicPeriod"/>
            </a:pPr>
            <a:r>
              <a:rPr lang="fr-BE" sz="24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r-BE" sz="2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95350" indent="-447675" defTabSz="4476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24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 / internal review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 the institution (</a:t>
            </a:r>
            <a:r>
              <a:rPr lang="en-GB" sz="20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as for T+3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47675">
              <a:spcBef>
                <a:spcPts val="600"/>
              </a:spcBef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447675">
              <a:spcBef>
                <a:spcPts val="600"/>
              </a:spcBef>
              <a:buFont typeface="+mj-lt"/>
              <a:buAutoNum type="arabicPeriod" startAt="2"/>
            </a:pPr>
            <a:r>
              <a:rPr lang="fr-BE" sz="2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fr-BE" sz="2400" b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fr-BE" sz="2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indent="-447675" defTabSz="447675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(confidential)</a:t>
            </a:r>
            <a:r>
              <a:rPr lang="en-GB" sz="2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stakeholders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incl. researchers, management &amp; practitioners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43025" indent="-352425" defTabSz="447675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iscuss </a:t>
            </a:r>
            <a:r>
              <a:rPr lang="en-GB" sz="2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and questions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analysis of the self-assessment document</a:t>
            </a:r>
          </a:p>
        </p:txBody>
      </p:sp>
    </p:spTree>
    <p:extLst>
      <p:ext uri="{BB962C8B-B14F-4D97-AF65-F5344CB8AC3E}">
        <p14:creationId xmlns:p14="http://schemas.microsoft.com/office/powerpoint/2010/main" val="32864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5600" y="260350"/>
            <a:ext cx="349091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2800" kern="0" dirty="0" smtClean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RENEWAL phase</a:t>
            </a:r>
            <a:endParaRPr lang="en-GB" sz="28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554" y="1639792"/>
            <a:ext cx="881900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sz="2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ACTION plan incorporating OTM-R policy</a:t>
            </a:r>
          </a:p>
          <a:p>
            <a:pPr marL="809625" indent="-447675" defTabSz="4476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review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international independent external experts</a:t>
            </a:r>
          </a:p>
          <a:p>
            <a:pPr marL="809625" indent="-447675" defTabSz="4476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GB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 / internal review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 the institution</a:t>
            </a:r>
          </a:p>
          <a:p>
            <a:pPr marL="1438275" indent="-447675" defTabSz="44767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en-GB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self-assessment / internal review </a:t>
            </a:r>
            <a:r>
              <a:rPr lang="en-GB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ASSESSMENT &amp; SITE VISITS (at T+9, T+12 etc.)</a:t>
            </a: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 bwMode="auto">
          <a:xfrm rot="904636">
            <a:off x="5895156" y="5522325"/>
            <a:ext cx="2906273" cy="97445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fr-BE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fr-BE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239961"/>
            <a:ext cx="3816424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3200" kern="0" dirty="0" smtClean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T+6 =&gt; T+9 </a:t>
            </a:r>
            <a:r>
              <a:rPr lang="en-GB" sz="2000" b="0" kern="0" dirty="0" smtClean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(36 months)</a:t>
            </a:r>
            <a:endParaRPr lang="en-GB" sz="2000" b="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5" y="2569121"/>
            <a:ext cx="7608520" cy="428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2364586" y="1412775"/>
            <a:ext cx="2135406" cy="337591"/>
          </a:xfrm>
          <a:prstGeom prst="wedgeRoundRectCallout">
            <a:avLst>
              <a:gd name="adj1" fmla="val -23152"/>
              <a:gd name="adj2" fmla="val 724028"/>
              <a:gd name="adj3" fmla="val 16667"/>
            </a:avLst>
          </a:prstGeom>
          <a:solidFill>
            <a:srgbClr val="CC66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kumimoji="0" lang="fr-BE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go!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 rot="19702514">
            <a:off x="-54259" y="979572"/>
            <a:ext cx="2880320" cy="487946"/>
          </a:xfrm>
          <a:prstGeom prst="wedgeRoundRectCallout">
            <a:avLst>
              <a:gd name="adj1" fmla="val -33715"/>
              <a:gd name="adj2" fmla="val 679277"/>
              <a:gd name="adj3" fmla="val 16667"/>
            </a:avLst>
          </a:prstGeom>
          <a:solidFill>
            <a:srgbClr val="CC66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</a:t>
            </a: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kumimoji="0" lang="fr-BE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 rot="1639842">
            <a:off x="6147159" y="1093585"/>
            <a:ext cx="2495446" cy="695071"/>
          </a:xfrm>
          <a:prstGeom prst="wedgeRoundRectCallout">
            <a:avLst>
              <a:gd name="adj1" fmla="val 7620"/>
              <a:gd name="adj2" fmla="val 307574"/>
              <a:gd name="adj3" fmla="val 16667"/>
            </a:avLst>
          </a:prstGeom>
          <a:solidFill>
            <a:srgbClr val="CC66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BE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BE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BE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soon</a:t>
            </a: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48478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r>
              <a:rPr lang="fr-BE" sz="40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uccess</a:t>
            </a:r>
            <a:r>
              <a:rPr lang="fr-BE" sz="4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fr-BE" sz="40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will</a:t>
            </a:r>
            <a:r>
              <a:rPr lang="fr-BE" sz="4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fr-BE" sz="40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</a:t>
            </a:r>
            <a:r>
              <a:rPr lang="fr-BE" sz="4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fr-BE" sz="40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yours</a:t>
            </a:r>
            <a:r>
              <a:rPr lang="fr-BE" sz="4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291162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Успехът </a:t>
            </a:r>
            <a:r>
              <a:rPr lang="bg-BG" sz="4000" b="1" dirty="0">
                <a:solidFill>
                  <a:srgbClr val="CC0099"/>
                </a:solidFill>
                <a:latin typeface="Comic Sans MS" panose="030F0702030302020204" pitchFamily="66" charset="0"/>
              </a:rPr>
              <a:t>ще бъде </a:t>
            </a:r>
            <a:r>
              <a:rPr lang="bg-BG" sz="40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ваш</a:t>
            </a:r>
            <a:r>
              <a:rPr lang="fr-BE" sz="4000" b="1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9654" y="418336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>
                <a:solidFill>
                  <a:srgbClr val="3166CF"/>
                </a:solidFill>
                <a:latin typeface="Comic Sans MS" panose="030F0702030302020204" pitchFamily="66" charset="0"/>
              </a:rPr>
              <a:t>Succesul </a:t>
            </a:r>
            <a:r>
              <a:rPr lang="ro-RO" sz="4000" b="1" dirty="0">
                <a:solidFill>
                  <a:srgbClr val="3166CF"/>
                </a:solidFill>
                <a:latin typeface="Comic Sans MS" panose="030F0702030302020204" pitchFamily="66" charset="0"/>
              </a:rPr>
              <a:t>va fi al </a:t>
            </a:r>
            <a:r>
              <a:rPr lang="ro-RO" sz="4000" b="1" dirty="0" smtClean="0">
                <a:solidFill>
                  <a:srgbClr val="3166CF"/>
                </a:solidFill>
                <a:latin typeface="Comic Sans MS" panose="030F0702030302020204" pitchFamily="66" charset="0"/>
              </a:rPr>
              <a:t>tău</a:t>
            </a:r>
            <a:r>
              <a:rPr lang="fr-BE" sz="4000" b="1" dirty="0" smtClean="0">
                <a:solidFill>
                  <a:srgbClr val="3166CF"/>
                </a:solidFill>
                <a:latin typeface="Comic Sans MS" panose="030F0702030302020204" pitchFamily="66" charset="0"/>
              </a:rPr>
              <a:t> !</a:t>
            </a:r>
            <a:endParaRPr lang="en-GB" sz="4000" b="1" dirty="0">
              <a:solidFill>
                <a:srgbClr val="3166C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443145">
            <a:off x="-405300" y="492680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Thank</a:t>
            </a:r>
            <a:r>
              <a:rPr lang="fr-BE" sz="3600" b="1" dirty="0" smtClean="0">
                <a:solidFill>
                  <a:schemeClr val="tx1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</a:t>
            </a:r>
            <a:r>
              <a:rPr lang="fr-BE" sz="3600" b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you</a:t>
            </a:r>
            <a:r>
              <a:rPr lang="fr-BE" sz="3600" b="1" dirty="0" smtClean="0">
                <a:solidFill>
                  <a:schemeClr val="tx1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for </a:t>
            </a:r>
            <a:r>
              <a:rPr lang="fr-BE" sz="3600" b="1" dirty="0" err="1" smtClean="0">
                <a:solidFill>
                  <a:schemeClr val="tx1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your</a:t>
            </a:r>
            <a:r>
              <a:rPr lang="fr-BE" sz="3600" b="1" dirty="0" smtClean="0">
                <a:solidFill>
                  <a:schemeClr val="tx1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attention</a:t>
            </a:r>
            <a:endParaRPr lang="en-GB" sz="3600" b="1" dirty="0">
              <a:solidFill>
                <a:schemeClr val="tx1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8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28838">
            <a:off x="934539" y="1399397"/>
            <a:ext cx="6192936" cy="936625"/>
          </a:xfrm>
        </p:spPr>
        <p:txBody>
          <a:bodyPr/>
          <a:lstStyle/>
          <a:p>
            <a:r>
              <a:rPr lang="fr-BE" sz="4000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documents !</a:t>
            </a:r>
            <a:endParaRPr lang="en-GB" sz="40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8" y="2834913"/>
            <a:ext cx="2461940" cy="3330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63888" y="2420888"/>
            <a:ext cx="5098824" cy="3672408"/>
            <a:chOff x="3563888" y="2708919"/>
            <a:chExt cx="4810792" cy="33184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2708920"/>
              <a:ext cx="2415918" cy="33184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806" y="2708919"/>
              <a:ext cx="2394874" cy="33184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486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784976" cy="504973"/>
          </a:xfrm>
        </p:spPr>
        <p:txBody>
          <a:bodyPr/>
          <a:lstStyle/>
          <a:p>
            <a:pPr marL="0"/>
            <a:r>
              <a:rPr lang="en-GB" sz="2400" b="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https://euraxess.ec.europa.eu/useful-information/policy-library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2166"/>
            <a:ext cx="3168352" cy="49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 bwMode="auto">
          <a:xfrm rot="5400000">
            <a:off x="4157954" y="3591018"/>
            <a:ext cx="540060" cy="2160240"/>
          </a:xfrm>
          <a:prstGeom prst="downArrow">
            <a:avLst/>
          </a:prstGeom>
          <a:solidFill>
            <a:srgbClr val="CC00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 rot="20617682">
            <a:off x="4193049" y="2661897"/>
            <a:ext cx="3888432" cy="936104"/>
          </a:xfrm>
          <a:prstGeom prst="ellipse">
            <a:avLst/>
          </a:prstGeom>
          <a:solidFill>
            <a:srgbClr val="CC0099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institutions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20617682">
            <a:off x="4553089" y="4930150"/>
            <a:ext cx="3888432" cy="936104"/>
          </a:xfrm>
          <a:prstGeom prst="ellipse">
            <a:avLst/>
          </a:prstGeom>
          <a:solidFill>
            <a:srgbClr val="3166CF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kumimoji="0" lang="fr-B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assessors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3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287"/>
            <a:ext cx="9144000" cy="58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5600" y="260350"/>
            <a:ext cx="349091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28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HRS4R procedure</a:t>
            </a:r>
            <a:endParaRPr lang="en-GB" sz="28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929095">
            <a:off x="502644" y="1405186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</a:t>
            </a:r>
          </a:p>
          <a:p>
            <a:pPr algn="ctr"/>
            <a:r>
              <a:rPr lang="fr-BE" sz="2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NEED TO KNOW !!!</a:t>
            </a:r>
            <a:endParaRPr lang="en-GB" sz="28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6690" y="1556792"/>
            <a:ext cx="64071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C&amp;C principles</a:t>
            </a:r>
          </a:p>
          <a:p>
            <a:pPr marL="361950" indent="-361950">
              <a:buClr>
                <a:schemeClr val="tx1"/>
              </a:buClr>
              <a:defRPr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of </a:t>
            </a:r>
            <a:r>
              <a:rPr lang="en-GB" sz="2400" b="1" dirty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(to implement)</a:t>
            </a:r>
          </a:p>
        </p:txBody>
      </p:sp>
      <p:sp>
        <p:nvSpPr>
          <p:cNvPr id="31747" name="Right Brace 7"/>
          <p:cNvSpPr>
            <a:spLocks/>
          </p:cNvSpPr>
          <p:nvPr/>
        </p:nvSpPr>
        <p:spPr bwMode="auto">
          <a:xfrm rot="5140430">
            <a:off x="3048808" y="-145291"/>
            <a:ext cx="502915" cy="6161057"/>
          </a:xfrm>
          <a:prstGeom prst="rightBrace">
            <a:avLst>
              <a:gd name="adj1" fmla="val 10156"/>
              <a:gd name="adj2" fmla="val 49276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31748" name="TextBox 8"/>
          <p:cNvSpPr txBox="1">
            <a:spLocks noChangeArrowheads="1"/>
          </p:cNvSpPr>
          <p:nvPr/>
        </p:nvSpPr>
        <p:spPr bwMode="auto">
          <a:xfrm>
            <a:off x="395536" y="3307501"/>
            <a:ext cx="46805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4000" b="1" i="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single </a:t>
            </a:r>
            <a:r>
              <a:rPr lang="fr-BE" altLang="en-US" sz="4000" b="1" i="0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fr-BE" altLang="en-US" sz="4000" b="1" i="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400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BE" altLang="en-US" sz="4000" u="sng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fr-BE" altLang="en-US" sz="400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altLang="en-US" sz="4000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fr-BE" altLang="en-US" sz="400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40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9" name="Flowchart: Internal Storage 9"/>
          <p:cNvSpPr>
            <a:spLocks noChangeArrowheads="1"/>
          </p:cNvSpPr>
          <p:nvPr/>
        </p:nvSpPr>
        <p:spPr bwMode="auto">
          <a:xfrm>
            <a:off x="5650957" y="3172782"/>
            <a:ext cx="2018485" cy="2664296"/>
          </a:xfrm>
          <a:prstGeom prst="flowChartInternalStorage">
            <a:avLst/>
          </a:prstGeom>
          <a:solidFill>
            <a:srgbClr val="FFCC99">
              <a:alpha val="3803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600" b="1" i="0" dirty="0">
                <a:solidFill>
                  <a:schemeClr val="tx1"/>
                </a:solidFill>
                <a:latin typeface="Arial" charset="0"/>
                <a:cs typeface="Arial" charset="0"/>
              </a:rPr>
              <a:t>LETTER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600" i="0" dirty="0">
                <a:solidFill>
                  <a:schemeClr val="tx1"/>
                </a:solidFill>
                <a:latin typeface="Arial" charset="0"/>
                <a:cs typeface="Arial" charset="0"/>
              </a:rPr>
              <a:t>of </a:t>
            </a:r>
            <a:r>
              <a:rPr lang="fr-BE" altLang="en-US" sz="1600" b="1" i="0" dirty="0" err="1">
                <a:solidFill>
                  <a:schemeClr val="tx1"/>
                </a:solidFill>
                <a:latin typeface="Arial" charset="0"/>
                <a:cs typeface="Arial" charset="0"/>
              </a:rPr>
              <a:t>endorsement</a:t>
            </a:r>
            <a:r>
              <a:rPr lang="fr-BE" altLang="en-US" sz="1600" i="0" dirty="0">
                <a:solidFill>
                  <a:schemeClr val="tx1"/>
                </a:solidFill>
                <a:latin typeface="Arial" charset="0"/>
                <a:cs typeface="Arial" charset="0"/>
              </a:rPr>
              <a:t> &amp;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600" i="0" dirty="0">
                <a:solidFill>
                  <a:schemeClr val="tx1"/>
                </a:solidFill>
                <a:latin typeface="Arial" charset="0"/>
                <a:cs typeface="Arial" charset="0"/>
              </a:rPr>
              <a:t>notification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600" i="0" dirty="0">
                <a:solidFill>
                  <a:schemeClr val="tx1"/>
                </a:solidFill>
                <a:latin typeface="Arial" charset="0"/>
                <a:cs typeface="Arial" charset="0"/>
              </a:rPr>
              <a:t>of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600" b="1" i="0" dirty="0" err="1">
                <a:solidFill>
                  <a:schemeClr val="tx1"/>
                </a:solidFill>
                <a:latin typeface="Arial" charset="0"/>
                <a:cs typeface="Arial" charset="0"/>
              </a:rPr>
              <a:t>commitment</a:t>
            </a:r>
            <a:endParaRPr lang="en-GB" altLang="en-US" sz="1600" b="1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-1072031">
            <a:off x="1694596" y="5073874"/>
            <a:ext cx="3881437" cy="10985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800" i="0" dirty="0" err="1">
                <a:solidFill>
                  <a:schemeClr val="tx1"/>
                </a:solidFill>
                <a:latin typeface="Arial" charset="0"/>
                <a:cs typeface="Arial" charset="0"/>
              </a:rPr>
              <a:t>signed</a:t>
            </a:r>
            <a:r>
              <a:rPr lang="fr-BE" altLang="en-US" sz="1800" i="0" dirty="0">
                <a:solidFill>
                  <a:schemeClr val="tx1"/>
                </a:solidFill>
                <a:latin typeface="Arial" charset="0"/>
                <a:cs typeface="Arial" charset="0"/>
              </a:rPr>
              <a:t> by the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800" b="1" i="0" dirty="0" err="1">
                <a:solidFill>
                  <a:srgbClr val="3166CF"/>
                </a:solidFill>
                <a:latin typeface="Arial" charset="0"/>
                <a:cs typeface="Arial" charset="0"/>
              </a:rPr>
              <a:t>highest</a:t>
            </a:r>
            <a:r>
              <a:rPr lang="fr-BE" altLang="en-US" sz="1800" b="1" i="0" dirty="0">
                <a:solidFill>
                  <a:srgbClr val="3166CF"/>
                </a:solidFill>
                <a:latin typeface="Arial" charset="0"/>
                <a:cs typeface="Arial" charset="0"/>
              </a:rPr>
              <a:t> </a:t>
            </a:r>
            <a:r>
              <a:rPr lang="fr-BE" altLang="en-US" sz="1800" b="1" i="0" dirty="0" err="1">
                <a:solidFill>
                  <a:srgbClr val="3166CF"/>
                </a:solidFill>
                <a:latin typeface="Arial" charset="0"/>
                <a:cs typeface="Arial" charset="0"/>
              </a:rPr>
              <a:t>representative</a:t>
            </a:r>
            <a:endParaRPr lang="fr-BE" altLang="en-US" sz="1800" b="1" i="0" dirty="0">
              <a:solidFill>
                <a:srgbClr val="3166CF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800" i="0" dirty="0">
                <a:solidFill>
                  <a:schemeClr val="tx1"/>
                </a:solidFill>
                <a:latin typeface="Arial" charset="0"/>
                <a:cs typeface="Arial" charset="0"/>
              </a:rPr>
              <a:t>of the institution</a:t>
            </a:r>
            <a:endParaRPr lang="en-GB" altLang="en-US" sz="1800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1751" name="Rectangle 1"/>
          <p:cNvSpPr>
            <a:spLocks noChangeArrowheads="1"/>
          </p:cNvSpPr>
          <p:nvPr/>
        </p:nvSpPr>
        <p:spPr bwMode="auto">
          <a:xfrm>
            <a:off x="5056237" y="6165850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b="1" i="0" u="sng" dirty="0">
                <a:solidFill>
                  <a:srgbClr val="3166CF"/>
                </a:solidFill>
                <a:latin typeface="Arial" charset="0"/>
                <a:cs typeface="Arial" charset="0"/>
              </a:rPr>
              <a:t>RTD-CHARTER@ec.europa.eu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435600" y="260350"/>
            <a:ext cx="36004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STARTING</a:t>
            </a:r>
            <a:endParaRPr lang="en-GB" sz="32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799"/>
            <a:ext cx="9142413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5926" y="254000"/>
            <a:ext cx="36004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T0</a:t>
            </a:r>
            <a:endParaRPr lang="en-GB" sz="32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5600" y="260350"/>
            <a:ext cx="349091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28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INITIAL phase</a:t>
            </a:r>
            <a:endParaRPr lang="en-GB" sz="28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386" y="1628799"/>
            <a:ext cx="86451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the:</a:t>
            </a:r>
          </a:p>
          <a:p>
            <a:pPr marL="895350" indent="-533400">
              <a:spcBef>
                <a:spcPts val="1200"/>
              </a:spcBef>
              <a:buFont typeface="+mj-lt"/>
              <a:buAutoNum type="arabicPeriod"/>
            </a:pPr>
            <a:r>
              <a:rPr lang="en-GB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GAP-analysis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template 1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95350">
              <a:spcBef>
                <a:spcPts val="1200"/>
              </a:spcBef>
            </a:pP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gaps between current policies and practices versus the 40 Principles of C&amp;C</a:t>
            </a:r>
          </a:p>
          <a:p>
            <a:pPr marL="895350" indent="-533400">
              <a:spcBef>
                <a:spcPts val="1200"/>
              </a:spcBef>
              <a:buFont typeface="+mj-lt"/>
              <a:buAutoNum type="arabicPeriod" startAt="2"/>
            </a:pPr>
            <a:r>
              <a:rPr lang="en-GB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ACTION plan 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template 2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95350">
              <a:spcBef>
                <a:spcPts val="1200"/>
              </a:spcBef>
            </a:pPr>
            <a:r>
              <a:rPr lang="en-GB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 actions to tackle the identified gaps</a:t>
            </a:r>
            <a:endParaRPr lang="en-GB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hlinkClick r:id="" action="ppaction://hlinkshowjump?jump=lastslide"/>
          </p:cNvPr>
          <p:cNvSpPr/>
          <p:nvPr/>
        </p:nvSpPr>
        <p:spPr bwMode="auto">
          <a:xfrm rot="742095">
            <a:off x="5669498" y="882219"/>
            <a:ext cx="3353084" cy="163878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endParaRPr kumimoji="0" lang="en-GB" sz="24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36004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T0 =&gt; T+1 </a:t>
            </a:r>
            <a:r>
              <a:rPr lang="en-GB" sz="2000" b="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(12 month)</a:t>
            </a:r>
            <a:endParaRPr lang="en-GB" sz="2000" b="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5013176"/>
            <a:ext cx="8602985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are required to confirm </a:t>
            </a:r>
            <a:r>
              <a:rPr lang="en-GB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accompanying letter that the information presented in the application (including qualitative and quantitative data) is an </a:t>
            </a:r>
            <a:r>
              <a:rPr lang="en-GB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honest, accurate and true representation of the institution.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289" y="1340768"/>
            <a:ext cx="9007867" cy="36003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b="1" i="0" dirty="0" smtClean="0">
                <a:solidFill>
                  <a:srgbClr val="CC0099"/>
                </a:solidFill>
              </a:rPr>
              <a:t>Template 1 = GAP-analysis </a:t>
            </a:r>
            <a:r>
              <a:rPr lang="en-US" sz="1400" i="0" dirty="0" smtClean="0">
                <a:solidFill>
                  <a:schemeClr val="tx1"/>
                </a:solidFill>
              </a:rPr>
              <a:t>including process description, checklist for C&amp;C and </a:t>
            </a:r>
            <a:r>
              <a:rPr lang="en-US" sz="1400" b="1" i="0" dirty="0" smtClean="0">
                <a:solidFill>
                  <a:schemeClr val="tx1"/>
                </a:solidFill>
              </a:rPr>
              <a:t>OTM-R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1011" y="1929128"/>
            <a:ext cx="3068019" cy="445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61933" y="1929128"/>
            <a:ext cx="3597466" cy="2161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23432" y="4162446"/>
            <a:ext cx="3638224" cy="2165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Bijschrift met afgeronde rechthoek 10"/>
          <p:cNvSpPr/>
          <p:nvPr/>
        </p:nvSpPr>
        <p:spPr>
          <a:xfrm rot="21173193">
            <a:off x="38590" y="2835574"/>
            <a:ext cx="1473405" cy="651933"/>
          </a:xfrm>
          <a:prstGeom prst="wedgeRoundRectCallout">
            <a:avLst>
              <a:gd name="adj1" fmla="val 151978"/>
              <a:gd name="adj2" fmla="val -37200"/>
              <a:gd name="adj3" fmla="val 16667"/>
            </a:avLst>
          </a:prstGeom>
          <a:ln>
            <a:solidFill>
              <a:srgbClr val="CC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i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  <a:r>
              <a:rPr lang="nl-NL" sz="1600" i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 C&amp;C</a:t>
            </a:r>
            <a:endParaRPr lang="nl-BE" sz="1600" i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ijschrift met afgeronde rechthoek 11"/>
          <p:cNvSpPr/>
          <p:nvPr/>
        </p:nvSpPr>
        <p:spPr>
          <a:xfrm rot="21068624">
            <a:off x="46331" y="4586552"/>
            <a:ext cx="2149405" cy="842103"/>
          </a:xfrm>
          <a:prstGeom prst="wedgeRoundRectCallout">
            <a:avLst>
              <a:gd name="adj1" fmla="val 80946"/>
              <a:gd name="adj2" fmla="val -50907"/>
              <a:gd name="adj3" fmla="val 16667"/>
            </a:avLst>
          </a:prstGeom>
          <a:ln>
            <a:solidFill>
              <a:srgbClr val="CC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i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nl-NL" sz="1600" i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i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nl-NL" sz="1600" i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1600" b="1" i="1" u="sng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nl-NL" sz="1600" i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i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nl-NL" sz="1600" i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i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nl-NL" sz="1600" i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i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  <a:r>
              <a:rPr lang="nl-NL" sz="1600" i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gap analysis?</a:t>
            </a:r>
            <a:endParaRPr lang="nl-BE" sz="1600" i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ijschrift met afgeronde rechthoek 12"/>
          <p:cNvSpPr/>
          <p:nvPr/>
        </p:nvSpPr>
        <p:spPr>
          <a:xfrm rot="21233866">
            <a:off x="7622588" y="2318928"/>
            <a:ext cx="1473405" cy="1257300"/>
          </a:xfrm>
          <a:prstGeom prst="wedgeRoundRectCallout">
            <a:avLst>
              <a:gd name="adj1" fmla="val -86126"/>
              <a:gd name="adj2" fmla="val -5993"/>
              <a:gd name="adj3" fmla="val 16667"/>
            </a:avLst>
          </a:prstGeom>
          <a:ln>
            <a:solidFill>
              <a:srgbClr val="CC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i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C&amp;C </a:t>
            </a:r>
            <a:r>
              <a:rPr lang="nl-NL" sz="1600" i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nl-NL" sz="1600" i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assessment &amp; gap </a:t>
            </a:r>
            <a:r>
              <a:rPr lang="nl-NL" sz="1600" i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endParaRPr lang="nl-BE" sz="1600" i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ijschrift met afgeronde rechthoek 13"/>
          <p:cNvSpPr/>
          <p:nvPr/>
        </p:nvSpPr>
        <p:spPr>
          <a:xfrm rot="20924954">
            <a:off x="7535352" y="4563382"/>
            <a:ext cx="1515702" cy="1102113"/>
          </a:xfrm>
          <a:prstGeom prst="wedgeRoundRectCallout">
            <a:avLst>
              <a:gd name="adj1" fmla="val -84798"/>
              <a:gd name="adj2" fmla="val 25064"/>
              <a:gd name="adj3" fmla="val 16667"/>
            </a:avLst>
          </a:prstGeom>
          <a:ln>
            <a:solidFill>
              <a:srgbClr val="CC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i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OTM-R checklist &amp; gap </a:t>
            </a:r>
            <a:r>
              <a:rPr lang="nl-NL" sz="1600" i="1" dirty="0" err="1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endParaRPr lang="nl-BE" sz="1600" i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435600" y="260350"/>
            <a:ext cx="349091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28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INITIAL phase</a:t>
            </a:r>
            <a:endParaRPr lang="en-GB" sz="28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517" y="1630337"/>
            <a:ext cx="2919810" cy="4224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32674" y="1630337"/>
            <a:ext cx="2944364" cy="4191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4153" y="2564904"/>
            <a:ext cx="2697139" cy="157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Bijschrift met afgeronde rechthoek 10"/>
          <p:cNvSpPr/>
          <p:nvPr/>
        </p:nvSpPr>
        <p:spPr>
          <a:xfrm rot="19710956">
            <a:off x="128461" y="2052811"/>
            <a:ext cx="1226077" cy="545746"/>
          </a:xfrm>
          <a:prstGeom prst="wedgeRoundRectCallout">
            <a:avLst>
              <a:gd name="adj1" fmla="val 49509"/>
              <a:gd name="adj2" fmla="val 180651"/>
              <a:gd name="adj3" fmla="val 16667"/>
            </a:avLst>
          </a:prstGeom>
          <a:ln>
            <a:solidFill>
              <a:srgbClr val="3166C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i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HRS4R weblink</a:t>
            </a:r>
            <a:endParaRPr lang="nl-BE" sz="1600" i="1" dirty="0">
              <a:solidFill>
                <a:srgbClr val="3166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ijschrift met afgeronde rechthoek 11"/>
          <p:cNvSpPr/>
          <p:nvPr/>
        </p:nvSpPr>
        <p:spPr>
          <a:xfrm rot="20609197">
            <a:off x="241778" y="5632987"/>
            <a:ext cx="1473405" cy="651933"/>
          </a:xfrm>
          <a:prstGeom prst="wedgeRoundRectCallout">
            <a:avLst>
              <a:gd name="adj1" fmla="val 104859"/>
              <a:gd name="adj2" fmla="val -227003"/>
              <a:gd name="adj3" fmla="val 16667"/>
            </a:avLst>
          </a:prstGeom>
          <a:ln>
            <a:solidFill>
              <a:srgbClr val="3166C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i="1" dirty="0" err="1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nl-NL" sz="1600" i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i="1" dirty="0" err="1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nl-NL" sz="1600" i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l-NL" sz="1600" i="1" dirty="0" err="1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endParaRPr lang="nl-BE" sz="1600" i="1" dirty="0">
              <a:solidFill>
                <a:srgbClr val="3166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ijschrift met afgeronde rechthoek 12"/>
          <p:cNvSpPr/>
          <p:nvPr/>
        </p:nvSpPr>
        <p:spPr>
          <a:xfrm rot="685528">
            <a:off x="4678856" y="1752886"/>
            <a:ext cx="1949381" cy="546848"/>
          </a:xfrm>
          <a:prstGeom prst="wedgeRoundRectCallout">
            <a:avLst>
              <a:gd name="adj1" fmla="val -84371"/>
              <a:gd name="adj2" fmla="val 72838"/>
              <a:gd name="adj3" fmla="val 16667"/>
            </a:avLst>
          </a:prstGeom>
          <a:ln>
            <a:solidFill>
              <a:srgbClr val="3166C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i="1" dirty="0" err="1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nl-NL" sz="1600" i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(SWOT-analysis)</a:t>
            </a:r>
            <a:endParaRPr lang="nl-BE" sz="1600" i="1" dirty="0">
              <a:solidFill>
                <a:srgbClr val="3166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ijschrift met afgeronde rechthoek 13"/>
          <p:cNvSpPr/>
          <p:nvPr/>
        </p:nvSpPr>
        <p:spPr>
          <a:xfrm>
            <a:off x="5940151" y="4981055"/>
            <a:ext cx="1620519" cy="651933"/>
          </a:xfrm>
          <a:prstGeom prst="wedgeRoundRectCallout">
            <a:avLst>
              <a:gd name="adj1" fmla="val -129328"/>
              <a:gd name="adj2" fmla="val -231006"/>
              <a:gd name="adj3" fmla="val 16667"/>
            </a:avLst>
          </a:prstGeom>
          <a:ln>
            <a:solidFill>
              <a:srgbClr val="3166C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i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actions </a:t>
            </a:r>
            <a:r>
              <a:rPr lang="nl-NL" sz="1600" i="1" dirty="0" err="1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nl-NL" sz="1600" i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i="1" dirty="0" err="1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600" i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C&amp;C</a:t>
            </a:r>
            <a:endParaRPr lang="nl-BE" sz="1600" i="1" dirty="0">
              <a:solidFill>
                <a:srgbClr val="3166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ijschrift met afgeronde rechthoek 14"/>
          <p:cNvSpPr/>
          <p:nvPr/>
        </p:nvSpPr>
        <p:spPr>
          <a:xfrm rot="20939730">
            <a:off x="6077714" y="5799402"/>
            <a:ext cx="1878661" cy="651933"/>
          </a:xfrm>
          <a:prstGeom prst="wedgeRoundRectCallout">
            <a:avLst>
              <a:gd name="adj1" fmla="val -116274"/>
              <a:gd name="adj2" fmla="val -193404"/>
              <a:gd name="adj3" fmla="val 16667"/>
            </a:avLst>
          </a:prstGeom>
          <a:ln>
            <a:solidFill>
              <a:srgbClr val="3166C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i="1" dirty="0" err="1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nl-NL" sz="1600" i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actions </a:t>
            </a:r>
            <a:r>
              <a:rPr lang="nl-NL" sz="1600" i="1" dirty="0" err="1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nl-NL" sz="1600" i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i="1" dirty="0" err="1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600" i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OTM-R</a:t>
            </a:r>
            <a:endParaRPr lang="nl-BE" sz="1600" i="1" dirty="0">
              <a:solidFill>
                <a:srgbClr val="3166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ijschrift met afgeronde rechthoek 15"/>
          <p:cNvSpPr/>
          <p:nvPr/>
        </p:nvSpPr>
        <p:spPr>
          <a:xfrm rot="20591736">
            <a:off x="7197574" y="4101319"/>
            <a:ext cx="1748572" cy="651933"/>
          </a:xfrm>
          <a:prstGeom prst="wedgeRoundRectCallout">
            <a:avLst>
              <a:gd name="adj1" fmla="val -57469"/>
              <a:gd name="adj2" fmla="val -262824"/>
              <a:gd name="adj3" fmla="val 16667"/>
            </a:avLst>
          </a:prstGeom>
          <a:ln>
            <a:solidFill>
              <a:srgbClr val="3166C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600" i="1" dirty="0" err="1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nl-NL" sz="1600" i="1" dirty="0" smtClean="0">
                <a:solidFill>
                  <a:srgbClr val="316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endParaRPr lang="nl-BE" sz="1600" i="1" dirty="0">
              <a:solidFill>
                <a:srgbClr val="3166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"/>
          </p:nvPr>
        </p:nvSpPr>
        <p:spPr>
          <a:xfrm>
            <a:off x="80561" y="1268761"/>
            <a:ext cx="9007867" cy="43204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b="1" i="0" dirty="0" smtClean="0">
                <a:solidFill>
                  <a:srgbClr val="3166CF"/>
                </a:solidFill>
              </a:rPr>
              <a:t>Template 2 = Action</a:t>
            </a:r>
            <a:r>
              <a:rPr lang="en-US" sz="1400" i="0" dirty="0" smtClean="0">
                <a:solidFill>
                  <a:srgbClr val="3166CF"/>
                </a:solidFill>
              </a:rPr>
              <a:t> </a:t>
            </a:r>
            <a:r>
              <a:rPr lang="en-US" sz="1400" b="1" i="0" dirty="0" smtClean="0">
                <a:solidFill>
                  <a:srgbClr val="3166CF"/>
                </a:solidFill>
              </a:rPr>
              <a:t>plan</a:t>
            </a:r>
            <a:r>
              <a:rPr lang="en-US" sz="1400" i="0" dirty="0" smtClean="0">
                <a:solidFill>
                  <a:srgbClr val="3166CF"/>
                </a:solidFill>
              </a:rPr>
              <a:t> </a:t>
            </a:r>
            <a:r>
              <a:rPr lang="en-US" sz="1400" i="0" dirty="0" smtClean="0">
                <a:solidFill>
                  <a:schemeClr val="tx1"/>
                </a:solidFill>
              </a:rPr>
              <a:t>incl</a:t>
            </a:r>
            <a:r>
              <a:rPr lang="en-US" sz="1400" i="0" dirty="0">
                <a:solidFill>
                  <a:schemeClr val="tx1"/>
                </a:solidFill>
              </a:rPr>
              <a:t>.</a:t>
            </a:r>
            <a:r>
              <a:rPr lang="en-US" sz="1400" i="0" dirty="0" smtClean="0">
                <a:solidFill>
                  <a:schemeClr val="tx1"/>
                </a:solidFill>
              </a:rPr>
              <a:t> </a:t>
            </a:r>
            <a:r>
              <a:rPr lang="en-US" sz="1400" i="0" dirty="0" err="1" smtClean="0">
                <a:solidFill>
                  <a:schemeClr val="tx1"/>
                </a:solidFill>
              </a:rPr>
              <a:t>organisational</a:t>
            </a:r>
            <a:r>
              <a:rPr lang="en-US" sz="1400" i="0" dirty="0" smtClean="0">
                <a:solidFill>
                  <a:schemeClr val="tx1"/>
                </a:solidFill>
              </a:rPr>
              <a:t> information, narrative, actions &amp; implementation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435600" y="260350"/>
            <a:ext cx="349091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28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INITIAL phase</a:t>
            </a:r>
            <a:endParaRPr lang="en-GB" sz="2800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3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i="0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Eligibility criteria: </a:t>
            </a:r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(usually EC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checks </a:t>
            </a:r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eligibility) </a:t>
            </a:r>
          </a:p>
          <a:p>
            <a:pPr marL="0" indent="0">
              <a:buNone/>
            </a:pPr>
            <a:endParaRPr lang="en-US" sz="10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52425" defTabSz="714375">
              <a:buClr>
                <a:srgbClr val="CC0099"/>
              </a:buClr>
              <a:buFont typeface="Wingdings" panose="05000000000000000000" pitchFamily="2" charset="2"/>
              <a:buChar char="Ø"/>
            </a:pP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C&amp;C signed </a:t>
            </a: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before HRS4R submission: </a:t>
            </a:r>
            <a:r>
              <a:rPr lang="en-US" sz="2000" i="0" u="sng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i="0" u="sng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 </a:t>
            </a: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newcomers.</a:t>
            </a:r>
          </a:p>
          <a:p>
            <a:pPr marL="1114425" lvl="2" indent="-352425" defTabSz="714375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n-US" sz="18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 different setting, mention it</a:t>
            </a:r>
          </a:p>
          <a:p>
            <a:pPr marL="714375" indent="-352425" defTabSz="714375">
              <a:buClr>
                <a:srgbClr val="CC0099"/>
              </a:buClr>
              <a:buFont typeface="Wingdings" panose="05000000000000000000" pitchFamily="2" charset="2"/>
              <a:buChar char="Ø"/>
            </a:pP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HRS4R </a:t>
            </a:r>
            <a:r>
              <a:rPr lang="en-US" sz="20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on </a:t>
            </a:r>
            <a:r>
              <a:rPr lang="en-US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in English</a:t>
            </a: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1114425" lvl="2" indent="-352425" defTabSz="714375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n-US" sz="18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but hard to </a:t>
            </a:r>
            <a:r>
              <a:rPr lang="en-US" sz="1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find, make a recommendation (not a reason for penalizing</a:t>
            </a:r>
            <a:r>
              <a:rPr lang="en-US" sz="18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114425" lvl="2" indent="-352425" defTabSz="714375">
              <a:buClr>
                <a:srgbClr val="CC0099"/>
              </a:buClr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analysis </a:t>
            </a:r>
            <a:r>
              <a:rPr lang="en-US" sz="1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need to be published! </a:t>
            </a:r>
          </a:p>
          <a:p>
            <a:pPr marL="714375" indent="-352425" defTabSz="714375">
              <a:buClr>
                <a:srgbClr val="CC0099"/>
              </a:buClr>
              <a:buFont typeface="Wingdings" panose="05000000000000000000" pitchFamily="2" charset="2"/>
              <a:buChar char="Ø"/>
            </a:pP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complete</a:t>
            </a: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i.e. the two templates (Gap-analysis + action plan)?</a:t>
            </a:r>
            <a:endParaRPr lang="en-US" sz="20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52425" defTabSz="714375">
              <a:buClr>
                <a:srgbClr val="CC0099"/>
              </a:buClr>
              <a:buFont typeface="Wingdings" panose="05000000000000000000" pitchFamily="2" charset="2"/>
              <a:buChar char="Ø"/>
            </a:pP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letter or other evidence of </a:t>
            </a:r>
            <a:r>
              <a:rPr lang="en-US" sz="2000" b="1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endorsement</a:t>
            </a: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Clr>
                <a:srgbClr val="CC0099"/>
              </a:buClr>
              <a:buNone/>
            </a:pPr>
            <a:endParaRPr lang="en-US" sz="10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C0099"/>
              </a:buClr>
              <a:buFont typeface="+mj-lt"/>
              <a:buAutoNum type="arabicPeriod" startAt="2"/>
            </a:pPr>
            <a:r>
              <a:rPr lang="en-US" sz="2200" b="1" i="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assessment</a:t>
            </a:r>
          </a:p>
          <a:p>
            <a:pPr marL="457200" indent="-457200">
              <a:buClr>
                <a:srgbClr val="CC0099"/>
              </a:buClr>
              <a:buFont typeface="+mj-lt"/>
              <a:buAutoNum type="arabicPeriod" startAt="2"/>
            </a:pPr>
            <a:r>
              <a:rPr lang="en-US" sz="2200" b="1" i="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judgment</a:t>
            </a:r>
          </a:p>
          <a:p>
            <a:pPr marL="457200" indent="-457200">
              <a:buClr>
                <a:srgbClr val="CC0099"/>
              </a:buClr>
              <a:buFont typeface="+mj-lt"/>
              <a:buAutoNum type="arabicPeriod" startAt="2"/>
            </a:pPr>
            <a:r>
              <a:rPr lang="en-US" sz="2200" b="1" i="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i="0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ecommendations</a:t>
            </a:r>
            <a:endParaRPr lang="en-US" sz="2200" b="1" i="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88640"/>
            <a:ext cx="392392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z="2800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assessors do…</a:t>
            </a:r>
            <a:endParaRPr lang="en-GB" sz="280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830</Words>
  <Application>Microsoft Office PowerPoint</Application>
  <PresentationFormat>On-screen Show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</vt:lpstr>
      <vt:lpstr>1_Blank</vt:lpstr>
      <vt:lpstr>The Human Resources Strategy for Researchers (HRS4R)   How to implement the principles of Charter and Code?    Sofia (BG) – 17 October 2017</vt:lpstr>
      <vt:lpstr>READ the documents !</vt:lpstr>
      <vt:lpstr>https://euraxess.ec.europa.eu/useful-information/policy-library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BRACH Irmela (RTD)</dc:creator>
  <cp:lastModifiedBy>BRACH Irmela (RTD)</cp:lastModifiedBy>
  <cp:revision>112</cp:revision>
  <cp:lastPrinted>2017-09-15T13:25:40Z</cp:lastPrinted>
  <dcterms:created xsi:type="dcterms:W3CDTF">2015-10-01T08:24:59Z</dcterms:created>
  <dcterms:modified xsi:type="dcterms:W3CDTF">2017-10-11T13:35:51Z</dcterms:modified>
</cp:coreProperties>
</file>