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2" r:id="rId4"/>
    <p:sldId id="259" r:id="rId5"/>
    <p:sldId id="263" r:id="rId6"/>
    <p:sldId id="260" r:id="rId7"/>
    <p:sldId id="261" r:id="rId8"/>
  </p:sldIdLst>
  <p:sldSz cx="18288000" cy="10287000"/>
  <p:notesSz cx="6858000" cy="9144000"/>
  <p:embeddedFontLst>
    <p:embeddedFont>
      <p:font typeface="Arial Black" panose="020B0A04020102020204" pitchFamily="34" charset="0"/>
      <p:bold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2C20C-3463-4305-821C-09828E4C4408}" type="datetimeFigureOut">
              <a:rPr lang="en-GB" smtClean="0"/>
              <a:t>21/03/2022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3CAB3-8931-44D3-BBFD-4CF80F420D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014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8.svg"/><Relationship Id="rId21" Type="http://schemas.openxmlformats.org/officeDocument/2006/relationships/image" Target="../media/image33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7.png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9.sv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Relationship Id="rId2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8.svg"/><Relationship Id="rId7" Type="http://schemas.openxmlformats.org/officeDocument/2006/relationships/image" Target="../media/image3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9.svg"/><Relationship Id="rId10" Type="http://schemas.openxmlformats.org/officeDocument/2006/relationships/hyperlink" Target="http://www.innovationcapital.bg/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61" r="20228" b="2661"/>
          <a:stretch/>
        </p:blipFill>
        <p:spPr>
          <a:xfrm>
            <a:off x="7623541" y="-1"/>
            <a:ext cx="10664459" cy="102870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0" y="7658100"/>
            <a:ext cx="1856068" cy="399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CC63C7-4546-4D71-82A6-E9D34B557DBF}"/>
              </a:ext>
            </a:extLst>
          </p:cNvPr>
          <p:cNvSpPr txBox="1"/>
          <p:nvPr/>
        </p:nvSpPr>
        <p:spPr>
          <a:xfrm>
            <a:off x="0" y="3162300"/>
            <a:ext cx="76235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ea typeface="Fashion Fetish Light" panose="02000000000000000000" pitchFamily="2" charset="-128"/>
              </a:rPr>
              <a:t>Фонд с размер 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ea typeface="Fashion Fetish Light" panose="02000000000000000000" pitchFamily="2" charset="-128"/>
              </a:rPr>
              <a:t>EUR </a:t>
            </a:r>
            <a:r>
              <a:rPr lang="en-AU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ea typeface="Fashion Fetish Light" panose="02000000000000000000" pitchFamily="2" charset="-128"/>
              </a:rPr>
              <a:t>21.1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ea typeface="Fashion Fetish Light" panose="02000000000000000000" pitchFamily="2" charset="-128"/>
              </a:rPr>
              <a:t>M </a:t>
            </a:r>
          </a:p>
          <a:p>
            <a:pPr algn="ctr"/>
            <a:endParaRPr lang="en-US" sz="3000" dirty="0">
              <a:latin typeface="Arial Black" panose="020B0A04020102020204" pitchFamily="34" charset="0"/>
              <a:ea typeface="Fashion Fetish Light" panose="02000000000000000000" pitchFamily="2" charset="-128"/>
            </a:endParaRPr>
          </a:p>
          <a:p>
            <a:pPr algn="ctr"/>
            <a:r>
              <a:rPr lang="en-AU" sz="3000" b="1" dirty="0">
                <a:solidFill>
                  <a:srgbClr val="92C558"/>
                </a:solidFill>
                <a:latin typeface="Arial Black" panose="020B0A04020102020204" pitchFamily="34" charset="0"/>
                <a:ea typeface="Fashion Fetish Light" panose="02000000000000000000" pitchFamily="2" charset="-128"/>
              </a:rPr>
              <a:t>200 </a:t>
            </a:r>
            <a:r>
              <a:rPr lang="bg-BG" sz="3000" b="1" dirty="0">
                <a:solidFill>
                  <a:srgbClr val="92C558"/>
                </a:solidFill>
                <a:latin typeface="Arial Black" panose="020B0A04020102020204" pitchFamily="34" charset="0"/>
                <a:ea typeface="Fashion Fetish Light" panose="02000000000000000000" pitchFamily="2" charset="-128"/>
              </a:rPr>
              <a:t>инвестиции</a:t>
            </a:r>
            <a:r>
              <a:rPr lang="en-AU" sz="3000" b="1" dirty="0">
                <a:solidFill>
                  <a:srgbClr val="92C558"/>
                </a:solidFill>
                <a:latin typeface="Arial Black" panose="020B0A04020102020204" pitchFamily="34" charset="0"/>
                <a:ea typeface="Fashion Fetish Light" panose="02000000000000000000" pitchFamily="2" charset="-128"/>
              </a:rPr>
              <a:t> </a:t>
            </a:r>
          </a:p>
          <a:p>
            <a:pPr algn="ctr"/>
            <a:r>
              <a:rPr lang="bg-BG" sz="3000" dirty="0">
                <a:latin typeface="Arial Black" panose="020B0A04020102020204" pitchFamily="34" charset="0"/>
                <a:ea typeface="Fashion Fetish Light" panose="02000000000000000000" pitchFamily="2" charset="-128"/>
              </a:rPr>
              <a:t>акселерация и </a:t>
            </a:r>
            <a:endParaRPr lang="en-US" sz="3000" dirty="0">
              <a:latin typeface="Arial Black" panose="020B0A04020102020204" pitchFamily="34" charset="0"/>
              <a:ea typeface="Fashion Fetish Light" panose="02000000000000000000" pitchFamily="2" charset="-128"/>
            </a:endParaRPr>
          </a:p>
          <a:p>
            <a:pPr algn="ctr"/>
            <a:r>
              <a:rPr lang="bg-BG" sz="3000" dirty="0" err="1">
                <a:latin typeface="Arial Black" panose="020B0A04020102020204" pitchFamily="34" charset="0"/>
                <a:ea typeface="Fashion Fetish Light" panose="02000000000000000000" pitchFamily="2" charset="-128"/>
              </a:rPr>
              <a:t>пре</a:t>
            </a:r>
            <a:r>
              <a:rPr lang="bg-BG" sz="3000" dirty="0">
                <a:latin typeface="Arial Black" panose="020B0A04020102020204" pitchFamily="34" charset="0"/>
                <a:ea typeface="Fashion Fetish Light" panose="02000000000000000000" pitchFamily="2" charset="-128"/>
              </a:rPr>
              <a:t>-сийд инвестиции</a:t>
            </a:r>
            <a:endParaRPr lang="en-US" sz="3000" dirty="0">
              <a:latin typeface="Arial Black" panose="020B0A04020102020204" pitchFamily="34" charset="0"/>
              <a:ea typeface="Fashion Fetish Light" panose="02000000000000000000" pitchFamily="2" charset="-128"/>
            </a:endParaRPr>
          </a:p>
          <a:p>
            <a:pPr algn="ctr"/>
            <a:endParaRPr lang="en-US" sz="3000" dirty="0">
              <a:latin typeface="Arial Black" panose="020B0A04020102020204" pitchFamily="34" charset="0"/>
              <a:ea typeface="Fashion Fetish Light" panose="02000000000000000000" pitchFamily="2" charset="-128"/>
            </a:endParaRPr>
          </a:p>
          <a:p>
            <a:pPr algn="ctr"/>
            <a:r>
              <a:rPr lang="bg-BG" sz="3000" b="1" dirty="0">
                <a:solidFill>
                  <a:srgbClr val="92C558"/>
                </a:solidFill>
                <a:latin typeface="Arial Black" panose="020B0A04020102020204" pitchFamily="34" charset="0"/>
                <a:ea typeface="Fashion Fetish Light" panose="02000000000000000000" pitchFamily="2" charset="-128"/>
              </a:rPr>
              <a:t>3</a:t>
            </a:r>
            <a:r>
              <a:rPr lang="en-US" sz="3000" b="1" dirty="0">
                <a:solidFill>
                  <a:srgbClr val="92C558"/>
                </a:solidFill>
                <a:latin typeface="Arial Black" panose="020B0A04020102020204" pitchFamily="34" charset="0"/>
                <a:ea typeface="Fashion Fetish Light" panose="02000000000000000000" pitchFamily="2" charset="-128"/>
              </a:rPr>
              <a:t>0 </a:t>
            </a:r>
            <a:r>
              <a:rPr lang="bg-BG" sz="3000" b="1" dirty="0">
                <a:solidFill>
                  <a:srgbClr val="92C558"/>
                </a:solidFill>
                <a:latin typeface="Arial Black" panose="020B0A04020102020204" pitchFamily="34" charset="0"/>
                <a:ea typeface="Fashion Fetish Light" panose="02000000000000000000" pitchFamily="2" charset="-128"/>
              </a:rPr>
              <a:t>инвестиции</a:t>
            </a:r>
            <a:endParaRPr lang="en-US" sz="3000" b="1" dirty="0">
              <a:solidFill>
                <a:srgbClr val="92C558"/>
              </a:solidFill>
              <a:latin typeface="Arial Black" panose="020B0A04020102020204" pitchFamily="34" charset="0"/>
              <a:ea typeface="Fashion Fetish Light" panose="02000000000000000000" pitchFamily="2" charset="-128"/>
            </a:endParaRPr>
          </a:p>
          <a:p>
            <a:pPr algn="ctr"/>
            <a:r>
              <a:rPr lang="bg-BG" sz="3000" dirty="0">
                <a:latin typeface="Arial Black" panose="020B0A04020102020204" pitchFamily="34" charset="0"/>
                <a:ea typeface="Fashion Fetish Light" panose="02000000000000000000" pitchFamily="2" charset="-128"/>
              </a:rPr>
              <a:t>последващи</a:t>
            </a:r>
          </a:p>
          <a:p>
            <a:pPr algn="ctr"/>
            <a:r>
              <a:rPr lang="bg-BG" sz="3000" dirty="0">
                <a:latin typeface="Arial Black" panose="020B0A04020102020204" pitchFamily="34" charset="0"/>
                <a:ea typeface="Fashion Fetish Light" panose="02000000000000000000" pitchFamily="2" charset="-128"/>
              </a:rPr>
              <a:t>и сийд инвестиции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3ECAE3-9DF4-4235-96C7-BD09BCB54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"/>
            <a:ext cx="6532217" cy="2476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874" t="4565" r="-42393" b="756"/>
          <a:stretch/>
        </p:blipFill>
        <p:spPr>
          <a:xfrm>
            <a:off x="0" y="0"/>
            <a:ext cx="103632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843" t="50000" r="50000"/>
          <a:stretch/>
        </p:blipFill>
        <p:spPr>
          <a:xfrm rot="-5400000" flipH="1" flipV="1">
            <a:off x="16404033" y="8403036"/>
            <a:ext cx="2095499" cy="1672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64B08-BF0A-4AD0-A747-4DE587F6DA6D}"/>
              </a:ext>
            </a:extLst>
          </p:cNvPr>
          <p:cNvSpPr txBox="1"/>
          <p:nvPr/>
        </p:nvSpPr>
        <p:spPr>
          <a:xfrm>
            <a:off x="3733800" y="4610100"/>
            <a:ext cx="662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 Black" panose="020B0A04020102020204" pitchFamily="34" charset="0"/>
              </a:rPr>
              <a:t>10</a:t>
            </a:r>
            <a:r>
              <a:rPr lang="en-GB" sz="3000" dirty="0">
                <a:latin typeface="Arial Black" panose="020B0A04020102020204" pitchFamily="34" charset="0"/>
              </a:rPr>
              <a:t>0+</a:t>
            </a:r>
            <a:r>
              <a:rPr lang="bg-BG" sz="3000" dirty="0">
                <a:latin typeface="Arial Black" panose="020B0A04020102020204" pitchFamily="34" charset="0"/>
              </a:rPr>
              <a:t> </a:t>
            </a:r>
          </a:p>
          <a:p>
            <a:r>
              <a:rPr lang="bg-BG" sz="3000" dirty="0">
                <a:latin typeface="Arial Black" panose="020B0A04020102020204" pitchFamily="34" charset="0"/>
              </a:rPr>
              <a:t>портфолио компании</a:t>
            </a:r>
            <a:br>
              <a:rPr lang="en-US" sz="3000" dirty="0">
                <a:latin typeface="Arial Black" panose="020B0A04020102020204" pitchFamily="34" charset="0"/>
              </a:rPr>
            </a:br>
            <a:endParaRPr lang="en-US" sz="3000" dirty="0"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sz="3000" dirty="0">
              <a:solidFill>
                <a:srgbClr val="92C558"/>
              </a:solidFill>
              <a:latin typeface="Arial Black" panose="020B0A04020102020204" pitchFamily="34" charset="0"/>
            </a:endParaRPr>
          </a:p>
          <a:p>
            <a:r>
              <a:rPr lang="en-US" sz="3000" dirty="0">
                <a:solidFill>
                  <a:srgbClr val="92C558"/>
                </a:solidFill>
                <a:latin typeface="Arial Black" panose="020B0A04020102020204" pitchFamily="34" charset="0"/>
              </a:rPr>
              <a:t>EUR </a:t>
            </a:r>
            <a:r>
              <a:rPr lang="en-GB" sz="3000" dirty="0">
                <a:solidFill>
                  <a:srgbClr val="92C558"/>
                </a:solidFill>
                <a:latin typeface="Arial Black" panose="020B0A04020102020204" pitchFamily="34" charset="0"/>
              </a:rPr>
              <a:t>10</a:t>
            </a:r>
            <a:r>
              <a:rPr lang="bg-BG" sz="3000" dirty="0">
                <a:solidFill>
                  <a:srgbClr val="92C558"/>
                </a:solidFill>
                <a:latin typeface="Arial Black" panose="020B0A04020102020204" pitchFamily="34" charset="0"/>
              </a:rPr>
              <a:t>М </a:t>
            </a:r>
          </a:p>
          <a:p>
            <a:r>
              <a:rPr lang="bg-BG" sz="3000" dirty="0">
                <a:solidFill>
                  <a:srgbClr val="92C558"/>
                </a:solidFill>
                <a:latin typeface="Arial Black" panose="020B0A04020102020204" pitchFamily="34" charset="0"/>
              </a:rPr>
              <a:t>инвестирани средства</a:t>
            </a:r>
            <a:endParaRPr lang="en-US" sz="3000" dirty="0">
              <a:solidFill>
                <a:srgbClr val="92C558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AD513-3CDB-46D4-92B4-1C4D6F8C32AA}"/>
              </a:ext>
            </a:extLst>
          </p:cNvPr>
          <p:cNvSpPr txBox="1"/>
          <p:nvPr/>
        </p:nvSpPr>
        <p:spPr>
          <a:xfrm>
            <a:off x="9974046" y="4586299"/>
            <a:ext cx="77805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92C558"/>
                </a:solidFill>
                <a:latin typeface="Arial Black" panose="020B0A04020102020204" pitchFamily="34" charset="0"/>
              </a:rPr>
              <a:t>24</a:t>
            </a:r>
            <a:r>
              <a:rPr lang="bg-BG" sz="3000" dirty="0">
                <a:solidFill>
                  <a:srgbClr val="92C558"/>
                </a:solidFill>
                <a:latin typeface="Arial Black" panose="020B0A04020102020204" pitchFamily="34" charset="0"/>
              </a:rPr>
              <a:t>0+ </a:t>
            </a:r>
          </a:p>
          <a:p>
            <a:r>
              <a:rPr lang="bg-BG" sz="3000" dirty="0">
                <a:solidFill>
                  <a:srgbClr val="92C558"/>
                </a:solidFill>
                <a:latin typeface="Arial Black" panose="020B0A04020102020204" pitchFamily="34" charset="0"/>
              </a:rPr>
              <a:t>осигурени нови работни места</a:t>
            </a:r>
            <a:br>
              <a:rPr lang="en-US" sz="3000" dirty="0">
                <a:solidFill>
                  <a:srgbClr val="92C558"/>
                </a:solidFill>
                <a:latin typeface="Arial Black" panose="020B0A04020102020204" pitchFamily="34" charset="0"/>
              </a:rPr>
            </a:br>
            <a:br>
              <a:rPr lang="en-US" sz="3000" dirty="0">
                <a:solidFill>
                  <a:srgbClr val="92C558"/>
                </a:solidFill>
                <a:latin typeface="Arial Black" panose="020B0A04020102020204" pitchFamily="34" charset="0"/>
              </a:rPr>
            </a:br>
            <a:endParaRPr lang="en-US" sz="3000" dirty="0">
              <a:solidFill>
                <a:srgbClr val="92C558"/>
              </a:solidFill>
              <a:latin typeface="Arial Black" panose="020B0A04020102020204" pitchFamily="34" charset="0"/>
            </a:endParaRPr>
          </a:p>
          <a:p>
            <a:r>
              <a:rPr lang="en-US" sz="3000" dirty="0">
                <a:latin typeface="Arial Black" panose="020B0A04020102020204" pitchFamily="34" charset="0"/>
              </a:rPr>
              <a:t>EUR </a:t>
            </a:r>
            <a:r>
              <a:rPr lang="bg-BG" sz="3000" dirty="0">
                <a:latin typeface="Arial Black" panose="020B0A04020102020204" pitchFamily="34" charset="0"/>
              </a:rPr>
              <a:t>6</a:t>
            </a:r>
            <a:r>
              <a:rPr lang="en-US" sz="3000" dirty="0">
                <a:latin typeface="Arial Black" panose="020B0A04020102020204" pitchFamily="34" charset="0"/>
              </a:rPr>
              <a:t>M</a:t>
            </a:r>
            <a:r>
              <a:rPr lang="bg-BG" sz="3000" dirty="0">
                <a:latin typeface="Arial Black" panose="020B0A04020102020204" pitchFamily="34" charset="0"/>
              </a:rPr>
              <a:t>+ </a:t>
            </a:r>
          </a:p>
          <a:p>
            <a:r>
              <a:rPr lang="bg-BG" sz="3000" dirty="0">
                <a:latin typeface="Arial Black" panose="020B0A04020102020204" pitchFamily="34" charset="0"/>
              </a:rPr>
              <a:t>допълнително привлечен капитал</a:t>
            </a:r>
            <a:endParaRPr lang="bg-BG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5EAB23-E467-431A-8B4F-DF25F57FD9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0"/>
            <a:ext cx="6532217" cy="2476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874" t="4565" r="-42393" b="756"/>
          <a:stretch/>
        </p:blipFill>
        <p:spPr>
          <a:xfrm>
            <a:off x="0" y="0"/>
            <a:ext cx="103632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843" t="50000" r="50000"/>
          <a:stretch/>
        </p:blipFill>
        <p:spPr>
          <a:xfrm rot="-5400000" flipH="1" flipV="1">
            <a:off x="16404033" y="8403036"/>
            <a:ext cx="2095499" cy="1672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5EAB23-E467-431A-8B4F-DF25F57FD9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0"/>
            <a:ext cx="6532217" cy="2476500"/>
          </a:xfrm>
          <a:prstGeom prst="rect">
            <a:avLst/>
          </a:prstGeom>
        </p:spPr>
      </p:pic>
      <p:pic>
        <p:nvPicPr>
          <p:cNvPr id="5" name="Picture 4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B94688E6-E857-4442-A516-C517EB922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995"/>
            <a:ext cx="18440400" cy="1226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46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16066167" y="8614566"/>
            <a:ext cx="4443665" cy="334486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726861" y="3325456"/>
            <a:ext cx="3835511" cy="383551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5C74A">
                <a:alpha val="15686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6764" b="5321"/>
          <a:stretch/>
        </p:blipFill>
        <p:spPr>
          <a:xfrm flipH="1">
            <a:off x="-1" y="1"/>
            <a:ext cx="7117005" cy="10287000"/>
          </a:xfrm>
          <a:prstGeom prst="rect">
            <a:avLst/>
          </a:prstGeom>
        </p:spPr>
      </p:pic>
      <p:pic>
        <p:nvPicPr>
          <p:cNvPr id="15" name="Picture 2" descr="C:\Users\bcause\Desktop\IABG\1. Logo_Color\XL_Logos\XLROADSHOW.png">
            <a:extLst>
              <a:ext uri="{FF2B5EF4-FFF2-40B4-BE49-F238E27FC236}">
                <a16:creationId xmlns:a16="http://schemas.microsoft.com/office/drawing/2014/main" id="{AD66FAAE-A090-4896-8434-A078A267B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622" y="5239747"/>
            <a:ext cx="5920751" cy="114062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bcause\Desktop\IABG\1. Logo_Color\XL_Logos\XLRADAR.png">
            <a:extLst>
              <a:ext uri="{FF2B5EF4-FFF2-40B4-BE49-F238E27FC236}">
                <a16:creationId xmlns:a16="http://schemas.microsoft.com/office/drawing/2014/main" id="{71796BD5-315E-4022-8A4B-19154B24B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249" y="3112341"/>
            <a:ext cx="4503381" cy="11621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bcause\Desktop\IABG\1. Logo_Color\XL_Logos\XLABS.png">
            <a:extLst>
              <a:ext uri="{FF2B5EF4-FFF2-40B4-BE49-F238E27FC236}">
                <a16:creationId xmlns:a16="http://schemas.microsoft.com/office/drawing/2014/main" id="{AE45DBF3-1B55-47E1-AB01-7A848F138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432129"/>
            <a:ext cx="4273004" cy="1266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BB5FBD-8A6D-40FD-ACE2-93CE102C18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0"/>
            <a:ext cx="6532217" cy="2476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16066167" y="8614566"/>
            <a:ext cx="4443665" cy="334486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726861" y="3325456"/>
            <a:ext cx="3835511" cy="383551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5C74A">
                <a:alpha val="15686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6764" b="5321"/>
          <a:stretch/>
        </p:blipFill>
        <p:spPr>
          <a:xfrm flipH="1">
            <a:off x="-1" y="1"/>
            <a:ext cx="7117005" cy="10287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BB5FBD-8A6D-40FD-ACE2-93CE102C1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0"/>
            <a:ext cx="6532217" cy="2476500"/>
          </a:xfrm>
          <a:prstGeom prst="rect">
            <a:avLst/>
          </a:prstGeom>
        </p:spPr>
      </p:pic>
      <p:pic>
        <p:nvPicPr>
          <p:cNvPr id="2050" name="Picture 2" descr="global-venture-capital-activity">
            <a:extLst>
              <a:ext uri="{FF2B5EF4-FFF2-40B4-BE49-F238E27FC236}">
                <a16:creationId xmlns:a16="http://schemas.microsoft.com/office/drawing/2014/main" id="{74C7AFC8-1CF9-414F-BA61-D4C274906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459182"/>
            <a:ext cx="10078384" cy="59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527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242" b="73553"/>
          <a:stretch/>
        </p:blipFill>
        <p:spPr>
          <a:xfrm>
            <a:off x="5887343" y="7466496"/>
            <a:ext cx="12400657" cy="28735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87" t="69245" r="50001" b="-1138"/>
          <a:stretch/>
        </p:blipFill>
        <p:spPr>
          <a:xfrm rot="-5400000">
            <a:off x="-590548" y="590549"/>
            <a:ext cx="2247901" cy="1066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A1C764-D27E-40B2-A2E4-6E600A13F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0"/>
            <a:ext cx="6532217" cy="24765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4514BEA-DF4C-4D93-AEFC-B89295F7F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584" y="7408317"/>
            <a:ext cx="4357720" cy="244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5D5500D-B804-4398-B9AA-220853C18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33712"/>
            <a:ext cx="215265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86719AC-CC12-4B9B-9B19-DEBFE7080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040" y="4777490"/>
            <a:ext cx="2305050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458DD8C-D752-47B7-A476-0191A32B1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040" y="6402102"/>
            <a:ext cx="21145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DE4C624-36AB-481C-B6AF-54B4377F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304" y="3243262"/>
            <a:ext cx="22669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FA287DD-D6BB-4256-A04F-E3855450D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532" y="4853340"/>
            <a:ext cx="21907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AC0C8DA5-27F2-4C29-BBC5-E54CFAD2F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03" y="6254137"/>
            <a:ext cx="1790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02FCC668-5711-4F60-83D9-5A80DC8F9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3099358"/>
            <a:ext cx="1943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B937258-2791-4296-B816-C320ED8EF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0" y="3324225"/>
            <a:ext cx="32956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D973F60-D46D-4D2F-88E4-05BE4A2DA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859" y="4448176"/>
            <a:ext cx="1905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7AA229CC-CD71-40FE-AAC5-14192C607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2349" y="4634723"/>
            <a:ext cx="2400300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CE0E3916-F9EC-4922-9D9E-DB88EB3E9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265" y="6276326"/>
            <a:ext cx="25336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4F335EF3-B0B2-4053-8A14-8D037EBEC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429" y="5963785"/>
            <a:ext cx="17907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Ubitrack">
            <a:extLst>
              <a:ext uri="{FF2B5EF4-FFF2-40B4-BE49-F238E27FC236}">
                <a16:creationId xmlns:a16="http://schemas.microsoft.com/office/drawing/2014/main" id="{1486091F-B366-4539-A2BB-160C19A3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778" y="6254137"/>
            <a:ext cx="2305050" cy="8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ealth In Box - Home | Facebook">
            <a:extLst>
              <a:ext uri="{FF2B5EF4-FFF2-40B4-BE49-F238E27FC236}">
                <a16:creationId xmlns:a16="http://schemas.microsoft.com/office/drawing/2014/main" id="{5E5BABE0-5086-4E2E-BE40-5A6E45969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258" y="4457700"/>
            <a:ext cx="1535590" cy="152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АвтоИконом - Home | Facebook">
            <a:extLst>
              <a:ext uri="{FF2B5EF4-FFF2-40B4-BE49-F238E27FC236}">
                <a16:creationId xmlns:a16="http://schemas.microsoft.com/office/drawing/2014/main" id="{39CB6FD5-D564-4D0D-93AA-08A5B1E07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852" y="2776534"/>
            <a:ext cx="1528766" cy="152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242" b="73553"/>
          <a:stretch/>
        </p:blipFill>
        <p:spPr>
          <a:xfrm>
            <a:off x="5887343" y="7426739"/>
            <a:ext cx="12400657" cy="28735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87" t="69245" r="50001" b="-1138"/>
          <a:stretch/>
        </p:blipFill>
        <p:spPr>
          <a:xfrm rot="-5400000">
            <a:off x="-590548" y="590549"/>
            <a:ext cx="2247901" cy="10667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4BD7B8-DF36-4F00-84B9-8BA5A7BBA02D}"/>
              </a:ext>
            </a:extLst>
          </p:cNvPr>
          <p:cNvSpPr/>
          <p:nvPr/>
        </p:nvSpPr>
        <p:spPr>
          <a:xfrm>
            <a:off x="3047999" y="6401895"/>
            <a:ext cx="12234399" cy="1561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bg-BG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Иновейшън</a:t>
            </a:r>
            <a:r>
              <a:rPr lang="bg-BG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Кепитъл“ АД е фонд мениджър, управляващ  фонд за рисков капитал в размер на 21.1 милиона евро за дялово и квази-дялово финансиране. Избран е като фонд мениджър от Фонд на фондовете („ФМФИБ“ ЕАД) да управлява ресурс от 19.3 млн. евро по Оперативна програма „Иновации и конкурентоспособност“, съфинансирана от Европейския фонд за регионално развитие и допълнителен капитал от независими частни инвеститори в размер на 1.8 млн. евро.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bcause\Desktop\IABG\1. Logo_Color\ФМФИБ\Лого\ERDF.jpg">
            <a:extLst>
              <a:ext uri="{FF2B5EF4-FFF2-40B4-BE49-F238E27FC236}">
                <a16:creationId xmlns:a16="http://schemas.microsoft.com/office/drawing/2014/main" id="{89775644-D706-47EC-8EBE-B6EFE8C0E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14" y="3898432"/>
            <a:ext cx="2133600" cy="185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bcause\Desktop\IABG\1. Logo_Color\ФМФИБ\Лого\FOF_ENG_72dpi_RGB.jpg">
            <a:extLst>
              <a:ext uri="{FF2B5EF4-FFF2-40B4-BE49-F238E27FC236}">
                <a16:creationId xmlns:a16="http://schemas.microsoft.com/office/drawing/2014/main" id="{396C15F2-765F-43DB-8D20-1C92D365A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21" y="3898432"/>
            <a:ext cx="3737317" cy="185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bcause\Desktop\IABG\1. Logo_Color\ФМФИБ\ОП Иновации и конкурентоспособност\Logo_EN\logo-en-right.jpg">
            <a:extLst>
              <a:ext uri="{FF2B5EF4-FFF2-40B4-BE49-F238E27FC236}">
                <a16:creationId xmlns:a16="http://schemas.microsoft.com/office/drawing/2014/main" id="{E56D2EFE-BBF9-420F-8B0D-5FCEEF4F5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263" y="3839723"/>
            <a:ext cx="4528135" cy="185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A1C764-D27E-40B2-A2E4-6E600A13FA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0"/>
            <a:ext cx="6532217" cy="2476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18A8F77-AA53-414D-A27A-15B5F70F7CFD}"/>
              </a:ext>
            </a:extLst>
          </p:cNvPr>
          <p:cNvSpPr/>
          <p:nvPr/>
        </p:nvSpPr>
        <p:spPr>
          <a:xfrm>
            <a:off x="2588814" y="2417791"/>
            <a:ext cx="12234399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www.innovationcapital.bg</a:t>
            </a: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3231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129</Words>
  <Application>Microsoft Office PowerPoint</Application>
  <PresentationFormat>Custom</PresentationFormat>
  <Paragraphs>20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 Black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Venture Capital Fund</dc:title>
  <cp:lastModifiedBy>Angel Angelov</cp:lastModifiedBy>
  <cp:revision>6</cp:revision>
  <dcterms:created xsi:type="dcterms:W3CDTF">2006-08-16T00:00:00Z</dcterms:created>
  <dcterms:modified xsi:type="dcterms:W3CDTF">2022-03-22T10:17:40Z</dcterms:modified>
  <dc:identifier>DAE7nN4FpOk</dc:identifier>
</cp:coreProperties>
</file>