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6" r:id="rId3"/>
    <p:sldId id="277" r:id="rId4"/>
    <p:sldId id="278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0" r:id="rId13"/>
    <p:sldId id="288" r:id="rId14"/>
    <p:sldId id="289" r:id="rId15"/>
    <p:sldId id="291" r:id="rId16"/>
    <p:sldId id="292" r:id="rId17"/>
    <p:sldId id="294" r:id="rId18"/>
    <p:sldId id="298" r:id="rId19"/>
    <p:sldId id="297" r:id="rId20"/>
    <p:sldId id="296" r:id="rId21"/>
    <p:sldId id="295" r:id="rId22"/>
    <p:sldId id="279" r:id="rId23"/>
    <p:sldId id="280" r:id="rId24"/>
    <p:sldId id="257" r:id="rId25"/>
    <p:sldId id="258" r:id="rId26"/>
    <p:sldId id="271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9" r:id="rId35"/>
    <p:sldId id="266" r:id="rId36"/>
    <p:sldId id="268" r:id="rId37"/>
    <p:sldId id="267" r:id="rId38"/>
    <p:sldId id="272" r:id="rId39"/>
    <p:sldId id="273" r:id="rId40"/>
    <p:sldId id="27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3A0835C-AD48-4BAC-8154-BEF6114A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75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098D8-518C-4852-8F76-BD0A961AFF7D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59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C76E5-C86E-4748-9250-C1C9161F66F6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947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B0D26-8089-46F4-BCBB-904BFD36B07B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333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D677B-85E0-4CEE-9027-6AC6E86FC51B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884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63B7F-C1E7-4F0C-A1FC-8DC09A96F9E4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9601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ED2C4-E1F3-4C7E-BBD5-D8DDB097F7BE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7948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FE310-9E44-47EC-931E-8C07E199B966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679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7C675-9A53-45D5-A739-5CE01297A142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1190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0EC73-9222-4F84-92C8-298BDAF69FE1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1123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6AE38-2F36-4FF1-962B-B732A8A880FD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84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93B24-75C8-40AE-AB33-00AA84235A80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111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1BE32-9848-43F1-977C-42B0D684EBB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3808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2C1AE-034F-426A-AD83-1800A98ACBD7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5783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EBB40-4FA2-4F3C-8A15-281E1432E010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1210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6A01B-5FB0-4B15-9BFA-8A0F7C18F0D6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973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7EFAA-877F-433D-956C-78935459AB04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522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3A94-689C-4220-AC27-6B71959D941D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4313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6ADED-7C37-41E6-B54A-29C46DDED500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6761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9DE60-6A35-4887-8F62-30ED7069C131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456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B42DD-49E8-4BBE-89E9-55DCD711FB23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283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46252-EAA3-4087-97D1-2F0547F56F63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0583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8896E-FC3B-4180-9EC6-0BAB95620CF1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865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E327F-E056-48FD-ADDA-F14D3B637289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3939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53F70-CBC8-465A-8C11-CCE69E072FD4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236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BD75A-C298-4EB0-B797-78EA2AB5F378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2929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D9CB8-2B01-4BEC-AADD-07F9CB57AAB7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0172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C2380-1C31-4861-9ED6-40D37D9716A9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7028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1BF54-8310-44A4-BB49-C1418F0F3B89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2054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1B04E-4F81-4E5F-ABDA-B4C35361EF3D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6348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FD3BC-A44E-47AC-BE6D-CA4992273E11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747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8730B-3888-45CC-BE62-DF424259999B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0172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0DE21-6453-4E51-833D-795CDBF6B927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5045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E0E06-FE7D-4C5F-8A89-4F61C50E9FBA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00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78845-EEC5-4FFD-8E23-6D0A0210647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9683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AAEEF-87E3-4837-AE0E-A3DB3AF30CC6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663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C9FFD-2870-4F61-903D-BB69B6A01D42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2116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28B59-CF83-4C2F-98D2-6C6E52F9A3C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553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56DA3-00B3-4668-8EB1-1E059B5EE527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68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F35CB-332D-493C-82C1-645B0C18088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463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B1DC1-DBB9-4024-B3F1-3A64734CA635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14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E3C61-4E44-4CAD-9E3D-45E0E3683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7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1D7A3-2422-442B-8CFB-CE2C1321D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66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BD6A4-F29E-46F7-9AB4-EFE1D92BE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3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D7D16-BF7A-4639-970C-3B05AC5D3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8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58758-D5BC-412F-B657-41E05AC2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05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535B2-004D-4280-B9B8-F3BB95EC9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66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AD698-2C2F-4F42-9DFC-869BC2F34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46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40EE2-2509-400A-97BB-CC855FF56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0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A57B4-3164-477E-8B46-2AAFB9F43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9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BC309-AE23-4CC4-80DF-A87D2936A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44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9499A-3147-4FB5-A0F4-1F10B6C5A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99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5FFE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7D361454-A4E3-4872-AE1B-A3C1F91A35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4.png"/><Relationship Id="rId4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2400" y="501650"/>
            <a:ext cx="87630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45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Стабилност на вълновата функция</a:t>
            </a:r>
          </a:p>
          <a:p>
            <a:pPr algn="ctr"/>
            <a:endParaRPr lang="en-US" altLang="en-US" sz="18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bg-BG" altLang="en-US" sz="4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Техники за оптимизация</a:t>
            </a:r>
          </a:p>
          <a:p>
            <a:pPr algn="ctr"/>
            <a:endParaRPr lang="en-US" altLang="en-US" sz="18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bg-BG" altLang="en-US" sz="45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Хес-анализ</a:t>
            </a:r>
          </a:p>
          <a:p>
            <a:pPr algn="ctr"/>
            <a:endParaRPr lang="bg-BG" altLang="en-US" sz="18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bg-BG" altLang="en-US" sz="45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ИЧ и Раман спектри</a:t>
            </a:r>
          </a:p>
          <a:p>
            <a:pPr algn="ctr"/>
            <a:endParaRPr lang="bg-BG" altLang="en-US" sz="18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bg-BG" altLang="en-US" sz="45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Термодинамични свойства</a:t>
            </a:r>
            <a:endParaRPr lang="en-US" altLang="en-US" sz="45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914400" y="136525"/>
            <a:ext cx="7481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Метод на най-стръмното спускане</a:t>
            </a:r>
          </a:p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(</a:t>
            </a:r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Steepest descent</a:t>
            </a:r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)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63506" name="Group 18"/>
          <p:cNvGrpSpPr>
            <a:grpSpLocks/>
          </p:cNvGrpSpPr>
          <p:nvPr/>
        </p:nvGrpSpPr>
        <p:grpSpPr bwMode="auto">
          <a:xfrm>
            <a:off x="0" y="1143000"/>
            <a:ext cx="4343400" cy="519113"/>
            <a:chOff x="0" y="912"/>
            <a:chExt cx="2736" cy="327"/>
          </a:xfrm>
        </p:grpSpPr>
        <p:sp>
          <p:nvSpPr>
            <p:cNvPr id="63501" name="Rectangle 13"/>
            <p:cNvSpPr>
              <a:spLocks noChangeArrowheads="1"/>
            </p:cNvSpPr>
            <p:nvPr/>
          </p:nvSpPr>
          <p:spPr bwMode="auto">
            <a:xfrm>
              <a:off x="161" y="942"/>
              <a:ext cx="25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#RHF/3-21G* </a:t>
              </a:r>
              <a:r>
                <a:rPr lang="en-US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Opt</a:t>
              </a:r>
              <a:r>
                <a:rPr lang="bg-BG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=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Steep</a:t>
              </a:r>
              <a:endParaRPr lang="bg-BG" altLang="en-US" sz="800">
                <a:solidFill>
                  <a:srgbClr val="FF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63502" name="Rectangle 14"/>
            <p:cNvSpPr>
              <a:spLocks noChangeArrowheads="1"/>
            </p:cNvSpPr>
            <p:nvPr/>
          </p:nvSpPr>
          <p:spPr bwMode="auto">
            <a:xfrm>
              <a:off x="0" y="912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63507" name="Group 19"/>
          <p:cNvGrpSpPr>
            <a:grpSpLocks/>
          </p:cNvGrpSpPr>
          <p:nvPr/>
        </p:nvGrpSpPr>
        <p:grpSpPr bwMode="auto">
          <a:xfrm>
            <a:off x="0" y="1676400"/>
            <a:ext cx="8839200" cy="5121275"/>
            <a:chOff x="0" y="1248"/>
            <a:chExt cx="5568" cy="3226"/>
          </a:xfrm>
        </p:grpSpPr>
        <p:sp>
          <p:nvSpPr>
            <p:cNvPr id="63504" name="Rectangle 16"/>
            <p:cNvSpPr>
              <a:spLocks noChangeArrowheads="1"/>
            </p:cNvSpPr>
            <p:nvPr/>
          </p:nvSpPr>
          <p:spPr bwMode="auto">
            <a:xfrm>
              <a:off x="192" y="1248"/>
              <a:ext cx="5376" cy="3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1500">
                  <a:latin typeface="Courier New" panose="02070309020205020404" pitchFamily="49" charset="0"/>
                </a:rPr>
                <a:t>All quantities printed in internal units (Hartrees-Bohrs-Radians)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Second derivative matrix not updated -- first step.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Linear search not attempted -- first point.</a:t>
              </a:r>
            </a:p>
            <a:p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Steepest descent instead of Quadratic search.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Iteration  1 RMS(Cart)=  0.01274063 RMS(Int)=  0.00005438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de-DE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Step </a:t>
              </a:r>
              <a:r>
                <a:rPr lang="de-DE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number  19</a:t>
              </a:r>
              <a:r>
                <a:rPr lang="de-DE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out of a maximum of  35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de-DE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 Item               Value     Threshold  Converged?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Maximum Force            0.000394     0.000450     YES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RMS     Force            0.000153     0.000300     YES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Maximum Displacement     0.001081     0.001800     YES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RMS     Displacement     0.000408     0.001200     YES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Predicted change in Energy=-3.671906D-07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Optimization completed.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   -- Stationary point found.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SCF Done:  E(RHF) =  -226.53292</a:t>
              </a:r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3395</a:t>
              </a:r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    A.U. after    8 cycles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Convg  =    0.6397D-08             -V/T =  2.0024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S**2   =   0.0000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Job cpu time:  0 days  0 hours  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 minutes 12.0 seconds</a:t>
              </a:r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bg-BG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505" name="Rectangle 17"/>
            <p:cNvSpPr>
              <a:spLocks noChangeArrowheads="1"/>
            </p:cNvSpPr>
            <p:nvPr/>
          </p:nvSpPr>
          <p:spPr bwMode="auto">
            <a:xfrm>
              <a:off x="0" y="1248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4953000" y="50292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Една имагинерна честота!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301750" y="136525"/>
            <a:ext cx="6715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Методи със спрегнат градиент</a:t>
            </a:r>
          </a:p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(</a:t>
            </a:r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Conjugate gradient</a:t>
            </a:r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)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04800" y="5105400"/>
            <a:ext cx="441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Много често се използват на практика за непретенциозни оптимизации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 – Polak-Ribiere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 е най-популярен!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-85725" y="3124200"/>
            <a:ext cx="9229725" cy="1117600"/>
            <a:chOff x="-54" y="1968"/>
            <a:chExt cx="5814" cy="704"/>
          </a:xfrm>
        </p:grpSpPr>
        <p:sp>
          <p:nvSpPr>
            <p:cNvPr id="65540" name="Text Box 4"/>
            <p:cNvSpPr txBox="1">
              <a:spLocks noChangeArrowheads="1"/>
            </p:cNvSpPr>
            <p:nvPr/>
          </p:nvSpPr>
          <p:spPr bwMode="auto">
            <a:xfrm>
              <a:off x="144" y="2038"/>
              <a:ext cx="56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функцията винаги намалява  приближаване към минимума</a:t>
              </a:r>
            </a:p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оптимална стъпка (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Symbol" panose="05050102010706020507" pitchFamily="18" charset="2"/>
                </a:rPr>
                <a:t></a:t>
              </a:r>
              <a:r>
                <a:rPr lang="de-DE" altLang="en-US" sz="2000" baseline="-25000">
                  <a:solidFill>
                    <a:srgbClr val="006600"/>
                  </a:solidFill>
                  <a:latin typeface="Bookman Old Style" panose="02050604050505020204" pitchFamily="18" charset="0"/>
                  <a:sym typeface="Symbol" panose="05050102010706020507" pitchFamily="18" charset="2"/>
                </a:rPr>
                <a:t>i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)  по-бърза и по-добра сходимост</a:t>
              </a:r>
            </a:p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нужни са два градиента  малко ресурс за пазене на данни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auto">
            <a:xfrm>
              <a:off x="-54" y="1968"/>
              <a:ext cx="3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36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</a:t>
              </a:r>
              <a:endParaRPr lang="en-GB" altLang="en-US" sz="3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-76200" y="4235450"/>
            <a:ext cx="8648700" cy="641350"/>
            <a:chOff x="-48" y="2668"/>
            <a:chExt cx="5448" cy="404"/>
          </a:xfrm>
        </p:grpSpPr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-48" y="2668"/>
              <a:ext cx="3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36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</a:t>
              </a:r>
              <a:endParaRPr lang="en-GB" altLang="en-US" sz="3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168" y="2726"/>
              <a:ext cx="5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линейност  минимумът само се локализира</a:t>
              </a:r>
            </a:p>
          </p:txBody>
        </p:sp>
      </p:grpSp>
      <p:grpSp>
        <p:nvGrpSpPr>
          <p:cNvPr id="65551" name="Group 15"/>
          <p:cNvGrpSpPr>
            <a:grpSpLocks/>
          </p:cNvGrpSpPr>
          <p:nvPr/>
        </p:nvGrpSpPr>
        <p:grpSpPr bwMode="auto">
          <a:xfrm>
            <a:off x="228600" y="1295400"/>
            <a:ext cx="8610600" cy="5181600"/>
            <a:chOff x="144" y="816"/>
            <a:chExt cx="5424" cy="3264"/>
          </a:xfrm>
        </p:grpSpPr>
        <p:sp>
          <p:nvSpPr>
            <p:cNvPr id="65539" name="Text Box 3"/>
            <p:cNvSpPr txBox="1">
              <a:spLocks noChangeArrowheads="1"/>
            </p:cNvSpPr>
            <p:nvPr/>
          </p:nvSpPr>
          <p:spPr bwMode="auto">
            <a:xfrm>
              <a:off x="144" y="816"/>
              <a:ext cx="54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Посоката на търсене частично запазва предишната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268" y="1177"/>
            <a:ext cx="1756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0" name="Equation" r:id="rId4" imgW="1117440" imgH="215640" progId="Equation.3">
                    <p:embed/>
                  </p:oleObj>
                </mc:Choice>
                <mc:Fallback>
                  <p:oleObj name="Equation" r:id="rId4" imgW="1117440" imgH="215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" y="1177"/>
                          <a:ext cx="1756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144" y="1670"/>
              <a:ext cx="54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Варианите се различават по теглото на предишната стъпка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6554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091"/>
              <a:ext cx="203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5549" name="Object 13"/>
            <p:cNvGraphicFramePr>
              <a:graphicFrameLocks noChangeAspect="1"/>
            </p:cNvGraphicFramePr>
            <p:nvPr/>
          </p:nvGraphicFramePr>
          <p:xfrm>
            <a:off x="2313" y="1081"/>
            <a:ext cx="1171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1" name="Equation" r:id="rId7" imgW="927000" imgH="457200" progId="Equation.3">
                    <p:embed/>
                  </p:oleObj>
                </mc:Choice>
                <mc:Fallback>
                  <p:oleObj name="Equation" r:id="rId7" imgW="927000" imgH="4572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3" y="1081"/>
                          <a:ext cx="1171" cy="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50" name="Object 14"/>
            <p:cNvGraphicFramePr>
              <a:graphicFrameLocks noChangeAspect="1"/>
            </p:cNvGraphicFramePr>
            <p:nvPr/>
          </p:nvGraphicFramePr>
          <p:xfrm>
            <a:off x="3676" y="1081"/>
            <a:ext cx="1556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2" name="Equation" r:id="rId9" imgW="1231560" imgH="457200" progId="Equation.3">
                    <p:embed/>
                  </p:oleObj>
                </mc:Choice>
                <mc:Fallback>
                  <p:oleObj name="Equation" r:id="rId9" imgW="1231560" imgH="457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6" y="1081"/>
                          <a:ext cx="1556" cy="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296988" y="0"/>
            <a:ext cx="6715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Методи със спрегнат градиент</a:t>
            </a:r>
          </a:p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(</a:t>
            </a:r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Conjugate gradient</a:t>
            </a:r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)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71695" name="Group 15"/>
          <p:cNvGrpSpPr>
            <a:grpSpLocks/>
          </p:cNvGrpSpPr>
          <p:nvPr/>
        </p:nvGrpSpPr>
        <p:grpSpPr bwMode="auto">
          <a:xfrm>
            <a:off x="0" y="4064000"/>
            <a:ext cx="8686800" cy="701675"/>
            <a:chOff x="96" y="816"/>
            <a:chExt cx="5472" cy="442"/>
          </a:xfrm>
        </p:grpSpPr>
        <p:sp>
          <p:nvSpPr>
            <p:cNvPr id="71696" name="Rectangle 16"/>
            <p:cNvSpPr>
              <a:spLocks noChangeArrowheads="1"/>
            </p:cNvSpPr>
            <p:nvPr/>
          </p:nvSpPr>
          <p:spPr bwMode="auto">
            <a:xfrm>
              <a:off x="305" y="816"/>
              <a:ext cx="52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Compute </a:t>
              </a:r>
              <a:r>
                <a:rPr lang="en-US" altLang="en-US" sz="2000">
                  <a:latin typeface="Courier New" panose="02070309020205020404" pitchFamily="49" charset="0"/>
                  <a:sym typeface="Symbol" panose="05050102010706020507" pitchFamily="18" charset="2"/>
                </a:rPr>
                <a:t> Geometry Optimization  Algorithm  </a:t>
              </a:r>
              <a:r>
                <a:rPr lang="en-US" altLang="en-US" sz="2000">
                  <a:solidFill>
                    <a:srgbClr val="FF3300"/>
                  </a:solidFill>
                  <a:latin typeface="Courier New" panose="02070309020205020404" pitchFamily="49" charset="0"/>
                  <a:sym typeface="Symbol" panose="05050102010706020507" pitchFamily="18" charset="2"/>
                </a:rPr>
                <a:t>Fletcher-Reeves</a:t>
              </a:r>
              <a:endParaRPr lang="bg-BG" altLang="en-US" sz="2000">
                <a:latin typeface="Courier New" panose="02070309020205020404" pitchFamily="49" charset="0"/>
                <a:sym typeface="Symbol" panose="05050102010706020507" pitchFamily="18" charset="2"/>
              </a:endParaRPr>
            </a:p>
          </p:txBody>
        </p:sp>
        <p:sp>
          <p:nvSpPr>
            <p:cNvPr id="71697" name="Rectangle 17"/>
            <p:cNvSpPr>
              <a:spLocks noChangeArrowheads="1"/>
            </p:cNvSpPr>
            <p:nvPr/>
          </p:nvSpPr>
          <p:spPr bwMode="auto">
            <a:xfrm>
              <a:off x="96" y="864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152400" y="1752600"/>
            <a:ext cx="8915400" cy="2286000"/>
            <a:chOff x="96" y="1353"/>
            <a:chExt cx="5616" cy="1440"/>
          </a:xfrm>
        </p:grpSpPr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336" y="1439"/>
              <a:ext cx="5376" cy="1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500">
                  <a:latin typeface="Courier New" panose="02070309020205020404" pitchFamily="49" charset="0"/>
                </a:rPr>
                <a:t>HyperChem log start -- Wed Apr 16 23:03:17 2008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AbInitio</a:t>
              </a:r>
            </a:p>
            <a:p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PolakRibiere optimizer</a:t>
              </a:r>
              <a:endParaRPr lang="en-US" alt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Total Energy                        =  </a:t>
              </a:r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-265.346217</a:t>
              </a:r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647 (a.u.)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RMS Gradient                        =  </a:t>
              </a:r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 0.0833102 (kcal/mol/Ang)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HyperChem log stop -- Wed Apr 16 23:05:27 2008.</a:t>
              </a:r>
            </a:p>
          </p:txBody>
        </p:sp>
        <p:sp>
          <p:nvSpPr>
            <p:cNvPr id="71694" name="Rectangle 14"/>
            <p:cNvSpPr>
              <a:spLocks noChangeArrowheads="1"/>
            </p:cNvSpPr>
            <p:nvPr/>
          </p:nvSpPr>
          <p:spPr bwMode="auto">
            <a:xfrm>
              <a:off x="96" y="1353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  <p:sp>
          <p:nvSpPr>
            <p:cNvPr id="71698" name="Rectangle 18"/>
            <p:cNvSpPr>
              <a:spLocks noChangeArrowheads="1"/>
            </p:cNvSpPr>
            <p:nvPr/>
          </p:nvSpPr>
          <p:spPr bwMode="auto">
            <a:xfrm>
              <a:off x="3792" y="1728"/>
              <a:ext cx="170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2 minutes 10.0 seconds</a:t>
              </a:r>
              <a:endParaRPr lang="en-GB" altLang="en-US" sz="15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1707" name="Group 27"/>
          <p:cNvGrpSpPr>
            <a:grpSpLocks/>
          </p:cNvGrpSpPr>
          <p:nvPr/>
        </p:nvGrpSpPr>
        <p:grpSpPr bwMode="auto">
          <a:xfrm>
            <a:off x="0" y="4572000"/>
            <a:ext cx="8915400" cy="2286000"/>
            <a:chOff x="0" y="2880"/>
            <a:chExt cx="5616" cy="1440"/>
          </a:xfrm>
        </p:grpSpPr>
        <p:sp>
          <p:nvSpPr>
            <p:cNvPr id="71700" name="Rectangle 20"/>
            <p:cNvSpPr>
              <a:spLocks noChangeArrowheads="1"/>
            </p:cNvSpPr>
            <p:nvPr/>
          </p:nvSpPr>
          <p:spPr bwMode="auto">
            <a:xfrm>
              <a:off x="0" y="2880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  <p:grpSp>
          <p:nvGrpSpPr>
            <p:cNvPr id="71706" name="Group 26"/>
            <p:cNvGrpSpPr>
              <a:grpSpLocks/>
            </p:cNvGrpSpPr>
            <p:nvPr/>
          </p:nvGrpSpPr>
          <p:grpSpPr bwMode="auto">
            <a:xfrm>
              <a:off x="240" y="2966"/>
              <a:ext cx="5376" cy="1354"/>
              <a:chOff x="240" y="2966"/>
              <a:chExt cx="5376" cy="1354"/>
            </a:xfrm>
          </p:grpSpPr>
          <p:sp>
            <p:nvSpPr>
              <p:cNvPr id="71699" name="Rectangle 19"/>
              <p:cNvSpPr>
                <a:spLocks noChangeArrowheads="1"/>
              </p:cNvSpPr>
              <p:nvPr/>
            </p:nvSpPr>
            <p:spPr bwMode="auto">
              <a:xfrm>
                <a:off x="240" y="2966"/>
                <a:ext cx="5376" cy="1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500">
                    <a:latin typeface="Courier New" panose="02070309020205020404" pitchFamily="49" charset="0"/>
                  </a:rPr>
                  <a:t>HyperChem log start -- Wed Apr 16 23:11:31 2008</a:t>
                </a:r>
              </a:p>
              <a:p>
                <a:r>
                  <a:rPr lang="bg-BG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............</a:t>
                </a:r>
                <a:endParaRPr lang="en-US" altLang="en-US" sz="1500">
                  <a:latin typeface="Courier New" panose="02070309020205020404" pitchFamily="49" charset="0"/>
                </a:endParaRPr>
              </a:p>
              <a:p>
                <a:r>
                  <a:rPr lang="bg-BG" altLang="en-US" sz="1500">
                    <a:latin typeface="Courier New" panose="02070309020205020404" pitchFamily="49" charset="0"/>
                  </a:rPr>
                  <a:t>AbInitio</a:t>
                </a:r>
              </a:p>
              <a:p>
                <a:r>
                  <a:rPr lang="en-US" altLang="en-US" sz="15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urier New" panose="02070309020205020404" pitchFamily="49" charset="0"/>
                  </a:rPr>
                  <a:t>FletcherReeves optimizer</a:t>
                </a:r>
              </a:p>
              <a:p>
                <a:r>
                  <a:rPr lang="bg-BG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............</a:t>
                </a:r>
                <a:endPara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bg-BG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Total Energy                        =  </a:t>
                </a:r>
                <a:r>
                  <a:rPr lang="en-US" altLang="en-US" sz="15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urier New" panose="02070309020205020404" pitchFamily="49" charset="0"/>
                    <a:cs typeface="Courier New" panose="02070309020205020404" pitchFamily="49" charset="0"/>
                  </a:rPr>
                  <a:t>-265.346217</a:t>
                </a:r>
                <a:r>
                  <a:rPr lang="en-US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571 (a.u.)</a:t>
                </a:r>
              </a:p>
              <a:p>
                <a:r>
                  <a:rPr lang="bg-BG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RMS Gradient                        =  </a:t>
                </a:r>
                <a:r>
                  <a:rPr lang="en-US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bg-BG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0.0627618</a:t>
                </a:r>
                <a:r>
                  <a:rPr lang="bg-BG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 (kcal/mol/Ang)</a:t>
                </a:r>
                <a:endPara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bg-BG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............</a:t>
                </a:r>
                <a:endPara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bg-BG" altLang="en-US" sz="1500">
                    <a:latin typeface="Courier New" panose="02070309020205020404" pitchFamily="49" charset="0"/>
                    <a:cs typeface="Courier New" panose="02070309020205020404" pitchFamily="49" charset="0"/>
                  </a:rPr>
                  <a:t>HyperChem log stop -- Wed Apr 16 23:13:45 2008.</a:t>
                </a:r>
              </a:p>
            </p:txBody>
          </p:sp>
          <p:sp>
            <p:nvSpPr>
              <p:cNvPr id="71701" name="Rectangle 21"/>
              <p:cNvSpPr>
                <a:spLocks noChangeArrowheads="1"/>
              </p:cNvSpPr>
              <p:nvPr/>
            </p:nvSpPr>
            <p:spPr bwMode="auto">
              <a:xfrm>
                <a:off x="3696" y="3255"/>
                <a:ext cx="170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5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urier New" panose="02070309020205020404" pitchFamily="49" charset="0"/>
                    <a:cs typeface="Courier New" panose="02070309020205020404" pitchFamily="49" charset="0"/>
                  </a:rPr>
                  <a:t>2 minutes 14.0 seconds</a:t>
                </a:r>
                <a:endParaRPr lang="en-GB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5867400" y="6553200"/>
            <a:ext cx="3270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7 minutes 34.0 seconds (SD)</a:t>
            </a:r>
            <a:endParaRPr lang="en-GB" altLang="en-US" sz="15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1705" name="Group 25"/>
          <p:cNvGrpSpPr>
            <a:grpSpLocks/>
          </p:cNvGrpSpPr>
          <p:nvPr/>
        </p:nvGrpSpPr>
        <p:grpSpPr bwMode="auto">
          <a:xfrm>
            <a:off x="76200" y="762000"/>
            <a:ext cx="8763000" cy="1082675"/>
            <a:chOff x="48" y="480"/>
            <a:chExt cx="5520" cy="682"/>
          </a:xfrm>
        </p:grpSpPr>
        <p:grpSp>
          <p:nvGrpSpPr>
            <p:cNvPr id="71689" name="Group 9"/>
            <p:cNvGrpSpPr>
              <a:grpSpLocks/>
            </p:cNvGrpSpPr>
            <p:nvPr/>
          </p:nvGrpSpPr>
          <p:grpSpPr bwMode="auto">
            <a:xfrm>
              <a:off x="96" y="720"/>
              <a:ext cx="5472" cy="442"/>
              <a:chOff x="96" y="816"/>
              <a:chExt cx="5472" cy="442"/>
            </a:xfrm>
          </p:grpSpPr>
          <p:sp>
            <p:nvSpPr>
              <p:cNvPr id="71690" name="Rectangle 10"/>
              <p:cNvSpPr>
                <a:spLocks noChangeArrowheads="1"/>
              </p:cNvSpPr>
              <p:nvPr/>
            </p:nvSpPr>
            <p:spPr bwMode="auto">
              <a:xfrm>
                <a:off x="305" y="816"/>
                <a:ext cx="526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>
                    <a:latin typeface="Courier New" panose="02070309020205020404" pitchFamily="49" charset="0"/>
                  </a:rPr>
                  <a:t>Compute </a:t>
                </a:r>
                <a:r>
                  <a:rPr lang="en-US" altLang="en-US" sz="2000">
                    <a:latin typeface="Courier New" panose="02070309020205020404" pitchFamily="49" charset="0"/>
                    <a:sym typeface="Symbol" panose="05050102010706020507" pitchFamily="18" charset="2"/>
                  </a:rPr>
                  <a:t> Geometry Optimization  Algorithm  </a:t>
                </a:r>
                <a:r>
                  <a:rPr lang="en-US" altLang="en-US" sz="2000">
                    <a:solidFill>
                      <a:srgbClr val="FF33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Polak-Ribiere</a:t>
                </a:r>
                <a:endParaRPr lang="bg-BG" altLang="en-US" sz="200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71691" name="Rectangle 11"/>
              <p:cNvSpPr>
                <a:spLocks noChangeArrowheads="1"/>
              </p:cNvSpPr>
              <p:nvPr/>
            </p:nvSpPr>
            <p:spPr bwMode="auto">
              <a:xfrm>
                <a:off x="96" y="864"/>
                <a:ext cx="2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bg-BG" altLang="en-US" sz="2800" b="0">
                    <a:solidFill>
                      <a:srgbClr val="006600"/>
                    </a:solidFill>
                    <a:latin typeface="Bookman Old Style" panose="02050604050505020204" pitchFamily="18" charset="0"/>
                    <a:sym typeface="Wingdings 3" panose="05040102010807070707" pitchFamily="18" charset="2"/>
                  </a:rPr>
                  <a:t></a:t>
                </a:r>
              </a:p>
            </p:txBody>
          </p:sp>
        </p:grpSp>
        <p:sp>
          <p:nvSpPr>
            <p:cNvPr id="71704" name="Text Box 24"/>
            <p:cNvSpPr txBox="1">
              <a:spLocks noChangeArrowheads="1"/>
            </p:cNvSpPr>
            <p:nvPr/>
          </p:nvSpPr>
          <p:spPr bwMode="auto">
            <a:xfrm>
              <a:off x="48" y="480"/>
              <a:ext cx="1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  <a:sym typeface="Wingdings 3" panose="05040102010807070707" pitchFamily="18" charset="2"/>
                </a:rPr>
                <a:t>Hyperchem</a:t>
              </a:r>
              <a:endParaRPr lang="en-US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060575" y="136525"/>
            <a:ext cx="5200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Newton-Raphson</a:t>
            </a:r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 методи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52400" y="5394325"/>
            <a:ext cx="441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Стъпката трябва да се поддържа в рамките на доверителния радиус!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  <p:grpSp>
        <p:nvGrpSpPr>
          <p:cNvPr id="67600" name="Group 16"/>
          <p:cNvGrpSpPr>
            <a:grpSpLocks/>
          </p:cNvGrpSpPr>
          <p:nvPr/>
        </p:nvGrpSpPr>
        <p:grpSpPr bwMode="auto">
          <a:xfrm>
            <a:off x="-85725" y="3260725"/>
            <a:ext cx="9229725" cy="815975"/>
            <a:chOff x="-54" y="2054"/>
            <a:chExt cx="5814" cy="514"/>
          </a:xfrm>
        </p:grpSpPr>
        <p:sp>
          <p:nvSpPr>
            <p:cNvPr id="67588" name="Text Box 4"/>
            <p:cNvSpPr txBox="1">
              <a:spLocks noChangeArrowheads="1"/>
            </p:cNvSpPr>
            <p:nvPr/>
          </p:nvSpPr>
          <p:spPr bwMode="auto">
            <a:xfrm>
              <a:off x="144" y="2126"/>
              <a:ext cx="56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много бърз алгоритъм  квадратична сходимост</a:t>
              </a:r>
            </a:p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минимумът се достига точно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-54" y="2054"/>
              <a:ext cx="3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36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</a:t>
              </a:r>
              <a:endParaRPr lang="en-GB" altLang="en-US" sz="3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67601" name="Group 17"/>
          <p:cNvGrpSpPr>
            <a:grpSpLocks/>
          </p:cNvGrpSpPr>
          <p:nvPr/>
        </p:nvGrpSpPr>
        <p:grpSpPr bwMode="auto">
          <a:xfrm>
            <a:off x="-76200" y="4098925"/>
            <a:ext cx="9232900" cy="1082675"/>
            <a:chOff x="-48" y="2582"/>
            <a:chExt cx="5816" cy="682"/>
          </a:xfrm>
        </p:grpSpPr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-48" y="2582"/>
              <a:ext cx="3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36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</a:t>
              </a:r>
              <a:endParaRPr lang="en-GB" altLang="en-US" sz="3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67594" name="Text Box 10"/>
            <p:cNvSpPr txBox="1">
              <a:spLocks noChangeArrowheads="1"/>
            </p:cNvSpPr>
            <p:nvPr/>
          </p:nvSpPr>
          <p:spPr bwMode="auto">
            <a:xfrm>
              <a:off x="152" y="2630"/>
              <a:ext cx="56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функцията не винаги намалява  седловинна точка от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I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ред</a:t>
              </a:r>
            </a:p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нужни са силови константи  много изчислителен ресурс</a:t>
              </a:r>
            </a:p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малка собствена стойност  разходимост на стъпката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228600" y="685800"/>
            <a:ext cx="8683625" cy="2628900"/>
            <a:chOff x="144" y="432"/>
            <a:chExt cx="5470" cy="1656"/>
          </a:xfrm>
        </p:grpSpPr>
        <p:sp>
          <p:nvSpPr>
            <p:cNvPr id="67587" name="Text Box 3"/>
            <p:cNvSpPr txBox="1">
              <a:spLocks noChangeArrowheads="1"/>
            </p:cNvSpPr>
            <p:nvPr/>
          </p:nvSpPr>
          <p:spPr bwMode="auto">
            <a:xfrm>
              <a:off x="144" y="432"/>
              <a:ext cx="54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Функцията се развива в ред до втора степен около дадена точка  пресмятат се и втори производни (Хесиан)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graphicFrame>
          <p:nvGraphicFramePr>
            <p:cNvPr id="67590" name="Object 6"/>
            <p:cNvGraphicFramePr>
              <a:graphicFrameLocks noChangeAspect="1"/>
            </p:cNvGraphicFramePr>
            <p:nvPr/>
          </p:nvGraphicFramePr>
          <p:xfrm>
            <a:off x="192" y="912"/>
            <a:ext cx="3677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08" name="Equation" r:id="rId4" imgW="2920680" imgH="393480" progId="Equation.3">
                    <p:embed/>
                  </p:oleObj>
                </mc:Choice>
                <mc:Fallback>
                  <p:oleObj name="Equation" r:id="rId4" imgW="2920680" imgH="393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912"/>
                          <a:ext cx="3677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144" y="1646"/>
              <a:ext cx="54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Отчита се не само наклона, но и кривината на потенциалната повърхнина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graphicFrame>
          <p:nvGraphicFramePr>
            <p:cNvPr id="67596" name="Object 12"/>
            <p:cNvGraphicFramePr>
              <a:graphicFrameLocks noChangeAspect="1"/>
            </p:cNvGraphicFramePr>
            <p:nvPr/>
          </p:nvGraphicFramePr>
          <p:xfrm>
            <a:off x="192" y="1296"/>
            <a:ext cx="1359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09" name="Equation" r:id="rId6" imgW="1079280" imgH="241200" progId="Equation.3">
                    <p:embed/>
                  </p:oleObj>
                </mc:Choice>
                <mc:Fallback>
                  <p:oleObj name="Equation" r:id="rId6" imgW="1079280" imgH="2412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296"/>
                          <a:ext cx="1359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7" name="Object 13"/>
            <p:cNvGraphicFramePr>
              <a:graphicFrameLocks noChangeAspect="1"/>
            </p:cNvGraphicFramePr>
            <p:nvPr/>
          </p:nvGraphicFramePr>
          <p:xfrm>
            <a:off x="3840" y="1056"/>
            <a:ext cx="1774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0" name="Equation" r:id="rId8" imgW="1409400" imgH="431640" progId="Equation.3">
                    <p:embed/>
                  </p:oleObj>
                </mc:Choice>
                <mc:Fallback>
                  <p:oleObj name="Equation" r:id="rId8" imgW="1409400" imgH="4316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056"/>
                          <a:ext cx="1774" cy="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4572000" y="5397500"/>
            <a:ext cx="441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Методът е подходящ, само когато системата е близо до минимума!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utoUpdateAnimBg="0"/>
      <p:bldP spid="6759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757363" y="136525"/>
            <a:ext cx="5794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Augmented Hessian </a:t>
            </a:r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методи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883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И при двата метода се използва минималното решение за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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  <p:grpSp>
        <p:nvGrpSpPr>
          <p:cNvPr id="69652" name="Group 20"/>
          <p:cNvGrpSpPr>
            <a:grpSpLocks/>
          </p:cNvGrpSpPr>
          <p:nvPr/>
        </p:nvGrpSpPr>
        <p:grpSpPr bwMode="auto">
          <a:xfrm>
            <a:off x="228600" y="685800"/>
            <a:ext cx="8610600" cy="1870075"/>
            <a:chOff x="144" y="432"/>
            <a:chExt cx="5424" cy="1178"/>
          </a:xfrm>
        </p:grpSpPr>
        <p:sp>
          <p:nvSpPr>
            <p:cNvPr id="69635" name="Text Box 3"/>
            <p:cNvSpPr txBox="1">
              <a:spLocks noChangeArrowheads="1"/>
            </p:cNvSpPr>
            <p:nvPr/>
          </p:nvSpPr>
          <p:spPr bwMode="auto">
            <a:xfrm>
              <a:off x="144" y="432"/>
              <a:ext cx="54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 dirty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Въвеждането на параметър на отместване (</a:t>
              </a:r>
              <a:r>
                <a:rPr lang="bg-BG" altLang="en-US" sz="2000" dirty="0">
                  <a:solidFill>
                    <a:srgbClr val="006600"/>
                  </a:solidFill>
                  <a:latin typeface="Bookman Old Style" panose="02050604050505020204" pitchFamily="18" charset="0"/>
                  <a:sym typeface="Symbol" panose="05050102010706020507" pitchFamily="18" charset="2"/>
                </a:rPr>
                <a:t></a:t>
              </a:r>
              <a:r>
                <a:rPr lang="bg-BG" altLang="en-US" sz="2000" dirty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) коригира и </a:t>
              </a:r>
              <a:r>
                <a:rPr lang="bg-BG" altLang="en-US" sz="2000" dirty="0" smtClean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дължината</a:t>
              </a:r>
              <a:r>
                <a:rPr lang="en-US" altLang="en-US" sz="2000" dirty="0" smtClean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,</a:t>
              </a:r>
              <a:r>
                <a:rPr lang="bg-BG" altLang="en-US" sz="2000" dirty="0" smtClean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</a:t>
              </a:r>
              <a:r>
                <a:rPr lang="bg-BG" altLang="en-US" sz="2000" dirty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и посоката на стъпката</a:t>
              </a:r>
              <a:endParaRPr lang="en-US" altLang="en-US" sz="2000" dirty="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69639" name="Text Box 7"/>
            <p:cNvSpPr txBox="1">
              <a:spLocks noChangeArrowheads="1"/>
            </p:cNvSpPr>
            <p:nvPr/>
          </p:nvSpPr>
          <p:spPr bwMode="auto">
            <a:xfrm>
              <a:off x="144" y="1360"/>
              <a:ext cx="3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Symbol" panose="05050102010706020507" pitchFamily="18" charset="2"/>
                </a:rPr>
                <a:t>Има различни начини за подбор на 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Symbol" panose="05050102010706020507" pitchFamily="18" charset="2"/>
              </a:endParaRPr>
            </a:p>
          </p:txBody>
        </p:sp>
        <p:graphicFrame>
          <p:nvGraphicFramePr>
            <p:cNvPr id="69644" name="Object 12"/>
            <p:cNvGraphicFramePr>
              <a:graphicFrameLocks noChangeAspect="1"/>
            </p:cNvGraphicFramePr>
            <p:nvPr/>
          </p:nvGraphicFramePr>
          <p:xfrm>
            <a:off x="1536" y="864"/>
            <a:ext cx="2062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66" name="Equation" r:id="rId4" imgW="1638000" imgH="431640" progId="Equation.3">
                    <p:embed/>
                  </p:oleObj>
                </mc:Choice>
                <mc:Fallback>
                  <p:oleObj name="Equation" r:id="rId4" imgW="1638000" imgH="4316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864"/>
                          <a:ext cx="2062" cy="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5" name="Object 13"/>
            <p:cNvGraphicFramePr>
              <a:graphicFrameLocks noChangeAspect="1"/>
            </p:cNvGraphicFramePr>
            <p:nvPr/>
          </p:nvGraphicFramePr>
          <p:xfrm>
            <a:off x="4176" y="961"/>
            <a:ext cx="671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67" name="Equation" r:id="rId6" imgW="533160" imgH="228600" progId="Equation.3">
                    <p:embed/>
                  </p:oleObj>
                </mc:Choice>
                <mc:Fallback>
                  <p:oleObj name="Equation" r:id="rId6" imgW="533160" imgH="2286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961"/>
                          <a:ext cx="671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653" name="Group 21"/>
          <p:cNvGrpSpPr>
            <a:grpSpLocks/>
          </p:cNvGrpSpPr>
          <p:nvPr/>
        </p:nvGrpSpPr>
        <p:grpSpPr bwMode="auto">
          <a:xfrm>
            <a:off x="228600" y="2565400"/>
            <a:ext cx="8915400" cy="2082800"/>
            <a:chOff x="144" y="1616"/>
            <a:chExt cx="5616" cy="1312"/>
          </a:xfrm>
        </p:grpSpPr>
        <p:sp>
          <p:nvSpPr>
            <p:cNvPr id="69636" name="Text Box 4"/>
            <p:cNvSpPr txBox="1">
              <a:spLocks noChangeArrowheads="1"/>
            </p:cNvSpPr>
            <p:nvPr/>
          </p:nvSpPr>
          <p:spPr bwMode="auto">
            <a:xfrm>
              <a:off x="144" y="2486"/>
              <a:ext cx="56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стъпката намалява, но може да излезе извън доверителния радиус  скалиране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69646" name="Text Box 14"/>
            <p:cNvSpPr txBox="1">
              <a:spLocks noChangeArrowheads="1"/>
            </p:cNvSpPr>
            <p:nvPr/>
          </p:nvSpPr>
          <p:spPr bwMode="auto">
            <a:xfrm>
              <a:off x="144" y="1616"/>
              <a:ext cx="3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  <a:sym typeface="Symbol" panose="05050102010706020507" pitchFamily="18" charset="2"/>
                </a:rPr>
                <a:t>Rational Function Optimization (RFO)</a:t>
              </a:r>
            </a:p>
          </p:txBody>
        </p:sp>
        <p:graphicFrame>
          <p:nvGraphicFramePr>
            <p:cNvPr id="69647" name="Object 15"/>
            <p:cNvGraphicFramePr>
              <a:graphicFrameLocks noChangeAspect="1"/>
            </p:cNvGraphicFramePr>
            <p:nvPr/>
          </p:nvGraphicFramePr>
          <p:xfrm>
            <a:off x="275" y="1848"/>
            <a:ext cx="2797" cy="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68" name="Equation" r:id="rId8" imgW="2946240" imgH="761760" progId="Equation.3">
                    <p:embed/>
                  </p:oleObj>
                </mc:Choice>
                <mc:Fallback>
                  <p:oleObj name="Equation" r:id="rId8" imgW="2946240" imgH="76176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" y="1848"/>
                          <a:ext cx="2797" cy="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8" name="Object 16"/>
            <p:cNvGraphicFramePr>
              <a:graphicFrameLocks noChangeAspect="1"/>
            </p:cNvGraphicFramePr>
            <p:nvPr/>
          </p:nvGraphicFramePr>
          <p:xfrm>
            <a:off x="3648" y="1896"/>
            <a:ext cx="1087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69" name="Equation" r:id="rId10" imgW="863280" imgH="457200" progId="Equation.3">
                    <p:embed/>
                  </p:oleObj>
                </mc:Choice>
                <mc:Fallback>
                  <p:oleObj name="Equation" r:id="rId10" imgW="863280" imgH="4572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896"/>
                          <a:ext cx="1087" cy="5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654" name="Group 22"/>
          <p:cNvGrpSpPr>
            <a:grpSpLocks/>
          </p:cNvGrpSpPr>
          <p:nvPr/>
        </p:nvGrpSpPr>
        <p:grpSpPr bwMode="auto">
          <a:xfrm>
            <a:off x="228600" y="4648200"/>
            <a:ext cx="8610600" cy="1774825"/>
            <a:chOff x="144" y="2928"/>
            <a:chExt cx="5424" cy="1118"/>
          </a:xfrm>
        </p:grpSpPr>
        <p:sp>
          <p:nvSpPr>
            <p:cNvPr id="69642" name="Text Box 10"/>
            <p:cNvSpPr txBox="1">
              <a:spLocks noChangeArrowheads="1"/>
            </p:cNvSpPr>
            <p:nvPr/>
          </p:nvSpPr>
          <p:spPr bwMode="auto">
            <a:xfrm>
              <a:off x="3408" y="3590"/>
              <a:ext cx="2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R = const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или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R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Symbol" panose="05050102010706020507" pitchFamily="18" charset="2"/>
                </a:rPr>
                <a:t> const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69649" name="Text Box 17"/>
            <p:cNvSpPr txBox="1">
              <a:spLocks noChangeArrowheads="1"/>
            </p:cNvSpPr>
            <p:nvPr/>
          </p:nvSpPr>
          <p:spPr bwMode="auto">
            <a:xfrm>
              <a:off x="144" y="2928"/>
              <a:ext cx="3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  <a:sym typeface="Symbol" panose="05050102010706020507" pitchFamily="18" charset="2"/>
                </a:rPr>
                <a:t>Quadratic Approximation (QA)</a:t>
              </a:r>
            </a:p>
          </p:txBody>
        </p:sp>
        <p:sp>
          <p:nvSpPr>
            <p:cNvPr id="69650" name="Rectangle 18"/>
            <p:cNvSpPr>
              <a:spLocks noChangeArrowheads="1"/>
            </p:cNvSpPr>
            <p:nvPr/>
          </p:nvSpPr>
          <p:spPr bwMode="auto">
            <a:xfrm>
              <a:off x="144" y="3168"/>
              <a:ext cx="46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стъпката се избира равна на доверителния радиус</a:t>
              </a:r>
            </a:p>
          </p:txBody>
        </p:sp>
        <p:graphicFrame>
          <p:nvGraphicFramePr>
            <p:cNvPr id="69651" name="Object 19"/>
            <p:cNvGraphicFramePr>
              <a:graphicFrameLocks noChangeAspect="1"/>
            </p:cNvGraphicFramePr>
            <p:nvPr/>
          </p:nvGraphicFramePr>
          <p:xfrm>
            <a:off x="704" y="3408"/>
            <a:ext cx="2094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0" name="Equation" r:id="rId12" imgW="1663560" imgH="507960" progId="Equation.3">
                    <p:embed/>
                  </p:oleObj>
                </mc:Choice>
                <mc:Fallback>
                  <p:oleObj name="Equation" r:id="rId12" imgW="1663560" imgH="50796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" y="3408"/>
                          <a:ext cx="2094" cy="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003425" y="136525"/>
            <a:ext cx="53197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Изчисляване на Хесиана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8600" y="822325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Често пресмятането на Хес-матрицата е много трудоемко!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28600" y="2041525"/>
            <a:ext cx="891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Най-популярните схеми са: 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Davidon-Fletcher-Powell (DFP), </a:t>
            </a:r>
            <a:r>
              <a:rPr lang="en-US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sym typeface="Wingdings 3" panose="05040102010807070707" pitchFamily="18" charset="2"/>
              </a:rPr>
              <a:t>Broyden-Fletcher-Goldfarb-Shanno (BFGS)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, Powell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43000" y="3565525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Чувствителни към началната матрица!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28600" y="1279525"/>
            <a:ext cx="533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Не се смята на всяка стъпка, а само се актуализира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57200" y="57912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H ~ N</a:t>
            </a:r>
            <a:r>
              <a:rPr lang="en-US" altLang="en-US" sz="2000" baseline="30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2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 огромно количество място за съхраняване и обработка (диагонализация)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228600" y="2971800"/>
            <a:ext cx="8075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по-бавна линейна сходимост, но общо 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~</a:t>
            </a:r>
            <a:r>
              <a:rPr lang="de-DE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5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пъти по-бързи</a:t>
            </a: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5638800" y="1584325"/>
            <a:ext cx="314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 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pseudo-NR methods</a:t>
            </a: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1662113" y="4038600"/>
            <a:ext cx="51339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3857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  <a:buSzPct val="120000"/>
              <a:buFont typeface="Wingdings" panose="05000000000000000000" pitchFamily="2" charset="2"/>
              <a:buChar char="Ø"/>
            </a:pP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единична матрица</a:t>
            </a:r>
          </a:p>
          <a:p>
            <a:pPr>
              <a:lnSpc>
                <a:spcPct val="125000"/>
              </a:lnSpc>
              <a:buSzPct val="120000"/>
              <a:buFont typeface="Wingdings" panose="05000000000000000000" pitchFamily="2" charset="2"/>
              <a:buChar char="Ø"/>
            </a:pP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оценена със силово поле</a:t>
            </a:r>
          </a:p>
          <a:p>
            <a:pPr>
              <a:lnSpc>
                <a:spcPct val="125000"/>
              </a:lnSpc>
              <a:buSzPct val="120000"/>
              <a:buFont typeface="Wingdings" panose="05000000000000000000" pitchFamily="2" charset="2"/>
              <a:buChar char="Ø"/>
            </a:pP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пресметната с по-евтин метод</a:t>
            </a:r>
          </a:p>
          <a:p>
            <a:pPr>
              <a:lnSpc>
                <a:spcPct val="125000"/>
              </a:lnSpc>
              <a:buSzPct val="120000"/>
              <a:buFont typeface="Wingdings" panose="05000000000000000000" pitchFamily="2" charset="2"/>
              <a:buChar char="Ø"/>
            </a:pP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изчислена точно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054225" y="152400"/>
            <a:ext cx="5200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Newton-Raphson</a:t>
            </a:r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 методи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75799" name="Group 23"/>
          <p:cNvGrpSpPr>
            <a:grpSpLocks/>
          </p:cNvGrpSpPr>
          <p:nvPr/>
        </p:nvGrpSpPr>
        <p:grpSpPr bwMode="auto">
          <a:xfrm>
            <a:off x="0" y="609600"/>
            <a:ext cx="9144000" cy="1054100"/>
            <a:chOff x="0" y="384"/>
            <a:chExt cx="5760" cy="664"/>
          </a:xfrm>
        </p:grpSpPr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161" y="414"/>
              <a:ext cx="559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#RHF/3-21G* </a:t>
              </a:r>
              <a:r>
                <a:rPr lang="bg-BG" altLang="en-US" sz="2000">
                  <a:latin typeface="Courier New" panose="02070309020205020404" pitchFamily="49" charset="0"/>
                </a:rPr>
                <a:t>#</a:t>
              </a:r>
              <a:r>
                <a:rPr lang="en-US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Opt</a:t>
              </a:r>
              <a:r>
                <a:rPr lang="bg-BG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=</a:t>
              </a:r>
              <a:r>
                <a:rPr lang="bg-BG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(Newton,</a:t>
              </a:r>
              <a:r>
                <a:rPr lang="bg-BG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NoNRScale,NoTrustUpdate,CalcAll,UpdateMethod=None</a:t>
              </a:r>
              <a:r>
                <a:rPr lang="bg-BG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)</a:t>
              </a:r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0" y="384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75796" name="Group 20"/>
          <p:cNvGrpSpPr>
            <a:grpSpLocks/>
          </p:cNvGrpSpPr>
          <p:nvPr/>
        </p:nvGrpSpPr>
        <p:grpSpPr bwMode="auto">
          <a:xfrm>
            <a:off x="0" y="1752600"/>
            <a:ext cx="8839200" cy="4892675"/>
            <a:chOff x="0" y="1248"/>
            <a:chExt cx="5568" cy="3082"/>
          </a:xfrm>
        </p:grpSpPr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192" y="1248"/>
              <a:ext cx="5376" cy="3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Trust Radius</a:t>
              </a:r>
              <a:r>
                <a:rPr lang="bg-BG" altLang="en-US" sz="1500">
                  <a:latin typeface="Courier New" panose="02070309020205020404" pitchFamily="49" charset="0"/>
                </a:rPr>
                <a:t>=3.00D-01 FncErr=1.00D-07 GrdErr=1.00D-07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No special actions if energy rises.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bg-BG" altLang="en-US" sz="1500">
                  <a:latin typeface="Courier New" panose="02070309020205020404" pitchFamily="49" charset="0"/>
                </a:rPr>
                <a:t> 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Second derivative matrix not updated -- </a:t>
              </a:r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analytic derivatives</a:t>
              </a:r>
              <a:r>
                <a:rPr lang="bg-BG" altLang="en-US" sz="1500">
                  <a:latin typeface="Courier New" panose="02070309020205020404" pitchFamily="49" charset="0"/>
                </a:rPr>
                <a:t> used.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bg-BG" altLang="en-US" sz="1500">
                  <a:latin typeface="Courier New" panose="02070309020205020404" pitchFamily="49" charset="0"/>
                </a:rPr>
                <a:t> 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Step </a:t>
              </a:r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number   4</a:t>
              </a:r>
              <a:r>
                <a:rPr lang="bg-BG" altLang="en-US" sz="1500">
                  <a:latin typeface="Courier New" panose="02070309020205020404" pitchFamily="49" charset="0"/>
                </a:rPr>
                <a:t> out of a maximum of  35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bg-BG" altLang="en-US" sz="1500">
                  <a:latin typeface="Courier New" panose="02070309020205020404" pitchFamily="49" charset="0"/>
                </a:rPr>
                <a:t> 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Optimization completed.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    -- Stationary point found.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SCF Done:  E(RHF) =  -226.53292</a:t>
              </a:r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4644</a:t>
              </a:r>
              <a:r>
                <a:rPr lang="bg-BG" altLang="en-US" sz="1500">
                  <a:latin typeface="Courier New" panose="02070309020205020404" pitchFamily="49" charset="0"/>
                </a:rPr>
                <a:t>     A.U. after    9 cycles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             Convg  =    0.5641D-08             -V/T =  2.0024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             S**2   =   0.0000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...and normal coordinates: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       		     1             2                 3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		     A"            A'                A"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 Frequencies --  </a:t>
              </a:r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-120.9685</a:t>
              </a:r>
              <a:r>
                <a:rPr lang="bg-BG" altLang="en-US" sz="1500">
                  <a:latin typeface="Courier New" panose="02070309020205020404" pitchFamily="49" charset="0"/>
                </a:rPr>
                <a:t>      449.1061          588.1051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Job cpu time:  0 days  0 hours  </a:t>
              </a:r>
              <a:r>
                <a:rPr lang="bg-BG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1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 minutes </a:t>
              </a:r>
              <a:r>
                <a:rPr lang="bg-BG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50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.0 seconds</a:t>
              </a:r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bg-BG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0" y="1248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96988" y="136525"/>
            <a:ext cx="6732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pseudo-Newton-Raphson</a:t>
            </a:r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 методи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0" y="852488"/>
            <a:ext cx="9144000" cy="519112"/>
            <a:chOff x="0" y="384"/>
            <a:chExt cx="5760" cy="327"/>
          </a:xfrm>
        </p:grpSpPr>
        <p:sp>
          <p:nvSpPr>
            <p:cNvPr id="79887" name="Rectangle 15"/>
            <p:cNvSpPr>
              <a:spLocks noChangeArrowheads="1"/>
            </p:cNvSpPr>
            <p:nvPr/>
          </p:nvSpPr>
          <p:spPr bwMode="auto">
            <a:xfrm>
              <a:off x="161" y="414"/>
              <a:ext cx="55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dirty="0">
                  <a:latin typeface="Courier New" panose="02070309020205020404" pitchFamily="49" charset="0"/>
                </a:rPr>
                <a:t>#RHF/3-21G* </a:t>
              </a:r>
              <a:r>
                <a: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Opt</a:t>
              </a:r>
              <a:r>
                <a:rPr lang="bg-BG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=</a:t>
              </a:r>
              <a:r>
                <a:rPr lang="bg-BG" altLang="en-US" sz="2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(</a:t>
              </a:r>
              <a:r>
                <a:rPr lang="en-US" altLang="en-US" sz="2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Times New Roman" panose="02020603050405020304" pitchFamily="18" charset="0"/>
                </a:rPr>
                <a:t>RFO,EF,UpdateMethod</a:t>
              </a:r>
              <a:r>
                <a:rPr lang="en-US" alt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Times New Roman" panose="02020603050405020304" pitchFamily="18" charset="0"/>
                </a:rPr>
                <a:t>=BFGS</a:t>
              </a:r>
              <a:r>
                <a:rPr lang="bg-BG" altLang="en-US" sz="2000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)</a:t>
              </a:r>
              <a:endParaRPr lang="bg-BG" alt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endParaRPr>
            </a:p>
          </p:txBody>
        </p:sp>
        <p:sp>
          <p:nvSpPr>
            <p:cNvPr id="79888" name="Rectangle 16"/>
            <p:cNvSpPr>
              <a:spLocks noChangeArrowheads="1"/>
            </p:cNvSpPr>
            <p:nvPr/>
          </p:nvSpPr>
          <p:spPr bwMode="auto">
            <a:xfrm>
              <a:off x="0" y="384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0" y="1524000"/>
            <a:ext cx="8839200" cy="4435475"/>
            <a:chOff x="0" y="1248"/>
            <a:chExt cx="5568" cy="2794"/>
          </a:xfrm>
        </p:grpSpPr>
        <p:sp>
          <p:nvSpPr>
            <p:cNvPr id="79890" name="Rectangle 18"/>
            <p:cNvSpPr>
              <a:spLocks noChangeArrowheads="1"/>
            </p:cNvSpPr>
            <p:nvPr/>
          </p:nvSpPr>
          <p:spPr bwMode="auto">
            <a:xfrm>
              <a:off x="192" y="1248"/>
              <a:ext cx="5376" cy="2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1500">
                  <a:latin typeface="Courier New" panose="02070309020205020404" pitchFamily="49" charset="0"/>
                </a:rPr>
                <a:t>EIGENVECTOR FOLLOWING MINIMUM SEARCH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bg-BG" altLang="en-US" sz="1500">
                  <a:latin typeface="Courier New" panose="02070309020205020404" pitchFamily="49" charset="0"/>
                </a:rPr>
                <a:t> </a:t>
              </a:r>
              <a:endParaRPr lang="en-US" altLang="en-US" sz="1500">
                <a:latin typeface="Courier New" panose="02070309020205020404" pitchFamily="49" charset="0"/>
              </a:endParaRP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No special actions if energy rises.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TAKING NEWTON-RAPHSON STEP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 STEP TAKEN. STEPSIZE IS</a:t>
              </a:r>
              <a:r>
                <a:rPr lang="en-US" altLang="en-US" sz="1500">
                  <a:latin typeface="Courier New" panose="02070309020205020404" pitchFamily="49" charset="0"/>
                </a:rPr>
                <a:t> 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Hessian updated using bfgs pdate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 ITERATION   6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bg-BG" altLang="en-US" sz="1500">
                  <a:latin typeface="Courier New" panose="02070309020205020404" pitchFamily="49" charset="0"/>
                </a:rPr>
                <a:t> 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*************************************************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**  CONVERGENCE CRITERIA APPARENTLY SATISFIED  **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*************************************************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bg-BG" altLang="en-US" sz="1500">
                  <a:latin typeface="Courier New" panose="02070309020205020404" pitchFamily="49" charset="0"/>
                </a:rPr>
                <a:t> 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SCF Done:  E(RHF) =  -226.53292</a:t>
              </a:r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4024</a:t>
              </a:r>
              <a:r>
                <a:rPr lang="bg-BG" altLang="en-US" sz="1500">
                  <a:latin typeface="Courier New" panose="02070309020205020404" pitchFamily="49" charset="0"/>
                </a:rPr>
                <a:t>     A.U. after   10 cycles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             Convg  =    0.3611D-08             -V/T =  2.0024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             S**2   =   0.0000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Job cpu time:  0 days  0 hours  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0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 minutes </a:t>
              </a:r>
              <a:r>
                <a:rPr lang="bg-BG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50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.0 seconds</a:t>
              </a:r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bg-BG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9891" name="Rectangle 19"/>
            <p:cNvSpPr>
              <a:spLocks noChangeArrowheads="1"/>
            </p:cNvSpPr>
            <p:nvPr/>
          </p:nvSpPr>
          <p:spPr bwMode="auto">
            <a:xfrm>
              <a:off x="0" y="1248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1295400" y="61722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Имагинерната честота се запазва!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671763" y="136525"/>
            <a:ext cx="39893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GEDIIS</a:t>
            </a:r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 алгоритъм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88077" name="Group 13"/>
          <p:cNvGrpSpPr>
            <a:grpSpLocks/>
          </p:cNvGrpSpPr>
          <p:nvPr/>
        </p:nvGrpSpPr>
        <p:grpSpPr bwMode="auto">
          <a:xfrm>
            <a:off x="152400" y="914400"/>
            <a:ext cx="8915400" cy="5822950"/>
            <a:chOff x="48" y="576"/>
            <a:chExt cx="5616" cy="3668"/>
          </a:xfrm>
        </p:grpSpPr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48" y="576"/>
              <a:ext cx="56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Представлява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EDIIS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модифициран за геометрична оптимизация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192" y="4032"/>
              <a:ext cx="49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buFont typeface="Webdings" panose="05030102010509060703" pitchFamily="18" charset="2"/>
                <a:buChar char="¨"/>
              </a:pPr>
              <a:r>
                <a:rPr lang="en-US" altLang="en-US" sz="16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X. Li and M. J. Frisch, J. Chem. Theor. Comput. 2, 835 (2006)</a:t>
              </a:r>
              <a:endParaRPr lang="bg-BG" altLang="en-US" sz="1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88087" name="Group 23"/>
          <p:cNvGrpSpPr>
            <a:grpSpLocks/>
          </p:cNvGrpSpPr>
          <p:nvPr/>
        </p:nvGrpSpPr>
        <p:grpSpPr bwMode="auto">
          <a:xfrm>
            <a:off x="152400" y="1652588"/>
            <a:ext cx="8915400" cy="4291012"/>
            <a:chOff x="96" y="1041"/>
            <a:chExt cx="5616" cy="2703"/>
          </a:xfrm>
        </p:grpSpPr>
        <p:sp>
          <p:nvSpPr>
            <p:cNvPr id="88075" name="Text Box 11"/>
            <p:cNvSpPr txBox="1">
              <a:spLocks noChangeArrowheads="1"/>
            </p:cNvSpPr>
            <p:nvPr/>
          </p:nvSpPr>
          <p:spPr bwMode="auto">
            <a:xfrm>
              <a:off x="96" y="1041"/>
              <a:ext cx="56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По същество е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pseudo-Newton-Raphson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метод със стъпка контролирана от оценка за характера на потенциалната повърхнина в близост до текущата точка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graphicFrame>
          <p:nvGraphicFramePr>
            <p:cNvPr id="88082" name="Object 18"/>
            <p:cNvGraphicFramePr>
              <a:graphicFrameLocks noChangeAspect="1"/>
            </p:cNvGraphicFramePr>
            <p:nvPr/>
          </p:nvGraphicFramePr>
          <p:xfrm>
            <a:off x="155" y="1824"/>
            <a:ext cx="2197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4" name="Equation" r:id="rId4" imgW="2044440" imgH="431640" progId="Equation.3">
                    <p:embed/>
                  </p:oleObj>
                </mc:Choice>
                <mc:Fallback>
                  <p:oleObj name="Equation" r:id="rId4" imgW="2044440" imgH="4316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" y="1824"/>
                          <a:ext cx="2197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83" name="Object 19"/>
            <p:cNvGraphicFramePr>
              <a:graphicFrameLocks noChangeAspect="1"/>
            </p:cNvGraphicFramePr>
            <p:nvPr/>
          </p:nvGraphicFramePr>
          <p:xfrm>
            <a:off x="144" y="2544"/>
            <a:ext cx="3220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5" name="Equation" r:id="rId6" imgW="2997000" imgH="444240" progId="Equation.3">
                    <p:embed/>
                  </p:oleObj>
                </mc:Choice>
                <mc:Fallback>
                  <p:oleObj name="Equation" r:id="rId6" imgW="2997000" imgH="4442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544"/>
                          <a:ext cx="3220" cy="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84" name="Object 20"/>
            <p:cNvGraphicFramePr>
              <a:graphicFrameLocks noChangeAspect="1"/>
            </p:cNvGraphicFramePr>
            <p:nvPr/>
          </p:nvGraphicFramePr>
          <p:xfrm>
            <a:off x="144" y="3281"/>
            <a:ext cx="2933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6" name="Equation" r:id="rId8" imgW="2730240" imgH="431640" progId="Equation.3">
                    <p:embed/>
                  </p:oleObj>
                </mc:Choice>
                <mc:Fallback>
                  <p:oleObj name="Equation" r:id="rId8" imgW="2730240" imgH="4316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281"/>
                          <a:ext cx="2933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5562600" y="4784725"/>
            <a:ext cx="342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Оптимизацията може да спре в локален минимум!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5181600" y="30480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Избягват се сериозни осцилации на енергията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5" grpId="0" autoUpdateAnimBg="0"/>
      <p:bldP spid="880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671763" y="136525"/>
            <a:ext cx="39893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GEDIIS</a:t>
            </a:r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 алгоритъм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0" y="852488"/>
            <a:ext cx="9144000" cy="519112"/>
            <a:chOff x="0" y="384"/>
            <a:chExt cx="5760" cy="327"/>
          </a:xfrm>
        </p:grpSpPr>
        <p:sp>
          <p:nvSpPr>
            <p:cNvPr id="86020" name="Rectangle 4"/>
            <p:cNvSpPr>
              <a:spLocks noChangeArrowheads="1"/>
            </p:cNvSpPr>
            <p:nvPr/>
          </p:nvSpPr>
          <p:spPr bwMode="auto">
            <a:xfrm>
              <a:off x="161" y="414"/>
              <a:ext cx="55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#RHF/3-21G* </a:t>
              </a:r>
              <a:r>
                <a:rPr lang="en-US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Opt</a:t>
              </a:r>
              <a:r>
                <a:rPr lang="bg-BG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=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GEDIIS</a:t>
              </a:r>
              <a:endParaRPr lang="bg-BG" alt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endParaRPr>
            </a:p>
          </p:txBody>
        </p:sp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0" y="384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0" y="1524000"/>
            <a:ext cx="8839200" cy="4298950"/>
            <a:chOff x="0" y="1248"/>
            <a:chExt cx="5568" cy="2708"/>
          </a:xfrm>
        </p:grpSpPr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192" y="1248"/>
              <a:ext cx="5376" cy="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bg-BG" altLang="en-US" sz="600">
                <a:latin typeface="Courier New" panose="02070309020205020404" pitchFamily="49" charset="0"/>
              </a:endParaRPr>
            </a:p>
            <a:p>
              <a:r>
                <a:rPr lang="en-US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Using GEDIIS/GDIIS optimizer.</a:t>
              </a:r>
              <a:endParaRPr lang="bg-BG" alt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endParaRP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bg-BG" altLang="en-US" sz="1500">
                  <a:latin typeface="Courier New" panose="02070309020205020404" pitchFamily="49" charset="0"/>
                </a:rPr>
                <a:t> </a:t>
              </a:r>
            </a:p>
            <a:p>
              <a:pPr eaLnBrk="0" hangingPunct="0"/>
              <a:r>
                <a:rPr lang="en-US" altLang="en-US" sz="1500">
                  <a:latin typeface="Courier New" panose="02070309020205020404" pitchFamily="49" charset="0"/>
                </a:rPr>
                <a:t>Step number </a:t>
              </a:r>
              <a:r>
                <a:rPr lang="en-US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5</a:t>
              </a:r>
              <a:r>
                <a:rPr lang="en-US" altLang="en-US" sz="1500">
                  <a:latin typeface="Courier New" panose="02070309020205020404" pitchFamily="49" charset="0"/>
                </a:rPr>
                <a:t> out of a maximum of 35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</a:endParaRP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Mixed Optimization -- En-DIIS/RFO-DIIS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Update second derivatives using D2CorX and points    1    2    3    4    5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En-DIIS/RFO-DIIS IScMMF=        0 using points:     5    4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RFO step:  Lambda=-2.78446953D-07.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DIIS coeffs:      0.84531      0.15469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bg-BG" altLang="en-US" sz="1500">
                  <a:latin typeface="Courier New" panose="02070309020205020404" pitchFamily="49" charset="0"/>
                </a:rPr>
                <a:t> 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SCF Done:  E(RHF) =  -226.53292</a:t>
              </a:r>
              <a:r>
                <a:rPr lang="bg-BG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4405</a:t>
              </a:r>
              <a:r>
                <a:rPr lang="bg-BG" altLang="en-US" sz="1500">
                  <a:latin typeface="Courier New" panose="02070309020205020404" pitchFamily="49" charset="0"/>
                </a:rPr>
                <a:t>     A.U. after   10 cycles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             Convg  =    0.3293D-08             -V/T =  2.0024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</a:rPr>
                <a:t>             S**2   =   0.0000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Job cpu time:  0 days  0 hours  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0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 minutes </a:t>
              </a:r>
              <a:r>
                <a:rPr lang="bg-BG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8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bg-BG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 seconds</a:t>
              </a:r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bg-BG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0" y="1248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295400" y="6232525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Имагинерната честота се запазва!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93713" y="147638"/>
            <a:ext cx="8040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Стабилност на вълновата функция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746125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Понякога се налага проверка на стабилността на вълновата функция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 втори производни на енергията по </a:t>
            </a:r>
            <a:r>
              <a:rPr lang="bg-BG" altLang="en-US" sz="2000" u="sng">
                <a:solidFill>
                  <a:srgbClr val="0066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коефициентите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</p:txBody>
      </p: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125413" y="1843088"/>
            <a:ext cx="6580187" cy="1128712"/>
            <a:chOff x="79" y="1161"/>
            <a:chExt cx="4145" cy="711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240" y="1161"/>
              <a:ext cx="398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%chk=stability_test</a:t>
              </a:r>
              <a:endParaRPr lang="bg-BG" altLang="en-US" sz="2000">
                <a:latin typeface="Courier New" panose="02070309020205020404" pitchFamily="49" charset="0"/>
              </a:endParaRPr>
            </a:p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STABLE</a:t>
              </a:r>
              <a:r>
                <a:rPr lang="bg-BG" altLang="en-US" sz="2000">
                  <a:latin typeface="Courier New" panose="02070309020205020404" pitchFamily="49" charset="0"/>
                </a:rPr>
                <a:t> </a:t>
              </a:r>
              <a:r>
                <a:rPr lang="en-US" altLang="en-US" sz="2000">
                  <a:latin typeface="Courier New" panose="02070309020205020404" pitchFamily="49" charset="0"/>
                </a:rPr>
                <a:t>geom=check guess=read</a:t>
              </a:r>
            </a:p>
            <a:p>
              <a:endParaRPr lang="bg-BG" altLang="en-US" sz="800">
                <a:latin typeface="Courier New" panose="02070309020205020404" pitchFamily="49" charset="0"/>
              </a:endParaRPr>
            </a:p>
            <a:p>
              <a:r>
                <a:rPr lang="bg-BG" altLang="en-US" sz="2000">
                  <a:latin typeface="Courier New" panose="02070309020205020404" pitchFamily="49" charset="0"/>
                </a:rPr>
                <a:t>............</a:t>
              </a:r>
              <a:endParaRPr lang="en-US" altLang="en-US" sz="2000">
                <a:latin typeface="Courier New" panose="02070309020205020404" pitchFamily="49" charset="0"/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79" y="1170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125413" y="3013075"/>
            <a:ext cx="8789987" cy="3548063"/>
            <a:chOff x="79" y="1898"/>
            <a:chExt cx="5537" cy="2235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240" y="1898"/>
              <a:ext cx="5376" cy="2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700">
                  <a:latin typeface="Courier New" panose="02070309020205020404" pitchFamily="49" charset="0"/>
                </a:rPr>
                <a:t>Stability analysis using &lt;AA,BB:AA,BB&gt; singles matrix: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****************************************************************</a:t>
              </a:r>
            </a:p>
            <a:p>
              <a:endParaRPr lang="en-US" altLang="en-US" sz="1700">
                <a:latin typeface="Courier New" panose="02070309020205020404" pitchFamily="49" charset="0"/>
              </a:endParaRP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Eigenvectors of the stability matrix: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Eigenvector   1:   Triplet-A'   Eigenvalue= 0.0498844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     11 -&gt; 17         0.20356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     13 -&gt; 17         0.10980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     15 -&gt; 17         0.61689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     15 -&gt; 21         0.20636</a:t>
              </a:r>
            </a:p>
            <a:p>
              <a:r>
                <a:rPr lang="bg-BG" altLang="en-US" sz="20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700">
                <a:latin typeface="Courier New" panose="02070309020205020404" pitchFamily="49" charset="0"/>
              </a:endParaRP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The wavefunction is stable under the perturbations considered.</a:t>
              </a:r>
            </a:p>
            <a:p>
              <a:r>
                <a:rPr lang="bg-BG" altLang="en-US" sz="20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79" y="1920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638800" y="1785938"/>
          <a:ext cx="344646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4" imgW="2286000" imgH="685800" progId="Equation.3">
                  <p:embed/>
                </p:oleObj>
              </mc:Choice>
              <mc:Fallback>
                <p:oleObj name="Equation" r:id="rId4" imgW="2286000" imgH="685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85938"/>
                        <a:ext cx="3446463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724400" y="4784725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При стабилна вълнова функция </a:t>
            </a:r>
            <a:r>
              <a:rPr lang="bg-BG" altLang="en-US" sz="2000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всички</a:t>
            </a:r>
            <a:r>
              <a:rPr lang="bg-BG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собствени стойности са положителни</a:t>
            </a:r>
            <a:endParaRPr lang="en-US" altLang="en-US" sz="20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  <a:sym typeface="Wingdings" panose="05000000000000000000" pitchFamily="2" charset="2"/>
            </a:endParaRPr>
          </a:p>
        </p:txBody>
      </p: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4495800" y="4267200"/>
            <a:ext cx="3200400" cy="609600"/>
            <a:chOff x="2832" y="2688"/>
            <a:chExt cx="2016" cy="384"/>
          </a:xfrm>
        </p:grpSpPr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 rot="-5400000">
              <a:off x="3648" y="1872"/>
              <a:ext cx="288" cy="192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H="1" flipV="1">
              <a:off x="4512" y="2928"/>
              <a:ext cx="336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9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667000" y="76200"/>
            <a:ext cx="3419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Метод на </a:t>
            </a:r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Berny</a:t>
            </a:r>
          </a:p>
        </p:txBody>
      </p: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228600" y="685800"/>
            <a:ext cx="8610600" cy="4892675"/>
            <a:chOff x="144" y="432"/>
            <a:chExt cx="5424" cy="3082"/>
          </a:xfrm>
        </p:grpSpPr>
        <p:sp>
          <p:nvSpPr>
            <p:cNvPr id="83971" name="Text Box 3"/>
            <p:cNvSpPr txBox="1">
              <a:spLocks noChangeArrowheads="1"/>
            </p:cNvSpPr>
            <p:nvPr/>
          </p:nvSpPr>
          <p:spPr bwMode="auto">
            <a:xfrm>
              <a:off x="144" y="432"/>
              <a:ext cx="54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Базиран на метода на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Pulay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 комбинация от трите класа подходи описани по-горе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192" y="912"/>
              <a:ext cx="4944" cy="2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Следната схема се използва при този алгоритъм:</a:t>
              </a:r>
            </a:p>
            <a:p>
              <a:pPr>
                <a:lnSpc>
                  <a:spcPct val="125000"/>
                </a:lnSpc>
                <a:buSzPct val="120000"/>
                <a:buFont typeface="Wingdings" panose="05000000000000000000" pitchFamily="2" charset="2"/>
                <a:buChar char="Ø"/>
              </a:pP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актуализиране на Хесиана (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BFGS, SR1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)</a:t>
              </a:r>
            </a:p>
            <a:p>
              <a:pPr>
                <a:lnSpc>
                  <a:spcPct val="125000"/>
                </a:lnSpc>
                <a:buSzPct val="120000"/>
                <a:buFont typeface="Wingdings" panose="05000000000000000000" pitchFamily="2" charset="2"/>
                <a:buChar char="Ø"/>
              </a:pP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актуализиране на доверителния радиус (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Fletcher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)</a:t>
              </a:r>
            </a:p>
            <a:p>
              <a:pPr>
                <a:lnSpc>
                  <a:spcPct val="125000"/>
                </a:lnSpc>
                <a:buSzPct val="120000"/>
                <a:buFont typeface="Wingdings" panose="05000000000000000000" pitchFamily="2" charset="2"/>
                <a:buChar char="Ø"/>
              </a:pP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линейно търсене между две точки  напасват се полиноми от пета, четвърта или трета степен</a:t>
              </a:r>
            </a:p>
            <a:p>
              <a:pPr>
                <a:lnSpc>
                  <a:spcPct val="125000"/>
                </a:lnSpc>
                <a:buSzPct val="120000"/>
                <a:buFont typeface="Wingdings" panose="05000000000000000000" pitchFamily="2" charset="2"/>
                <a:buChar char="Ø"/>
              </a:pP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квадратично търсене с начало най-добрата линейна стъпка (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RFO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/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GEDIIS/RFO-GDIIS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)</a:t>
              </a:r>
            </a:p>
            <a:p>
              <a:pPr>
                <a:lnSpc>
                  <a:spcPct val="125000"/>
                </a:lnSpc>
                <a:buSzPct val="120000"/>
                <a:buFont typeface="Wingdings" panose="05000000000000000000" pitchFamily="2" charset="2"/>
                <a:buChar char="Ø"/>
              </a:pP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при твърде голяма стъпка тя се скалира (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Jorgensen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)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  <a:p>
              <a:pPr>
                <a:lnSpc>
                  <a:spcPct val="125000"/>
                </a:lnSpc>
                <a:buSzPct val="120000"/>
                <a:buFont typeface="Wingdings" panose="05000000000000000000" pitchFamily="2" charset="2"/>
                <a:buChar char="Ø"/>
              </a:pP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проверява се сходимостта по четирите критерия след сумиране на двата вида стъпки</a:t>
              </a:r>
            </a:p>
            <a:p>
              <a:pPr algn="just"/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83983" name="Group 15"/>
          <p:cNvGrpSpPr>
            <a:grpSpLocks/>
          </p:cNvGrpSpPr>
          <p:nvPr/>
        </p:nvGrpSpPr>
        <p:grpSpPr bwMode="auto">
          <a:xfrm>
            <a:off x="53975" y="5226050"/>
            <a:ext cx="9013825" cy="815975"/>
            <a:chOff x="34" y="3292"/>
            <a:chExt cx="5678" cy="514"/>
          </a:xfrm>
        </p:grpSpPr>
        <p:sp>
          <p:nvSpPr>
            <p:cNvPr id="83972" name="Text Box 4"/>
            <p:cNvSpPr txBox="1">
              <a:spLocks noChangeArrowheads="1"/>
            </p:cNvSpPr>
            <p:nvPr/>
          </p:nvSpPr>
          <p:spPr bwMode="auto">
            <a:xfrm>
              <a:off x="232" y="3364"/>
              <a:ext cx="54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много сигурен алгоритъм  почти гарантирана сходимост</a:t>
              </a:r>
            </a:p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минимумът се достига точно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>
              <a:off x="34" y="3292"/>
              <a:ext cx="3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36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</a:t>
              </a:r>
              <a:endParaRPr lang="en-GB" altLang="en-US" sz="3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83984" name="Group 16"/>
          <p:cNvGrpSpPr>
            <a:grpSpLocks/>
          </p:cNvGrpSpPr>
          <p:nvPr/>
        </p:nvGrpSpPr>
        <p:grpSpPr bwMode="auto">
          <a:xfrm>
            <a:off x="63500" y="6064250"/>
            <a:ext cx="8699500" cy="641350"/>
            <a:chOff x="40" y="3820"/>
            <a:chExt cx="5480" cy="404"/>
          </a:xfrm>
        </p:grpSpPr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40" y="3820"/>
              <a:ext cx="3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36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</a:t>
              </a:r>
              <a:endParaRPr lang="en-GB" altLang="en-US" sz="3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240" y="3868"/>
              <a:ext cx="52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нужни са различни етапи  много изчислителен ресурс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947988" y="136525"/>
            <a:ext cx="3419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Метод на </a:t>
            </a:r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Berny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381000" y="61563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Имагинерната честота се запазва!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4724400" y="61563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Изход?!  понижаване на симетрията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  <p:grpSp>
        <p:nvGrpSpPr>
          <p:cNvPr id="81939" name="Group 19"/>
          <p:cNvGrpSpPr>
            <a:grpSpLocks/>
          </p:cNvGrpSpPr>
          <p:nvPr/>
        </p:nvGrpSpPr>
        <p:grpSpPr bwMode="auto">
          <a:xfrm>
            <a:off x="0" y="609600"/>
            <a:ext cx="9144000" cy="519113"/>
            <a:chOff x="0" y="384"/>
            <a:chExt cx="5760" cy="327"/>
          </a:xfrm>
        </p:grpSpPr>
        <p:sp>
          <p:nvSpPr>
            <p:cNvPr id="81940" name="Rectangle 20"/>
            <p:cNvSpPr>
              <a:spLocks noChangeArrowheads="1"/>
            </p:cNvSpPr>
            <p:nvPr/>
          </p:nvSpPr>
          <p:spPr bwMode="auto">
            <a:xfrm>
              <a:off x="161" y="414"/>
              <a:ext cx="55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#RHF/3-21G* 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Opt</a:t>
              </a:r>
              <a:endParaRPr lang="bg-BG" alt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endParaRPr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0" y="384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81942" name="Group 22"/>
          <p:cNvGrpSpPr>
            <a:grpSpLocks/>
          </p:cNvGrpSpPr>
          <p:nvPr/>
        </p:nvGrpSpPr>
        <p:grpSpPr bwMode="auto">
          <a:xfrm>
            <a:off x="0" y="1143000"/>
            <a:ext cx="8839200" cy="4892675"/>
            <a:chOff x="0" y="1248"/>
            <a:chExt cx="5568" cy="3082"/>
          </a:xfrm>
        </p:grpSpPr>
        <p:sp>
          <p:nvSpPr>
            <p:cNvPr id="81943" name="Rectangle 23"/>
            <p:cNvSpPr>
              <a:spLocks noChangeArrowheads="1"/>
            </p:cNvSpPr>
            <p:nvPr/>
          </p:nvSpPr>
          <p:spPr bwMode="auto">
            <a:xfrm>
              <a:off x="192" y="1248"/>
              <a:ext cx="5376" cy="3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No special actions if energy rises.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Times New Roman" panose="02020603050405020304" pitchFamily="18" charset="0"/>
              </a:endParaRPr>
            </a:p>
            <a:p>
              <a:r>
                <a:rPr lang="en-US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Times New Roman" panose="02020603050405020304" pitchFamily="18" charset="0"/>
                </a:rPr>
                <a:t>Berny optimization.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RFO step:  Lambda=-3.00407680D-02.</a:t>
              </a:r>
            </a:p>
            <a:p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Linear search not attempted -- first point.</a:t>
              </a:r>
            </a:p>
            <a:p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Maximum step size (   0.300) exceeded in Quadratic search.</a:t>
              </a:r>
            </a:p>
            <a:p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    -- Step size scaled by   0.969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de-DE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Update second derivatives using D2CorX and points  1  2</a:t>
              </a:r>
            </a:p>
            <a:p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Trust test= 8.73D-01 RLast= 3.00D-01 DXMaxT set to 4.24D-01</a:t>
              </a:r>
              <a:endParaRPr lang="en-US" altLang="en-US" sz="1500">
                <a:latin typeface="Courier New" panose="02070309020205020404" pitchFamily="49" charset="0"/>
                <a:cs typeface="Times New Roman" panose="02020603050405020304" pitchFamily="18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RFO step:  Lambda=-1.41225187D-03.</a:t>
              </a:r>
            </a:p>
            <a:p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 Quartic linear search produced a step of -0.00014.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Times New Roman" panose="02020603050405020304" pitchFamily="18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Step </a:t>
              </a:r>
              <a:r>
                <a:rPr lang="en-US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Times New Roman" panose="02020603050405020304" pitchFamily="18" charset="0"/>
                </a:rPr>
                <a:t>number   5</a:t>
              </a:r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 out of a maximum of  35</a:t>
              </a:r>
            </a:p>
            <a:p>
              <a:pPr eaLnBrk="0" hangingPunct="0"/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bg-BG" altLang="en-US" sz="1500">
                  <a:latin typeface="Courier New" panose="02070309020205020404" pitchFamily="49" charset="0"/>
                </a:rPr>
                <a:t> </a:t>
              </a:r>
              <a:endParaRPr lang="de-DE" altLang="en-US" sz="1500">
                <a:latin typeface="Courier New" panose="02070309020205020404" pitchFamily="49" charset="0"/>
              </a:endParaRPr>
            </a:p>
            <a:p>
              <a:pPr eaLnBrk="0" hangingPunct="0"/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SCF Done:  E(RHF) =  -226.53292</a:t>
              </a:r>
              <a:r>
                <a:rPr lang="en-US" altLang="en-US" sz="15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Times New Roman" panose="02020603050405020304" pitchFamily="18" charset="0"/>
                </a:rPr>
                <a:t>4405</a:t>
              </a:r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     A.U. after   10 cycles</a:t>
              </a:r>
            </a:p>
            <a:p>
              <a:pPr eaLnBrk="0" hangingPunct="0"/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             </a:t>
              </a:r>
              <a:r>
                <a:rPr lang="de-DE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Convg  =    0.3293D-08             -V/T =  2.0024</a:t>
              </a:r>
              <a:endParaRPr lang="en-US" altLang="en-US" sz="1500">
                <a:latin typeface="Courier New" panose="02070309020205020404" pitchFamily="49" charset="0"/>
                <a:cs typeface="Times New Roman" panose="02020603050405020304" pitchFamily="18" charset="0"/>
              </a:endParaRPr>
            </a:p>
            <a:p>
              <a:pPr eaLnBrk="0" hangingPunct="0"/>
              <a:r>
                <a:rPr lang="de-DE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             </a:t>
              </a:r>
              <a:r>
                <a:rPr lang="en-US" altLang="en-US" sz="1500">
                  <a:latin typeface="Courier New" panose="02070309020205020404" pitchFamily="49" charset="0"/>
                  <a:cs typeface="Times New Roman" panose="02020603050405020304" pitchFamily="18" charset="0"/>
                </a:rPr>
                <a:t>S**2   =   0.0000</a:t>
              </a:r>
              <a:r>
                <a:rPr lang="en-GB" altLang="en-US" sz="1500">
                  <a:latin typeface="Courier New" panose="02070309020205020404" pitchFamily="49" charset="0"/>
                </a:rPr>
                <a:t> 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Job cpu time:  0 days  0 hours  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0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 minutes </a:t>
              </a:r>
              <a:r>
                <a:rPr lang="de-DE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41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.0 seconds</a:t>
              </a:r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bg-BG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1944" name="Rectangle 24"/>
            <p:cNvSpPr>
              <a:spLocks noChangeArrowheads="1"/>
            </p:cNvSpPr>
            <p:nvPr/>
          </p:nvSpPr>
          <p:spPr bwMode="auto">
            <a:xfrm>
              <a:off x="0" y="1248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7" grpId="0" autoUpdateAnimBg="0"/>
      <p:bldP spid="8193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95400" y="147638"/>
            <a:ext cx="6783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Сили – начини за пресмятане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898525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При геометрична оптимизация се изчисляват силите (градиента)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 първи производни на енергията по координатите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. Те определят посоката на оптимизацията.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2041525"/>
            <a:ext cx="3348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2000" u="sng">
                <a:solidFill>
                  <a:srgbClr val="006600"/>
                </a:solidFill>
                <a:latin typeface="Bookman Old Style" panose="02050604050505020204" pitchFamily="18" charset="0"/>
              </a:rPr>
              <a:t>Начини за пресмятане</a:t>
            </a:r>
            <a:endParaRPr lang="bg-BG" altLang="en-US" sz="2000" u="sng">
              <a:solidFill>
                <a:srgbClr val="00660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8382000" y="58738"/>
          <a:ext cx="503238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4" imgW="253800" imgH="431640" progId="Equation.3">
                  <p:embed/>
                </p:oleObj>
              </mc:Choice>
              <mc:Fallback>
                <p:oleObj name="Equation" r:id="rId4" imgW="2538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8738"/>
                        <a:ext cx="503238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354013" y="2528888"/>
            <a:ext cx="3151187" cy="519112"/>
            <a:chOff x="223" y="1593"/>
            <a:chExt cx="1985" cy="327"/>
          </a:xfrm>
        </p:grpSpPr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384" y="1623"/>
              <a:ext cx="1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Force</a:t>
              </a:r>
              <a:endParaRPr lang="bg-BG" altLang="en-US" sz="800">
                <a:solidFill>
                  <a:srgbClr val="FF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23" y="1593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463925" y="2590800"/>
            <a:ext cx="514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 аналитично; по подразбиране за всички основни методи</a:t>
            </a:r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125413" y="3352800"/>
            <a:ext cx="8789987" cy="3189288"/>
            <a:chOff x="79" y="2112"/>
            <a:chExt cx="5537" cy="2009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240" y="2172"/>
              <a:ext cx="5376" cy="1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700">
                  <a:latin typeface="Courier New" panose="02070309020205020404" pitchFamily="49" charset="0"/>
                </a:rPr>
                <a:t> </a:t>
              </a:r>
              <a:r>
                <a:rPr lang="en-US" altLang="en-US" sz="1500">
                  <a:latin typeface="Courier New" panose="02070309020205020404" pitchFamily="49" charset="0"/>
                </a:rPr>
                <a:t>***** Axes restored to original set *****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---------------------------------------------------------------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Center     Atomic                   Forces (Hartrees/Bohr)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Number     Number              X              Y              Z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---------------------------------------------------------------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 1          6          -0.033521514    0.000000000   -0.077500642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 2          6           0.054039782    0.000000000    0.149737001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 3          8          -0.042110806    0.000000000   -0.018103142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 4          8          -0.005500148    0.000000000    0.001288594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-------------------------------------------------------------------</a:t>
              </a:r>
            </a:p>
            <a:p>
              <a:r>
                <a:rPr lang="fr-FR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Cartesian Forces:  Max     0.149737001 RMS     0.039743476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79" y="2112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7456488" y="2971800"/>
            <a:ext cx="1535112" cy="1090613"/>
            <a:chOff x="4697" y="1872"/>
            <a:chExt cx="967" cy="687"/>
          </a:xfrm>
        </p:grpSpPr>
        <p:pic>
          <p:nvPicPr>
            <p:cNvPr id="2151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" y="1872"/>
              <a:ext cx="967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4839" y="206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Bookman Old Style" panose="02050604050505020204" pitchFamily="18" charset="0"/>
                </a:rPr>
                <a:t>1</a:t>
              </a:r>
              <a:endParaRPr lang="bg-BG" altLang="en-US" sz="1600">
                <a:latin typeface="Bookman Old Style" panose="02050604050505020204" pitchFamily="18" charset="0"/>
              </a:endParaRP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5106" y="2071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Bookman Old Style" panose="02050604050505020204" pitchFamily="18" charset="0"/>
                </a:rPr>
                <a:t>2</a:t>
              </a:r>
              <a:endParaRPr lang="bg-BG" altLang="en-US" sz="1600">
                <a:latin typeface="Bookman Old Style" panose="02050604050505020204" pitchFamily="18" charset="0"/>
              </a:endParaRP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5232" y="1872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Bookman Old Style" panose="02050604050505020204" pitchFamily="18" charset="0"/>
                </a:rPr>
                <a:t>3</a:t>
              </a:r>
              <a:endParaRPr lang="bg-BG" altLang="en-US" sz="1600">
                <a:latin typeface="Bookman Old Style" panose="02050604050505020204" pitchFamily="18" charset="0"/>
              </a:endParaRPr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5239" y="2325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Bookman Old Style" panose="02050604050505020204" pitchFamily="18" charset="0"/>
                </a:rPr>
                <a:t>4</a:t>
              </a:r>
              <a:endParaRPr lang="bg-BG" altLang="en-US" sz="1600">
                <a:latin typeface="Bookman Old Style" panose="02050604050505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125413" y="685800"/>
            <a:ext cx="8789987" cy="3322638"/>
            <a:chOff x="79" y="432"/>
            <a:chExt cx="5537" cy="2093"/>
          </a:xfrm>
        </p:grpSpPr>
        <p:sp>
          <p:nvSpPr>
            <p:cNvPr id="27650" name="Rectangle 2"/>
            <p:cNvSpPr>
              <a:spLocks noChangeArrowheads="1"/>
            </p:cNvSpPr>
            <p:nvPr/>
          </p:nvSpPr>
          <p:spPr bwMode="auto">
            <a:xfrm>
              <a:off x="240" y="432"/>
              <a:ext cx="5376" cy="2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r>
                <a:rPr lang="en-US" altLang="en-US" sz="1700">
                  <a:latin typeface="Courier New" panose="02070309020205020404" pitchFamily="49" charset="0"/>
                </a:rPr>
                <a:t> 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------------------------------------------------------------------------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        Internal Coordinate Forces (Hartree/Bohr or radian)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Cent Atom N1     Length/X     N2     Alpha/Y      N3      Beta/Z       J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------------------------------------------------------------------------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1  C 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2  C     1   0.081873(   1)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3  O     2  -0.045521(   2)  1   0.012398(   8)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4  O     2  -0.039808(   3)  1  -0.045638(   9)  3   0.000000(  14)  0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 -----------------------------------------------------------------------</a:t>
              </a:r>
            </a:p>
            <a:p>
              <a:r>
                <a:rPr lang="fr-FR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Internal  Forces:  Max     0.081872943 RMS     0.031192292</a:t>
              </a:r>
              <a:endParaRPr lang="bg-BG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Job cpu time:  0 days  0 hours  0 minutes 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17.0 seconds</a:t>
              </a:r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fr-FR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79" y="439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95400" y="147638"/>
            <a:ext cx="6783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Сили – начини за пресмятане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354013" y="3962400"/>
            <a:ext cx="5970587" cy="519113"/>
            <a:chOff x="223" y="2496"/>
            <a:chExt cx="3761" cy="327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84" y="2526"/>
              <a:ext cx="36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Force=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EnOnly</a:t>
              </a:r>
              <a:r>
                <a:rPr lang="en-US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(StepSize=2)</a:t>
              </a:r>
              <a:endParaRPr lang="bg-BG" altLang="en-US" sz="800">
                <a:solidFill>
                  <a:srgbClr val="0066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223" y="2496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06525" y="4419600"/>
            <a:ext cx="758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 числено; използва се при специални пресмятания</a:t>
            </a:r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76200" y="4814888"/>
            <a:ext cx="8763000" cy="1966912"/>
            <a:chOff x="48" y="3033"/>
            <a:chExt cx="5520" cy="1239"/>
          </a:xfrm>
        </p:grpSpPr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192" y="3062"/>
              <a:ext cx="5376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500">
                  <a:latin typeface="Courier New" panose="02070309020205020404" pitchFamily="49" charset="0"/>
                </a:rPr>
                <a:t>Numerical differentiation of energy to produce forces.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Step-Size= 0.000200 angstroms</a:t>
              </a:r>
              <a:endParaRPr lang="bg-BG" altLang="en-US" sz="1500">
                <a:latin typeface="Courier New" panose="02070309020205020404" pitchFamily="49" charset="0"/>
              </a:endParaRPr>
            </a:p>
            <a:p>
              <a:r>
                <a:rPr lang="fr-FR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Leave EnFreq:  IXYZ= 0 JXYZ= 0 IStep= 0.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.</a:t>
              </a:r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en-US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Leave EnFreq:  IXYZ= 0 JXYZ=21 IStep= 1.</a:t>
              </a:r>
              <a:endParaRPr lang="bg-BG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.</a:t>
              </a:r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</a:p>
            <a:p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Numerical evaluation of force constants complete.</a:t>
              </a:r>
              <a:endParaRPr lang="bg-BG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Job cpu time:  0 days  0 hours  </a:t>
              </a:r>
              <a:r>
                <a:rPr lang="en-US" altLang="en-US" sz="15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3 minutes 18.0 seconds</a:t>
              </a:r>
              <a:r>
                <a:rPr lang="en-US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fr-FR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48" y="3033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52788" y="147638"/>
            <a:ext cx="2614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Хес-анализ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304800" y="974725"/>
            <a:ext cx="8686800" cy="2682875"/>
            <a:chOff x="192" y="614"/>
            <a:chExt cx="5472" cy="1690"/>
          </a:xfrm>
        </p:grpSpPr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92" y="614"/>
              <a:ext cx="53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</a:rPr>
                <a:t>Входни данни, изискващи пресмятане на Хесиан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 втори производни на енергията по вътрешните координати: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240" y="1132"/>
              <a:ext cx="5424" cy="1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2000">
                  <a:latin typeface="Courier New" panose="02070309020205020404" pitchFamily="49" charset="0"/>
                </a:rPr>
                <a:t>............</a:t>
              </a:r>
            </a:p>
            <a:p>
              <a:r>
                <a:rPr lang="en-US" altLang="en-US" sz="2000">
                  <a:latin typeface="Courier New" panose="02070309020205020404" pitchFamily="49" charset="0"/>
                </a:rPr>
                <a:t>#</a:t>
              </a:r>
              <a:r>
                <a:rPr lang="en-US" altLang="en-US" sz="2000">
                  <a:solidFill>
                    <a:srgbClr val="006600"/>
                  </a:solidFill>
                  <a:latin typeface="Courier New" panose="02070309020205020404" pitchFamily="49" charset="0"/>
                </a:rPr>
                <a:t>RHF</a:t>
              </a:r>
              <a:r>
                <a:rPr lang="en-US" altLang="en-US" sz="2000">
                  <a:latin typeface="Courier New" panose="02070309020205020404" pitchFamily="49" charset="0"/>
                </a:rPr>
                <a:t>/6-31G* 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FREQ</a:t>
              </a:r>
              <a:r>
                <a:rPr lang="bg-BG" altLang="en-US" sz="2000">
                  <a:latin typeface="Courier New" panose="02070309020205020404" pitchFamily="49" charset="0"/>
                </a:rPr>
                <a:t> </a:t>
              </a:r>
              <a:r>
                <a:rPr lang="en-US" altLang="en-US" sz="2000">
                  <a:latin typeface="Courier New" panose="02070309020205020404" pitchFamily="49" charset="0"/>
                </a:rPr>
                <a:t>geom=check guess=read</a:t>
              </a:r>
            </a:p>
            <a:p>
              <a:endParaRPr lang="bg-BG" altLang="en-US" sz="800">
                <a:latin typeface="Courier New" panose="02070309020205020404" pitchFamily="49" charset="0"/>
              </a:endParaRPr>
            </a:p>
            <a:p>
              <a:r>
                <a:rPr lang="en-US" altLang="en-US" sz="2000">
                  <a:latin typeface="Courier New" panose="02070309020205020404" pitchFamily="49" charset="0"/>
                </a:rPr>
                <a:t>geometry optimization test</a:t>
              </a:r>
            </a:p>
            <a:p>
              <a:endParaRPr lang="en-US" altLang="en-US" sz="800">
                <a:latin typeface="Courier New" panose="02070309020205020404" pitchFamily="49" charset="0"/>
              </a:endParaRPr>
            </a:p>
            <a:p>
              <a:r>
                <a:rPr lang="en-US" altLang="en-US" sz="2000">
                  <a:latin typeface="Courier New" panose="02070309020205020404" pitchFamily="49" charset="0"/>
                </a:rPr>
                <a:t>   0   1</a:t>
              </a:r>
              <a:endParaRPr lang="bg-BG" altLang="en-US" sz="2000">
                <a:latin typeface="Courier New" panose="02070309020205020404" pitchFamily="49" charset="0"/>
              </a:endParaRPr>
            </a:p>
            <a:p>
              <a:r>
                <a:rPr lang="bg-BG" altLang="en-US" sz="2000">
                  <a:latin typeface="Courier New" panose="02070309020205020404" pitchFamily="49" charset="0"/>
                </a:rPr>
                <a:t>............</a:t>
              </a:r>
              <a:endParaRPr lang="en-US" altLang="en-US" sz="2000">
                <a:latin typeface="Courier New" panose="02070309020205020404" pitchFamily="49" charset="0"/>
              </a:endParaRPr>
            </a:p>
          </p:txBody>
        </p:sp>
      </p:grp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4800" y="4191000"/>
            <a:ext cx="8610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2000">
                <a:latin typeface="Courier New" panose="02070309020205020404" pitchFamily="49" charset="0"/>
              </a:rPr>
              <a:t>............</a:t>
            </a:r>
          </a:p>
          <a:p>
            <a:r>
              <a:rPr lang="en-US" altLang="en-US" sz="2000">
                <a:latin typeface="Courier New" panose="02070309020205020404" pitchFamily="49" charset="0"/>
              </a:rPr>
              <a:t>#</a:t>
            </a:r>
            <a:r>
              <a:rPr lang="en-US" altLang="en-US" sz="2000">
                <a:solidFill>
                  <a:srgbClr val="006600"/>
                </a:solidFill>
                <a:latin typeface="Courier New" panose="02070309020205020404" pitchFamily="49" charset="0"/>
              </a:rPr>
              <a:t>B3LYP</a:t>
            </a:r>
            <a:r>
              <a:rPr lang="en-US" altLang="en-US" sz="2000">
                <a:latin typeface="Courier New" panose="02070309020205020404" pitchFamily="49" charset="0"/>
              </a:rPr>
              <a:t>/6-31G* </a:t>
            </a:r>
            <a:r>
              <a:rPr lang="en-US" alt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t>FREQ</a:t>
            </a:r>
            <a:r>
              <a:rPr lang="bg-BG" altLang="en-US" sz="2000">
                <a:latin typeface="Courier New" panose="02070309020205020404" pitchFamily="49" charset="0"/>
              </a:rPr>
              <a:t> </a:t>
            </a:r>
            <a:r>
              <a:rPr lang="en-US" altLang="en-US" sz="2000">
                <a:latin typeface="Courier New" panose="02070309020205020404" pitchFamily="49" charset="0"/>
              </a:rPr>
              <a:t>geom=check guess=read</a:t>
            </a:r>
          </a:p>
          <a:p>
            <a:endParaRPr lang="bg-BG" altLang="en-US" sz="800">
              <a:latin typeface="Courier New" panose="02070309020205020404" pitchFamily="49" charset="0"/>
            </a:endParaRPr>
          </a:p>
          <a:p>
            <a:r>
              <a:rPr lang="en-US" altLang="en-US" sz="2000">
                <a:latin typeface="Courier New" panose="02070309020205020404" pitchFamily="49" charset="0"/>
              </a:rPr>
              <a:t>vibrational spectrum</a:t>
            </a:r>
          </a:p>
          <a:p>
            <a:endParaRPr lang="en-US" altLang="en-US" sz="800">
              <a:latin typeface="Courier New" panose="02070309020205020404" pitchFamily="49" charset="0"/>
            </a:endParaRPr>
          </a:p>
          <a:p>
            <a:r>
              <a:rPr lang="en-US" altLang="en-US" sz="2000">
                <a:latin typeface="Courier New" panose="02070309020205020404" pitchFamily="49" charset="0"/>
              </a:rPr>
              <a:t>   0   1</a:t>
            </a:r>
            <a:endParaRPr lang="bg-BG" altLang="en-US" sz="2000">
              <a:latin typeface="Courier New" panose="02070309020205020404" pitchFamily="49" charset="0"/>
            </a:endParaRPr>
          </a:p>
          <a:p>
            <a:r>
              <a:rPr lang="bg-BG" altLang="en-US" sz="2000">
                <a:latin typeface="Courier New" panose="02070309020205020404" pitchFamily="49" charset="0"/>
              </a:rPr>
              <a:t>............</a:t>
            </a:r>
            <a:endParaRPr lang="en-US" altLang="en-US" sz="2000">
              <a:latin typeface="Courier New" panose="02070309020205020404" pitchFamily="49" charset="0"/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8231188" y="20638"/>
          <a:ext cx="8048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406080" imgH="469800" progId="Equation.3">
                  <p:embed/>
                </p:oleObj>
              </mc:Choice>
              <mc:Fallback>
                <p:oleObj name="Equation" r:id="rId4" imgW="40608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20638"/>
                        <a:ext cx="804862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0" y="152400"/>
            <a:ext cx="613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Кога се прави Хес-анализ?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1050925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84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20000"/>
              <a:buFont typeface="Webdings" panose="05030102010509060703" pitchFamily="18" charset="2"/>
              <a:buChar char="Ò"/>
            </a:pP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За потвърждаване на достигнат </a:t>
            </a:r>
            <a:r>
              <a:rPr lang="bg-BG" altLang="en-US" sz="2000">
                <a:solidFill>
                  <a:srgbClr val="FF3300"/>
                </a:solidFill>
                <a:latin typeface="Bookman Old Style" panose="02050604050505020204" pitchFamily="18" charset="0"/>
              </a:rPr>
              <a:t>минимум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 при геометрична оптимизация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 всички втори производни трябва да са </a:t>
            </a:r>
            <a:r>
              <a:rPr lang="bg-BG" altLang="en-US" sz="2000">
                <a:solidFill>
                  <a:srgbClr val="FF33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положителни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84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20000"/>
              <a:buFont typeface="Webdings" panose="05030102010509060703" pitchFamily="18" charset="2"/>
              <a:buChar char="Ò"/>
            </a:pP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За потвърждаване на получено </a:t>
            </a:r>
            <a:r>
              <a:rPr lang="bg-BG" altLang="en-US" sz="2000">
                <a:solidFill>
                  <a:srgbClr val="FF3300"/>
                </a:solidFill>
                <a:latin typeface="Bookman Old Style" panose="02050604050505020204" pitchFamily="18" charset="0"/>
              </a:rPr>
              <a:t>преходно състояние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 при изследване на реакционен механизъм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 трябва да има </a:t>
            </a:r>
            <a:r>
              <a:rPr lang="bg-BG" altLang="en-US" sz="2000">
                <a:solidFill>
                  <a:srgbClr val="FF33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една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 </a:t>
            </a:r>
            <a:r>
              <a:rPr lang="bg-BG" altLang="en-US" sz="2000">
                <a:solidFill>
                  <a:srgbClr val="FF33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отрицателна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собствена стойност!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84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20000"/>
              <a:buFont typeface="Webdings" panose="05030102010509060703" pitchFamily="18" charset="2"/>
              <a:buChar char="Ò"/>
            </a:pP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При пресмятане на </a:t>
            </a:r>
            <a:r>
              <a:rPr lang="bg-BG" altLang="en-US" sz="2000">
                <a:solidFill>
                  <a:srgbClr val="FF3300"/>
                </a:solidFill>
                <a:latin typeface="Bookman Old Style" panose="02050604050505020204" pitchFamily="18" charset="0"/>
              </a:rPr>
              <a:t>вибрационен спектър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 – инфрачервен и/или Раманов; кръгов дихроизъм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5089525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84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120000"/>
              <a:buFont typeface="Webdings" panose="05030102010509060703" pitchFamily="18" charset="2"/>
              <a:buChar char="Ò"/>
            </a:pP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При оценка на </a:t>
            </a:r>
            <a:r>
              <a:rPr lang="bg-BG" altLang="en-US" sz="2000">
                <a:solidFill>
                  <a:srgbClr val="FF3300"/>
                </a:solidFill>
                <a:latin typeface="Bookman Old Style" panose="02050604050505020204" pitchFamily="18" charset="0"/>
              </a:rPr>
              <a:t>термодинамичните свойства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 на системата – свободна енергия (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G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), енталпия (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Н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), нулева вибрационна енергия (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ZPVE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) и др.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  <p:bldP spid="410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5138" y="182563"/>
            <a:ext cx="8234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Пресмятане на силовите константи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38400" y="1630363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latin typeface="Bookman Old Style" panose="02050604050505020204" pitchFamily="18" charset="0"/>
              </a:rPr>
              <a:t>RHF, UHF, MP2, CIS, DFT, CASSCF</a:t>
            </a:r>
            <a:r>
              <a:rPr lang="bg-BG" altLang="en-US" sz="2200">
                <a:latin typeface="Bookman Old Style" panose="02050604050505020204" pitchFamily="18" charset="0"/>
              </a:rPr>
              <a:t>,</a:t>
            </a:r>
            <a:r>
              <a:rPr lang="de-DE" altLang="en-US" sz="2200">
                <a:latin typeface="Bookman Old Style" panose="02050604050505020204" pitchFamily="18" charset="0"/>
              </a:rPr>
              <a:t> AM1, PM3, PM3MM, PM6, PDDG</a:t>
            </a:r>
            <a:endParaRPr lang="en-US" altLang="en-US" sz="2200">
              <a:latin typeface="Bookman Old Style" panose="02050604050505020204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52600" y="3505200"/>
            <a:ext cx="670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200">
                <a:latin typeface="Bookman Old Style" panose="02050604050505020204" pitchFamily="18" charset="0"/>
              </a:rPr>
              <a:t>MP3, MP4(SDQ), CID, CISD, CCD, BD</a:t>
            </a:r>
            <a:r>
              <a:rPr lang="bg-BG" altLang="en-US" sz="2200">
                <a:latin typeface="Bookman Old Style" panose="02050604050505020204" pitchFamily="18" charset="0"/>
              </a:rPr>
              <a:t>, </a:t>
            </a:r>
            <a:r>
              <a:rPr lang="en-US" altLang="en-US" sz="2200">
                <a:latin typeface="Bookman Old Style" panose="02050604050505020204" pitchFamily="18" charset="0"/>
              </a:rPr>
              <a:t>QCISD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114800" y="5516563"/>
            <a:ext cx="4114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en-US" sz="2200">
                <a:latin typeface="Bookman Old Style" panose="02050604050505020204" pitchFamily="18" charset="0"/>
              </a:rPr>
              <a:t>Всички останали методи</a:t>
            </a:r>
            <a:endParaRPr lang="en-US" altLang="en-US" sz="2200">
              <a:latin typeface="Bookman Old Style" panose="02050604050505020204" pitchFamily="18" charset="0"/>
            </a:endParaRPr>
          </a:p>
        </p:txBody>
      </p:sp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533400" y="1157288"/>
            <a:ext cx="4527550" cy="417512"/>
            <a:chOff x="336" y="729"/>
            <a:chExt cx="2852" cy="263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336" y="729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Аналитично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632" y="742"/>
              <a:ext cx="1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Freq = Analytic</a:t>
              </a:r>
            </a:p>
          </p:txBody>
        </p: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33400" y="2528888"/>
            <a:ext cx="7848600" cy="900112"/>
            <a:chOff x="336" y="1593"/>
            <a:chExt cx="4944" cy="567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336" y="1593"/>
              <a:ext cx="49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Чрез числено диференциране на първите производни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920" y="1910"/>
              <a:ext cx="12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Freq = Numer</a:t>
              </a:r>
            </a:p>
          </p:txBody>
        </p:sp>
      </p:grp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457200" y="4845050"/>
            <a:ext cx="7880350" cy="417513"/>
            <a:chOff x="288" y="3052"/>
            <a:chExt cx="4964" cy="263"/>
          </a:xfrm>
        </p:grpSpPr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288" y="3052"/>
              <a:ext cx="3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Изцяло чрез числено диференциране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3888" y="3065"/>
              <a:ext cx="1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Freq = EnOnly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4" grpId="0" autoUpdateAnimBg="0"/>
      <p:bldP spid="1741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9800" y="152400"/>
            <a:ext cx="4633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Примерна молекула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1981200" y="1219200"/>
            <a:ext cx="4953000" cy="3856038"/>
            <a:chOff x="1248" y="768"/>
            <a:chExt cx="3120" cy="2429"/>
          </a:xfrm>
        </p:grpSpPr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1420" y="768"/>
            <a:ext cx="2920" cy="2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Image" r:id="rId4" imgW="4635429" imgH="3264000" progId="Photoshop.Image.7">
                    <p:embed/>
                  </p:oleObj>
                </mc:Choice>
                <mc:Fallback>
                  <p:oleObj name="Image" r:id="rId4" imgW="4635429" imgH="3264000" progId="Photoshop.Image.7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0" y="768"/>
                          <a:ext cx="2920" cy="2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248" y="2928"/>
              <a:ext cx="31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200" b="0">
                  <a:solidFill>
                    <a:srgbClr val="006600"/>
                  </a:solidFill>
                  <a:latin typeface="Bookman Old Style" panose="02050604050505020204" pitchFamily="18" charset="0"/>
                </a:rPr>
                <a:t>Глицинхидроксамова киселина</a:t>
              </a:r>
              <a:endParaRPr lang="en-US" altLang="en-US" sz="2200" b="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Геометрията е оптимизирана с 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RHF/6-31G*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8300" y="579120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Честотите задължително се пресмятат със същия метод и базис!</a:t>
            </a:r>
            <a:endParaRPr lang="en-US" altLang="en-US" sz="20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00400" y="182563"/>
            <a:ext cx="2665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Данните ...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1258888"/>
            <a:ext cx="876300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SCF Done:  E(RHF) =  -337.785837068     A.U. after    1 cycles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            Convg  =    0.6064D-09             -V/T =  2.0018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            S**2   =   0.0000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Range of M.O.s used for correlation:     1   102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bg-BG" altLang="en-US" sz="1800">
                <a:latin typeface="Courier New" panose="02070309020205020404" pitchFamily="49" charset="0"/>
              </a:rPr>
              <a:t>.......................</a:t>
            </a:r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G2DrvN: will do   13 centers at a time, making    1 passes doing MaxLOS=2.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bg-BG" altLang="en-US" sz="1800">
                <a:latin typeface="Courier New" panose="02070309020205020404" pitchFamily="49" charset="0"/>
              </a:rPr>
              <a:t>.......................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Differentiating once with respect to electric field.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               </a:t>
            </a:r>
            <a:r>
              <a:rPr lang="bg-BG" altLang="en-US" sz="1800">
                <a:latin typeface="Courier New" panose="02070309020205020404" pitchFamily="49" charset="0"/>
              </a:rPr>
              <a:t>     </a:t>
            </a:r>
            <a:r>
              <a:rPr lang="en-US" altLang="en-US" sz="1800">
                <a:latin typeface="Courier New" panose="02070309020205020404" pitchFamily="49" charset="0"/>
              </a:rPr>
              <a:t>with respect to dipole field.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Differentiating once with respect to nuclear coordinates.</a:t>
            </a:r>
          </a:p>
          <a:p>
            <a:r>
              <a:rPr lang="bg-BG" altLang="en-US" sz="1800">
                <a:latin typeface="Courier New" panose="02070309020205020404" pitchFamily="49" charset="0"/>
              </a:rPr>
              <a:t> .......................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There are  39 degrees of freedom in the 1st order CPHF.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   36 vectors were produced by pass  0.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AX will form  36 AO Fock derivatives at one time.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   36 vectors were produced by pass  1.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bg-BG" altLang="en-US" sz="1800">
                <a:latin typeface="Courier New" panose="02070309020205020404" pitchFamily="49" charset="0"/>
              </a:rPr>
              <a:t>.......................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00400" y="30163"/>
            <a:ext cx="2665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Данните ...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590550"/>
            <a:ext cx="8610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1600">
                <a:latin typeface="Courier New" panose="02070309020205020404" pitchFamily="49" charset="0"/>
              </a:rPr>
              <a:t> </a:t>
            </a:r>
            <a:r>
              <a:rPr lang="en-US" altLang="en-US" sz="1600">
                <a:latin typeface="Courier New" panose="02070309020205020404" pitchFamily="49" charset="0"/>
              </a:rPr>
              <a:t>Full mass-weighted force constant matrix: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Low frequencies ---   -1.7198   -0.0171    0.0002</a:t>
            </a:r>
            <a:endParaRPr lang="bg-BG" altLang="en-US" sz="1600">
              <a:latin typeface="Courier New" panose="02070309020205020404" pitchFamily="49" charset="0"/>
            </a:endParaRPr>
          </a:p>
          <a:p>
            <a:r>
              <a:rPr lang="bg-BG" altLang="en-US" sz="1600">
                <a:latin typeface="Courier New" panose="02070309020205020404" pitchFamily="49" charset="0"/>
              </a:rPr>
              <a:t>			  </a:t>
            </a:r>
            <a:r>
              <a:rPr lang="en-US" altLang="en-US" sz="1600">
                <a:latin typeface="Courier New" panose="02070309020205020404" pitchFamily="49" charset="0"/>
              </a:rPr>
              <a:t>0.0008    0.0012    1.6924</a:t>
            </a:r>
            <a:endParaRPr lang="bg-BG" altLang="en-US" sz="1600">
              <a:latin typeface="Courier New" panose="02070309020205020404" pitchFamily="49" charset="0"/>
            </a:endParaRPr>
          </a:p>
          <a:p>
            <a:r>
              <a:rPr lang="en-US" altLang="en-US" sz="1600">
                <a:latin typeface="Courier New" panose="02070309020205020404" pitchFamily="49" charset="0"/>
              </a:rPr>
              <a:t> Low frequencies ---   99.2676  178.3690  245.7506</a:t>
            </a:r>
            <a:endParaRPr lang="bg-BG" altLang="en-US" sz="1600">
              <a:latin typeface="Courier New" panose="02070309020205020404" pitchFamily="49" charset="0"/>
            </a:endParaRPr>
          </a:p>
          <a:p>
            <a:r>
              <a:rPr lang="bg-BG" altLang="en-US" sz="1600">
                <a:latin typeface="Courier New" panose="02070309020205020404" pitchFamily="49" charset="0"/>
              </a:rPr>
              <a:t>.............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400" y="1752600"/>
            <a:ext cx="8839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0"/>
              <a:t> </a:t>
            </a:r>
            <a:r>
              <a:rPr lang="en-US" altLang="en-US" sz="1600">
                <a:latin typeface="Courier New" panose="02070309020205020404" pitchFamily="49" charset="0"/>
              </a:rPr>
              <a:t>Harmonic frequencies (cm**-1), IR intensities (KM/Mole), Raman scattering</a:t>
            </a:r>
            <a:r>
              <a:rPr lang="bg-BG" altLang="en-US" sz="1600">
                <a:latin typeface="Courier New" panose="02070309020205020404" pitchFamily="49" charset="0"/>
              </a:rPr>
              <a:t> </a:t>
            </a:r>
            <a:r>
              <a:rPr lang="en-US" altLang="en-US" sz="1600">
                <a:latin typeface="Courier New" panose="02070309020205020404" pitchFamily="49" charset="0"/>
              </a:rPr>
              <a:t>activities</a:t>
            </a:r>
            <a:r>
              <a:rPr lang="bg-BG" altLang="en-US" sz="1600">
                <a:latin typeface="Courier New" panose="02070309020205020404" pitchFamily="49" charset="0"/>
              </a:rPr>
              <a:t> </a:t>
            </a:r>
            <a:r>
              <a:rPr lang="en-US" altLang="en-US" sz="1600">
                <a:latin typeface="Courier New" panose="02070309020205020404" pitchFamily="49" charset="0"/>
              </a:rPr>
              <a:t>(A**4/AMU), depolarization ratios for plane and unpolarized</a:t>
            </a:r>
            <a:r>
              <a:rPr lang="bg-BG" altLang="en-US" sz="1600">
                <a:latin typeface="Courier New" panose="02070309020205020404" pitchFamily="49" charset="0"/>
              </a:rPr>
              <a:t> </a:t>
            </a:r>
            <a:r>
              <a:rPr lang="en-US" altLang="en-US" sz="1600">
                <a:latin typeface="Courier New" panose="02070309020205020404" pitchFamily="49" charset="0"/>
              </a:rPr>
              <a:t>incident light, reduced masses (AMU), force constants (mDyne/A),</a:t>
            </a:r>
            <a:r>
              <a:rPr lang="bg-BG" altLang="en-US" sz="1600">
                <a:latin typeface="Courier New" panose="02070309020205020404" pitchFamily="49" charset="0"/>
              </a:rPr>
              <a:t> </a:t>
            </a:r>
            <a:r>
              <a:rPr lang="en-US" altLang="en-US" sz="1600">
                <a:latin typeface="Courier New" panose="02070309020205020404" pitchFamily="49" charset="0"/>
              </a:rPr>
              <a:t>and normal coordinates: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                </a:t>
            </a:r>
            <a:r>
              <a:rPr lang="bg-BG" altLang="en-US" sz="1600"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                   </a:t>
            </a:r>
            <a:r>
              <a:rPr lang="bg-BG" altLang="en-US" sz="1600">
                <a:latin typeface="Courier New" panose="02070309020205020404" pitchFamily="49" charset="0"/>
              </a:rPr>
              <a:t>		       </a:t>
            </a:r>
            <a:r>
              <a:rPr lang="en-US" altLang="en-US" sz="1600">
                <a:latin typeface="Courier New" panose="02070309020205020404" pitchFamily="49" charset="0"/>
              </a:rPr>
              <a:t>A      </a:t>
            </a:r>
            <a:r>
              <a:rPr lang="bg-BG" altLang="en-US" sz="1600">
                <a:latin typeface="Courier New" panose="02070309020205020404" pitchFamily="49" charset="0"/>
              </a:rPr>
              <a:t> </a:t>
            </a:r>
            <a:r>
              <a:rPr lang="en-US" altLang="en-US" sz="1600">
                <a:latin typeface="Courier New" panose="02070309020205020404" pitchFamily="49" charset="0"/>
              </a:rPr>
              <a:t>            A       </a:t>
            </a:r>
            <a:r>
              <a:rPr lang="bg-BG" altLang="en-US" sz="1600">
                <a:latin typeface="Courier New" panose="02070309020205020404" pitchFamily="49" charset="0"/>
              </a:rPr>
              <a:t>  </a:t>
            </a:r>
            <a:r>
              <a:rPr lang="en-US" altLang="en-US" sz="1600">
                <a:latin typeface="Courier New" panose="02070309020205020404" pitchFamily="49" charset="0"/>
              </a:rPr>
              <a:t>          A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Frequencies --   99.2676            178.3690            245.7506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Red. masses --  </a:t>
            </a:r>
            <a:r>
              <a:rPr lang="bg-BG" altLang="en-US" sz="1600">
                <a:latin typeface="Courier New" panose="02070309020205020404" pitchFamily="49" charset="0"/>
              </a:rPr>
              <a:t> </a:t>
            </a:r>
            <a:r>
              <a:rPr lang="en-US" altLang="en-US" sz="1600">
                <a:latin typeface="Courier New" panose="02070309020205020404" pitchFamily="49" charset="0"/>
              </a:rPr>
              <a:t> 2.6395              2.6720              2.2916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Frc consts  --    0.0153              0.0501              0.0815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IR Inten    --    3.2455             21.5408             47.5345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Raman Activ --    0.8618              0.3608              1.0689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Depolar (P) --    0.7464              0.7205              0.7500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Depolar (U) --    0.8548              0.8376              0.8571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Atom AN    X     Y     Z       X     Y     Z      X     Y     Z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  1   7   0.01 -0.06  0.16   0.10  0.06  0.00   0.17  0.07 -0.02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  2   6   0.01  0.04 -0.20  -0.01 -0.02  0.06   0.00 -0.01 -0.05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  3   6  -0.01  0.01 -0.04   0.00 -0.05 -0.05   0.00 -0.08 -0.02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  4   8  -0.04  0.04  0.17   0.00 -0.04 -0.03   0.01 -0.07  0.00</a:t>
            </a:r>
          </a:p>
          <a:p>
            <a:r>
              <a:rPr lang="en-US" altLang="en-US" sz="1600">
                <a:latin typeface="Courier New" panose="02070309020205020404" pitchFamily="49" charset="0"/>
              </a:rPr>
              <a:t>   5   7   0.03 -0.01 -0.15   0.00 -0.06 -0.18  -0.10 -0.04  0.11</a:t>
            </a:r>
            <a:endParaRPr lang="bg-BG" altLang="en-US" sz="1600">
              <a:latin typeface="Courier New" panose="02070309020205020404" pitchFamily="49" charset="0"/>
            </a:endParaRPr>
          </a:p>
          <a:p>
            <a:r>
              <a:rPr lang="bg-BG" altLang="en-US" sz="1600">
                <a:latin typeface="Courier New" panose="02070309020205020404" pitchFamily="49" charset="0"/>
              </a:rPr>
              <a:t>.............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889125" y="147638"/>
            <a:ext cx="5273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Видове нестабилности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152400" y="914400"/>
            <a:ext cx="8534400" cy="914400"/>
            <a:chOff x="96" y="576"/>
            <a:chExt cx="5376" cy="576"/>
          </a:xfrm>
        </p:grpSpPr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144" y="576"/>
              <a:ext cx="53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С</a:t>
              </a:r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инглетна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 когато има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RHF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решение с по-ниска енергия</a:t>
              </a:r>
            </a:p>
          </p:txBody>
        </p:sp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240" y="864"/>
              <a:ext cx="2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Stable=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RRHF</a:t>
              </a:r>
              <a:endParaRPr lang="bg-BG" altLang="en-US" sz="800">
                <a:latin typeface="Courier New" panose="02070309020205020404" pitchFamily="49" charset="0"/>
              </a:endParaRPr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96" y="82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152400" y="2057400"/>
            <a:ext cx="8534400" cy="914400"/>
            <a:chOff x="96" y="1296"/>
            <a:chExt cx="5376" cy="576"/>
          </a:xfrm>
        </p:grpSpPr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144" y="1296"/>
              <a:ext cx="53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Трип</a:t>
              </a:r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летна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 когато има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UHF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решение с по-ниска енергия</a:t>
              </a:r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240" y="1584"/>
              <a:ext cx="2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Stable=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RUHF</a:t>
              </a:r>
              <a:endParaRPr lang="bg-BG" altLang="en-US" sz="800">
                <a:latin typeface="Courier New" panose="02070309020205020404" pitchFamily="49" charset="0"/>
              </a:endParaRPr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96" y="154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152400" y="3200400"/>
            <a:ext cx="8001000" cy="914400"/>
            <a:chOff x="96" y="2016"/>
            <a:chExt cx="5040" cy="576"/>
          </a:xfrm>
        </p:grpSpPr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192" y="2016"/>
              <a:ext cx="49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Комплекс</a:t>
              </a:r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на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 когато МО могат да бъдат комплексни</a:t>
              </a:r>
            </a:p>
          </p:txBody>
        </p:sp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240" y="2304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Stable=</a:t>
              </a:r>
              <a:r>
                <a:rPr lang="bg-BG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С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RHF</a:t>
              </a:r>
              <a:r>
                <a:rPr lang="bg-BG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(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CUHF)</a:t>
              </a:r>
              <a:endParaRPr lang="bg-BG" altLang="en-US" sz="800">
                <a:latin typeface="Courier New" panose="02070309020205020404" pitchFamily="49" charset="0"/>
              </a:endParaRPr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96" y="226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23576" name="Group 24"/>
          <p:cNvGrpSpPr>
            <a:grpSpLocks/>
          </p:cNvGrpSpPr>
          <p:nvPr/>
        </p:nvGrpSpPr>
        <p:grpSpPr bwMode="auto">
          <a:xfrm>
            <a:off x="152400" y="4267200"/>
            <a:ext cx="8610600" cy="1143000"/>
            <a:chOff x="96" y="2688"/>
            <a:chExt cx="5424" cy="720"/>
          </a:xfrm>
        </p:grpSpPr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192" y="2688"/>
              <a:ext cx="53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Вътреш</a:t>
              </a:r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на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 когато има друго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RHF(UHF)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решение с по-ниска енергия</a:t>
              </a:r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240" y="3120"/>
              <a:ext cx="2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Stable=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Int</a:t>
              </a:r>
              <a:endParaRPr lang="bg-BG" altLang="en-US" sz="800">
                <a:latin typeface="Courier New" panose="02070309020205020404" pitchFamily="49" charset="0"/>
              </a:endParaRPr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96" y="3081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23577" name="Group 25"/>
          <p:cNvGrpSpPr>
            <a:grpSpLocks/>
          </p:cNvGrpSpPr>
          <p:nvPr/>
        </p:nvGrpSpPr>
        <p:grpSpPr bwMode="auto">
          <a:xfrm>
            <a:off x="152400" y="5486400"/>
            <a:ext cx="8534400" cy="1143000"/>
            <a:chOff x="96" y="3456"/>
            <a:chExt cx="5376" cy="720"/>
          </a:xfrm>
        </p:grpSpPr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144" y="3456"/>
              <a:ext cx="53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С</a:t>
              </a:r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иметрична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 когато има вълнова функция с по-ниска симетрия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(symmetry breaking)</a:t>
              </a:r>
              <a:endPara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>
              <a:off x="240" y="3888"/>
              <a:ext cx="2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Guess=Mix</a:t>
              </a:r>
              <a:endParaRPr lang="bg-BG" altLang="en-US" sz="800">
                <a:latin typeface="Courier New" panose="02070309020205020404" pitchFamily="49" charset="0"/>
              </a:endParaRPr>
            </a:p>
          </p:txBody>
        </p:sp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96" y="3849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7000" y="136525"/>
            <a:ext cx="8864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Резултатите – геометрична оптимизация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3200400" y="685800"/>
            <a:ext cx="5715000" cy="419100"/>
            <a:chOff x="2016" y="432"/>
            <a:chExt cx="3600" cy="264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3504" y="446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bg-BG" altLang="en-US" sz="2000">
                  <a:solidFill>
                    <a:srgbClr val="006600"/>
                  </a:solidFill>
                  <a:latin typeface="Courier New" panose="02070309020205020404" pitchFamily="49" charset="0"/>
                </a:rPr>
                <a:t>ОРТ </a:t>
              </a:r>
              <a:r>
                <a:rPr lang="en-US" altLang="en-US" sz="2000">
                  <a:solidFill>
                    <a:srgbClr val="006600"/>
                  </a:solidFill>
                  <a:latin typeface="Courier New" panose="02070309020205020404" pitchFamily="49" charset="0"/>
                </a:rPr>
                <a:t>FREQ</a:t>
              </a:r>
              <a:endParaRPr lang="bg-BG" altLang="en-US" sz="800">
                <a:solidFill>
                  <a:srgbClr val="0066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2016" y="43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Входни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228600" y="914400"/>
            <a:ext cx="8839200" cy="4845050"/>
            <a:chOff x="144" y="576"/>
            <a:chExt cx="5568" cy="3052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144" y="760"/>
              <a:ext cx="5568" cy="2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0"/>
                <a:t> </a:t>
              </a:r>
              <a:r>
                <a:rPr lang="en-US" altLang="en-US" sz="1600">
                  <a:latin typeface="Courier New" panose="02070309020205020404" pitchFamily="49" charset="0"/>
                </a:rPr>
                <a:t>Harmonic frequencies (cm**-1), IR intensities (KM/Mole), Raman scattering</a:t>
              </a:r>
              <a:r>
                <a:rPr lang="bg-BG" altLang="en-US" sz="1600">
                  <a:latin typeface="Courier New" panose="02070309020205020404" pitchFamily="49" charset="0"/>
                </a:rPr>
                <a:t> </a:t>
              </a:r>
              <a:r>
                <a:rPr lang="en-US" altLang="en-US" sz="1600">
                  <a:latin typeface="Courier New" panose="02070309020205020404" pitchFamily="49" charset="0"/>
                </a:rPr>
                <a:t>activities</a:t>
              </a:r>
              <a:r>
                <a:rPr lang="bg-BG" altLang="en-US" sz="1600">
                  <a:latin typeface="Courier New" panose="02070309020205020404" pitchFamily="49" charset="0"/>
                </a:rPr>
                <a:t> </a:t>
              </a:r>
              <a:r>
                <a:rPr lang="en-US" altLang="en-US" sz="1600">
                  <a:latin typeface="Courier New" panose="02070309020205020404" pitchFamily="49" charset="0"/>
                </a:rPr>
                <a:t>(A**4/AMU), depolarization ratios for plane and unpolarized</a:t>
              </a:r>
              <a:r>
                <a:rPr lang="bg-BG" altLang="en-US" sz="1600">
                  <a:latin typeface="Courier New" panose="02070309020205020404" pitchFamily="49" charset="0"/>
                </a:rPr>
                <a:t> </a:t>
              </a:r>
              <a:r>
                <a:rPr lang="en-US" altLang="en-US" sz="1600">
                  <a:latin typeface="Courier New" panose="02070309020205020404" pitchFamily="49" charset="0"/>
                </a:rPr>
                <a:t>incident light, reduced masses (AMU), force constants (mDyne/A),</a:t>
              </a:r>
              <a:r>
                <a:rPr lang="bg-BG" altLang="en-US" sz="1600">
                  <a:latin typeface="Courier New" panose="02070309020205020404" pitchFamily="49" charset="0"/>
                </a:rPr>
                <a:t> </a:t>
              </a:r>
              <a:r>
                <a:rPr lang="en-US" altLang="en-US" sz="1600">
                  <a:latin typeface="Courier New" panose="02070309020205020404" pitchFamily="49" charset="0"/>
                </a:rPr>
                <a:t>and normal coordinates: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                </a:t>
              </a:r>
              <a:r>
                <a:rPr lang="bg-BG" altLang="en-US" sz="1600">
                  <a:latin typeface="Courier New" panose="02070309020205020404" pitchFamily="49" charset="0"/>
                </a:rPr>
                <a:t>     </a:t>
              </a:r>
              <a:r>
                <a:rPr lang="en-US" altLang="en-US" sz="1600">
                  <a:latin typeface="Courier New" panose="02070309020205020404" pitchFamily="49" charset="0"/>
                </a:rPr>
                <a:t>1                   2                   3                    </a:t>
              </a:r>
              <a:r>
                <a:rPr lang="bg-BG" altLang="en-US" sz="1600">
                  <a:latin typeface="Courier New" panose="02070309020205020404" pitchFamily="49" charset="0"/>
                </a:rPr>
                <a:t>		       </a:t>
              </a:r>
              <a:r>
                <a:rPr lang="en-US" altLang="en-US" sz="1600">
                  <a:latin typeface="Courier New" panose="02070309020205020404" pitchFamily="49" charset="0"/>
                </a:rPr>
                <a:t>A      </a:t>
              </a:r>
              <a:r>
                <a:rPr lang="bg-BG" altLang="en-US" sz="1600">
                  <a:latin typeface="Courier New" panose="02070309020205020404" pitchFamily="49" charset="0"/>
                </a:rPr>
                <a:t> </a:t>
              </a:r>
              <a:r>
                <a:rPr lang="en-US" altLang="en-US" sz="1600">
                  <a:latin typeface="Courier New" panose="02070309020205020404" pitchFamily="49" charset="0"/>
                </a:rPr>
                <a:t>            A       </a:t>
              </a:r>
              <a:r>
                <a:rPr lang="bg-BG" altLang="en-US" sz="1600">
                  <a:latin typeface="Courier New" panose="02070309020205020404" pitchFamily="49" charset="0"/>
                </a:rPr>
                <a:t>  </a:t>
              </a:r>
              <a:r>
                <a:rPr lang="en-US" altLang="en-US" sz="1600">
                  <a:latin typeface="Courier New" panose="02070309020205020404" pitchFamily="49" charset="0"/>
                </a:rPr>
                <a:t>          A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Frequencies --   </a:t>
              </a:r>
              <a:r>
                <a:rPr lang="en-US" altLang="en-US" sz="1600">
                  <a:solidFill>
                    <a:srgbClr val="FF3300"/>
                  </a:solidFill>
                  <a:latin typeface="Courier New" panose="02070309020205020404" pitchFamily="49" charset="0"/>
                </a:rPr>
                <a:t>99.2676</a:t>
              </a:r>
              <a:r>
                <a:rPr lang="en-US" altLang="en-US" sz="1600">
                  <a:latin typeface="Courier New" panose="02070309020205020404" pitchFamily="49" charset="0"/>
                </a:rPr>
                <a:t>            178.3690            245.7506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Red. masses --  </a:t>
              </a:r>
              <a:r>
                <a:rPr lang="bg-BG" altLang="en-US" sz="1600">
                  <a:latin typeface="Courier New" panose="02070309020205020404" pitchFamily="49" charset="0"/>
                </a:rPr>
                <a:t> </a:t>
              </a:r>
              <a:r>
                <a:rPr lang="en-US" altLang="en-US" sz="1600">
                  <a:latin typeface="Courier New" panose="02070309020205020404" pitchFamily="49" charset="0"/>
                </a:rPr>
                <a:t> 2.6395              2.6720              2.2916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Frc consts  --    0.0153              0.0501              0.0815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IR Inten    --    3.2455             21.5408             47.5345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Raman Activ --    0.8618              0.3608              1.0689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Depolar (P) --    0.7464              0.7205              0.7500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Depolar (U) --    0.8548              0.8376              0.8571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Atom AN    X     Y     Z       X     Y     Z      X     Y     Z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  1   7   0.01 -0.06  0.16   0.10  0.06  0.00   0.17  0.07 -0.02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  2   6   0.01  0.04 -0.20  -0.01 -0.02  0.06   0.00 -0.01 -0.05</a:t>
              </a:r>
            </a:p>
            <a:p>
              <a:r>
                <a:rPr lang="en-US" altLang="en-US" sz="1600">
                  <a:latin typeface="Courier New" panose="02070309020205020404" pitchFamily="49" charset="0"/>
                </a:rPr>
                <a:t>   3   6  -0.01  0.01 -0.04   0.00 -0.05 -0.05   0.00 -0.08 -0.02</a:t>
              </a:r>
            </a:p>
            <a:p>
              <a:r>
                <a:rPr lang="bg-BG" altLang="en-US" sz="1600">
                  <a:latin typeface="Courier New" panose="02070309020205020404" pitchFamily="49" charset="0"/>
                </a:rPr>
                <a:t>.............</a:t>
              </a:r>
              <a:endParaRPr lang="en-US" altLang="en-US" sz="1600">
                <a:latin typeface="Courier New" panose="02070309020205020404" pitchFamily="49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144" y="576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Изходни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368300" y="2667000"/>
            <a:ext cx="8458200" cy="3886200"/>
            <a:chOff x="232" y="1680"/>
            <a:chExt cx="5328" cy="2448"/>
          </a:xfrm>
        </p:grpSpPr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232" y="3686"/>
              <a:ext cx="53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Най-ниската честота е положителна </a:t>
              </a:r>
              <a:r>
                <a:rPr lang="bg-BG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  <a:sym typeface="Wingdings 3" panose="05040102010807070707" pitchFamily="18" charset="2"/>
                </a:rPr>
                <a:t> структурата съответства на минимум</a:t>
              </a:r>
              <a:r>
                <a:rPr lang="bg-BG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!</a:t>
              </a:r>
              <a:endParaRPr lang="en-US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>
              <a:off x="1528" y="1680"/>
              <a:ext cx="672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77888" y="136525"/>
            <a:ext cx="75041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Резултатите – преходно състояние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1676400" y="685800"/>
            <a:ext cx="7467600" cy="419100"/>
            <a:chOff x="1056" y="432"/>
            <a:chExt cx="4704" cy="264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2496" y="446"/>
              <a:ext cx="32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(</a:t>
              </a:r>
              <a:r>
                <a:rPr lang="bg-BG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ОРТ=</a:t>
              </a:r>
              <a:r>
                <a:rPr lang="en-US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TS</a:t>
              </a:r>
              <a:r>
                <a:rPr lang="bg-BG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,</a:t>
              </a:r>
              <a:r>
                <a:rPr lang="en-US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CalcFC)</a:t>
              </a:r>
              <a:r>
                <a:rPr lang="bg-BG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FREQ</a:t>
              </a:r>
              <a:endParaRPr lang="bg-BG" altLang="en-US" sz="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1056" y="43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Входни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76200" y="1066800"/>
            <a:ext cx="6108700" cy="4879975"/>
            <a:chOff x="48" y="672"/>
            <a:chExt cx="3848" cy="3074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104" y="720"/>
              <a:ext cx="3792" cy="3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>
                  <a:latin typeface="Courier New" panose="02070309020205020404" pitchFamily="49" charset="0"/>
                </a:rPr>
                <a:t> </a:t>
              </a:r>
              <a:r>
                <a:rPr lang="en-US" altLang="en-US" sz="1400">
                  <a:latin typeface="Courier New" panose="02070309020205020404" pitchFamily="49" charset="0"/>
                </a:rPr>
                <a:t>		    1                    2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                   A                    A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Frequencies --  </a:t>
              </a:r>
              <a:r>
                <a:rPr lang="en-US" altLang="en-US" sz="1400">
                  <a:solidFill>
                    <a:srgbClr val="FF3300"/>
                  </a:solidFill>
                  <a:latin typeface="Courier New" panose="02070309020205020404" pitchFamily="49" charset="0"/>
                </a:rPr>
                <a:t>-154.2188</a:t>
              </a:r>
              <a:r>
                <a:rPr lang="en-US" altLang="en-US" sz="1400">
                  <a:latin typeface="Courier New" panose="02070309020205020404" pitchFamily="49" charset="0"/>
                </a:rPr>
                <a:t>            115.4828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Red. masses --     4.1629              2.9900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Frc consts  --     0.0583              0.0235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IR Inten    --     3.8691              5.6022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Raman Activ --     1.1504              0.2106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Depolar (P) --     0.7498              0.7241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Depolar (U) --     0.8570              0.8399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Atom AN      X      Y      Z        X      Y      Z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 1   7    -0.13  -0.12  -0.02     0.02  -0.14   0.16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 2   1    -0.20  -0.21  -0.06     0.12  -0.41   0.10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 3   1    -0.11  -0.10  -0.04    -0.05  -0.12   0.34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 4   6    -0.02  -0.03  -0.10     0.04   0.09  -0.16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 5   6    -0.02   0.07   0.02     0.00   0.02  -0.05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 6   8    -0.01   0.14   0.12    -0.12   0.09   0.12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 7   7    -0.10   0.16   0.08     0.10  -0.10  -0.08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 8   8     0.24  -0.20  -0.08    -0.03   0.06  -0.03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 9   1     0.03   0.06  -0.08     0.15   0.40  -0.08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10   1     0.02  -0.08  -0.21     0.00   0.05  -0.46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11   1    -0.35   0.39  -0.33     0.18  -0.22   0.09</a:t>
              </a:r>
            </a:p>
            <a:p>
              <a:r>
                <a:rPr lang="en-US" altLang="en-US" sz="1400">
                  <a:latin typeface="Courier New" panose="02070309020205020404" pitchFamily="49" charset="0"/>
                </a:rPr>
                <a:t>  12   1     0.37  -0.21   0.21    -0.08   0.06  -0.16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48" y="67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Изходни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76200" y="1524000"/>
            <a:ext cx="8458200" cy="5121275"/>
            <a:chOff x="232" y="960"/>
            <a:chExt cx="5328" cy="3226"/>
          </a:xfrm>
        </p:grpSpPr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232" y="3744"/>
              <a:ext cx="53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Най-ниската честота е отрицателна </a:t>
              </a:r>
              <a:r>
                <a:rPr lang="bg-BG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  <a:sym typeface="Wingdings 3" panose="05040102010807070707" pitchFamily="18" charset="2"/>
                </a:rPr>
                <a:t> структурата съответства на преходно състояние</a:t>
              </a:r>
              <a:r>
                <a:rPr lang="bg-BG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!</a:t>
              </a:r>
              <a:endParaRPr lang="en-US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1440" y="960"/>
              <a:ext cx="672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6075363" y="1219200"/>
          <a:ext cx="291623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Image" r:id="rId4" imgW="2916571" imgH="2286005" progId="Photoshop.Image.7">
                  <p:embed/>
                </p:oleObj>
              </mc:Choice>
              <mc:Fallback>
                <p:oleObj name="Image" r:id="rId4" imgW="2916571" imgH="2286005" progId="Photoshop.Image.7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1219200"/>
                        <a:ext cx="2916237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08150" y="136525"/>
            <a:ext cx="5683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Резултатите – ИЧ-спектър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2743200" y="685800"/>
            <a:ext cx="6248400" cy="419100"/>
            <a:chOff x="1728" y="432"/>
            <a:chExt cx="3936" cy="264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3168" y="446"/>
              <a:ext cx="2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solidFill>
                    <a:srgbClr val="006600"/>
                  </a:solidFill>
                  <a:latin typeface="Courier New" panose="02070309020205020404" pitchFamily="49" charset="0"/>
                </a:rPr>
                <a:t>FREQ</a:t>
              </a:r>
              <a:r>
                <a:rPr lang="bg-BG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=</a:t>
              </a:r>
              <a:r>
                <a:rPr lang="en-US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NoRaman</a:t>
              </a:r>
              <a:endParaRPr lang="bg-BG" altLang="en-US" sz="800">
                <a:solidFill>
                  <a:srgbClr val="FF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728" y="43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Входни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152400" y="1279525"/>
            <a:ext cx="4038600" cy="4511675"/>
            <a:chOff x="96" y="806"/>
            <a:chExt cx="2544" cy="2842"/>
          </a:xfrm>
        </p:grpSpPr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192" y="844"/>
              <a:ext cx="2448" cy="2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/>
                <a:t>		             </a:t>
              </a:r>
              <a:r>
                <a:rPr lang="en-US" altLang="en-US" sz="1500">
                  <a:latin typeface="Courier New" panose="02070309020205020404" pitchFamily="49" charset="0"/>
                </a:rPr>
                <a:t>24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                  A 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Frequencies --   1943.6049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Red. masses --    10.0084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Frc consts  --    22.2757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IR Inten    --   304.1364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Atom AN      X      Y      Z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1   7     0.00   0.00   0.00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2   6     0.08  -0.05   0.01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3   6    </a:t>
              </a:r>
              <a:r>
                <a:rPr lang="en-US" altLang="en-US" sz="1500">
                  <a:solidFill>
                    <a:srgbClr val="FF3300"/>
                  </a:solidFill>
                  <a:latin typeface="Courier New" panose="02070309020205020404" pitchFamily="49" charset="0"/>
                </a:rPr>
                <a:t>-0.40</a:t>
              </a:r>
              <a:r>
                <a:rPr lang="en-US" altLang="en-US" sz="1500">
                  <a:latin typeface="Courier New" panose="02070309020205020404" pitchFamily="49" charset="0"/>
                </a:rPr>
                <a:t>   </a:t>
              </a:r>
              <a:r>
                <a:rPr lang="en-US" altLang="en-US" sz="1500">
                  <a:solidFill>
                    <a:srgbClr val="FF3300"/>
                  </a:solidFill>
                  <a:latin typeface="Courier New" panose="02070309020205020404" pitchFamily="49" charset="0"/>
                </a:rPr>
                <a:t>0.60</a:t>
              </a:r>
              <a:r>
                <a:rPr lang="en-US" altLang="en-US" sz="1500">
                  <a:latin typeface="Courier New" panose="02070309020205020404" pitchFamily="49" charset="0"/>
                </a:rPr>
                <a:t>  -0.11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4   8     </a:t>
              </a:r>
              <a:r>
                <a:rPr lang="en-US" altLang="en-US" sz="1500">
                  <a:solidFill>
                    <a:srgbClr val="FF3300"/>
                  </a:solidFill>
                  <a:latin typeface="Courier New" panose="02070309020205020404" pitchFamily="49" charset="0"/>
                </a:rPr>
                <a:t>0.24</a:t>
              </a:r>
              <a:r>
                <a:rPr lang="en-US" altLang="en-US" sz="1500">
                  <a:latin typeface="Courier New" panose="02070309020205020404" pitchFamily="49" charset="0"/>
                </a:rPr>
                <a:t>  </a:t>
              </a:r>
              <a:r>
                <a:rPr lang="en-US" altLang="en-US" sz="1500">
                  <a:solidFill>
                    <a:srgbClr val="FF3300"/>
                  </a:solidFill>
                  <a:latin typeface="Courier New" panose="02070309020205020404" pitchFamily="49" charset="0"/>
                </a:rPr>
                <a:t>-0.36</a:t>
              </a:r>
              <a:r>
                <a:rPr lang="en-US" altLang="en-US" sz="1500">
                  <a:latin typeface="Courier New" panose="02070309020205020404" pitchFamily="49" charset="0"/>
                </a:rPr>
                <a:t>   0.07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5   7     0.00  -0.06  -0.02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6   8     0.02   0.01   0.01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7   1     0.03   0.01   0.01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8   1     0.02  -0.02  -0.02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9   1    -0.07   0.02   0.03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10   1    -0.28   0.10  -0.06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11   1    -0.18  -0.20   0.17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12   1     0.22   0.04   0.03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96" y="806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Изходни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687888" y="1524000"/>
          <a:ext cx="3694112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Image" r:id="rId4" imgW="3694183" imgH="2478029" progId="Photoshop.Image.7">
                  <p:embed/>
                </p:oleObj>
              </mc:Choice>
              <mc:Fallback>
                <p:oleObj name="Image" r:id="rId4" imgW="3694183" imgH="2478029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1524000"/>
                        <a:ext cx="3694112" cy="247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4343400" y="4267200"/>
          <a:ext cx="459263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Image" r:id="rId6" imgW="2294857" imgH="1156718" progId="Photoshop.Image.7">
                  <p:embed/>
                </p:oleObj>
              </mc:Choice>
              <mc:Fallback>
                <p:oleObj name="Image" r:id="rId6" imgW="2294857" imgH="1156718" progId="Photoshop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4592638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Oval 11"/>
          <p:cNvSpPr>
            <a:spLocks noChangeArrowheads="1"/>
          </p:cNvSpPr>
          <p:nvPr/>
        </p:nvSpPr>
        <p:spPr bwMode="auto">
          <a:xfrm rot="-2407404">
            <a:off x="5892800" y="1574800"/>
            <a:ext cx="533400" cy="990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0" y="1752600"/>
            <a:ext cx="4267200" cy="4832350"/>
            <a:chOff x="0" y="1104"/>
            <a:chExt cx="2688" cy="3044"/>
          </a:xfrm>
        </p:grpSpPr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0" y="3744"/>
              <a:ext cx="26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800">
                  <a:solidFill>
                    <a:srgbClr val="006600"/>
                  </a:solidFill>
                  <a:latin typeface="Bookman Old Style" panose="02050604050505020204" pitchFamily="18" charset="0"/>
                </a:rPr>
                <a:t>Изчислените честоти са винаги завишени – </a:t>
              </a:r>
              <a:r>
                <a:rPr lang="bg-BG" alt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скалиране</a:t>
              </a:r>
              <a:r>
                <a:rPr lang="bg-BG" altLang="en-US" sz="1800">
                  <a:solidFill>
                    <a:srgbClr val="006600"/>
                  </a:solidFill>
                  <a:latin typeface="Bookman Old Style" panose="02050604050505020204" pitchFamily="18" charset="0"/>
                </a:rPr>
                <a:t>!</a:t>
              </a:r>
              <a:endParaRPr lang="en-US" altLang="en-US" sz="18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0255" name="Group 15"/>
            <p:cNvGrpSpPr>
              <a:grpSpLocks/>
            </p:cNvGrpSpPr>
            <p:nvPr/>
          </p:nvGrpSpPr>
          <p:grpSpPr bwMode="auto">
            <a:xfrm>
              <a:off x="1416" y="1104"/>
              <a:ext cx="768" cy="2688"/>
              <a:chOff x="1416" y="1104"/>
              <a:chExt cx="768" cy="2688"/>
            </a:xfrm>
          </p:grpSpPr>
          <p:sp>
            <p:nvSpPr>
              <p:cNvPr id="10252" name="Oval 12"/>
              <p:cNvSpPr>
                <a:spLocks noChangeArrowheads="1"/>
              </p:cNvSpPr>
              <p:nvPr/>
            </p:nvSpPr>
            <p:spPr bwMode="auto">
              <a:xfrm rot="-5400000">
                <a:off x="1680" y="840"/>
                <a:ext cx="240" cy="768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auto">
              <a:xfrm flipH="1" flipV="1">
                <a:off x="1680" y="1344"/>
                <a:ext cx="240" cy="24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1651000" y="3314700"/>
            <a:ext cx="1676400" cy="685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95400" y="136525"/>
            <a:ext cx="6838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Резултатите – Раманов спектър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2743200" y="685800"/>
            <a:ext cx="6248400" cy="419100"/>
            <a:chOff x="1728" y="432"/>
            <a:chExt cx="3936" cy="264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3168" y="446"/>
              <a:ext cx="2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solidFill>
                    <a:srgbClr val="006600"/>
                  </a:solidFill>
                  <a:latin typeface="Courier New" panose="02070309020205020404" pitchFamily="49" charset="0"/>
                </a:rPr>
                <a:t>FREQ</a:t>
              </a:r>
              <a:r>
                <a:rPr lang="bg-BG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=</a:t>
              </a:r>
              <a:r>
                <a:rPr lang="en-US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Raman</a:t>
              </a:r>
              <a:endParaRPr lang="bg-BG" altLang="en-US" sz="800">
                <a:solidFill>
                  <a:srgbClr val="FF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1728" y="43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Входни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191000" y="1447800"/>
          <a:ext cx="448945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Image" r:id="rId4" imgW="4489713" imgH="2258286" progId="Photoshop.Image.7">
                  <p:embed/>
                </p:oleObj>
              </mc:Choice>
              <mc:Fallback>
                <p:oleObj name="Image" r:id="rId4" imgW="4489713" imgH="2258286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47800"/>
                        <a:ext cx="4489450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Oval 9"/>
          <p:cNvSpPr>
            <a:spLocks noChangeArrowheads="1"/>
          </p:cNvSpPr>
          <p:nvPr/>
        </p:nvSpPr>
        <p:spPr bwMode="auto">
          <a:xfrm rot="3763218">
            <a:off x="7435850" y="2470150"/>
            <a:ext cx="1422400" cy="9017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3962400" y="4191000"/>
          <a:ext cx="49657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Image" r:id="rId6" imgW="2354286" imgH="982857" progId="Photoshop.Image.7">
                  <p:embed/>
                </p:oleObj>
              </mc:Choice>
              <mc:Fallback>
                <p:oleObj name="Image" r:id="rId6" imgW="2354286" imgH="982857" progId="Photoshop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4965700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76200" y="1279525"/>
            <a:ext cx="3886200" cy="5426075"/>
            <a:chOff x="48" y="806"/>
            <a:chExt cx="2448" cy="3418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96" y="806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Изходни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48" y="988"/>
              <a:ext cx="2448" cy="3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>
                  <a:latin typeface="Courier New" panose="02070309020205020404" pitchFamily="49" charset="0"/>
                </a:rPr>
                <a:t> </a:t>
              </a:r>
              <a:r>
                <a:rPr lang="bg-BG" altLang="en-US" sz="1600">
                  <a:latin typeface="Courier New" panose="02070309020205020404" pitchFamily="49" charset="0"/>
                </a:rPr>
                <a:t>		    </a:t>
              </a:r>
              <a:r>
                <a:rPr lang="en-US" altLang="en-US" sz="1500">
                  <a:latin typeface="Courier New" panose="02070309020205020404" pitchFamily="49" charset="0"/>
                </a:rPr>
                <a:t>27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                  A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Frequencies --  3748.4587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Red. masses --     1.0520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Frc consts  --     8.7090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IR Inten    --     3.8964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Raman Activ --    96.3088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Depolar (P) --     0.1169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Depolar (U) --     0.2093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Atom AN      X      Y      Z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1   7     0.04  -0.01  -0.04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2   6     0.00   0.00   0.00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3   6     0.00   0.00   0.00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4   8     0.00   0.00   0.00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5   7     0.00   0.00   0.00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6   8     0.00   0.00   0.00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7   1    -0.11   0.04   </a:t>
              </a:r>
              <a:r>
                <a:rPr lang="en-US" altLang="en-US" sz="1500">
                  <a:solidFill>
                    <a:srgbClr val="FF3300"/>
                  </a:solidFill>
                  <a:latin typeface="Courier New" panose="02070309020205020404" pitchFamily="49" charset="0"/>
                </a:rPr>
                <a:t>0.79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8   1    -</a:t>
              </a:r>
              <a:r>
                <a:rPr lang="en-US" altLang="en-US" sz="1500">
                  <a:solidFill>
                    <a:srgbClr val="FF3300"/>
                  </a:solidFill>
                  <a:latin typeface="Courier New" panose="02070309020205020404" pitchFamily="49" charset="0"/>
                </a:rPr>
                <a:t>0.51</a:t>
              </a:r>
              <a:r>
                <a:rPr lang="en-US" altLang="en-US" sz="1500">
                  <a:latin typeface="Courier New" panose="02070309020205020404" pitchFamily="49" charset="0"/>
                </a:rPr>
                <a:t>   0.09  -0.30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 9   1     0.00   0.00   0.01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10   1     0.00  -0.01   0.01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11   1     0.00   0.01   0.00</a:t>
              </a:r>
            </a:p>
            <a:p>
              <a:r>
                <a:rPr lang="en-US" altLang="en-US" sz="1500">
                  <a:latin typeface="Courier New" panose="02070309020205020404" pitchFamily="49" charset="0"/>
                </a:rPr>
                <a:t>  12   1     0.00   0.00   0.00</a:t>
              </a:r>
            </a:p>
          </p:txBody>
        </p:sp>
      </p:grp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7543800" y="3352800"/>
            <a:ext cx="304800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95400" y="1654175"/>
            <a:ext cx="65532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spcAft>
                <a:spcPct val="25000"/>
              </a:spcAft>
            </a:pPr>
            <a:r>
              <a:rPr lang="bg-BG" altLang="en-US" sz="36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Най-добри честоти дават</a:t>
            </a:r>
          </a:p>
          <a:p>
            <a:pPr algn="ctr">
              <a:spcBef>
                <a:spcPct val="25000"/>
              </a:spcBef>
              <a:spcAft>
                <a:spcPct val="25000"/>
              </a:spcAft>
            </a:pPr>
            <a:r>
              <a:rPr lang="bg-BG" altLang="en-US" sz="36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en-US" sz="36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CCSD </a:t>
            </a:r>
            <a:r>
              <a:rPr lang="bg-BG" altLang="en-US" sz="36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и </a:t>
            </a:r>
            <a:r>
              <a:rPr lang="en-US" altLang="en-US" sz="36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B3LYP, </a:t>
            </a:r>
            <a:endParaRPr lang="bg-BG" altLang="en-US" sz="3600" b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spcBef>
                <a:spcPct val="25000"/>
              </a:spcBef>
              <a:spcAft>
                <a:spcPct val="25000"/>
              </a:spcAft>
            </a:pPr>
            <a:r>
              <a:rPr lang="bg-BG" altLang="en-US" sz="36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както и </a:t>
            </a:r>
            <a:r>
              <a:rPr lang="en-US" altLang="en-US" sz="36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HF</a:t>
            </a:r>
            <a:r>
              <a:rPr lang="bg-BG" altLang="en-US" sz="36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след подходящо скалиране!</a:t>
            </a:r>
            <a:endParaRPr lang="en-US" altLang="en-US" sz="3600" b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136525"/>
            <a:ext cx="7127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Резултатите – кръгов дихроизъм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2743200" y="685800"/>
            <a:ext cx="6248400" cy="419100"/>
            <a:chOff x="1728" y="432"/>
            <a:chExt cx="3936" cy="264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3168" y="446"/>
              <a:ext cx="2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solidFill>
                    <a:srgbClr val="006600"/>
                  </a:solidFill>
                  <a:latin typeface="Courier New" panose="02070309020205020404" pitchFamily="49" charset="0"/>
                </a:rPr>
                <a:t>FREQ</a:t>
              </a:r>
              <a:r>
                <a:rPr lang="bg-BG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=</a:t>
              </a:r>
              <a:r>
                <a:rPr lang="en-US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VCD</a:t>
              </a:r>
              <a:endParaRPr lang="bg-BG" altLang="en-US" sz="800">
                <a:solidFill>
                  <a:srgbClr val="FF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728" y="43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Входни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152400" y="1279525"/>
            <a:ext cx="8610600" cy="2536825"/>
            <a:chOff x="96" y="806"/>
            <a:chExt cx="5424" cy="1598"/>
          </a:xfrm>
        </p:grpSpPr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96" y="806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Изходни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96" y="1056"/>
              <a:ext cx="499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1600">
                  <a:latin typeface="Courier New" panose="02070309020205020404" pitchFamily="49" charset="0"/>
                </a:rPr>
                <a:t> Dipole strengths (10**-40 esu**2-cm**2),</a:t>
              </a:r>
            </a:p>
            <a:p>
              <a:r>
                <a:rPr lang="bg-BG" altLang="en-US" sz="1600">
                  <a:latin typeface="Courier New" panose="02070309020205020404" pitchFamily="49" charset="0"/>
                </a:rPr>
                <a:t> Rotational strengths (10**-44 esu**2-cm**2),</a:t>
              </a:r>
            </a:p>
            <a:p>
              <a:r>
                <a:rPr lang="bg-BG" altLang="en-US" sz="1600">
                  <a:latin typeface="Courier New" panose="02070309020205020404" pitchFamily="49" charset="0"/>
                </a:rPr>
                <a:t>..........................</a:t>
              </a:r>
              <a:endParaRPr lang="en-US" altLang="en-US" sz="1600">
                <a:latin typeface="Courier New" panose="02070309020205020404" pitchFamily="49" charset="0"/>
              </a:endParaRP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96" y="1576"/>
              <a:ext cx="5424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1600">
                  <a:latin typeface="Courier New" panose="02070309020205020404" pitchFamily="49" charset="0"/>
                </a:rPr>
                <a:t> Depolar (U) --     0.8548             0.8376                 0.8571</a:t>
              </a:r>
            </a:p>
            <a:p>
              <a:r>
                <a:rPr lang="bg-BG" altLang="en-US" sz="1600">
                  <a:latin typeface="Courier New" panose="02070309020205020404" pitchFamily="49" charset="0"/>
                </a:rPr>
                <a:t> Dip. str.   --   130.4311           481.7807               771.6528</a:t>
              </a:r>
            </a:p>
            <a:p>
              <a:r>
                <a:rPr lang="bg-BG" altLang="en-US" sz="1600">
                  <a:latin typeface="Courier New" panose="02070309020205020404" pitchFamily="49" charset="0"/>
                </a:rPr>
                <a:t> Rot. str.   --     5.8492            34.9590                 6.1621</a:t>
              </a:r>
            </a:p>
            <a:p>
              <a:r>
                <a:rPr lang="bg-BG" altLang="en-US" sz="1600">
                  <a:latin typeface="Courier New" panose="02070309020205020404" pitchFamily="49" charset="0"/>
                </a:rPr>
                <a:t> Atom AN   X      Y      Z      X      Y      Z      X      Y      Z</a:t>
              </a:r>
            </a:p>
            <a:p>
              <a:r>
                <a:rPr lang="bg-BG" altLang="en-US" sz="1600">
                  <a:latin typeface="Courier New" panose="02070309020205020404" pitchFamily="49" charset="0"/>
                </a:rPr>
                <a:t>..........................</a:t>
              </a:r>
              <a:endParaRPr lang="en-US" altLang="en-US" sz="1600">
                <a:latin typeface="Courier New" panose="02070309020205020404" pitchFamily="49" charset="0"/>
              </a:endParaRPr>
            </a:p>
          </p:txBody>
        </p:sp>
      </p:grpSp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152400" y="4191000"/>
          <a:ext cx="4533900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Image" r:id="rId4" imgW="2107429" imgH="987429" progId="Photoshop.Image.7">
                  <p:embed/>
                </p:oleObj>
              </mc:Choice>
              <mc:Fallback>
                <p:oleObj name="Image" r:id="rId4" imgW="2107429" imgH="987429" progId="Photoshop.Image.7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91000"/>
                        <a:ext cx="4533900" cy="212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4852988" y="4081463"/>
          <a:ext cx="4062412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Image" r:id="rId6" imgW="4508001" imgH="2574041" progId="Photoshop.Image.7">
                  <p:embed/>
                </p:oleObj>
              </mc:Choice>
              <mc:Fallback>
                <p:oleObj name="Image" r:id="rId6" imgW="4508001" imgH="2574041" progId="Photoshop.Image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4081463"/>
                        <a:ext cx="4062412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4438"/>
            <a:ext cx="32273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35150" y="136525"/>
            <a:ext cx="5480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Малко термодинамика ...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47700" y="1244600"/>
            <a:ext cx="255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E</a:t>
            </a:r>
            <a:r>
              <a:rPr lang="en-US" altLang="en-US" baseline="-30000">
                <a:solidFill>
                  <a:srgbClr val="006600"/>
                </a:solidFill>
                <a:latin typeface="Bookman Old Style" panose="02050604050505020204" pitchFamily="18" charset="0"/>
              </a:rPr>
              <a:t>0</a:t>
            </a:r>
            <a:r>
              <a:rPr lang="en-US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=E</a:t>
            </a:r>
            <a:r>
              <a:rPr lang="en-US" altLang="en-US" baseline="-30000">
                <a:solidFill>
                  <a:srgbClr val="006600"/>
                </a:solidFill>
                <a:latin typeface="Bookman Old Style" panose="02050604050505020204" pitchFamily="18" charset="0"/>
              </a:rPr>
              <a:t>elec</a:t>
            </a:r>
            <a:r>
              <a:rPr lang="en-US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+</a:t>
            </a:r>
            <a:r>
              <a:rPr lang="bg-BG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ZPVE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971800" y="1295400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 електронната енергия, коригирана с нулевата вибрационна енергия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5800" y="318452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E= E</a:t>
            </a:r>
            <a:r>
              <a:rPr lang="en-US" altLang="en-US" baseline="-30000">
                <a:solidFill>
                  <a:srgbClr val="006600"/>
                </a:solidFill>
                <a:latin typeface="Bookman Old Style" panose="02050604050505020204" pitchFamily="18" charset="0"/>
              </a:rPr>
              <a:t>0</a:t>
            </a:r>
            <a:r>
              <a:rPr lang="en-US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+ E</a:t>
            </a:r>
            <a:r>
              <a:rPr lang="en-US" altLang="en-US" baseline="-30000">
                <a:solidFill>
                  <a:srgbClr val="006600"/>
                </a:solidFill>
                <a:latin typeface="Bookman Old Style" panose="02050604050505020204" pitchFamily="18" charset="0"/>
              </a:rPr>
              <a:t>vib</a:t>
            </a:r>
            <a:r>
              <a:rPr lang="en-US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+ E</a:t>
            </a:r>
            <a:r>
              <a:rPr lang="en-US" altLang="en-US" baseline="-30000">
                <a:solidFill>
                  <a:srgbClr val="006600"/>
                </a:solidFill>
                <a:latin typeface="Bookman Old Style" panose="02050604050505020204" pitchFamily="18" charset="0"/>
              </a:rPr>
              <a:t>rot</a:t>
            </a:r>
            <a:r>
              <a:rPr lang="en-US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+E</a:t>
            </a:r>
            <a:r>
              <a:rPr lang="en-US" altLang="en-US" baseline="-30000">
                <a:solidFill>
                  <a:srgbClr val="006600"/>
                </a:solidFill>
                <a:latin typeface="Bookman Old Style" panose="02050604050505020204" pitchFamily="18" charset="0"/>
              </a:rPr>
              <a:t>trans</a:t>
            </a:r>
            <a:r>
              <a:rPr lang="en-US" altLang="en-US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86200" y="3184525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 електронна + термична енергия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85800" y="409892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H=E+RT</a:t>
            </a:r>
            <a:r>
              <a:rPr lang="en-US" altLang="en-US">
                <a:solidFill>
                  <a:srgbClr val="006600"/>
                </a:solidFill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81200" y="4175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 енталпия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5800" y="508952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solidFill>
                  <a:srgbClr val="006600"/>
                </a:solidFill>
                <a:latin typeface="Bookman Old Style" panose="02050604050505020204" pitchFamily="18" charset="0"/>
              </a:rPr>
              <a:t>G=H-TS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81200" y="516572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 Гибсова енергия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28600" y="12573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Bookman Old Style" panose="02050604050505020204" pitchFamily="18" charset="0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30188" y="3184525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Bookman Old Style" panose="02050604050505020204" pitchFamily="18" charset="0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28600" y="4098925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Bookman Old Style" panose="02050604050505020204" pitchFamily="18" charset="0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28600" y="5089525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Bookman Old Style" panose="02050604050505020204" pitchFamily="18" charset="0"/>
                <a:sym typeface="Wingdings" panose="05000000000000000000" pitchFamily="2" charset="2"/>
              </a:rPr>
              <a:t></a:t>
            </a:r>
          </a:p>
        </p:txBody>
      </p:sp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685800" y="2133600"/>
          <a:ext cx="2741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4" imgW="1371600" imgH="431640" progId="Equation.3">
                  <p:embed/>
                </p:oleObj>
              </mc:Choice>
              <mc:Fallback>
                <p:oleObj name="Equation" r:id="rId4" imgW="1371600" imgH="431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27416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276600" y="23622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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E</a:t>
            </a:r>
            <a:r>
              <a:rPr lang="en-US" altLang="en-US" sz="2000" baseline="-25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0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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вътрешна енергия на системата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95400" y="136525"/>
            <a:ext cx="6565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Резултатите – термодинамика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2743200" y="685800"/>
            <a:ext cx="5105400" cy="419100"/>
            <a:chOff x="1728" y="432"/>
            <a:chExt cx="3216" cy="264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3216" y="446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solidFill>
                    <a:srgbClr val="006600"/>
                  </a:solidFill>
                  <a:latin typeface="Courier New" panose="02070309020205020404" pitchFamily="49" charset="0"/>
                </a:rPr>
                <a:t>FREQ</a:t>
              </a:r>
              <a:endParaRPr lang="bg-BG" altLang="en-US" sz="800">
                <a:solidFill>
                  <a:srgbClr val="FF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728" y="43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Входни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152400" y="1187450"/>
            <a:ext cx="8305800" cy="1830388"/>
            <a:chOff x="96" y="748"/>
            <a:chExt cx="5232" cy="1153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96" y="806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Изходни данни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: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432" y="748"/>
              <a:ext cx="4896" cy="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0"/>
                <a:t> </a:t>
              </a:r>
              <a:r>
                <a:rPr lang="bg-BG" altLang="en-US" b="0"/>
                <a:t>			</a:t>
              </a:r>
              <a:r>
                <a:rPr lang="en-US" altLang="en-US" sz="1800">
                  <a:latin typeface="Courier New" panose="02070309020205020404" pitchFamily="49" charset="0"/>
                </a:rPr>
                <a:t>-------------------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</a:t>
              </a:r>
              <a:r>
                <a:rPr lang="bg-BG" altLang="en-US" sz="1800">
                  <a:latin typeface="Courier New" panose="02070309020205020404" pitchFamily="49" charset="0"/>
                </a:rPr>
                <a:t>			</a:t>
              </a:r>
              <a:r>
                <a:rPr lang="en-US" altLang="en-US" sz="1800">
                  <a:latin typeface="Courier New" panose="02070309020205020404" pitchFamily="49" charset="0"/>
                </a:rPr>
                <a:t>- Thermochemistry -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</a:t>
              </a:r>
              <a:r>
                <a:rPr lang="bg-BG" altLang="en-US" sz="1800">
                  <a:latin typeface="Courier New" panose="02070309020205020404" pitchFamily="49" charset="0"/>
                </a:rPr>
                <a:t>			</a:t>
              </a:r>
              <a:r>
                <a:rPr lang="en-US" altLang="en-US" sz="1800">
                  <a:latin typeface="Courier New" panose="02070309020205020404" pitchFamily="49" charset="0"/>
                </a:rPr>
                <a:t>-------------------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Temperature   298.150 Kelvin.  Pressure   1.00000 Atm.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Atom  1 has atomic number  7 and mass  14.00307</a:t>
              </a:r>
              <a:endParaRPr lang="bg-BG" altLang="en-US" sz="1800">
                <a:latin typeface="Courier New" panose="02070309020205020404" pitchFamily="49" charset="0"/>
              </a:endParaRPr>
            </a:p>
            <a:p>
              <a:r>
                <a:rPr lang="bg-BG" altLang="en-US" sz="1800">
                  <a:latin typeface="Courier New" panose="02070309020205020404" pitchFamily="49" charset="0"/>
                </a:rPr>
                <a:t>..................</a:t>
              </a:r>
              <a:endParaRPr lang="en-US" altLang="en-US" sz="1800">
                <a:latin typeface="Courier New" panose="02070309020205020404" pitchFamily="49" charset="0"/>
              </a:endParaRPr>
            </a:p>
          </p:txBody>
        </p:sp>
      </p:grp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28956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/>
              <a:t> </a:t>
            </a:r>
            <a:r>
              <a:rPr lang="en-US" altLang="en-US" sz="1800">
                <a:latin typeface="Courier New" panose="02070309020205020404" pitchFamily="49" charset="0"/>
              </a:rPr>
              <a:t>Zero-point vibrational energy  273914.6 (Joules/Mol)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                           </a:t>
            </a:r>
            <a:r>
              <a:rPr lang="bg-BG" altLang="en-US" sz="1800">
                <a:latin typeface="Courier New" panose="02070309020205020404" pitchFamily="49" charset="0"/>
              </a:rPr>
              <a:t> 	  </a:t>
            </a:r>
            <a:r>
              <a:rPr lang="en-US" altLang="en-US" sz="1800">
                <a:latin typeface="Courier New" panose="02070309020205020404" pitchFamily="49" charset="0"/>
              </a:rPr>
              <a:t>65.46715(Kcal/Mol)</a:t>
            </a:r>
            <a:endParaRPr lang="bg-BG" altLang="en-US" sz="1800">
              <a:latin typeface="Courier New" panose="02070309020205020404" pitchFamily="49" charset="0"/>
            </a:endParaRPr>
          </a:p>
          <a:p>
            <a:r>
              <a:rPr lang="bg-BG" altLang="en-US" sz="1800">
                <a:latin typeface="Courier New" panose="02070309020205020404" pitchFamily="49" charset="0"/>
              </a:rPr>
              <a:t>..................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215900" y="3810000"/>
            <a:ext cx="8623300" cy="2947988"/>
            <a:chOff x="136" y="2400"/>
            <a:chExt cx="5432" cy="1857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36" y="2400"/>
              <a:ext cx="5232" cy="1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0"/>
                <a:t> </a:t>
              </a:r>
              <a:r>
                <a:rPr lang="en-US" altLang="en-US" sz="1800">
                  <a:latin typeface="Courier New" panose="02070309020205020404" pitchFamily="49" charset="0"/>
                </a:rPr>
                <a:t>Zero-point correction=                           0.104329 </a:t>
              </a:r>
              <a:r>
                <a:rPr lang="bg-BG" altLang="en-US" sz="1800">
                  <a:latin typeface="Courier New" panose="02070309020205020404" pitchFamily="49" charset="0"/>
                </a:rPr>
                <a:t>							</a:t>
              </a:r>
              <a:r>
                <a:rPr lang="en-US" altLang="en-US" sz="1800">
                  <a:latin typeface="Courier New" panose="02070309020205020404" pitchFamily="49" charset="0"/>
                </a:rPr>
                <a:t>(Hartree/Particle)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Thermal correction to Energy=                    0.111035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Thermal correction to Enthalpy=                  0.111979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Thermal correction to Gibbs Free Energy=         0.073904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Sum of electronic and zero-point Energies=    -337.681509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Sum of electronic and thermal Energies=       -337.674802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Sum of electronic and thermal Enthalpies=     -337.673858</a:t>
              </a:r>
            </a:p>
            <a:p>
              <a:r>
                <a:rPr lang="en-US" altLang="en-US" sz="1800">
                  <a:latin typeface="Courier New" panose="02070309020205020404" pitchFamily="49" charset="0"/>
                </a:rPr>
                <a:t> Sum of electronic and thermal Free Energies=  -337.711933</a:t>
              </a:r>
              <a:endParaRPr lang="bg-BG" altLang="en-US" sz="1800">
                <a:latin typeface="Courier New" panose="02070309020205020404" pitchFamily="49" charset="0"/>
              </a:endParaRPr>
            </a:p>
            <a:p>
              <a:r>
                <a:rPr lang="bg-BG" altLang="en-US" sz="1800">
                  <a:latin typeface="Courier New" panose="02070309020205020404" pitchFamily="49" charset="0"/>
                </a:rPr>
                <a:t> ..................</a:t>
              </a:r>
              <a:endParaRPr lang="en-US" altLang="en-US" sz="1800">
                <a:latin typeface="Courier New" panose="02070309020205020404" pitchFamily="49" charset="0"/>
              </a:endParaRP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36" y="3969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Bookman Old Style" panose="02050604050505020204" pitchFamily="18" charset="0"/>
                  <a:sym typeface="Wingdings" panose="05000000000000000000" pitchFamily="2" charset="2"/>
                </a:rPr>
                <a:t></a:t>
              </a:r>
              <a:endParaRPr lang="en-US" altLang="en-US">
                <a:latin typeface="Bookman Old Style" panose="02050604050505020204" pitchFamily="18" charset="0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45" y="3473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latin typeface="Bookman Old Style" panose="02050604050505020204" pitchFamily="18" charset="0"/>
                  <a:sym typeface="Wingdings" panose="05000000000000000000" pitchFamily="2" charset="2"/>
                </a:rPr>
                <a:t>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136" y="3633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Bookman Old Style" panose="02050604050505020204" pitchFamily="18" charset="0"/>
                  <a:sym typeface="Wingdings" panose="05000000000000000000" pitchFamily="2" charset="2"/>
                </a:rPr>
                <a:t></a:t>
              </a: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36" y="3801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Bookman Old Style" panose="02050604050505020204" pitchFamily="18" charset="0"/>
                  <a:sym typeface="Wingdings" panose="05000000000000000000" pitchFamily="2" charset="2"/>
                </a:rPr>
                <a:t>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136525"/>
            <a:ext cx="7610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Грешка от припокриване на базиса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898525"/>
            <a:ext cx="8458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При пресмятане на енергия на взаимодействие в слабо свързани системи използването на различен брой базисни функции за отделните участници може да доведе до изкуствено занижаване на енергията на агрегата! Това се нарича 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Basis Set Superposition Error (BSSE).</a:t>
            </a:r>
            <a:endParaRPr lang="bg-BG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2590800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Решението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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 BSSE корекция. Най-разпространен е </a:t>
            </a: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Counterpoise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</a:rPr>
              <a:t> метода, при който енергията на всички участници в агрегата се изчислява в базиса на цялата система.</a:t>
            </a:r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354013" y="3959225"/>
            <a:ext cx="8180387" cy="2530475"/>
            <a:chOff x="223" y="2494"/>
            <a:chExt cx="5153" cy="1594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84" y="2494"/>
              <a:ext cx="4992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#MP2/6-31G* </a:t>
              </a:r>
              <a:r>
                <a:rPr lang="en-US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counterpoise=2</a:t>
              </a:r>
            </a:p>
            <a:p>
              <a:r>
                <a:rPr lang="en-US" altLang="en-US" sz="2000">
                  <a:latin typeface="Courier New" panose="02070309020205020404" pitchFamily="49" charset="0"/>
                </a:rPr>
                <a:t>#Maxdisk=2GB</a:t>
              </a:r>
            </a:p>
            <a:p>
              <a:r>
                <a:rPr lang="en-US" altLang="en-US" sz="2000">
                  <a:latin typeface="Courier New" panose="02070309020205020404" pitchFamily="49" charset="0"/>
                </a:rPr>
                <a:t> </a:t>
              </a:r>
            </a:p>
            <a:p>
              <a:r>
                <a:rPr lang="en-US" altLang="en-US" sz="2000">
                  <a:latin typeface="Courier New" panose="02070309020205020404" pitchFamily="49" charset="0"/>
                </a:rPr>
                <a:t>Water dimer MP2 energy</a:t>
              </a:r>
            </a:p>
            <a:p>
              <a:r>
                <a:rPr lang="en-US" altLang="en-US" sz="2000">
                  <a:latin typeface="Courier New" panose="02070309020205020404" pitchFamily="49" charset="0"/>
                </a:rPr>
                <a:t> </a:t>
              </a:r>
            </a:p>
            <a:p>
              <a:r>
                <a:rPr lang="en-US" altLang="en-US" sz="2000">
                  <a:latin typeface="Courier New" panose="02070309020205020404" pitchFamily="49" charset="0"/>
                </a:rPr>
                <a:t>0 1 </a:t>
              </a:r>
              <a:r>
                <a:rPr lang="en-US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0 1 0 1</a:t>
              </a:r>
            </a:p>
            <a:p>
              <a:r>
                <a:rPr lang="en-US" altLang="en-US" sz="2000">
                  <a:latin typeface="Courier New" panose="02070309020205020404" pitchFamily="49" charset="0"/>
                </a:rPr>
                <a:t> O</a:t>
              </a:r>
              <a:r>
                <a:rPr lang="en-US" altLang="en-US" sz="2000">
                  <a:solidFill>
                    <a:srgbClr val="FF3300"/>
                  </a:solidFill>
                  <a:latin typeface="Courier New" panose="02070309020205020404" pitchFamily="49" charset="0"/>
                </a:rPr>
                <a:t>(Fragment=1)</a:t>
              </a:r>
              <a:r>
                <a:rPr lang="en-US" altLang="en-US" sz="2000">
                  <a:latin typeface="Courier New" panose="02070309020205020404" pitchFamily="49" charset="0"/>
                </a:rPr>
                <a:t>  0.03560000  1.59091800  0.00000000</a:t>
              </a:r>
              <a:endParaRPr lang="bg-BG" altLang="en-US" sz="2000">
                <a:solidFill>
                  <a:srgbClr val="CC3300"/>
                </a:solidFill>
                <a:latin typeface="Courier New" panose="02070309020205020404" pitchFamily="49" charset="0"/>
              </a:endParaRPr>
            </a:p>
            <a:p>
              <a:r>
                <a:rPr lang="bg-BG" altLang="en-US" sz="2000">
                  <a:latin typeface="Courier New" panose="02070309020205020404" pitchFamily="49" charset="0"/>
                </a:rPr>
                <a:t>........................</a:t>
              </a:r>
              <a:endParaRPr lang="en-US" altLang="en-US" sz="2000">
                <a:latin typeface="Courier New" panose="02070309020205020404" pitchFamily="49" charset="0"/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23" y="250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304800" y="914400"/>
            <a:ext cx="6324600" cy="1173163"/>
            <a:chOff x="192" y="576"/>
            <a:chExt cx="3984" cy="739"/>
          </a:xfrm>
        </p:grpSpPr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336" y="605"/>
              <a:ext cx="384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700">
                  <a:latin typeface="Courier New" panose="02070309020205020404" pitchFamily="49" charset="0"/>
                </a:rPr>
                <a:t>Charge =  0 Multiplicity = 1 in supermolecule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Charge =  0 Multiplicity = 1 in fragment  1.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Charge =  0 Multiplicity = 1 in fragment  2.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..................</a:t>
              </a:r>
            </a:p>
          </p:txBody>
        </p:sp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192" y="576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136525"/>
            <a:ext cx="7610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Грешка от припокриване на базиса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3400" y="2119313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Courier New" panose="02070309020205020404" pitchFamily="49" charset="0"/>
              </a:rPr>
              <a:t>Counterpoise: corrected energy =  </a:t>
            </a:r>
            <a:r>
              <a:rPr lang="en-US" altLang="en-US" sz="1800">
                <a:solidFill>
                  <a:srgbClr val="006600"/>
                </a:solidFill>
                <a:latin typeface="Courier New" panose="02070309020205020404" pitchFamily="49" charset="0"/>
              </a:rPr>
              <a:t>-152.399508006667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Counterpoise: BSSE energy =     </a:t>
            </a:r>
            <a:r>
              <a:rPr lang="bg-BG" altLang="en-US" sz="1800"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latin typeface="Courier New" panose="02070309020205020404" pitchFamily="49" charset="0"/>
              </a:rPr>
              <a:t>  0.002024697793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604838" y="5378450"/>
            <a:ext cx="5338762" cy="641350"/>
            <a:chOff x="333" y="3052"/>
            <a:chExt cx="3363" cy="404"/>
          </a:xfrm>
        </p:grpSpPr>
        <p:graphicFrame>
          <p:nvGraphicFramePr>
            <p:cNvPr id="26631" name="Object 7"/>
            <p:cNvGraphicFramePr>
              <a:graphicFrameLocks noChangeAspect="1"/>
            </p:cNvGraphicFramePr>
            <p:nvPr/>
          </p:nvGraphicFramePr>
          <p:xfrm>
            <a:off x="851" y="3072"/>
            <a:ext cx="2845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3" name="Equation" r:id="rId4" imgW="1955520" imgH="253800" progId="Equation.3">
                    <p:embed/>
                  </p:oleObj>
                </mc:Choice>
                <mc:Fallback>
                  <p:oleObj name="Equation" r:id="rId4" imgW="1955520" imgH="2538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" y="3072"/>
                          <a:ext cx="2845" cy="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333" y="3052"/>
              <a:ext cx="3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b="0">
                  <a:sym typeface="Wingdings 3" panose="05040102010807070707" pitchFamily="18" charset="2"/>
                </a:rPr>
                <a:t></a:t>
              </a:r>
              <a:endParaRPr lang="en-US" altLang="en-US" sz="3600" b="0"/>
            </a:p>
          </p:txBody>
        </p:sp>
      </p:grp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2133600" y="3092450"/>
            <a:ext cx="4954588" cy="838200"/>
            <a:chOff x="398" y="1176"/>
            <a:chExt cx="3121" cy="528"/>
          </a:xfrm>
        </p:grpSpPr>
        <p:graphicFrame>
          <p:nvGraphicFramePr>
            <p:cNvPr id="26636" name="Object 12"/>
            <p:cNvGraphicFramePr>
              <a:graphicFrameLocks noChangeAspect="1"/>
            </p:cNvGraphicFramePr>
            <p:nvPr/>
          </p:nvGraphicFramePr>
          <p:xfrm>
            <a:off x="900" y="1176"/>
            <a:ext cx="2619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4" name="Equation" r:id="rId6" imgW="1384200" imgH="279360" progId="Equation.3">
                    <p:embed/>
                  </p:oleObj>
                </mc:Choice>
                <mc:Fallback>
                  <p:oleObj name="Equation" r:id="rId6" imgW="1384200" imgH="27936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" y="1176"/>
                          <a:ext cx="2619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398" y="1190"/>
              <a:ext cx="4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 b="0">
                  <a:sym typeface="Wingdings 3" panose="05040102010807070707" pitchFamily="18" charset="2"/>
                </a:rPr>
                <a:t></a:t>
              </a:r>
              <a:endParaRPr lang="en-US" altLang="en-US" sz="4000" b="0"/>
            </a:p>
          </p:txBody>
        </p:sp>
      </p:grp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755650" y="4235450"/>
            <a:ext cx="7851775" cy="1447800"/>
            <a:chOff x="476" y="2668"/>
            <a:chExt cx="4946" cy="912"/>
          </a:xfrm>
        </p:grpSpPr>
        <p:graphicFrame>
          <p:nvGraphicFramePr>
            <p:cNvPr id="26632" name="Object 8"/>
            <p:cNvGraphicFramePr>
              <a:graphicFrameLocks noChangeAspect="1"/>
            </p:cNvGraphicFramePr>
            <p:nvPr/>
          </p:nvGraphicFramePr>
          <p:xfrm>
            <a:off x="4128" y="2833"/>
            <a:ext cx="1294" cy="7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5" name="Image" r:id="rId8" imgW="10810162" imgH="6237121" progId="Photoshop.Image.7">
                    <p:embed/>
                  </p:oleObj>
                </mc:Choice>
                <mc:Fallback>
                  <p:oleObj name="Image" r:id="rId8" imgW="10810162" imgH="6237121" progId="Photoshop.Image.7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833"/>
                          <a:ext cx="1294" cy="7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642" name="Group 18"/>
            <p:cNvGrpSpPr>
              <a:grpSpLocks/>
            </p:cNvGrpSpPr>
            <p:nvPr/>
          </p:nvGrpSpPr>
          <p:grpSpPr bwMode="auto">
            <a:xfrm>
              <a:off x="476" y="2668"/>
              <a:ext cx="3220" cy="462"/>
              <a:chOff x="384" y="2301"/>
              <a:chExt cx="3220" cy="567"/>
            </a:xfrm>
          </p:grpSpPr>
          <p:graphicFrame>
            <p:nvGraphicFramePr>
              <p:cNvPr id="26639" name="Object 15"/>
              <p:cNvGraphicFramePr>
                <a:graphicFrameLocks noChangeAspect="1"/>
              </p:cNvGraphicFramePr>
              <p:nvPr/>
            </p:nvGraphicFramePr>
            <p:xfrm>
              <a:off x="744" y="2301"/>
              <a:ext cx="2860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56" name="Equation" r:id="rId10" imgW="1511280" imgH="253800" progId="Equation.3">
                      <p:embed/>
                    </p:oleObj>
                  </mc:Choice>
                  <mc:Fallback>
                    <p:oleObj name="Equation" r:id="rId10" imgW="1511280" imgH="253800" progId="Equation.3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4" y="2301"/>
                            <a:ext cx="2860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41" name="Text Box 17"/>
              <p:cNvSpPr txBox="1">
                <a:spLocks noChangeArrowheads="1"/>
              </p:cNvSpPr>
              <p:nvPr/>
            </p:nvSpPr>
            <p:spPr bwMode="auto">
              <a:xfrm>
                <a:off x="384" y="2326"/>
                <a:ext cx="418" cy="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4000" b="0">
                    <a:sym typeface="Wingdings 3" panose="05040102010807070707" pitchFamily="18" charset="2"/>
                  </a:rPr>
                  <a:t></a:t>
                </a:r>
                <a:endParaRPr lang="en-US" altLang="en-US" sz="4000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889125" y="147638"/>
            <a:ext cx="5273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200">
                <a:solidFill>
                  <a:srgbClr val="006600"/>
                </a:solidFill>
                <a:latin typeface="Bookman Old Style" panose="02050604050505020204" pitchFamily="18" charset="0"/>
              </a:rPr>
              <a:t>Видове нестабилности</a:t>
            </a:r>
            <a:endParaRPr lang="en-US" altLang="en-US" sz="32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152400" y="852488"/>
            <a:ext cx="8534400" cy="1128712"/>
            <a:chOff x="96" y="537"/>
            <a:chExt cx="5376" cy="711"/>
          </a:xfrm>
        </p:grpSpPr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144" y="537"/>
              <a:ext cx="53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</a:rPr>
                <a:t>Сп</a:t>
              </a:r>
              <a:r>
                <a:rPr lang="bg-BG" altLang="en-US" sz="2000" u="sng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инова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 когато на една МО има части от електрони с различен спин</a:t>
              </a:r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240" y="960"/>
              <a:ext cx="38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2000">
                  <a:latin typeface="Courier New" panose="02070309020205020404" pitchFamily="49" charset="0"/>
                </a:rPr>
                <a:t>Такъв анализ не се прави в </a:t>
              </a:r>
              <a:r>
                <a:rPr lang="en-US" altLang="en-US" sz="2000">
                  <a:latin typeface="Courier New" panose="02070309020205020404" pitchFamily="49" charset="0"/>
                </a:rPr>
                <a:t>Gaussian.</a:t>
              </a:r>
              <a:endParaRPr lang="bg-BG" altLang="en-US" sz="800">
                <a:latin typeface="Courier New" panose="02070309020205020404" pitchFamily="49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96" y="921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152400" y="2057400"/>
            <a:ext cx="8534400" cy="1143000"/>
            <a:chOff x="96" y="1296"/>
            <a:chExt cx="5376" cy="720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44" y="1296"/>
              <a:ext cx="53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</a:rPr>
                <a:t>При установяване на нестабилност е възможно да се оптимизира вълновата функция до отстраняването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</a:rPr>
                <a:t>ù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</a:rPr>
                <a:t>.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40" y="1728"/>
              <a:ext cx="2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latin typeface="Courier New" panose="02070309020205020404" pitchFamily="49" charset="0"/>
                </a:rPr>
                <a:t>#RHF/6-31G* </a:t>
              </a:r>
              <a:r>
                <a:rPr lang="en-US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Stable=</a:t>
              </a:r>
              <a:r>
                <a:rPr lang="en-US" alt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Opt</a:t>
              </a:r>
              <a:endParaRPr lang="bg-BG" altLang="en-US" sz="800">
                <a:latin typeface="Courier New" panose="02070309020205020404" pitchFamily="49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96" y="1689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</a:t>
              </a:r>
            </a:p>
          </p:txBody>
        </p:sp>
      </p:grp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125413" y="3062288"/>
            <a:ext cx="8789987" cy="3079750"/>
            <a:chOff x="79" y="1929"/>
            <a:chExt cx="5537" cy="1940"/>
          </a:xfrm>
        </p:grpSpPr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240" y="1989"/>
              <a:ext cx="5376" cy="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700">
                  <a:latin typeface="Courier New" panose="02070309020205020404" pitchFamily="49" charset="0"/>
                </a:rPr>
                <a:t>Eigenvectors of the stability matrix: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Eigenvector   1:   Triplet-B3U  Eigenvalue=-0.0117066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   101A -&gt;102A        0.70111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   101B -&gt;102B       -0.70111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Eigenvector   2:   Triplet-B3G  Eigenvalue= 0.0215572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   100A -&gt;102A       -0.69690</a:t>
              </a:r>
            </a:p>
            <a:p>
              <a:r>
                <a:rPr lang="en-US" altLang="en-US" sz="1700">
                  <a:latin typeface="Courier New" panose="02070309020205020404" pitchFamily="49" charset="0"/>
                </a:rPr>
                <a:t>    100B -&gt;102B        0.69690</a:t>
              </a:r>
            </a:p>
            <a:p>
              <a:r>
                <a:rPr lang="en-US" altLang="en-US" sz="17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anose="02070309020205020404" pitchFamily="49" charset="0"/>
                </a:rPr>
                <a:t>The wavefunction has an internal instability.</a:t>
              </a:r>
            </a:p>
            <a:p>
              <a:r>
                <a:rPr lang="bg-BG" altLang="en-US" sz="20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79" y="1929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  <p:sp>
        <p:nvSpPr>
          <p:cNvPr id="22548" name="Oval 20"/>
          <p:cNvSpPr>
            <a:spLocks noChangeArrowheads="1"/>
          </p:cNvSpPr>
          <p:nvPr/>
        </p:nvSpPr>
        <p:spPr bwMode="auto">
          <a:xfrm rot="-5400000">
            <a:off x="5932488" y="2327275"/>
            <a:ext cx="457200" cy="3048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304800" y="6124575"/>
            <a:ext cx="784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ebdings" panose="05030102010509060703" pitchFamily="18" charset="2"/>
              <a:buChar char="¨"/>
            </a:pPr>
            <a:r>
              <a:rPr lang="en-US" altLang="en-US" sz="1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 R. Seeger and J. A. Pople, J. Chem. Phys. 66,  (1977)</a:t>
            </a:r>
          </a:p>
          <a:p>
            <a:pPr algn="just">
              <a:buFont typeface="Webdings" panose="05030102010509060703" pitchFamily="18" charset="2"/>
              <a:buChar char="¨"/>
            </a:pPr>
            <a:r>
              <a:rPr lang="de-DE" altLang="en-US" sz="1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 R. Bauernschmitt and R. Ahlrichs, J. Chem. Phys. 104, 9047 (1996)</a:t>
            </a:r>
            <a:endParaRPr lang="bg-BG" altLang="en-US" sz="16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  <p:bldP spid="2255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030413" y="136525"/>
            <a:ext cx="4903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Самостоятелна работа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1041400"/>
            <a:ext cx="84582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Aft>
                <a:spcPct val="25000"/>
              </a:spcAft>
              <a:buFontTx/>
              <a:buAutoNum type="arabicPeriod"/>
            </a:pPr>
            <a:r>
              <a:rPr lang="bg-BG" altLang="en-US">
                <a:solidFill>
                  <a:srgbClr val="006600"/>
                </a:solidFill>
                <a:latin typeface="Bookman Old Style" panose="02050604050505020204" pitchFamily="18" charset="0"/>
              </a:rPr>
              <a:t>Направете упражнения 2.8 и</a:t>
            </a:r>
            <a:r>
              <a:rPr lang="en-US" altLang="en-US">
                <a:solidFill>
                  <a:srgbClr val="006600"/>
                </a:solidFill>
                <a:latin typeface="Bookman Old Style" panose="02050604050505020204" pitchFamily="18" charset="0"/>
              </a:rPr>
              <a:t> 4.2.</a:t>
            </a:r>
          </a:p>
          <a:p>
            <a:pPr algn="just">
              <a:spcAft>
                <a:spcPct val="25000"/>
              </a:spcAft>
              <a:buFontTx/>
              <a:buAutoNum type="arabicPeriod"/>
            </a:pPr>
            <a:r>
              <a:rPr lang="bg-BG" altLang="en-US">
                <a:solidFill>
                  <a:srgbClr val="006600"/>
                </a:solidFill>
                <a:latin typeface="Bookman Old Style" panose="02050604050505020204" pitchFamily="18" charset="0"/>
              </a:rPr>
              <a:t>Пресметнете честотите на оптимизираните  неутрална молекула и йон-радикал и проверете дали структурите съответстват на минимум.</a:t>
            </a:r>
          </a:p>
          <a:p>
            <a:pPr algn="just">
              <a:spcAft>
                <a:spcPct val="25000"/>
              </a:spcAft>
              <a:buFontTx/>
              <a:buAutoNum type="arabicPeriod"/>
            </a:pPr>
            <a:r>
              <a:rPr lang="bg-BG" altLang="en-US">
                <a:solidFill>
                  <a:srgbClr val="006600"/>
                </a:solidFill>
                <a:latin typeface="Bookman Old Style" panose="02050604050505020204" pitchFamily="18" charset="0"/>
              </a:rPr>
              <a:t>Проверете стабилността на вълновите функции на оптимизираните йон-радикали.</a:t>
            </a:r>
          </a:p>
          <a:p>
            <a:pPr algn="just">
              <a:spcAft>
                <a:spcPct val="25000"/>
              </a:spcAft>
              <a:buFontTx/>
              <a:buAutoNum type="arabicPeriod"/>
            </a:pPr>
            <a:r>
              <a:rPr lang="bg-BG" altLang="en-US">
                <a:solidFill>
                  <a:srgbClr val="006600"/>
                </a:solidFill>
                <a:latin typeface="Bookman Old Style" panose="02050604050505020204" pitchFamily="18" charset="0"/>
              </a:rPr>
              <a:t>(*) Сравнете ИЧ-честотите на неутралната молекула и йон-радикала и отбележете къде се наблюдава най-голямо отместване.</a:t>
            </a:r>
          </a:p>
          <a:p>
            <a:pPr algn="just">
              <a:spcAft>
                <a:spcPct val="25000"/>
              </a:spcAft>
              <a:buFontTx/>
              <a:buAutoNum type="arabicPeriod"/>
            </a:pPr>
            <a:r>
              <a:rPr lang="bg-BG" altLang="en-US">
                <a:solidFill>
                  <a:srgbClr val="006600"/>
                </a:solidFill>
                <a:latin typeface="Bookman Old Style" panose="02050604050505020204" pitchFamily="18" charset="0"/>
              </a:rPr>
              <a:t>(**) Сравнете изчисления от Вас (и скалиран!) ИЧ-спектър за неутралната молекула с експериментални данни.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752600" y="136525"/>
            <a:ext cx="5680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Оптимизация на функция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 dirty="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При оптимизация на функцията се търси нейният </a:t>
            </a:r>
            <a:r>
              <a:rPr lang="bg-BG" altLang="en-US" sz="2000" dirty="0" err="1" smtClean="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екстремум</a:t>
            </a:r>
            <a:r>
              <a:rPr lang="en-US" altLang="en-US" sz="2000" dirty="0" smtClean="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,</a:t>
            </a:r>
            <a:r>
              <a:rPr lang="bg-BG" altLang="en-US" sz="2000" dirty="0" smtClean="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 </a:t>
            </a:r>
            <a:r>
              <a:rPr lang="bg-BG" altLang="en-US" sz="2000" dirty="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като се нулират първите производни по параметрите, от които зависи</a:t>
            </a:r>
            <a:endParaRPr lang="en-US" altLang="en-US" sz="20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3274" name="Group 26"/>
          <p:cNvGrpSpPr>
            <a:grpSpLocks/>
          </p:cNvGrpSpPr>
          <p:nvPr/>
        </p:nvGrpSpPr>
        <p:grpSpPr bwMode="auto">
          <a:xfrm>
            <a:off x="2209800" y="4114800"/>
            <a:ext cx="5943600" cy="1311275"/>
            <a:chOff x="1392" y="2592"/>
            <a:chExt cx="3744" cy="826"/>
          </a:xfrm>
        </p:grpSpPr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2304" y="2592"/>
              <a:ext cx="28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   условие за екстремум на </a:t>
              </a:r>
            </a:p>
            <a:p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 енергията като функция  </a:t>
              </a:r>
            </a:p>
            <a:p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   от атомните координати (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r</a:t>
              </a:r>
              <a:r>
                <a:rPr lang="en-US" altLang="en-US" sz="2000" baseline="-25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i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)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  <a:p>
              <a:endParaRPr lang="en-GB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graphicFrame>
          <p:nvGraphicFramePr>
            <p:cNvPr id="53266" name="Object 18"/>
            <p:cNvGraphicFramePr>
              <a:graphicFrameLocks noChangeAspect="1"/>
            </p:cNvGraphicFramePr>
            <p:nvPr/>
          </p:nvGraphicFramePr>
          <p:xfrm>
            <a:off x="1392" y="2618"/>
            <a:ext cx="618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7" name="Equation" r:id="rId4" imgW="495000" imgH="431640" progId="Equation.3">
                    <p:embed/>
                  </p:oleObj>
                </mc:Choice>
                <mc:Fallback>
                  <p:oleObj name="Equation" r:id="rId4" imgW="495000" imgH="4316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618"/>
                          <a:ext cx="618" cy="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272" name="Group 24"/>
          <p:cNvGrpSpPr>
            <a:grpSpLocks/>
          </p:cNvGrpSpPr>
          <p:nvPr/>
        </p:nvGrpSpPr>
        <p:grpSpPr bwMode="auto">
          <a:xfrm>
            <a:off x="381000" y="1905000"/>
            <a:ext cx="8458200" cy="777875"/>
            <a:chOff x="240" y="1200"/>
            <a:chExt cx="5328" cy="490"/>
          </a:xfrm>
        </p:grpSpPr>
        <p:sp>
          <p:nvSpPr>
            <p:cNvPr id="53267" name="Rectangle 19"/>
            <p:cNvSpPr>
              <a:spLocks noChangeArrowheads="1"/>
            </p:cNvSpPr>
            <p:nvPr/>
          </p:nvSpPr>
          <p:spPr bwMode="auto">
            <a:xfrm>
              <a:off x="2688" y="1200"/>
              <a:ext cx="2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</a:t>
              </a:r>
              <a:endParaRPr lang="en-GB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53268" name="Text Box 20"/>
            <p:cNvSpPr txBox="1">
              <a:spLocks noChangeArrowheads="1"/>
            </p:cNvSpPr>
            <p:nvPr/>
          </p:nvSpPr>
          <p:spPr bwMode="auto">
            <a:xfrm>
              <a:off x="240" y="1440"/>
              <a:ext cx="53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Интересни са различни стационарни точки ...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3273" name="Group 25"/>
          <p:cNvGrpSpPr>
            <a:grpSpLocks/>
          </p:cNvGrpSpPr>
          <p:nvPr/>
        </p:nvGrpSpPr>
        <p:grpSpPr bwMode="auto">
          <a:xfrm>
            <a:off x="381000" y="2743200"/>
            <a:ext cx="8458200" cy="1082675"/>
            <a:chOff x="240" y="1728"/>
            <a:chExt cx="5328" cy="682"/>
          </a:xfrm>
        </p:grpSpPr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2688" y="1728"/>
              <a:ext cx="2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</a:t>
              </a:r>
              <a:endParaRPr lang="en-GB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53270" name="Text Box 22"/>
            <p:cNvSpPr txBox="1">
              <a:spLocks noChangeArrowheads="1"/>
            </p:cNvSpPr>
            <p:nvPr/>
          </p:nvSpPr>
          <p:spPr bwMode="auto">
            <a:xfrm>
              <a:off x="240" y="1968"/>
              <a:ext cx="53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Необходими са алгоритми за търсене на екстремум на функции!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381000" y="5470525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Изчисляването на градиента може да се извърши както във вътрешни, така и в Декартови координати!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835150" y="136525"/>
            <a:ext cx="5454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Техники за оптимизация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838200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Кога се търсят екстремуми на функции?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5326" name="Group 30"/>
          <p:cNvGrpSpPr>
            <a:grpSpLocks/>
          </p:cNvGrpSpPr>
          <p:nvPr/>
        </p:nvGrpSpPr>
        <p:grpSpPr bwMode="auto">
          <a:xfrm>
            <a:off x="838200" y="1295400"/>
            <a:ext cx="8001000" cy="855663"/>
            <a:chOff x="528" y="816"/>
            <a:chExt cx="5040" cy="539"/>
          </a:xfrm>
        </p:grpSpPr>
        <p:sp>
          <p:nvSpPr>
            <p:cNvPr id="55314" name="Text Box 18"/>
            <p:cNvSpPr txBox="1">
              <a:spLocks noChangeArrowheads="1"/>
            </p:cNvSpPr>
            <p:nvPr/>
          </p:nvSpPr>
          <p:spPr bwMode="auto">
            <a:xfrm>
              <a:off x="1056" y="816"/>
              <a:ext cx="45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 геометрична оптимизация (минимум) или преходно състояние (седловинна точка от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I</a:t>
              </a:r>
              <a:r>
                <a:rPr lang="de-DE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ред)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graphicFrame>
          <p:nvGraphicFramePr>
            <p:cNvPr id="55315" name="Object 19"/>
            <p:cNvGraphicFramePr>
              <a:graphicFrameLocks noChangeAspect="1"/>
            </p:cNvGraphicFramePr>
            <p:nvPr/>
          </p:nvGraphicFramePr>
          <p:xfrm>
            <a:off x="528" y="816"/>
            <a:ext cx="317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38" name="Equation" r:id="rId4" imgW="253800" imgH="431640" progId="Equation.3">
                    <p:embed/>
                  </p:oleObj>
                </mc:Choice>
                <mc:Fallback>
                  <p:oleObj name="Equation" r:id="rId4" imgW="253800" imgH="4316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816"/>
                          <a:ext cx="317" cy="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327" name="Group 31"/>
          <p:cNvGrpSpPr>
            <a:grpSpLocks/>
          </p:cNvGrpSpPr>
          <p:nvPr/>
        </p:nvGrpSpPr>
        <p:grpSpPr bwMode="auto">
          <a:xfrm>
            <a:off x="674688" y="2209800"/>
            <a:ext cx="8202612" cy="855663"/>
            <a:chOff x="425" y="1392"/>
            <a:chExt cx="5167" cy="539"/>
          </a:xfrm>
        </p:grpSpPr>
        <p:sp>
          <p:nvSpPr>
            <p:cNvPr id="55316" name="Text Box 20"/>
            <p:cNvSpPr txBox="1">
              <a:spLocks noChangeArrowheads="1"/>
            </p:cNvSpPr>
            <p:nvPr/>
          </p:nvSpPr>
          <p:spPr bwMode="auto">
            <a:xfrm>
              <a:off x="1080" y="1392"/>
              <a:ext cx="45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 параметри на силово поле, атомни заряди, локализирани МО (минимум)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graphicFrame>
          <p:nvGraphicFramePr>
            <p:cNvPr id="55317" name="Object 21"/>
            <p:cNvGraphicFramePr>
              <a:graphicFrameLocks noChangeAspect="1"/>
            </p:cNvGraphicFramePr>
            <p:nvPr/>
          </p:nvGraphicFramePr>
          <p:xfrm>
            <a:off x="425" y="1392"/>
            <a:ext cx="523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39" name="Equation" r:id="rId6" imgW="419040" imgH="431640" progId="Equation.3">
                    <p:embed/>
                  </p:oleObj>
                </mc:Choice>
                <mc:Fallback>
                  <p:oleObj name="Equation" r:id="rId6" imgW="419040" imgH="43164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" y="1392"/>
                          <a:ext cx="523" cy="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328" name="Group 32"/>
          <p:cNvGrpSpPr>
            <a:grpSpLocks/>
          </p:cNvGrpSpPr>
          <p:nvPr/>
        </p:nvGrpSpPr>
        <p:grpSpPr bwMode="auto">
          <a:xfrm>
            <a:off x="381000" y="3124200"/>
            <a:ext cx="8686800" cy="1006475"/>
            <a:chOff x="240" y="1968"/>
            <a:chExt cx="5472" cy="634"/>
          </a:xfrm>
        </p:grpSpPr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1200" y="1968"/>
              <a:ext cx="451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 стабилност,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post-HF</a:t>
              </a:r>
              <a:r>
                <a:rPr lang="de-DE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вариация (минимум) или възбудени състояния (седловинна точка от </a:t>
              </a:r>
              <a:r>
                <a: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I</a:t>
              </a:r>
              <a:r>
                <a:rPr lang="de-DE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или по-висок ред)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55325" name="Group 29"/>
            <p:cNvGrpSpPr>
              <a:grpSpLocks/>
            </p:cNvGrpSpPr>
            <p:nvPr/>
          </p:nvGrpSpPr>
          <p:grpSpPr bwMode="auto">
            <a:xfrm>
              <a:off x="240" y="1968"/>
              <a:ext cx="877" cy="547"/>
              <a:chOff x="240" y="1968"/>
              <a:chExt cx="877" cy="547"/>
            </a:xfrm>
          </p:grpSpPr>
          <p:graphicFrame>
            <p:nvGraphicFramePr>
              <p:cNvPr id="55319" name="Object 23"/>
              <p:cNvGraphicFramePr>
                <a:graphicFrameLocks noChangeAspect="1"/>
              </p:cNvGraphicFramePr>
              <p:nvPr/>
            </p:nvGraphicFramePr>
            <p:xfrm>
              <a:off x="240" y="1968"/>
              <a:ext cx="333" cy="5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40" name="Equation" r:id="rId8" imgW="266400" imgH="431640" progId="Equation.3">
                      <p:embed/>
                    </p:oleObj>
                  </mc:Choice>
                  <mc:Fallback>
                    <p:oleObj name="Equation" r:id="rId8" imgW="266400" imgH="43164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1968"/>
                            <a:ext cx="333" cy="5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321" name="Object 25"/>
              <p:cNvGraphicFramePr>
                <a:graphicFrameLocks noChangeAspect="1"/>
              </p:cNvGraphicFramePr>
              <p:nvPr/>
            </p:nvGraphicFramePr>
            <p:xfrm>
              <a:off x="752" y="1976"/>
              <a:ext cx="365" cy="5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41" name="Equation" r:id="rId10" imgW="291960" imgH="431640" progId="Equation.3">
                      <p:embed/>
                    </p:oleObj>
                  </mc:Choice>
                  <mc:Fallback>
                    <p:oleObj name="Equation" r:id="rId10" imgW="291960" imgH="43164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2" y="1976"/>
                            <a:ext cx="365" cy="5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76200" y="4203700"/>
            <a:ext cx="906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Градиентът се търси аналитично или числено по всички променливи едновременно след преместване на атомите в дадена посока. Производните се намират с крайна точност – стационарната точка също!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5329" name="Group 33"/>
          <p:cNvGrpSpPr>
            <a:grpSpLocks/>
          </p:cNvGrpSpPr>
          <p:nvPr/>
        </p:nvGrpSpPr>
        <p:grpSpPr bwMode="auto">
          <a:xfrm>
            <a:off x="381000" y="5638800"/>
            <a:ext cx="8458200" cy="854075"/>
            <a:chOff x="240" y="3552"/>
            <a:chExt cx="5328" cy="538"/>
          </a:xfrm>
        </p:grpSpPr>
        <p:sp>
          <p:nvSpPr>
            <p:cNvPr id="55323" name="Rectangle 27"/>
            <p:cNvSpPr>
              <a:spLocks noChangeArrowheads="1"/>
            </p:cNvSpPr>
            <p:nvPr/>
          </p:nvSpPr>
          <p:spPr bwMode="auto">
            <a:xfrm>
              <a:off x="2688" y="3552"/>
              <a:ext cx="2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</a:t>
              </a:r>
              <a:endParaRPr lang="en-GB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55324" name="Text Box 28"/>
            <p:cNvSpPr txBox="1">
              <a:spLocks noChangeArrowheads="1"/>
            </p:cNvSpPr>
            <p:nvPr/>
          </p:nvSpPr>
          <p:spPr bwMode="auto">
            <a:xfrm>
              <a:off x="240" y="3840"/>
              <a:ext cx="53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Задава се предварително праг на сходимост!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835150" y="136525"/>
            <a:ext cx="5172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Критерии за сходимост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7391" name="Group 47"/>
          <p:cNvGrpSpPr>
            <a:grpSpLocks/>
          </p:cNvGrpSpPr>
          <p:nvPr/>
        </p:nvGrpSpPr>
        <p:grpSpPr bwMode="auto">
          <a:xfrm>
            <a:off x="152400" y="914400"/>
            <a:ext cx="8686800" cy="1082675"/>
            <a:chOff x="96" y="576"/>
            <a:chExt cx="5472" cy="682"/>
          </a:xfrm>
        </p:grpSpPr>
        <p:sp>
          <p:nvSpPr>
            <p:cNvPr id="57363" name="Text Box 19"/>
            <p:cNvSpPr txBox="1">
              <a:spLocks noChangeArrowheads="1"/>
            </p:cNvSpPr>
            <p:nvPr/>
          </p:nvSpPr>
          <p:spPr bwMode="auto">
            <a:xfrm>
              <a:off x="96" y="576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  <a:sym typeface="Wingdings 3" panose="05040102010807070707" pitchFamily="18" charset="2"/>
                </a:rPr>
                <a:t>Hyperchem</a:t>
              </a:r>
              <a:endParaRPr lang="en-US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endParaRPr>
            </a:p>
          </p:txBody>
        </p:sp>
        <p:grpSp>
          <p:nvGrpSpPr>
            <p:cNvPr id="57376" name="Group 32"/>
            <p:cNvGrpSpPr>
              <a:grpSpLocks/>
            </p:cNvGrpSpPr>
            <p:nvPr/>
          </p:nvGrpSpPr>
          <p:grpSpPr bwMode="auto">
            <a:xfrm>
              <a:off x="96" y="816"/>
              <a:ext cx="5472" cy="442"/>
              <a:chOff x="96" y="816"/>
              <a:chExt cx="5472" cy="442"/>
            </a:xfrm>
          </p:grpSpPr>
          <p:sp>
            <p:nvSpPr>
              <p:cNvPr id="57365" name="Rectangle 21"/>
              <p:cNvSpPr>
                <a:spLocks noChangeArrowheads="1"/>
              </p:cNvSpPr>
              <p:nvPr/>
            </p:nvSpPr>
            <p:spPr bwMode="auto">
              <a:xfrm>
                <a:off x="305" y="816"/>
                <a:ext cx="526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>
                    <a:latin typeface="Courier New" panose="02070309020205020404" pitchFamily="49" charset="0"/>
                  </a:rPr>
                  <a:t>Compute </a:t>
                </a:r>
                <a:r>
                  <a:rPr lang="en-US" altLang="en-US" sz="2000">
                    <a:latin typeface="Courier New" panose="02070309020205020404" pitchFamily="49" charset="0"/>
                    <a:sym typeface="Symbol" panose="05050102010706020507" pitchFamily="18" charset="2"/>
                  </a:rPr>
                  <a:t> Geometry Optimization  RMS Gradient of  </a:t>
                </a:r>
                <a:r>
                  <a:rPr lang="en-US" altLang="en-US" sz="2000">
                    <a:solidFill>
                      <a:srgbClr val="FF33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0.1</a:t>
                </a:r>
                <a:r>
                  <a:rPr lang="en-US" altLang="en-US" sz="2000">
                    <a:latin typeface="Courier New" panose="02070309020205020404" pitchFamily="49" charset="0"/>
                    <a:sym typeface="Symbol" panose="05050102010706020507" pitchFamily="18" charset="2"/>
                  </a:rPr>
                  <a:t> kcal</a:t>
                </a:r>
                <a:r>
                  <a:rPr lang="de-DE" altLang="en-US" sz="2000">
                    <a:latin typeface="Courier New" panose="02070309020205020404" pitchFamily="49" charset="0"/>
                    <a:sym typeface="Symbol" panose="05050102010706020507" pitchFamily="18" charset="2"/>
                  </a:rPr>
                  <a:t>/mol.</a:t>
                </a:r>
                <a:r>
                  <a:rPr lang="de-DE" altLang="en-US" sz="2000">
                    <a:latin typeface="Courier New" panose="02070309020205020404" pitchFamily="49" charset="0"/>
                    <a:cs typeface="Courier New" panose="02070309020205020404" pitchFamily="49" charset="0"/>
                    <a:sym typeface="Symbol" panose="05050102010706020507" pitchFamily="18" charset="2"/>
                  </a:rPr>
                  <a:t>Å</a:t>
                </a:r>
                <a:endParaRPr lang="bg-BG" altLang="en-US" sz="200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7366" name="Rectangle 22"/>
              <p:cNvSpPr>
                <a:spLocks noChangeArrowheads="1"/>
              </p:cNvSpPr>
              <p:nvPr/>
            </p:nvSpPr>
            <p:spPr bwMode="auto">
              <a:xfrm>
                <a:off x="96" y="864"/>
                <a:ext cx="2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bg-BG" altLang="en-US" sz="2800" b="0">
                    <a:solidFill>
                      <a:srgbClr val="006600"/>
                    </a:solidFill>
                    <a:latin typeface="Bookman Old Style" panose="02050604050505020204" pitchFamily="18" charset="0"/>
                    <a:sym typeface="Wingdings 3" panose="05040102010807070707" pitchFamily="18" charset="2"/>
                  </a:rPr>
                  <a:t></a:t>
                </a:r>
              </a:p>
            </p:txBody>
          </p:sp>
        </p:grpSp>
      </p:grpSp>
      <p:grpSp>
        <p:nvGrpSpPr>
          <p:cNvPr id="57375" name="Group 31"/>
          <p:cNvGrpSpPr>
            <a:grpSpLocks/>
          </p:cNvGrpSpPr>
          <p:nvPr/>
        </p:nvGrpSpPr>
        <p:grpSpPr bwMode="auto">
          <a:xfrm>
            <a:off x="152400" y="1905000"/>
            <a:ext cx="8915400" cy="519113"/>
            <a:chOff x="96" y="1200"/>
            <a:chExt cx="5616" cy="327"/>
          </a:xfrm>
        </p:grpSpPr>
        <p:sp>
          <p:nvSpPr>
            <p:cNvPr id="57368" name="Rectangle 24"/>
            <p:cNvSpPr>
              <a:spLocks noChangeArrowheads="1"/>
            </p:cNvSpPr>
            <p:nvPr/>
          </p:nvSpPr>
          <p:spPr bwMode="auto">
            <a:xfrm>
              <a:off x="336" y="1286"/>
              <a:ext cx="53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500">
                  <a:latin typeface="Courier New" panose="02070309020205020404" pitchFamily="49" charset="0"/>
                </a:rPr>
                <a:t>Criterion of RMS gradient = 0.1000 kcal/(A mol)  Maximum cycles = 165</a:t>
              </a:r>
              <a:endParaRPr lang="bg-BG" altLang="en-US" sz="1500">
                <a:latin typeface="Courier New" panose="02070309020205020404" pitchFamily="49" charset="0"/>
              </a:endParaRPr>
            </a:p>
          </p:txBody>
        </p:sp>
        <p:sp>
          <p:nvSpPr>
            <p:cNvPr id="57369" name="Rectangle 25"/>
            <p:cNvSpPr>
              <a:spLocks noChangeArrowheads="1"/>
            </p:cNvSpPr>
            <p:nvPr/>
          </p:nvSpPr>
          <p:spPr bwMode="auto">
            <a:xfrm>
              <a:off x="96" y="1200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  <p:graphicFrame>
        <p:nvGraphicFramePr>
          <p:cNvPr id="57370" name="Object 26"/>
          <p:cNvGraphicFramePr>
            <a:graphicFrameLocks noChangeAspect="1"/>
          </p:cNvGraphicFramePr>
          <p:nvPr/>
        </p:nvGraphicFramePr>
        <p:xfrm>
          <a:off x="609600" y="2514600"/>
          <a:ext cx="50450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" name="Image" r:id="rId4" imgW="725400" imgH="36000" progId="Photoshop.Image.7">
                  <p:embed/>
                </p:oleObj>
              </mc:Choice>
              <mc:Fallback>
                <p:oleObj name="Image" r:id="rId4" imgW="725400" imgH="36000" progId="Photoshop.Image.7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600"/>
                        <a:ext cx="50450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92" name="Group 48"/>
          <p:cNvGrpSpPr>
            <a:grpSpLocks/>
          </p:cNvGrpSpPr>
          <p:nvPr/>
        </p:nvGrpSpPr>
        <p:grpSpPr bwMode="auto">
          <a:xfrm>
            <a:off x="76200" y="2955925"/>
            <a:ext cx="5181600" cy="992188"/>
            <a:chOff x="48" y="1862"/>
            <a:chExt cx="3264" cy="625"/>
          </a:xfrm>
        </p:grpSpPr>
        <p:sp>
          <p:nvSpPr>
            <p:cNvPr id="57361" name="Text Box 17"/>
            <p:cNvSpPr txBox="1">
              <a:spLocks noChangeArrowheads="1"/>
            </p:cNvSpPr>
            <p:nvPr/>
          </p:nvSpPr>
          <p:spPr bwMode="auto">
            <a:xfrm>
              <a:off x="144" y="1862"/>
              <a:ext cx="31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В </a:t>
              </a:r>
              <a:r>
                <a:rPr lang="en-US" altLang="en-US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  <a:sym typeface="Wingdings 3" panose="05040102010807070707" pitchFamily="18" charset="2"/>
                </a:rPr>
                <a:t>Gaussian</a:t>
              </a:r>
              <a:r>
                <a:rPr lang="de-DE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 </a:t>
              </a:r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се следят 4 критерия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57371" name="Group 27"/>
            <p:cNvGrpSpPr>
              <a:grpSpLocks/>
            </p:cNvGrpSpPr>
            <p:nvPr/>
          </p:nvGrpSpPr>
          <p:grpSpPr bwMode="auto">
            <a:xfrm>
              <a:off x="48" y="2160"/>
              <a:ext cx="1985" cy="327"/>
              <a:chOff x="223" y="1593"/>
              <a:chExt cx="1985" cy="327"/>
            </a:xfrm>
          </p:grpSpPr>
          <p:sp>
            <p:nvSpPr>
              <p:cNvPr id="57372" name="Rectangle 28"/>
              <p:cNvSpPr>
                <a:spLocks noChangeArrowheads="1"/>
              </p:cNvSpPr>
              <p:nvPr/>
            </p:nvSpPr>
            <p:spPr bwMode="auto">
              <a:xfrm>
                <a:off x="384" y="1623"/>
                <a:ext cx="18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>
                    <a:latin typeface="Courier New" panose="02070309020205020404" pitchFamily="49" charset="0"/>
                  </a:rPr>
                  <a:t>#RHF/3-21G* </a:t>
                </a:r>
                <a:r>
                  <a:rPr lang="en-US" altLang="en-US" sz="2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urier New" panose="02070309020205020404" pitchFamily="49" charset="0"/>
                  </a:rPr>
                  <a:t>Opt</a:t>
                </a:r>
                <a:endParaRPr lang="bg-BG" altLang="en-US" sz="800">
                  <a:solidFill>
                    <a:srgbClr val="FF3300"/>
                  </a:solidFill>
                  <a:latin typeface="Courier New" panose="02070309020205020404" pitchFamily="49" charset="0"/>
                </a:endParaRPr>
              </a:p>
            </p:txBody>
          </p:sp>
          <p:sp>
            <p:nvSpPr>
              <p:cNvPr id="57373" name="Rectangle 29"/>
              <p:cNvSpPr>
                <a:spLocks noChangeArrowheads="1"/>
              </p:cNvSpPr>
              <p:nvPr/>
            </p:nvSpPr>
            <p:spPr bwMode="auto">
              <a:xfrm>
                <a:off x="223" y="1593"/>
                <a:ext cx="2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bg-BG" altLang="en-US" sz="2800" b="0">
                    <a:solidFill>
                      <a:srgbClr val="006600"/>
                    </a:solidFill>
                    <a:latin typeface="Bookman Old Style" panose="02050604050505020204" pitchFamily="18" charset="0"/>
                    <a:sym typeface="Wingdings 3" panose="05040102010807070707" pitchFamily="18" charset="2"/>
                  </a:rPr>
                  <a:t></a:t>
                </a:r>
              </a:p>
            </p:txBody>
          </p:sp>
        </p:grpSp>
      </p:grpSp>
      <p:grpSp>
        <p:nvGrpSpPr>
          <p:cNvPr id="57390" name="Group 46"/>
          <p:cNvGrpSpPr>
            <a:grpSpLocks/>
          </p:cNvGrpSpPr>
          <p:nvPr/>
        </p:nvGrpSpPr>
        <p:grpSpPr bwMode="auto">
          <a:xfrm>
            <a:off x="76200" y="3962400"/>
            <a:ext cx="8839200" cy="2606675"/>
            <a:chOff x="48" y="2496"/>
            <a:chExt cx="5568" cy="1642"/>
          </a:xfrm>
        </p:grpSpPr>
        <p:sp>
          <p:nvSpPr>
            <p:cNvPr id="57378" name="Rectangle 34"/>
            <p:cNvSpPr>
              <a:spLocks noChangeArrowheads="1"/>
            </p:cNvSpPr>
            <p:nvPr/>
          </p:nvSpPr>
          <p:spPr bwMode="auto">
            <a:xfrm>
              <a:off x="240" y="2496"/>
              <a:ext cx="5376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1500">
                  <a:latin typeface="Courier New" panose="02070309020205020404" pitchFamily="49" charset="0"/>
                </a:rPr>
                <a:t>Search for a local minimum.</a:t>
              </a:r>
            </a:p>
            <a:p>
              <a:r>
                <a:rPr lang="bg-BG" altLang="en-US" sz="1500">
                  <a:latin typeface="Courier New" panose="02070309020205020404" pitchFamily="49" charset="0"/>
                </a:rPr>
                <a:t>Step number   1 out of a maximum of  35</a:t>
              </a:r>
              <a:endParaRPr lang="de-DE" altLang="en-US" sz="1500">
                <a:latin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............</a:t>
              </a:r>
              <a:endParaRPr lang="de-DE" altLang="en-US" sz="150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Item               Value     Threshold  Converged?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Maximum Force            0.000211     0.000450     YES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RMS     Force            0.000083     0.000300     YES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Maximum Displacement     0.000846     0.001800     YES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RMS     Displacement     0.000340     0.001200     YES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Predicted change in Energy=-2.444420D-07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Optimization completed.</a:t>
              </a:r>
            </a:p>
            <a:p>
              <a:r>
                <a:rPr lang="bg-BG" altLang="en-US" sz="1500">
                  <a:latin typeface="Courier New" panose="02070309020205020404" pitchFamily="49" charset="0"/>
                  <a:cs typeface="Courier New" panose="02070309020205020404" pitchFamily="49" charset="0"/>
                </a:rPr>
                <a:t>    -- Stationary point found.</a:t>
              </a:r>
            </a:p>
          </p:txBody>
        </p:sp>
        <p:sp>
          <p:nvSpPr>
            <p:cNvPr id="57379" name="Rectangle 35"/>
            <p:cNvSpPr>
              <a:spLocks noChangeArrowheads="1"/>
            </p:cNvSpPr>
            <p:nvPr/>
          </p:nvSpPr>
          <p:spPr bwMode="auto">
            <a:xfrm>
              <a:off x="48" y="2496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 b="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</a:t>
              </a:r>
            </a:p>
          </p:txBody>
        </p:sp>
      </p:grpSp>
      <p:grpSp>
        <p:nvGrpSpPr>
          <p:cNvPr id="57386" name="Group 42"/>
          <p:cNvGrpSpPr>
            <a:grpSpLocks/>
          </p:cNvGrpSpPr>
          <p:nvPr/>
        </p:nvGrpSpPr>
        <p:grpSpPr bwMode="auto">
          <a:xfrm>
            <a:off x="5410200" y="2895600"/>
            <a:ext cx="3505200" cy="1306513"/>
            <a:chOff x="3408" y="1824"/>
            <a:chExt cx="2208" cy="823"/>
          </a:xfrm>
        </p:grpSpPr>
        <p:sp>
          <p:nvSpPr>
            <p:cNvPr id="57383" name="Rectangle 39"/>
            <p:cNvSpPr>
              <a:spLocks noChangeArrowheads="1"/>
            </p:cNvSpPr>
            <p:nvPr/>
          </p:nvSpPr>
          <p:spPr bwMode="auto">
            <a:xfrm>
              <a:off x="4512" y="1968"/>
              <a:ext cx="1104" cy="415"/>
            </a:xfrm>
            <a:prstGeom prst="rect">
              <a:avLst/>
            </a:prstGeom>
            <a:noFill/>
            <a:ln w="349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Bookman Old Style" panose="02050604050505020204" pitchFamily="18" charset="0"/>
                </a:rPr>
                <a:t>RHF/3-21G*</a:t>
              </a:r>
              <a:endParaRPr lang="bg-BG" altLang="en-US" sz="1400">
                <a:latin typeface="Bookman Old Style" panose="020506040505050202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bg-BG" altLang="en-US" sz="1400">
                  <a:latin typeface="Bookman Old Style" panose="02050604050505020204" pitchFamily="18" charset="0"/>
                </a:rPr>
                <a:t>Симетрия: </a:t>
              </a:r>
              <a:r>
                <a:rPr lang="en-US" altLang="en-US" sz="1400">
                  <a:latin typeface="Bookman Old Style" panose="02050604050505020204" pitchFamily="18" charset="0"/>
                </a:rPr>
                <a:t>C</a:t>
              </a:r>
              <a:r>
                <a:rPr lang="en-US" altLang="en-US" sz="1400" baseline="-25000">
                  <a:latin typeface="Bookman Old Style" panose="02050604050505020204" pitchFamily="18" charset="0"/>
                </a:rPr>
                <a:t>s</a:t>
              </a:r>
            </a:p>
          </p:txBody>
        </p:sp>
        <p:pic>
          <p:nvPicPr>
            <p:cNvPr id="57382" name="Picture 3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1158" cy="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389" name="Group 45"/>
          <p:cNvGrpSpPr>
            <a:grpSpLocks/>
          </p:cNvGrpSpPr>
          <p:nvPr/>
        </p:nvGrpSpPr>
        <p:grpSpPr bwMode="auto">
          <a:xfrm>
            <a:off x="4235450" y="5816600"/>
            <a:ext cx="5187950" cy="1006475"/>
            <a:chOff x="2668" y="3664"/>
            <a:chExt cx="3268" cy="634"/>
          </a:xfrm>
        </p:grpSpPr>
        <p:sp>
          <p:nvSpPr>
            <p:cNvPr id="57387" name="Text Box 43"/>
            <p:cNvSpPr txBox="1">
              <a:spLocks noChangeArrowheads="1"/>
            </p:cNvSpPr>
            <p:nvPr/>
          </p:nvSpPr>
          <p:spPr bwMode="auto">
            <a:xfrm>
              <a:off x="2768" y="3664"/>
              <a:ext cx="316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При плоска потенциална повърхност стационарна точка може да не се достигне!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57388" name="Text Box 44"/>
            <p:cNvSpPr txBox="1">
              <a:spLocks noChangeArrowheads="1"/>
            </p:cNvSpPr>
            <p:nvPr/>
          </p:nvSpPr>
          <p:spPr bwMode="auto">
            <a:xfrm>
              <a:off x="2668" y="384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0">
                  <a:solidFill>
                    <a:srgbClr val="006600"/>
                  </a:solidFill>
                  <a:sym typeface="Webdings" panose="05030102010509060703" pitchFamily="18" charset="2"/>
                </a:rPr>
                <a:t></a:t>
              </a:r>
              <a:endParaRPr lang="en-GB" altLang="en-US" b="0">
                <a:solidFill>
                  <a:srgbClr val="006600"/>
                </a:solidFill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05000" y="136525"/>
            <a:ext cx="5275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Методи за оптимизация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" y="155892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66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49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SzPct val="150000"/>
              <a:buFont typeface="Webdings" panose="05030102010509060703" pitchFamily="18" charset="2"/>
              <a:buChar char="b"/>
            </a:pP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метод на най-стръмното спускане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152400" y="1025525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Най-популярните класове методи за оптимизация са: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0" y="2244725"/>
            <a:ext cx="533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66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49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SzPct val="150000"/>
              <a:buFont typeface="Webdings" panose="05030102010509060703" pitchFamily="18" charset="2"/>
              <a:buChar char="b"/>
            </a:pP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методи със спрегнат градиент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0" y="30067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66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49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SzPct val="150000"/>
              <a:buFont typeface="Webdings" panose="05030102010509060703" pitchFamily="18" charset="2"/>
              <a:buChar char="b"/>
            </a:pPr>
            <a:r>
              <a: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Newton-Raphson </a:t>
            </a:r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методи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9412" name="AutoShape 20"/>
          <p:cNvSpPr>
            <a:spLocks/>
          </p:cNvSpPr>
          <p:nvPr/>
        </p:nvSpPr>
        <p:spPr bwMode="auto">
          <a:xfrm>
            <a:off x="5791200" y="1711325"/>
            <a:ext cx="152400" cy="838200"/>
          </a:xfrm>
          <a:prstGeom prst="rightBrace">
            <a:avLst>
              <a:gd name="adj1" fmla="val 45833"/>
              <a:gd name="adj2" fmla="val 4848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096000" y="19399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 линейно търсене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4267200" y="3032125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 квадратично търсене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9416" name="Object 24"/>
          <p:cNvGraphicFramePr>
            <a:graphicFrameLocks noChangeAspect="1"/>
          </p:cNvGraphicFramePr>
          <p:nvPr/>
        </p:nvGraphicFramePr>
        <p:xfrm>
          <a:off x="2743200" y="3962400"/>
          <a:ext cx="4278313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Image" r:id="rId4" imgW="1709714" imgH="813611" progId="Photoshop.Image.9">
                  <p:embed/>
                </p:oleObj>
              </mc:Choice>
              <mc:Fallback>
                <p:oleObj name="Image" r:id="rId4" imgW="1709714" imgH="813611" progId="Photoshop.Image.9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62400"/>
                        <a:ext cx="4278313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914400" y="136525"/>
            <a:ext cx="7481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Метод на най-стръмното спускане</a:t>
            </a:r>
          </a:p>
          <a:p>
            <a:pPr algn="ctr"/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(</a:t>
            </a:r>
            <a:r>
              <a:rPr lang="en-US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Steepest descent</a:t>
            </a:r>
            <a:r>
              <a:rPr lang="bg-BG" altLang="en-US" sz="3000">
                <a:solidFill>
                  <a:srgbClr val="006600"/>
                </a:solidFill>
                <a:latin typeface="Bookman Old Style" panose="02050604050505020204" pitchFamily="18" charset="0"/>
              </a:rPr>
              <a:t>)</a:t>
            </a:r>
            <a:endParaRPr lang="en-US" altLang="en-US" sz="300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0" y="5181600"/>
            <a:ext cx="441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rPr>
              <a:t>Идеален за релаксиране на напрегнати начални структури далеч от минимума!</a:t>
            </a:r>
            <a:endParaRPr lang="en-US" altLang="en-US" sz="2000">
              <a:solidFill>
                <a:srgbClr val="006600"/>
              </a:solidFill>
              <a:latin typeface="Bookman Old Style" panose="02050604050505020204" pitchFamily="18" charset="0"/>
              <a:sym typeface="Wingdings 3" panose="05040102010807070707" pitchFamily="18" charset="2"/>
            </a:endParaRPr>
          </a:p>
        </p:txBody>
      </p:sp>
      <p:grpSp>
        <p:nvGrpSpPr>
          <p:cNvPr id="61464" name="Group 24"/>
          <p:cNvGrpSpPr>
            <a:grpSpLocks/>
          </p:cNvGrpSpPr>
          <p:nvPr/>
        </p:nvGrpSpPr>
        <p:grpSpPr bwMode="auto">
          <a:xfrm>
            <a:off x="-85725" y="3124200"/>
            <a:ext cx="9229725" cy="1117600"/>
            <a:chOff x="-54" y="1968"/>
            <a:chExt cx="5814" cy="704"/>
          </a:xfrm>
        </p:grpSpPr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144" y="2038"/>
              <a:ext cx="56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функцията винаги намалява  приближаване към минимума</a:t>
              </a:r>
            </a:p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много прост алгоритъм  лесно се програмира</a:t>
              </a:r>
            </a:p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нужен е само градиентът  малко ресурс за пазене на данни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61459" name="Rectangle 19"/>
            <p:cNvSpPr>
              <a:spLocks noChangeArrowheads="1"/>
            </p:cNvSpPr>
            <p:nvPr/>
          </p:nvSpPr>
          <p:spPr bwMode="auto">
            <a:xfrm>
              <a:off x="-54" y="1968"/>
              <a:ext cx="3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36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</a:t>
              </a:r>
              <a:endParaRPr lang="en-GB" altLang="en-US" sz="3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-76200" y="4235450"/>
            <a:ext cx="9220200" cy="793750"/>
            <a:chOff x="-48" y="2668"/>
            <a:chExt cx="5808" cy="500"/>
          </a:xfrm>
        </p:grpSpPr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-48" y="2668"/>
              <a:ext cx="3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3600">
                  <a:solidFill>
                    <a:srgbClr val="006600"/>
                  </a:solidFill>
                  <a:latin typeface="Bookman Old Style" panose="02050604050505020204" pitchFamily="18" charset="0"/>
                  <a:sym typeface="Wingdings" panose="05000000000000000000" pitchFamily="2" charset="2"/>
                </a:rPr>
                <a:t></a:t>
              </a:r>
              <a:endParaRPr lang="en-GB" altLang="en-US" sz="36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61461" name="Text Box 21"/>
            <p:cNvSpPr txBox="1">
              <a:spLocks noChangeArrowheads="1"/>
            </p:cNvSpPr>
            <p:nvPr/>
          </p:nvSpPr>
          <p:spPr bwMode="auto">
            <a:xfrm>
              <a:off x="144" y="2726"/>
              <a:ext cx="56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перпендикулярност  минимум практически не се достига</a:t>
              </a:r>
            </a:p>
            <a:p>
              <a:pPr algn="just"/>
              <a:r>
                <a:rPr lang="bg-BG" altLang="en-US" sz="2000">
                  <a:solidFill>
                    <a:srgbClr val="006600"/>
                  </a:solidFill>
                  <a:latin typeface="Bookman Old Style" panose="02050604050505020204" pitchFamily="18" charset="0"/>
                  <a:sym typeface="Wingdings 3" panose="05040102010807070707" pitchFamily="18" charset="2"/>
                </a:rPr>
                <a:t>чувствителност към стъпката  осцилации</a:t>
              </a:r>
              <a:endParaRPr lang="en-US" altLang="en-US" sz="2000">
                <a:solidFill>
                  <a:srgbClr val="006600"/>
                </a:solidFill>
                <a:latin typeface="Bookman Old Style" panose="02050604050505020204" pitchFamily="18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61466" name="Group 26"/>
          <p:cNvGrpSpPr>
            <a:grpSpLocks/>
          </p:cNvGrpSpPr>
          <p:nvPr/>
        </p:nvGrpSpPr>
        <p:grpSpPr bwMode="auto">
          <a:xfrm>
            <a:off x="228600" y="1295400"/>
            <a:ext cx="8610600" cy="5410200"/>
            <a:chOff x="144" y="816"/>
            <a:chExt cx="5424" cy="3408"/>
          </a:xfrm>
        </p:grpSpPr>
        <p:grpSp>
          <p:nvGrpSpPr>
            <p:cNvPr id="61463" name="Group 23"/>
            <p:cNvGrpSpPr>
              <a:grpSpLocks/>
            </p:cNvGrpSpPr>
            <p:nvPr/>
          </p:nvGrpSpPr>
          <p:grpSpPr bwMode="auto">
            <a:xfrm>
              <a:off x="144" y="816"/>
              <a:ext cx="5424" cy="1114"/>
              <a:chOff x="144" y="816"/>
              <a:chExt cx="5424" cy="1114"/>
            </a:xfrm>
          </p:grpSpPr>
          <p:sp>
            <p:nvSpPr>
              <p:cNvPr id="61444" name="Text Box 4"/>
              <p:cNvSpPr txBox="1">
                <a:spLocks noChangeArrowheads="1"/>
              </p:cNvSpPr>
              <p:nvPr/>
            </p:nvSpPr>
            <p:spPr bwMode="auto">
              <a:xfrm>
                <a:off x="144" y="816"/>
                <a:ext cx="542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bg-BG" altLang="en-US" sz="2000">
                    <a:solidFill>
                      <a:srgbClr val="006600"/>
                    </a:solidFill>
                    <a:latin typeface="Bookman Old Style" panose="02050604050505020204" pitchFamily="18" charset="0"/>
                    <a:sym typeface="Wingdings 3" panose="05040102010807070707" pitchFamily="18" charset="2"/>
                  </a:rPr>
                  <a:t>Посоката на търсене се избира точно противоположна на тази на градиента</a:t>
                </a:r>
                <a:endPara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</a:endParaRPr>
              </a:p>
            </p:txBody>
          </p:sp>
          <p:graphicFrame>
            <p:nvGraphicFramePr>
              <p:cNvPr id="61457" name="Object 17"/>
              <p:cNvGraphicFramePr>
                <a:graphicFrameLocks noChangeAspect="1"/>
              </p:cNvGraphicFramePr>
              <p:nvPr/>
            </p:nvGraphicFramePr>
            <p:xfrm>
              <a:off x="2400" y="1122"/>
              <a:ext cx="818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469" name="Equation" r:id="rId4" imgW="520560" imgH="203040" progId="Equation.3">
                      <p:embed/>
                    </p:oleObj>
                  </mc:Choice>
                  <mc:Fallback>
                    <p:oleObj name="Equation" r:id="rId4" imgW="520560" imgH="203040" progId="Equation.3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0" y="1122"/>
                            <a:ext cx="818" cy="3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458" name="Text Box 18"/>
              <p:cNvSpPr txBox="1">
                <a:spLocks noChangeArrowheads="1"/>
              </p:cNvSpPr>
              <p:nvPr/>
            </p:nvSpPr>
            <p:spPr bwMode="auto">
              <a:xfrm>
                <a:off x="144" y="1488"/>
                <a:ext cx="542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bg-BG" altLang="en-US" sz="2000">
                    <a:solidFill>
                      <a:srgbClr val="006600"/>
                    </a:solidFill>
                    <a:latin typeface="Bookman Old Style" panose="02050604050505020204" pitchFamily="18" charset="0"/>
                    <a:sym typeface="Wingdings 3" panose="05040102010807070707" pitchFamily="18" charset="2"/>
                  </a:rPr>
                  <a:t>Всеки следващ градиент се определя в точка интерполирана от няколко предишни</a:t>
                </a:r>
                <a:endParaRPr lang="en-US" altLang="en-US" sz="2000">
                  <a:solidFill>
                    <a:srgbClr val="00660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pic>
          <p:nvPicPr>
            <p:cNvPr id="61462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1"/>
            <a:stretch>
              <a:fillRect/>
            </a:stretch>
          </p:blipFill>
          <p:spPr bwMode="auto">
            <a:xfrm>
              <a:off x="3216" y="3188"/>
              <a:ext cx="2009" cy="1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5433</TotalTime>
  <Words>3250</Words>
  <Application>Microsoft Office PowerPoint</Application>
  <PresentationFormat>On-screen Show (4:3)</PresentationFormat>
  <Paragraphs>697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Times New Roman</vt:lpstr>
      <vt:lpstr>Bookman Old Style</vt:lpstr>
      <vt:lpstr>Wingdings</vt:lpstr>
      <vt:lpstr>Courier New</vt:lpstr>
      <vt:lpstr>Wingdings 3</vt:lpstr>
      <vt:lpstr>Webdings</vt:lpstr>
      <vt:lpstr>Symbol</vt:lpstr>
      <vt:lpstr>Default Design</vt:lpstr>
      <vt:lpstr>Microsoft Equation 3.0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7-th Heaven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 Fire</dc:creator>
  <cp:lastModifiedBy>Q-User</cp:lastModifiedBy>
  <cp:revision>136</cp:revision>
  <dcterms:created xsi:type="dcterms:W3CDTF">2005-04-06T11:35:24Z</dcterms:created>
  <dcterms:modified xsi:type="dcterms:W3CDTF">2015-03-30T05:43:58Z</dcterms:modified>
</cp:coreProperties>
</file>