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9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169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7860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809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099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294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9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1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9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.mihaylova@law.uni-sofia.b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006" y="695459"/>
            <a:ext cx="107796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b="1" dirty="0"/>
              <a:t>Лекциите по </a:t>
            </a:r>
            <a:r>
              <a:rPr lang="ru-RU" b="1" i="1" dirty="0"/>
              <a:t>Финансово управление и контрол на средствата от Европейския съюз</a:t>
            </a:r>
            <a:r>
              <a:rPr lang="ru-RU" b="1" dirty="0"/>
              <a:t> </a:t>
            </a:r>
            <a:r>
              <a:rPr lang="en-US" b="1" dirty="0"/>
              <a:t>(4 </a:t>
            </a:r>
            <a:r>
              <a:rPr lang="bg-BG" b="1" dirty="0"/>
              <a:t> кредита</a:t>
            </a:r>
            <a:r>
              <a:rPr lang="en-US" b="1" dirty="0"/>
              <a:t>)</a:t>
            </a:r>
            <a:r>
              <a:rPr lang="ru-RU" b="1" dirty="0"/>
              <a:t>- избираем курс за всички студенти от ОКС „Бакалавър“ в Стопански факултет </a:t>
            </a:r>
            <a:r>
              <a:rPr lang="en-US" dirty="0"/>
              <a:t> </a:t>
            </a:r>
            <a:r>
              <a:rPr lang="bg-BG" dirty="0"/>
              <a:t>щ</a:t>
            </a:r>
            <a:r>
              <a:rPr lang="ru-RU" dirty="0"/>
              <a:t>е се провеждат в четвъртък от 16 до 18 ч. в зала 416. Начало – 8 март 2018 г.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В </a:t>
            </a:r>
            <a:r>
              <a:rPr lang="en-US" dirty="0" err="1"/>
              <a:t>рамките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лекционния</a:t>
            </a:r>
            <a:r>
              <a:rPr lang="en-US" dirty="0"/>
              <a:t> </a:t>
            </a:r>
            <a:r>
              <a:rPr lang="en-US" dirty="0" err="1"/>
              <a:t>курс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придоби</a:t>
            </a:r>
            <a:r>
              <a:rPr lang="bg-BG" dirty="0"/>
              <a:t>ва</a:t>
            </a:r>
            <a:r>
              <a:rPr lang="en-US" dirty="0"/>
              <a:t>т  </a:t>
            </a:r>
            <a:r>
              <a:rPr lang="en-US" dirty="0" err="1"/>
              <a:t>знания</a:t>
            </a:r>
            <a:r>
              <a:rPr lang="en-US" dirty="0"/>
              <a:t>, </a:t>
            </a:r>
            <a:r>
              <a:rPr lang="en-US" dirty="0" err="1"/>
              <a:t>свързани</a:t>
            </a:r>
            <a:r>
              <a:rPr lang="en-US" dirty="0"/>
              <a:t> с </a:t>
            </a:r>
            <a:r>
              <a:rPr lang="en-US" dirty="0" err="1"/>
              <a:t>функционирането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системата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bg-BG" dirty="0"/>
              <a:t>публичните средства от фондовете на ЕС, к</a:t>
            </a:r>
            <a:r>
              <a:rPr lang="en-US" dirty="0" err="1"/>
              <a:t>ато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системите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финансовата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Република</a:t>
            </a:r>
            <a:r>
              <a:rPr lang="en-US" dirty="0"/>
              <a:t> </a:t>
            </a:r>
            <a:r>
              <a:rPr lang="en-US" dirty="0" err="1"/>
              <a:t>България</a:t>
            </a:r>
            <a:r>
              <a:rPr lang="bg-BG" dirty="0"/>
              <a:t> и ЕС. Целта на курса е да се получат теоретически и практически познания. В рамките на курса студентите разработват доклад по предварително зададени изисквания.</a:t>
            </a:r>
          </a:p>
          <a:p>
            <a:pPr algn="just"/>
            <a:endParaRPr lang="en-US" dirty="0"/>
          </a:p>
          <a:p>
            <a:r>
              <a:rPr lang="bg-BG" b="1" dirty="0"/>
              <a:t>Преподавател: Гл.ас.д-р Савина Михайлова-Големинова</a:t>
            </a:r>
            <a:endParaRPr lang="en-US" dirty="0"/>
          </a:p>
          <a:p>
            <a:r>
              <a:rPr lang="bg-BG" dirty="0"/>
              <a:t>Катедра „Административноправни науки“, Юридически факултет на Софийски Университет</a:t>
            </a:r>
          </a:p>
          <a:p>
            <a:r>
              <a:rPr lang="bg-BG" dirty="0"/>
              <a:t> </a:t>
            </a:r>
            <a:r>
              <a:rPr lang="en-US" b="1" dirty="0"/>
              <a:t>e-mail: </a:t>
            </a:r>
            <a:r>
              <a:rPr lang="en-US" b="1" dirty="0">
                <a:hlinkClick r:id="rId2"/>
              </a:rPr>
              <a:t>s.mihaylova@law.uni-sofia.bg</a:t>
            </a:r>
            <a:r>
              <a:rPr lang="bg-BG" b="1" dirty="0"/>
              <a:t>   </a:t>
            </a:r>
            <a:endParaRPr lang="en-US" dirty="0"/>
          </a:p>
          <a:p>
            <a:pPr algn="just"/>
            <a:endParaRPr lang="ru-RU" dirty="0"/>
          </a:p>
        </p:txBody>
      </p:sp>
      <p:pic>
        <p:nvPicPr>
          <p:cNvPr id="5" name="Picture 2" descr="http://img.112.ua/original/2015/06/23/168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918" y="4701796"/>
            <a:ext cx="2014426" cy="140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eu%20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4703" y="336997"/>
            <a:ext cx="1075385" cy="71692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43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098" y="721217"/>
            <a:ext cx="97879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1600" b="1" i="1" dirty="0"/>
          </a:p>
          <a:p>
            <a:r>
              <a:rPr lang="bg-BG" sz="1600" b="1" i="1" dirty="0"/>
              <a:t>Логика на курса:</a:t>
            </a:r>
            <a:endParaRPr lang="en-US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i="1" dirty="0"/>
              <a:t>Обща постановка на въпроса:</a:t>
            </a:r>
            <a:r>
              <a:rPr lang="bg-BG" sz="1600" dirty="0"/>
              <a:t> правна рамка на общесттвените отношения в областта на публичните и национални  финанси; бюджит и политики на ЕС; обща характеристика на финансовите правни отношения възникващи, развиващи се и погасяващи се в системата. Регламенти на ЕС в областта на европейските структурни и инвестиционни фондове </a:t>
            </a:r>
            <a:r>
              <a:rPr lang="en-US" sz="1600" dirty="0"/>
              <a:t>(</a:t>
            </a:r>
            <a:r>
              <a:rPr lang="bg-BG" sz="1600" dirty="0"/>
              <a:t>ЕСИФ</a:t>
            </a:r>
            <a:r>
              <a:rPr lang="en-US" sz="1600" dirty="0"/>
              <a:t>)</a:t>
            </a:r>
            <a:r>
              <a:rPr lang="bg-BG" sz="1600" dirty="0"/>
              <a:t> и общата селскостопанска политика  </a:t>
            </a:r>
            <a:r>
              <a:rPr lang="en-US" sz="1600" dirty="0"/>
              <a:t>(</a:t>
            </a:r>
            <a:r>
              <a:rPr lang="bg-BG" sz="1600" dirty="0"/>
              <a:t>ОСП</a:t>
            </a:r>
            <a:r>
              <a:rPr lang="en-US" sz="1600" dirty="0"/>
              <a:t>) </a:t>
            </a:r>
            <a:r>
              <a:rPr lang="bg-BG" sz="1600" dirty="0"/>
              <a:t>през програмен период 2014-2020г. Национало законодателство в областта на ЕСИФ през програмен период 2014-2020г. </a:t>
            </a:r>
            <a:endParaRPr lang="en-US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i="1" dirty="0"/>
              <a:t>Основни стратегически и програмни документи</a:t>
            </a:r>
            <a:r>
              <a:rPr lang="bg-BG" sz="1600" dirty="0"/>
              <a:t> на Република България и ЕС в областта на политиката на</a:t>
            </a:r>
            <a:r>
              <a:rPr lang="bg-BG" sz="1600" i="1" dirty="0"/>
              <a:t> </a:t>
            </a:r>
            <a:r>
              <a:rPr lang="bg-BG" sz="1600" dirty="0"/>
              <a:t>сближаване и ОСП за програмен период 2014-2020. Бъдеще на Многогодишната финансова рамка, кохезионната и общата селскостопанска политика.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/>
              <a:t>Проектен цикъл;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/>
              <a:t>С</a:t>
            </a:r>
            <a:r>
              <a:rPr lang="bg-BG" sz="1600" i="1" dirty="0"/>
              <a:t>убекти на финансовите правни отношения</a:t>
            </a:r>
            <a:r>
              <a:rPr lang="bg-BG" sz="1600" dirty="0"/>
              <a:t> в системата на публичните средства от ЕСИФ и ОСП и кореспондиращото национално съфинансиране: Управляващи органи, Сертифициращ орган, Одитен орган, Сметна палата, Европейска сметна палата, Министерски съвет, Агенция за държавна финансова инспекция, Министерство на вътрешните работи (АФКОС), Разплащателна агенция, Министерство на земеделието и храните; бенефициери; други.</a:t>
            </a:r>
            <a:r>
              <a:rPr lang="bg-BG" sz="1600" b="1" dirty="0"/>
              <a:t> </a:t>
            </a:r>
            <a:r>
              <a:rPr lang="bg-BG" sz="1600" dirty="0"/>
              <a:t>Органи на управление и контрол на средствата от ЕСИФ и ОСП: функции, процедура по определяне.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59098" y="141668"/>
            <a:ext cx="978796" cy="875763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65390"/>
              <a:satOff val="-1901"/>
              <a:lumOff val="668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Picture 2" descr="http://img.112.ua/original/2015/06/23/168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917" y="5280338"/>
            <a:ext cx="1704065" cy="11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99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8" y="721217"/>
            <a:ext cx="967203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1600" b="1" i="1" dirty="0"/>
          </a:p>
          <a:p>
            <a:endParaRPr lang="bg-BG" sz="1600" b="1" i="1" dirty="0"/>
          </a:p>
          <a:p>
            <a:endParaRPr lang="bg-BG" sz="1600" b="1" i="1" dirty="0"/>
          </a:p>
          <a:p>
            <a:r>
              <a:rPr lang="bg-BG" sz="1600" b="1" i="1" dirty="0"/>
              <a:t>Логика на курса: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1600" i="1" dirty="0"/>
              <a:t>Финансови правни отношения</a:t>
            </a:r>
            <a:r>
              <a:rPr lang="bg-BG" sz="1600" b="1" i="1" dirty="0"/>
              <a:t> </a:t>
            </a:r>
            <a:r>
              <a:rPr lang="bg-BG" sz="1600" i="1" dirty="0"/>
              <a:t>при управлението и контрола на публичните средства </a:t>
            </a:r>
            <a:r>
              <a:rPr lang="bg-BG" sz="1600" dirty="0"/>
              <a:t>от ЕСИФ и ОСП в хода на проектния цикъл. Държавни помощи и ЕСИФ. Обществени поръчки и ЕСИФ. Нередности и  финансови корекции.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i="1" dirty="0"/>
              <a:t>Роля на финансовите и кредитните институции</a:t>
            </a:r>
            <a:r>
              <a:rPr lang="bg-BG" sz="1600" dirty="0"/>
              <a:t> при управлението на средствата от ЕС и кореспондиращото национално съфинансиране: финансови инструменти;  фонд на фондовете; фонд за стратегически инвестиции.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/>
              <a:t>Добри практики от изпълнени проекти съфинансирани със средства от ЕСИФ.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59098" y="141668"/>
            <a:ext cx="978796" cy="1030309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65390"/>
              <a:satOff val="-1901"/>
              <a:lumOff val="668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Picture 2" descr="http://img.112.ua/original/2015/06/23/168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456" y="4546242"/>
            <a:ext cx="1831840" cy="127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1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282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student</cp:lastModifiedBy>
  <cp:revision>6</cp:revision>
  <dcterms:created xsi:type="dcterms:W3CDTF">2018-02-22T14:04:36Z</dcterms:created>
  <dcterms:modified xsi:type="dcterms:W3CDTF">2018-02-23T05:07:43Z</dcterms:modified>
</cp:coreProperties>
</file>