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0837863" cy="6096000"/>
  <p:notesSz cx="10769600" cy="6096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600" y="108"/>
      </p:cViewPr>
      <p:guideLst>
        <p:guide orient="horz" pos="2880"/>
        <p:guide pos="21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2840" y="1889760"/>
            <a:ext cx="921218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25680" y="3413760"/>
            <a:ext cx="75865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23-Oct-17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090056" y="0"/>
            <a:ext cx="2747807" cy="6096000"/>
          </a:xfrm>
          <a:custGeom>
            <a:avLst/>
            <a:gdLst/>
            <a:ahLst/>
            <a:cxnLst/>
            <a:rect l="l" t="t" r="r" b="b"/>
            <a:pathLst>
              <a:path w="2730500" h="6096000">
                <a:moveTo>
                  <a:pt x="0" y="6096000"/>
                </a:moveTo>
                <a:lnTo>
                  <a:pt x="2730500" y="6096000"/>
                </a:lnTo>
                <a:lnTo>
                  <a:pt x="2730500" y="0"/>
                </a:lnTo>
                <a:lnTo>
                  <a:pt x="0" y="0"/>
                </a:lnTo>
                <a:lnTo>
                  <a:pt x="0" y="6096000"/>
                </a:lnTo>
                <a:close/>
              </a:path>
            </a:pathLst>
          </a:custGeom>
          <a:solidFill>
            <a:srgbClr val="484F4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9152921" y="331419"/>
            <a:ext cx="1490678" cy="153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8283220" y="205600"/>
            <a:ext cx="434753" cy="375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8323568" y="2378101"/>
            <a:ext cx="1843267" cy="113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k object 20"/>
          <p:cNvSpPr/>
          <p:nvPr/>
        </p:nvSpPr>
        <p:spPr>
          <a:xfrm>
            <a:off x="10181546" y="2452909"/>
            <a:ext cx="37702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6880" y="0"/>
                </a:lnTo>
              </a:path>
            </a:pathLst>
          </a:custGeom>
          <a:ln w="111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bk object 21"/>
          <p:cNvSpPr/>
          <p:nvPr/>
        </p:nvSpPr>
        <p:spPr>
          <a:xfrm>
            <a:off x="8324756" y="2558783"/>
            <a:ext cx="1626305" cy="3304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bk object 22"/>
          <p:cNvSpPr/>
          <p:nvPr/>
        </p:nvSpPr>
        <p:spPr>
          <a:xfrm>
            <a:off x="8310749" y="2071446"/>
            <a:ext cx="104161" cy="209550"/>
          </a:xfrm>
          <a:custGeom>
            <a:avLst/>
            <a:gdLst/>
            <a:ahLst/>
            <a:cxnLst/>
            <a:rect l="l" t="t" r="r" b="b"/>
            <a:pathLst>
              <a:path w="103504" h="209550">
                <a:moveTo>
                  <a:pt x="0" y="0"/>
                </a:moveTo>
                <a:lnTo>
                  <a:pt x="0" y="12344"/>
                </a:lnTo>
                <a:lnTo>
                  <a:pt x="18763" y="13361"/>
                </a:lnTo>
                <a:lnTo>
                  <a:pt x="27187" y="17089"/>
                </a:lnTo>
                <a:lnTo>
                  <a:pt x="29396" y="24544"/>
                </a:lnTo>
                <a:lnTo>
                  <a:pt x="29396" y="184472"/>
                </a:lnTo>
                <a:lnTo>
                  <a:pt x="27187" y="191927"/>
                </a:lnTo>
                <a:lnTo>
                  <a:pt x="18763" y="195655"/>
                </a:lnTo>
                <a:lnTo>
                  <a:pt x="0" y="196672"/>
                </a:lnTo>
                <a:lnTo>
                  <a:pt x="0" y="209016"/>
                </a:lnTo>
                <a:lnTo>
                  <a:pt x="103009" y="208845"/>
                </a:lnTo>
                <a:lnTo>
                  <a:pt x="103009" y="196672"/>
                </a:lnTo>
                <a:lnTo>
                  <a:pt x="84253" y="195655"/>
                </a:lnTo>
                <a:lnTo>
                  <a:pt x="75831" y="191927"/>
                </a:lnTo>
                <a:lnTo>
                  <a:pt x="73620" y="184472"/>
                </a:lnTo>
                <a:lnTo>
                  <a:pt x="73620" y="24544"/>
                </a:lnTo>
                <a:lnTo>
                  <a:pt x="75831" y="17089"/>
                </a:lnTo>
                <a:lnTo>
                  <a:pt x="84253" y="13361"/>
                </a:lnTo>
                <a:lnTo>
                  <a:pt x="103009" y="12344"/>
                </a:lnTo>
                <a:lnTo>
                  <a:pt x="103009" y="609"/>
                </a:lnTo>
                <a:lnTo>
                  <a:pt x="51511" y="609"/>
                </a:lnTo>
                <a:lnTo>
                  <a:pt x="0" y="0"/>
                </a:lnTo>
                <a:close/>
              </a:path>
              <a:path w="103504" h="209550">
                <a:moveTo>
                  <a:pt x="103009" y="208845"/>
                </a:moveTo>
                <a:lnTo>
                  <a:pt x="89327" y="208845"/>
                </a:lnTo>
                <a:lnTo>
                  <a:pt x="103009" y="209016"/>
                </a:lnTo>
                <a:lnTo>
                  <a:pt x="103009" y="208845"/>
                </a:lnTo>
                <a:close/>
              </a:path>
              <a:path w="103504" h="209550">
                <a:moveTo>
                  <a:pt x="103009" y="0"/>
                </a:moveTo>
                <a:lnTo>
                  <a:pt x="51511" y="609"/>
                </a:lnTo>
                <a:lnTo>
                  <a:pt x="103009" y="609"/>
                </a:lnTo>
                <a:lnTo>
                  <a:pt x="1030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3" name="bk object 23"/>
          <p:cNvSpPr/>
          <p:nvPr/>
        </p:nvSpPr>
        <p:spPr>
          <a:xfrm>
            <a:off x="8427435" y="2071446"/>
            <a:ext cx="171898" cy="209550"/>
          </a:xfrm>
          <a:custGeom>
            <a:avLst/>
            <a:gdLst/>
            <a:ahLst/>
            <a:cxnLst/>
            <a:rect l="l" t="t" r="r" b="b"/>
            <a:pathLst>
              <a:path w="170815" h="209550">
                <a:moveTo>
                  <a:pt x="0" y="0"/>
                </a:moveTo>
                <a:lnTo>
                  <a:pt x="0" y="12357"/>
                </a:lnTo>
                <a:lnTo>
                  <a:pt x="17016" y="13584"/>
                </a:lnTo>
                <a:lnTo>
                  <a:pt x="24544" y="17664"/>
                </a:lnTo>
                <a:lnTo>
                  <a:pt x="26426" y="25189"/>
                </a:lnTo>
                <a:lnTo>
                  <a:pt x="26454" y="183454"/>
                </a:lnTo>
                <a:lnTo>
                  <a:pt x="24769" y="191022"/>
                </a:lnTo>
                <a:lnTo>
                  <a:pt x="17777" y="195315"/>
                </a:lnTo>
                <a:lnTo>
                  <a:pt x="1803" y="196672"/>
                </a:lnTo>
                <a:lnTo>
                  <a:pt x="1803" y="209029"/>
                </a:lnTo>
                <a:lnTo>
                  <a:pt x="48488" y="208419"/>
                </a:lnTo>
                <a:lnTo>
                  <a:pt x="99987" y="208419"/>
                </a:lnTo>
                <a:lnTo>
                  <a:pt x="99987" y="196672"/>
                </a:lnTo>
                <a:lnTo>
                  <a:pt x="81905" y="195783"/>
                </a:lnTo>
                <a:lnTo>
                  <a:pt x="73256" y="192270"/>
                </a:lnTo>
                <a:lnTo>
                  <a:pt x="70594" y="184858"/>
                </a:lnTo>
                <a:lnTo>
                  <a:pt x="70472" y="121691"/>
                </a:lnTo>
                <a:lnTo>
                  <a:pt x="103004" y="121691"/>
                </a:lnTo>
                <a:lnTo>
                  <a:pt x="129846" y="118153"/>
                </a:lnTo>
                <a:lnTo>
                  <a:pt x="148477" y="109029"/>
                </a:lnTo>
                <a:lnTo>
                  <a:pt x="70472" y="109029"/>
                </a:lnTo>
                <a:lnTo>
                  <a:pt x="70472" y="14465"/>
                </a:lnTo>
                <a:lnTo>
                  <a:pt x="75895" y="14160"/>
                </a:lnTo>
                <a:lnTo>
                  <a:pt x="80111" y="13563"/>
                </a:lnTo>
                <a:lnTo>
                  <a:pt x="158261" y="13563"/>
                </a:lnTo>
                <a:lnTo>
                  <a:pt x="157362" y="12052"/>
                </a:lnTo>
                <a:lnTo>
                  <a:pt x="139506" y="2863"/>
                </a:lnTo>
                <a:lnTo>
                  <a:pt x="118825" y="609"/>
                </a:lnTo>
                <a:lnTo>
                  <a:pt x="48488" y="609"/>
                </a:lnTo>
                <a:lnTo>
                  <a:pt x="0" y="0"/>
                </a:lnTo>
                <a:close/>
              </a:path>
              <a:path w="170815" h="209550">
                <a:moveTo>
                  <a:pt x="99987" y="208419"/>
                </a:moveTo>
                <a:lnTo>
                  <a:pt x="48488" y="208419"/>
                </a:lnTo>
                <a:lnTo>
                  <a:pt x="99987" y="209029"/>
                </a:lnTo>
                <a:lnTo>
                  <a:pt x="99987" y="208419"/>
                </a:lnTo>
                <a:close/>
              </a:path>
              <a:path w="170815" h="209550">
                <a:moveTo>
                  <a:pt x="103004" y="121691"/>
                </a:moveTo>
                <a:lnTo>
                  <a:pt x="70472" y="121691"/>
                </a:lnTo>
                <a:lnTo>
                  <a:pt x="76369" y="121868"/>
                </a:lnTo>
                <a:lnTo>
                  <a:pt x="82664" y="122213"/>
                </a:lnTo>
                <a:lnTo>
                  <a:pt x="89864" y="122446"/>
                </a:lnTo>
                <a:lnTo>
                  <a:pt x="98475" y="122288"/>
                </a:lnTo>
                <a:lnTo>
                  <a:pt x="103004" y="121691"/>
                </a:lnTo>
                <a:close/>
              </a:path>
              <a:path w="170815" h="209550">
                <a:moveTo>
                  <a:pt x="158261" y="13563"/>
                </a:moveTo>
                <a:lnTo>
                  <a:pt x="84327" y="13563"/>
                </a:lnTo>
                <a:lnTo>
                  <a:pt x="103534" y="16390"/>
                </a:lnTo>
                <a:lnTo>
                  <a:pt x="115539" y="24666"/>
                </a:lnTo>
                <a:lnTo>
                  <a:pt x="121727" y="38080"/>
                </a:lnTo>
                <a:lnTo>
                  <a:pt x="123482" y="56324"/>
                </a:lnTo>
                <a:lnTo>
                  <a:pt x="120578" y="79934"/>
                </a:lnTo>
                <a:lnTo>
                  <a:pt x="111321" y="97245"/>
                </a:lnTo>
                <a:lnTo>
                  <a:pt x="94892" y="107271"/>
                </a:lnTo>
                <a:lnTo>
                  <a:pt x="70472" y="109029"/>
                </a:lnTo>
                <a:lnTo>
                  <a:pt x="148477" y="109029"/>
                </a:lnTo>
                <a:lnTo>
                  <a:pt x="152465" y="107076"/>
                </a:lnTo>
                <a:lnTo>
                  <a:pt x="166161" y="86966"/>
                </a:lnTo>
                <a:lnTo>
                  <a:pt x="170764" y="55727"/>
                </a:lnTo>
                <a:lnTo>
                  <a:pt x="167536" y="29146"/>
                </a:lnTo>
                <a:lnTo>
                  <a:pt x="158261" y="13563"/>
                </a:lnTo>
                <a:close/>
              </a:path>
              <a:path w="170815" h="209550">
                <a:moveTo>
                  <a:pt x="113233" y="0"/>
                </a:moveTo>
                <a:lnTo>
                  <a:pt x="48488" y="609"/>
                </a:lnTo>
                <a:lnTo>
                  <a:pt x="118825" y="609"/>
                </a:lnTo>
                <a:lnTo>
                  <a:pt x="113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4" name="bk object 24"/>
          <p:cNvSpPr/>
          <p:nvPr/>
        </p:nvSpPr>
        <p:spPr>
          <a:xfrm>
            <a:off x="8613494" y="2067534"/>
            <a:ext cx="156561" cy="215900"/>
          </a:xfrm>
          <a:custGeom>
            <a:avLst/>
            <a:gdLst/>
            <a:ahLst/>
            <a:cxnLst/>
            <a:rect l="l" t="t" r="r" b="b"/>
            <a:pathLst>
              <a:path w="155575" h="215900">
                <a:moveTo>
                  <a:pt x="22885" y="152095"/>
                </a:moveTo>
                <a:lnTo>
                  <a:pt x="0" y="152095"/>
                </a:lnTo>
                <a:lnTo>
                  <a:pt x="0" y="204812"/>
                </a:lnTo>
                <a:lnTo>
                  <a:pt x="16467" y="209126"/>
                </a:lnTo>
                <a:lnTo>
                  <a:pt x="32794" y="212448"/>
                </a:lnTo>
                <a:lnTo>
                  <a:pt x="49516" y="214585"/>
                </a:lnTo>
                <a:lnTo>
                  <a:pt x="67170" y="215341"/>
                </a:lnTo>
                <a:lnTo>
                  <a:pt x="99506" y="212047"/>
                </a:lnTo>
                <a:lnTo>
                  <a:pt x="122587" y="202996"/>
                </a:lnTo>
                <a:lnTo>
                  <a:pt x="69570" y="202996"/>
                </a:lnTo>
                <a:lnTo>
                  <a:pt x="47158" y="199745"/>
                </a:lnTo>
                <a:lnTo>
                  <a:pt x="33469" y="190085"/>
                </a:lnTo>
                <a:lnTo>
                  <a:pt x="26159" y="174155"/>
                </a:lnTo>
                <a:lnTo>
                  <a:pt x="22885" y="152095"/>
                </a:lnTo>
                <a:close/>
              </a:path>
              <a:path w="155575" h="215900">
                <a:moveTo>
                  <a:pt x="81927" y="0"/>
                </a:moveTo>
                <a:lnTo>
                  <a:pt x="52731" y="3200"/>
                </a:lnTo>
                <a:lnTo>
                  <a:pt x="26390" y="13628"/>
                </a:lnTo>
                <a:lnTo>
                  <a:pt x="7336" y="32527"/>
                </a:lnTo>
                <a:lnTo>
                  <a:pt x="0" y="61137"/>
                </a:lnTo>
                <a:lnTo>
                  <a:pt x="8517" y="92858"/>
                </a:lnTo>
                <a:lnTo>
                  <a:pt x="30192" y="111107"/>
                </a:lnTo>
                <a:lnTo>
                  <a:pt x="59209" y="121843"/>
                </a:lnTo>
                <a:lnTo>
                  <a:pt x="89750" y="131025"/>
                </a:lnTo>
                <a:lnTo>
                  <a:pt x="99663" y="136571"/>
                </a:lnTo>
                <a:lnTo>
                  <a:pt x="106500" y="143814"/>
                </a:lnTo>
                <a:lnTo>
                  <a:pt x="110458" y="152867"/>
                </a:lnTo>
                <a:lnTo>
                  <a:pt x="111734" y="163842"/>
                </a:lnTo>
                <a:lnTo>
                  <a:pt x="108493" y="180252"/>
                </a:lnTo>
                <a:lnTo>
                  <a:pt x="99577" y="192568"/>
                </a:lnTo>
                <a:lnTo>
                  <a:pt x="86199" y="200309"/>
                </a:lnTo>
                <a:lnTo>
                  <a:pt x="69570" y="202996"/>
                </a:lnTo>
                <a:lnTo>
                  <a:pt x="122587" y="202996"/>
                </a:lnTo>
                <a:lnTo>
                  <a:pt x="127777" y="200961"/>
                </a:lnTo>
                <a:lnTo>
                  <a:pt x="147805" y="180279"/>
                </a:lnTo>
                <a:lnTo>
                  <a:pt x="155409" y="148196"/>
                </a:lnTo>
                <a:lnTo>
                  <a:pt x="151700" y="124272"/>
                </a:lnTo>
                <a:lnTo>
                  <a:pt x="141101" y="108169"/>
                </a:lnTo>
                <a:lnTo>
                  <a:pt x="124404" y="97318"/>
                </a:lnTo>
                <a:lnTo>
                  <a:pt x="102400" y="89154"/>
                </a:lnTo>
                <a:lnTo>
                  <a:pt x="83557" y="84157"/>
                </a:lnTo>
                <a:lnTo>
                  <a:pt x="64119" y="77862"/>
                </a:lnTo>
                <a:lnTo>
                  <a:pt x="48914" y="67049"/>
                </a:lnTo>
                <a:lnTo>
                  <a:pt x="42773" y="48501"/>
                </a:lnTo>
                <a:lnTo>
                  <a:pt x="45816" y="32526"/>
                </a:lnTo>
                <a:lnTo>
                  <a:pt x="54251" y="21464"/>
                </a:lnTo>
                <a:lnTo>
                  <a:pt x="67033" y="15034"/>
                </a:lnTo>
                <a:lnTo>
                  <a:pt x="83121" y="12954"/>
                </a:lnTo>
                <a:lnTo>
                  <a:pt x="144564" y="12954"/>
                </a:lnTo>
                <a:lnTo>
                  <a:pt x="144564" y="9956"/>
                </a:lnTo>
                <a:lnTo>
                  <a:pt x="128422" y="5604"/>
                </a:lnTo>
                <a:lnTo>
                  <a:pt x="112112" y="2492"/>
                </a:lnTo>
                <a:lnTo>
                  <a:pt x="96368" y="623"/>
                </a:lnTo>
                <a:lnTo>
                  <a:pt x="81927" y="0"/>
                </a:lnTo>
                <a:close/>
              </a:path>
              <a:path w="155575" h="215900">
                <a:moveTo>
                  <a:pt x="144564" y="12954"/>
                </a:moveTo>
                <a:lnTo>
                  <a:pt x="83121" y="12954"/>
                </a:lnTo>
                <a:lnTo>
                  <a:pt x="101573" y="16141"/>
                </a:lnTo>
                <a:lnTo>
                  <a:pt x="113504" y="25119"/>
                </a:lnTo>
                <a:lnTo>
                  <a:pt x="120185" y="39009"/>
                </a:lnTo>
                <a:lnTo>
                  <a:pt x="122885" y="56934"/>
                </a:lnTo>
                <a:lnTo>
                  <a:pt x="144564" y="56934"/>
                </a:lnTo>
                <a:lnTo>
                  <a:pt x="144564" y="129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bk object 25"/>
          <p:cNvSpPr/>
          <p:nvPr/>
        </p:nvSpPr>
        <p:spPr>
          <a:xfrm>
            <a:off x="8425429" y="2956890"/>
            <a:ext cx="77961" cy="99060"/>
          </a:xfrm>
          <a:custGeom>
            <a:avLst/>
            <a:gdLst/>
            <a:ahLst/>
            <a:cxnLst/>
            <a:rect l="l" t="t" r="r" b="b"/>
            <a:pathLst>
              <a:path w="77470" h="99060">
                <a:moveTo>
                  <a:pt x="77165" y="0"/>
                </a:moveTo>
                <a:lnTo>
                  <a:pt x="53933" y="10095"/>
                </a:lnTo>
                <a:lnTo>
                  <a:pt x="32834" y="30930"/>
                </a:lnTo>
                <a:lnTo>
                  <a:pt x="14609" y="60957"/>
                </a:lnTo>
                <a:lnTo>
                  <a:pt x="0" y="98628"/>
                </a:lnTo>
                <a:lnTo>
                  <a:pt x="18311" y="95439"/>
                </a:lnTo>
                <a:lnTo>
                  <a:pt x="37315" y="93038"/>
                </a:lnTo>
                <a:lnTo>
                  <a:pt x="56953" y="91454"/>
                </a:lnTo>
                <a:lnTo>
                  <a:pt x="77165" y="90716"/>
                </a:lnTo>
                <a:lnTo>
                  <a:pt x="77165" y="0"/>
                </a:lnTo>
                <a:close/>
              </a:path>
            </a:pathLst>
          </a:custGeom>
          <a:solidFill>
            <a:srgbClr val="F6E8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6" name="bk object 26"/>
          <p:cNvSpPr/>
          <p:nvPr/>
        </p:nvSpPr>
        <p:spPr>
          <a:xfrm>
            <a:off x="8306774" y="2963316"/>
            <a:ext cx="148893" cy="143510"/>
          </a:xfrm>
          <a:custGeom>
            <a:avLst/>
            <a:gdLst/>
            <a:ahLst/>
            <a:cxnLst/>
            <a:rect l="l" t="t" r="r" b="b"/>
            <a:pathLst>
              <a:path w="147954" h="143510">
                <a:moveTo>
                  <a:pt x="147624" y="0"/>
                </a:moveTo>
                <a:lnTo>
                  <a:pt x="97797" y="20497"/>
                </a:lnTo>
                <a:lnTo>
                  <a:pt x="55305" y="52381"/>
                </a:lnTo>
                <a:lnTo>
                  <a:pt x="22066" y="93733"/>
                </a:lnTo>
                <a:lnTo>
                  <a:pt x="0" y="142633"/>
                </a:lnTo>
                <a:lnTo>
                  <a:pt x="2438" y="143421"/>
                </a:lnTo>
                <a:lnTo>
                  <a:pt x="20918" y="129191"/>
                </a:lnTo>
                <a:lnTo>
                  <a:pt x="43087" y="116576"/>
                </a:lnTo>
                <a:lnTo>
                  <a:pt x="68585" y="105766"/>
                </a:lnTo>
                <a:lnTo>
                  <a:pt x="97053" y="96951"/>
                </a:lnTo>
                <a:lnTo>
                  <a:pt x="106612" y="67240"/>
                </a:lnTo>
                <a:lnTo>
                  <a:pt x="118376" y="40894"/>
                </a:lnTo>
                <a:lnTo>
                  <a:pt x="132122" y="18338"/>
                </a:lnTo>
                <a:lnTo>
                  <a:pt x="147624" y="0"/>
                </a:lnTo>
                <a:close/>
              </a:path>
            </a:pathLst>
          </a:custGeom>
          <a:solidFill>
            <a:srgbClr val="F6E8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7" name="bk object 27"/>
          <p:cNvSpPr/>
          <p:nvPr/>
        </p:nvSpPr>
        <p:spPr>
          <a:xfrm>
            <a:off x="8410411" y="3065933"/>
            <a:ext cx="92659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92087" y="0"/>
                </a:moveTo>
                <a:lnTo>
                  <a:pt x="49288" y="2862"/>
                </a:lnTo>
                <a:lnTo>
                  <a:pt x="9423" y="9753"/>
                </a:lnTo>
                <a:lnTo>
                  <a:pt x="1445" y="56786"/>
                </a:lnTo>
                <a:lnTo>
                  <a:pt x="0" y="73405"/>
                </a:lnTo>
                <a:lnTo>
                  <a:pt x="57403" y="91998"/>
                </a:lnTo>
                <a:lnTo>
                  <a:pt x="92087" y="91998"/>
                </a:lnTo>
                <a:lnTo>
                  <a:pt x="92087" y="0"/>
                </a:lnTo>
                <a:close/>
              </a:path>
            </a:pathLst>
          </a:custGeom>
          <a:solidFill>
            <a:srgbClr val="F6E8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8" name="bk object 28"/>
          <p:cNvSpPr/>
          <p:nvPr/>
        </p:nvSpPr>
        <p:spPr>
          <a:xfrm>
            <a:off x="8330316" y="3081008"/>
            <a:ext cx="69654" cy="52705"/>
          </a:xfrm>
          <a:custGeom>
            <a:avLst/>
            <a:gdLst/>
            <a:ahLst/>
            <a:cxnLst/>
            <a:rect l="l" t="t" r="r" b="b"/>
            <a:pathLst>
              <a:path w="69215" h="52705">
                <a:moveTo>
                  <a:pt x="68745" y="0"/>
                </a:moveTo>
                <a:lnTo>
                  <a:pt x="48806" y="6705"/>
                </a:lnTo>
                <a:lnTo>
                  <a:pt x="30572" y="14427"/>
                </a:lnTo>
                <a:lnTo>
                  <a:pt x="14238" y="23063"/>
                </a:lnTo>
                <a:lnTo>
                  <a:pt x="0" y="32512"/>
                </a:lnTo>
                <a:lnTo>
                  <a:pt x="61556" y="52476"/>
                </a:lnTo>
                <a:lnTo>
                  <a:pt x="62769" y="38872"/>
                </a:lnTo>
                <a:lnTo>
                  <a:pt x="64379" y="25580"/>
                </a:lnTo>
                <a:lnTo>
                  <a:pt x="66375" y="12617"/>
                </a:lnTo>
                <a:lnTo>
                  <a:pt x="68745" y="0"/>
                </a:lnTo>
                <a:close/>
              </a:path>
            </a:pathLst>
          </a:custGeom>
          <a:solidFill>
            <a:srgbClr val="F6E8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9" name="bk object 29"/>
          <p:cNvSpPr/>
          <p:nvPr/>
        </p:nvSpPr>
        <p:spPr>
          <a:xfrm>
            <a:off x="8298186" y="3176231"/>
            <a:ext cx="101605" cy="76200"/>
          </a:xfrm>
          <a:custGeom>
            <a:avLst/>
            <a:gdLst/>
            <a:ahLst/>
            <a:cxnLst/>
            <a:rect l="l" t="t" r="r" b="b"/>
            <a:pathLst>
              <a:path w="100965" h="76200">
                <a:moveTo>
                  <a:pt x="92367" y="0"/>
                </a:moveTo>
                <a:lnTo>
                  <a:pt x="0" y="0"/>
                </a:lnTo>
                <a:lnTo>
                  <a:pt x="10704" y="22975"/>
                </a:lnTo>
                <a:lnTo>
                  <a:pt x="31997" y="43808"/>
                </a:lnTo>
                <a:lnTo>
                  <a:pt x="62339" y="61764"/>
                </a:lnTo>
                <a:lnTo>
                  <a:pt x="100190" y="76111"/>
                </a:lnTo>
                <a:lnTo>
                  <a:pt x="100482" y="75907"/>
                </a:lnTo>
                <a:lnTo>
                  <a:pt x="97280" y="57901"/>
                </a:lnTo>
                <a:lnTo>
                  <a:pt x="94838" y="39206"/>
                </a:lnTo>
                <a:lnTo>
                  <a:pt x="93190" y="19884"/>
                </a:lnTo>
                <a:lnTo>
                  <a:pt x="92367" y="0"/>
                </a:lnTo>
                <a:close/>
              </a:path>
            </a:pathLst>
          </a:custGeom>
          <a:solidFill>
            <a:srgbClr val="77BDE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0" name="bk object 30"/>
          <p:cNvSpPr/>
          <p:nvPr/>
        </p:nvSpPr>
        <p:spPr>
          <a:xfrm>
            <a:off x="8298058" y="3113519"/>
            <a:ext cx="94576" cy="44450"/>
          </a:xfrm>
          <a:custGeom>
            <a:avLst/>
            <a:gdLst/>
            <a:ahLst/>
            <a:cxnLst/>
            <a:rect l="l" t="t" r="r" b="b"/>
            <a:pathLst>
              <a:path w="93979" h="44450">
                <a:moveTo>
                  <a:pt x="32054" y="0"/>
                </a:moveTo>
                <a:lnTo>
                  <a:pt x="20068" y="10237"/>
                </a:lnTo>
                <a:lnTo>
                  <a:pt x="10593" y="21113"/>
                </a:lnTo>
                <a:lnTo>
                  <a:pt x="3835" y="32532"/>
                </a:lnTo>
                <a:lnTo>
                  <a:pt x="0" y="44399"/>
                </a:lnTo>
                <a:lnTo>
                  <a:pt x="92494" y="44399"/>
                </a:lnTo>
                <a:lnTo>
                  <a:pt x="92646" y="36156"/>
                </a:lnTo>
                <a:lnTo>
                  <a:pt x="93027" y="27990"/>
                </a:lnTo>
                <a:lnTo>
                  <a:pt x="93611" y="19964"/>
                </a:lnTo>
                <a:lnTo>
                  <a:pt x="32054" y="0"/>
                </a:lnTo>
                <a:close/>
              </a:path>
            </a:pathLst>
          </a:custGeom>
          <a:solidFill>
            <a:srgbClr val="77BDE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1" name="bk object 31"/>
          <p:cNvSpPr/>
          <p:nvPr/>
        </p:nvSpPr>
        <p:spPr>
          <a:xfrm>
            <a:off x="8409581" y="3176232"/>
            <a:ext cx="93937" cy="64135"/>
          </a:xfrm>
          <a:custGeom>
            <a:avLst/>
            <a:gdLst/>
            <a:ahLst/>
            <a:cxnLst/>
            <a:rect l="l" t="t" r="r" b="b"/>
            <a:pathLst>
              <a:path w="93345" h="64135">
                <a:moveTo>
                  <a:pt x="92913" y="0"/>
                </a:moveTo>
                <a:lnTo>
                  <a:pt x="0" y="0"/>
                </a:lnTo>
                <a:lnTo>
                  <a:pt x="685" y="16535"/>
                </a:lnTo>
                <a:lnTo>
                  <a:pt x="2000" y="32729"/>
                </a:lnTo>
                <a:lnTo>
                  <a:pt x="3914" y="48525"/>
                </a:lnTo>
                <a:lnTo>
                  <a:pt x="6400" y="63868"/>
                </a:lnTo>
                <a:lnTo>
                  <a:pt x="92913" y="1168"/>
                </a:lnTo>
                <a:lnTo>
                  <a:pt x="92913" y="0"/>
                </a:lnTo>
                <a:close/>
              </a:path>
            </a:pathLst>
          </a:custGeom>
          <a:solidFill>
            <a:srgbClr val="77BDE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2" name="bk object 32"/>
          <p:cNvSpPr/>
          <p:nvPr/>
        </p:nvSpPr>
        <p:spPr>
          <a:xfrm>
            <a:off x="8305318" y="3223108"/>
            <a:ext cx="75405" cy="71755"/>
          </a:xfrm>
          <a:custGeom>
            <a:avLst/>
            <a:gdLst/>
            <a:ahLst/>
            <a:cxnLst/>
            <a:rect l="l" t="t" r="r" b="b"/>
            <a:pathLst>
              <a:path w="74929" h="71754">
                <a:moveTo>
                  <a:pt x="0" y="0"/>
                </a:moveTo>
                <a:lnTo>
                  <a:pt x="6308" y="19167"/>
                </a:lnTo>
                <a:lnTo>
                  <a:pt x="14352" y="37490"/>
                </a:lnTo>
                <a:lnTo>
                  <a:pt x="24036" y="54860"/>
                </a:lnTo>
                <a:lnTo>
                  <a:pt x="35267" y="71170"/>
                </a:lnTo>
                <a:lnTo>
                  <a:pt x="74333" y="42875"/>
                </a:lnTo>
                <a:lnTo>
                  <a:pt x="52027" y="34057"/>
                </a:lnTo>
                <a:lnTo>
                  <a:pt x="32061" y="23895"/>
                </a:lnTo>
                <a:lnTo>
                  <a:pt x="14647" y="12503"/>
                </a:lnTo>
                <a:lnTo>
                  <a:pt x="0" y="0"/>
                </a:lnTo>
                <a:close/>
              </a:path>
            </a:pathLst>
          </a:custGeom>
          <a:solidFill>
            <a:srgbClr val="77BDE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3" name="bk object 33"/>
          <p:cNvSpPr/>
          <p:nvPr/>
        </p:nvSpPr>
        <p:spPr>
          <a:xfrm>
            <a:off x="8409581" y="3139325"/>
            <a:ext cx="58789" cy="19050"/>
          </a:xfrm>
          <a:custGeom>
            <a:avLst/>
            <a:gdLst/>
            <a:ahLst/>
            <a:cxnLst/>
            <a:rect l="l" t="t" r="r" b="b"/>
            <a:pathLst>
              <a:path w="58420" h="19050">
                <a:moveTo>
                  <a:pt x="825" y="0"/>
                </a:moveTo>
                <a:lnTo>
                  <a:pt x="406" y="6146"/>
                </a:lnTo>
                <a:lnTo>
                  <a:pt x="139" y="12344"/>
                </a:lnTo>
                <a:lnTo>
                  <a:pt x="0" y="18592"/>
                </a:lnTo>
                <a:lnTo>
                  <a:pt x="58229" y="18592"/>
                </a:lnTo>
                <a:lnTo>
                  <a:pt x="825" y="0"/>
                </a:lnTo>
                <a:close/>
              </a:path>
            </a:pathLst>
          </a:custGeom>
          <a:solidFill>
            <a:srgbClr val="77BDE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4" name="bk object 34"/>
          <p:cNvSpPr/>
          <p:nvPr/>
        </p:nvSpPr>
        <p:spPr>
          <a:xfrm>
            <a:off x="8340808" y="3265995"/>
            <a:ext cx="115024" cy="105410"/>
          </a:xfrm>
          <a:custGeom>
            <a:avLst/>
            <a:gdLst/>
            <a:ahLst/>
            <a:cxnLst/>
            <a:rect l="l" t="t" r="r" b="b"/>
            <a:pathLst>
              <a:path w="114300" h="105410">
                <a:moveTo>
                  <a:pt x="39065" y="0"/>
                </a:moveTo>
                <a:lnTo>
                  <a:pt x="0" y="28295"/>
                </a:lnTo>
                <a:lnTo>
                  <a:pt x="23118" y="54077"/>
                </a:lnTo>
                <a:lnTo>
                  <a:pt x="50149" y="75787"/>
                </a:lnTo>
                <a:lnTo>
                  <a:pt x="80556" y="92896"/>
                </a:lnTo>
                <a:lnTo>
                  <a:pt x="113804" y="104876"/>
                </a:lnTo>
                <a:lnTo>
                  <a:pt x="98227" y="86423"/>
                </a:lnTo>
                <a:lnTo>
                  <a:pt x="84428" y="63701"/>
                </a:lnTo>
                <a:lnTo>
                  <a:pt x="72626" y="37148"/>
                </a:lnTo>
                <a:lnTo>
                  <a:pt x="63042" y="7200"/>
                </a:lnTo>
                <a:lnTo>
                  <a:pt x="54749" y="5029"/>
                </a:lnTo>
                <a:lnTo>
                  <a:pt x="46710" y="2641"/>
                </a:lnTo>
                <a:lnTo>
                  <a:pt x="39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5" name="bk object 35"/>
          <p:cNvSpPr/>
          <p:nvPr/>
        </p:nvSpPr>
        <p:spPr>
          <a:xfrm>
            <a:off x="8416035" y="3177414"/>
            <a:ext cx="87546" cy="90805"/>
          </a:xfrm>
          <a:custGeom>
            <a:avLst/>
            <a:gdLst/>
            <a:ahLst/>
            <a:cxnLst/>
            <a:rect l="l" t="t" r="r" b="b"/>
            <a:pathLst>
              <a:path w="86995" h="90804">
                <a:moveTo>
                  <a:pt x="86512" y="0"/>
                </a:moveTo>
                <a:lnTo>
                  <a:pt x="0" y="62699"/>
                </a:lnTo>
                <a:lnTo>
                  <a:pt x="1092" y="68707"/>
                </a:lnTo>
                <a:lnTo>
                  <a:pt x="2298" y="74625"/>
                </a:lnTo>
                <a:lnTo>
                  <a:pt x="43614" y="87307"/>
                </a:lnTo>
                <a:lnTo>
                  <a:pt x="86512" y="90208"/>
                </a:lnTo>
                <a:lnTo>
                  <a:pt x="865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6" name="bk object 36"/>
          <p:cNvSpPr/>
          <p:nvPr/>
        </p:nvSpPr>
        <p:spPr>
          <a:xfrm>
            <a:off x="8425211" y="3277958"/>
            <a:ext cx="77961" cy="99695"/>
          </a:xfrm>
          <a:custGeom>
            <a:avLst/>
            <a:gdLst/>
            <a:ahLst/>
            <a:cxnLst/>
            <a:rect l="l" t="t" r="r" b="b"/>
            <a:pathLst>
              <a:path w="77470" h="99695">
                <a:moveTo>
                  <a:pt x="0" y="0"/>
                </a:moveTo>
                <a:lnTo>
                  <a:pt x="14612" y="37939"/>
                </a:lnTo>
                <a:lnTo>
                  <a:pt x="32881" y="68187"/>
                </a:lnTo>
                <a:lnTo>
                  <a:pt x="54058" y="89180"/>
                </a:lnTo>
                <a:lnTo>
                  <a:pt x="77393" y="99352"/>
                </a:lnTo>
                <a:lnTo>
                  <a:pt x="77393" y="7937"/>
                </a:lnTo>
                <a:lnTo>
                  <a:pt x="57123" y="7200"/>
                </a:lnTo>
                <a:lnTo>
                  <a:pt x="37425" y="5616"/>
                </a:lnTo>
                <a:lnTo>
                  <a:pt x="18363" y="32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7" name="bk object 37"/>
          <p:cNvSpPr/>
          <p:nvPr/>
        </p:nvSpPr>
        <p:spPr>
          <a:xfrm>
            <a:off x="8521538" y="3179344"/>
            <a:ext cx="84990" cy="88265"/>
          </a:xfrm>
          <a:custGeom>
            <a:avLst/>
            <a:gdLst/>
            <a:ahLst/>
            <a:cxnLst/>
            <a:rect l="l" t="t" r="r" b="b"/>
            <a:pathLst>
              <a:path w="84454" h="88264">
                <a:moveTo>
                  <a:pt x="0" y="0"/>
                </a:moveTo>
                <a:lnTo>
                  <a:pt x="0" y="88176"/>
                </a:lnTo>
                <a:lnTo>
                  <a:pt x="21275" y="87066"/>
                </a:lnTo>
                <a:lnTo>
                  <a:pt x="61855" y="81836"/>
                </a:lnTo>
                <a:lnTo>
                  <a:pt x="84391" y="6116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8" name="bk object 38"/>
          <p:cNvSpPr/>
          <p:nvPr/>
        </p:nvSpPr>
        <p:spPr>
          <a:xfrm>
            <a:off x="8521538" y="3277439"/>
            <a:ext cx="76044" cy="99695"/>
          </a:xfrm>
          <a:custGeom>
            <a:avLst/>
            <a:gdLst/>
            <a:ahLst/>
            <a:cxnLst/>
            <a:rect l="l" t="t" r="r" b="b"/>
            <a:pathLst>
              <a:path w="75565" h="99695">
                <a:moveTo>
                  <a:pt x="75501" y="0"/>
                </a:moveTo>
                <a:lnTo>
                  <a:pt x="57587" y="3251"/>
                </a:lnTo>
                <a:lnTo>
                  <a:pt x="38993" y="5762"/>
                </a:lnTo>
                <a:lnTo>
                  <a:pt x="19778" y="7497"/>
                </a:lnTo>
                <a:lnTo>
                  <a:pt x="0" y="8420"/>
                </a:lnTo>
                <a:lnTo>
                  <a:pt x="0" y="99542"/>
                </a:lnTo>
                <a:lnTo>
                  <a:pt x="22771" y="88677"/>
                </a:lnTo>
                <a:lnTo>
                  <a:pt x="43422" y="67463"/>
                </a:lnTo>
                <a:lnTo>
                  <a:pt x="61238" y="37404"/>
                </a:lnTo>
                <a:lnTo>
                  <a:pt x="755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9" name="bk object 39"/>
          <p:cNvSpPr/>
          <p:nvPr/>
        </p:nvSpPr>
        <p:spPr>
          <a:xfrm>
            <a:off x="8567881" y="3265514"/>
            <a:ext cx="113107" cy="104775"/>
          </a:xfrm>
          <a:custGeom>
            <a:avLst/>
            <a:gdLst/>
            <a:ahLst/>
            <a:cxnLst/>
            <a:rect l="l" t="t" r="r" b="b"/>
            <a:pathLst>
              <a:path w="112395" h="104775">
                <a:moveTo>
                  <a:pt x="72834" y="0"/>
                </a:moveTo>
                <a:lnTo>
                  <a:pt x="65620" y="2552"/>
                </a:lnTo>
                <a:lnTo>
                  <a:pt x="58089" y="4876"/>
                </a:lnTo>
                <a:lnTo>
                  <a:pt x="50292" y="6959"/>
                </a:lnTo>
                <a:lnTo>
                  <a:pt x="40817" y="36864"/>
                </a:lnTo>
                <a:lnTo>
                  <a:pt x="29132" y="63411"/>
                </a:lnTo>
                <a:lnTo>
                  <a:pt x="15453" y="86176"/>
                </a:lnTo>
                <a:lnTo>
                  <a:pt x="0" y="104736"/>
                </a:lnTo>
                <a:lnTo>
                  <a:pt x="32684" y="92586"/>
                </a:lnTo>
                <a:lnTo>
                  <a:pt x="62577" y="75466"/>
                </a:lnTo>
                <a:lnTo>
                  <a:pt x="89162" y="53884"/>
                </a:lnTo>
                <a:lnTo>
                  <a:pt x="111925" y="28346"/>
                </a:lnTo>
                <a:lnTo>
                  <a:pt x="728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0" name="bk object 40"/>
          <p:cNvSpPr/>
          <p:nvPr/>
        </p:nvSpPr>
        <p:spPr>
          <a:xfrm>
            <a:off x="8623373" y="3176245"/>
            <a:ext cx="99049" cy="75565"/>
          </a:xfrm>
          <a:custGeom>
            <a:avLst/>
            <a:gdLst/>
            <a:ahLst/>
            <a:cxnLst/>
            <a:rect l="l" t="t" r="r" b="b"/>
            <a:pathLst>
              <a:path w="98425" h="75564">
                <a:moveTo>
                  <a:pt x="97815" y="0"/>
                </a:moveTo>
                <a:lnTo>
                  <a:pt x="8001" y="0"/>
                </a:lnTo>
                <a:lnTo>
                  <a:pt x="7184" y="19737"/>
                </a:lnTo>
                <a:lnTo>
                  <a:pt x="5557" y="38911"/>
                </a:lnTo>
                <a:lnTo>
                  <a:pt x="3152" y="57473"/>
                </a:lnTo>
                <a:lnTo>
                  <a:pt x="0" y="75374"/>
                </a:lnTo>
                <a:lnTo>
                  <a:pt x="36957" y="61039"/>
                </a:lnTo>
                <a:lnTo>
                  <a:pt x="66567" y="43230"/>
                </a:lnTo>
                <a:lnTo>
                  <a:pt x="87346" y="22650"/>
                </a:lnTo>
                <a:lnTo>
                  <a:pt x="97815" y="0"/>
                </a:lnTo>
                <a:close/>
              </a:path>
            </a:pathLst>
          </a:custGeom>
          <a:solidFill>
            <a:srgbClr val="D57B18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1" name="bk object 41"/>
          <p:cNvSpPr/>
          <p:nvPr/>
        </p:nvSpPr>
        <p:spPr>
          <a:xfrm>
            <a:off x="8521537" y="3066009"/>
            <a:ext cx="92020" cy="92075"/>
          </a:xfrm>
          <a:custGeom>
            <a:avLst/>
            <a:gdLst/>
            <a:ahLst/>
            <a:cxnLst/>
            <a:rect l="l" t="t" r="r" b="b"/>
            <a:pathLst>
              <a:path w="91440" h="92075">
                <a:moveTo>
                  <a:pt x="0" y="0"/>
                </a:moveTo>
                <a:lnTo>
                  <a:pt x="0" y="91922"/>
                </a:lnTo>
                <a:lnTo>
                  <a:pt x="90868" y="91922"/>
                </a:lnTo>
                <a:lnTo>
                  <a:pt x="87795" y="49660"/>
                </a:lnTo>
                <a:lnTo>
                  <a:pt x="80759" y="10312"/>
                </a:lnTo>
                <a:lnTo>
                  <a:pt x="41841" y="3236"/>
                </a:lnTo>
                <a:lnTo>
                  <a:pt x="0" y="0"/>
                </a:lnTo>
                <a:close/>
              </a:path>
            </a:pathLst>
          </a:custGeom>
          <a:solidFill>
            <a:srgbClr val="D57B18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2" name="bk object 42"/>
          <p:cNvSpPr/>
          <p:nvPr/>
        </p:nvSpPr>
        <p:spPr>
          <a:xfrm>
            <a:off x="8567880" y="2963952"/>
            <a:ext cx="148254" cy="147955"/>
          </a:xfrm>
          <a:custGeom>
            <a:avLst/>
            <a:gdLst/>
            <a:ahLst/>
            <a:cxnLst/>
            <a:rect l="l" t="t" r="r" b="b"/>
            <a:pathLst>
              <a:path w="147320" h="147955">
                <a:moveTo>
                  <a:pt x="0" y="0"/>
                </a:moveTo>
                <a:lnTo>
                  <a:pt x="15361" y="18443"/>
                </a:lnTo>
                <a:lnTo>
                  <a:pt x="28973" y="41038"/>
                </a:lnTo>
                <a:lnTo>
                  <a:pt x="40621" y="67374"/>
                </a:lnTo>
                <a:lnTo>
                  <a:pt x="50088" y="97040"/>
                </a:lnTo>
                <a:lnTo>
                  <a:pt x="79793" y="106618"/>
                </a:lnTo>
                <a:lnTo>
                  <a:pt x="106119" y="118373"/>
                </a:lnTo>
                <a:lnTo>
                  <a:pt x="128643" y="132095"/>
                </a:lnTo>
                <a:lnTo>
                  <a:pt x="146938" y="147573"/>
                </a:lnTo>
                <a:lnTo>
                  <a:pt x="125765" y="97242"/>
                </a:lnTo>
                <a:lnTo>
                  <a:pt x="92871" y="54532"/>
                </a:lnTo>
                <a:lnTo>
                  <a:pt x="50276" y="21449"/>
                </a:lnTo>
                <a:lnTo>
                  <a:pt x="0" y="0"/>
                </a:lnTo>
                <a:close/>
              </a:path>
            </a:pathLst>
          </a:custGeom>
          <a:solidFill>
            <a:srgbClr val="D57B18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3" name="bk object 43"/>
          <p:cNvSpPr/>
          <p:nvPr/>
        </p:nvSpPr>
        <p:spPr>
          <a:xfrm>
            <a:off x="8521537" y="3176244"/>
            <a:ext cx="92020" cy="64769"/>
          </a:xfrm>
          <a:custGeom>
            <a:avLst/>
            <a:gdLst/>
            <a:ahLst/>
            <a:cxnLst/>
            <a:rect l="l" t="t" r="r" b="b"/>
            <a:pathLst>
              <a:path w="91440" h="64769">
                <a:moveTo>
                  <a:pt x="90868" y="0"/>
                </a:moveTo>
                <a:lnTo>
                  <a:pt x="0" y="0"/>
                </a:lnTo>
                <a:lnTo>
                  <a:pt x="0" y="3098"/>
                </a:lnTo>
                <a:lnTo>
                  <a:pt x="84391" y="64249"/>
                </a:lnTo>
                <a:lnTo>
                  <a:pt x="86907" y="48820"/>
                </a:lnTo>
                <a:lnTo>
                  <a:pt x="88839" y="32934"/>
                </a:lnTo>
                <a:lnTo>
                  <a:pt x="90167" y="16643"/>
                </a:lnTo>
                <a:lnTo>
                  <a:pt x="90868" y="0"/>
                </a:lnTo>
                <a:close/>
              </a:path>
            </a:pathLst>
          </a:custGeom>
          <a:solidFill>
            <a:srgbClr val="D57B18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4" name="bk object 44"/>
          <p:cNvSpPr/>
          <p:nvPr/>
        </p:nvSpPr>
        <p:spPr>
          <a:xfrm>
            <a:off x="8641176" y="3221735"/>
            <a:ext cx="75405" cy="72390"/>
          </a:xfrm>
          <a:custGeom>
            <a:avLst/>
            <a:gdLst/>
            <a:ahLst/>
            <a:cxnLst/>
            <a:rect l="l" t="t" r="r" b="b"/>
            <a:pathLst>
              <a:path w="74929" h="72389">
                <a:moveTo>
                  <a:pt x="74383" y="0"/>
                </a:moveTo>
                <a:lnTo>
                  <a:pt x="59844" y="12756"/>
                </a:lnTo>
                <a:lnTo>
                  <a:pt x="42454" y="24388"/>
                </a:lnTo>
                <a:lnTo>
                  <a:pt x="22432" y="34770"/>
                </a:lnTo>
                <a:lnTo>
                  <a:pt x="0" y="43776"/>
                </a:lnTo>
                <a:lnTo>
                  <a:pt x="39077" y="72110"/>
                </a:lnTo>
                <a:lnTo>
                  <a:pt x="50382" y="55580"/>
                </a:lnTo>
                <a:lnTo>
                  <a:pt x="60097" y="37984"/>
                </a:lnTo>
                <a:lnTo>
                  <a:pt x="68129" y="19423"/>
                </a:lnTo>
                <a:lnTo>
                  <a:pt x="74383" y="0"/>
                </a:lnTo>
                <a:close/>
              </a:path>
            </a:pathLst>
          </a:custGeom>
          <a:solidFill>
            <a:srgbClr val="D57B18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5" name="bk object 45"/>
          <p:cNvSpPr/>
          <p:nvPr/>
        </p:nvSpPr>
        <p:spPr>
          <a:xfrm>
            <a:off x="8521538" y="2957220"/>
            <a:ext cx="76044" cy="99060"/>
          </a:xfrm>
          <a:custGeom>
            <a:avLst/>
            <a:gdLst/>
            <a:ahLst/>
            <a:cxnLst/>
            <a:rect l="l" t="t" r="r" b="b"/>
            <a:pathLst>
              <a:path w="75565" h="99060">
                <a:moveTo>
                  <a:pt x="0" y="0"/>
                </a:moveTo>
                <a:lnTo>
                  <a:pt x="0" y="90462"/>
                </a:lnTo>
                <a:lnTo>
                  <a:pt x="19723" y="91369"/>
                </a:lnTo>
                <a:lnTo>
                  <a:pt x="38884" y="93095"/>
                </a:lnTo>
                <a:lnTo>
                  <a:pt x="57421" y="95600"/>
                </a:lnTo>
                <a:lnTo>
                  <a:pt x="75272" y="98844"/>
                </a:lnTo>
                <a:lnTo>
                  <a:pt x="61014" y="61700"/>
                </a:lnTo>
                <a:lnTo>
                  <a:pt x="43246" y="31857"/>
                </a:lnTo>
                <a:lnTo>
                  <a:pt x="22673" y="10797"/>
                </a:lnTo>
                <a:lnTo>
                  <a:pt x="0" y="0"/>
                </a:lnTo>
                <a:close/>
              </a:path>
            </a:pathLst>
          </a:custGeom>
          <a:solidFill>
            <a:srgbClr val="D57B18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6" name="bk object 46"/>
          <p:cNvSpPr/>
          <p:nvPr/>
        </p:nvSpPr>
        <p:spPr>
          <a:xfrm>
            <a:off x="8623219" y="3081858"/>
            <a:ext cx="99049" cy="76200"/>
          </a:xfrm>
          <a:custGeom>
            <a:avLst/>
            <a:gdLst/>
            <a:ahLst/>
            <a:cxnLst/>
            <a:rect l="l" t="t" r="r" b="b"/>
            <a:pathLst>
              <a:path w="98425" h="76200">
                <a:moveTo>
                  <a:pt x="0" y="0"/>
                </a:moveTo>
                <a:lnTo>
                  <a:pt x="3213" y="18053"/>
                </a:lnTo>
                <a:lnTo>
                  <a:pt x="5667" y="36793"/>
                </a:lnTo>
                <a:lnTo>
                  <a:pt x="7325" y="56155"/>
                </a:lnTo>
                <a:lnTo>
                  <a:pt x="8153" y="76073"/>
                </a:lnTo>
                <a:lnTo>
                  <a:pt x="98082" y="76073"/>
                </a:lnTo>
                <a:lnTo>
                  <a:pt x="87803" y="53206"/>
                </a:lnTo>
                <a:lnTo>
                  <a:pt x="67024" y="32426"/>
                </a:lnTo>
                <a:lnTo>
                  <a:pt x="37253" y="14451"/>
                </a:lnTo>
                <a:lnTo>
                  <a:pt x="0" y="0"/>
                </a:lnTo>
                <a:close/>
              </a:path>
            </a:pathLst>
          </a:custGeom>
          <a:solidFill>
            <a:srgbClr val="D57B18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23-Oct-17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1893" y="1402080"/>
            <a:ext cx="47144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81500" y="1402080"/>
            <a:ext cx="47144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23-Oct-17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23-Oct-17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23-Oct-17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090056" y="0"/>
            <a:ext cx="2747807" cy="6096000"/>
          </a:xfrm>
          <a:custGeom>
            <a:avLst/>
            <a:gdLst/>
            <a:ahLst/>
            <a:cxnLst/>
            <a:rect l="l" t="t" r="r" b="b"/>
            <a:pathLst>
              <a:path w="2730500" h="6096000">
                <a:moveTo>
                  <a:pt x="0" y="6096000"/>
                </a:moveTo>
                <a:lnTo>
                  <a:pt x="2730500" y="6096000"/>
                </a:lnTo>
                <a:lnTo>
                  <a:pt x="2730500" y="0"/>
                </a:lnTo>
                <a:lnTo>
                  <a:pt x="0" y="0"/>
                </a:lnTo>
                <a:lnTo>
                  <a:pt x="0" y="6096000"/>
                </a:lnTo>
                <a:close/>
              </a:path>
            </a:pathLst>
          </a:custGeom>
          <a:solidFill>
            <a:srgbClr val="484F4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9152921" y="331419"/>
            <a:ext cx="1490678" cy="1536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8283220" y="205600"/>
            <a:ext cx="434753" cy="3759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0915" y="2183028"/>
            <a:ext cx="945603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0915" y="2183028"/>
            <a:ext cx="94560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84874" y="5669280"/>
            <a:ext cx="34681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1893" y="5669280"/>
            <a:ext cx="24927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23-Oct-17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803262" y="5669280"/>
            <a:ext cx="24927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tiff"/><Relationship Id="rId7" Type="http://schemas.openxmlformats.org/officeDocument/2006/relationships/image" Target="../media/image1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tiff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tiff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Bild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31" y="762000"/>
            <a:ext cx="5860817" cy="2667000"/>
          </a:xfrm>
          <a:prstGeom prst="rect">
            <a:avLst/>
          </a:prstGeom>
        </p:spPr>
      </p:pic>
      <p:sp>
        <p:nvSpPr>
          <p:cNvPr id="34" name="Textfeld 33"/>
          <p:cNvSpPr txBox="1"/>
          <p:nvPr/>
        </p:nvSpPr>
        <p:spPr>
          <a:xfrm>
            <a:off x="1532731" y="4114800"/>
            <a:ext cx="4248472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eaLnBrk="1" hangingPunct="1">
              <a:lnSpc>
                <a:spcPct val="120000"/>
              </a:lnSpc>
            </a:pPr>
            <a:r>
              <a:rPr lang="de-DE" dirty="0" smtClean="0">
                <a:latin typeface="Melior Com" charset="0"/>
              </a:rPr>
              <a:t>in Zusammenarbeit mit:</a:t>
            </a:r>
          </a:p>
          <a:p>
            <a:pPr marR="0" eaLnBrk="1" hangingPunct="1">
              <a:lnSpc>
                <a:spcPct val="120000"/>
              </a:lnSpc>
            </a:pPr>
            <a:r>
              <a:rPr lang="de-DE" dirty="0" smtClean="0">
                <a:latin typeface="Melior Com" charset="0"/>
              </a:rPr>
              <a:t>Freie Universität Berlin</a:t>
            </a:r>
          </a:p>
          <a:p>
            <a:pPr marR="0" eaLnBrk="1" hangingPunct="1">
              <a:lnSpc>
                <a:spcPct val="120000"/>
              </a:lnSpc>
            </a:pPr>
            <a:r>
              <a:rPr lang="de-DE" dirty="0" smtClean="0">
                <a:latin typeface="Melior Com" charset="0"/>
              </a:rPr>
              <a:t>Humboldt-Universität zu Berlin</a:t>
            </a:r>
          </a:p>
          <a:p>
            <a:pPr marR="0" eaLnBrk="1" hangingPunct="1">
              <a:lnSpc>
                <a:spcPct val="120000"/>
              </a:lnSpc>
            </a:pPr>
            <a:r>
              <a:rPr lang="de-DE" dirty="0" smtClean="0">
                <a:latin typeface="Melior Com" charset="0"/>
              </a:rPr>
              <a:t>Technische Universität Berlin</a:t>
            </a:r>
          </a:p>
          <a:p>
            <a:pPr>
              <a:lnSpc>
                <a:spcPct val="120000"/>
              </a:lnSpc>
            </a:pP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8390731" y="5531447"/>
            <a:ext cx="22098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eaLnBrk="1" hangingPunct="1">
              <a:lnSpc>
                <a:spcPct val="120000"/>
              </a:lnSpc>
            </a:pPr>
            <a:r>
              <a:rPr lang="de-DE" sz="1200" dirty="0">
                <a:solidFill>
                  <a:schemeClr val="bg1"/>
                </a:solidFill>
                <a:latin typeface="Melior Com"/>
                <a:cs typeface="Melior Com"/>
              </a:rPr>
              <a:t>1</a:t>
            </a:r>
            <a:r>
              <a:rPr lang="de-DE" sz="1200" dirty="0" smtClean="0">
                <a:solidFill>
                  <a:schemeClr val="bg1"/>
                </a:solidFill>
                <a:latin typeface="Melior Com"/>
                <a:cs typeface="Melior Com"/>
              </a:rPr>
              <a:t>/18 © Deutscher Bundestag</a:t>
            </a:r>
            <a:endParaRPr lang="de-DE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 11" descr="18mm_cmyk_3Z_W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31" y="1943102"/>
            <a:ext cx="2751932" cy="197025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37331" y="692696"/>
            <a:ext cx="7696199" cy="449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r>
              <a:rPr lang="de-DE" b="1" dirty="0" smtClean="0">
                <a:latin typeface="Melior Com" charset="0"/>
              </a:rPr>
              <a:t>Kernstück </a:t>
            </a:r>
            <a:r>
              <a:rPr lang="de-DE" dirty="0">
                <a:latin typeface="Melior Com" charset="0"/>
              </a:rPr>
              <a:t>ist die </a:t>
            </a:r>
            <a:r>
              <a:rPr lang="de-DE" dirty="0" smtClean="0">
                <a:latin typeface="Melior Com" charset="0"/>
              </a:rPr>
              <a:t>dreimonatige </a:t>
            </a:r>
            <a:r>
              <a:rPr lang="de-DE" dirty="0">
                <a:latin typeface="Melior Com" charset="0"/>
              </a:rPr>
              <a:t>Tätigkeit </a:t>
            </a:r>
            <a:r>
              <a:rPr lang="de-DE" dirty="0" smtClean="0">
                <a:latin typeface="Melior Com" charset="0"/>
              </a:rPr>
              <a:t>im Büro eines Mitglieds </a:t>
            </a:r>
            <a:r>
              <a:rPr lang="de-DE" dirty="0">
                <a:latin typeface="Melior Com" charset="0"/>
              </a:rPr>
              <a:t>des </a:t>
            </a:r>
            <a:r>
              <a:rPr lang="de-DE" dirty="0" smtClean="0">
                <a:latin typeface="Melior Com" charset="0"/>
              </a:rPr>
              <a:t>Deutschen Bundestages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endParaRPr lang="de-DE" dirty="0">
              <a:latin typeface="Melior Com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dirty="0" smtClean="0">
                <a:latin typeface="Melior Com" charset="0"/>
              </a:rPr>
              <a:t>– Stipendiatinnen </a:t>
            </a:r>
            <a:r>
              <a:rPr lang="de-DE" dirty="0">
                <a:latin typeface="Melior Com" charset="0"/>
              </a:rPr>
              <a:t>und Stipendiaten werden  </a:t>
            </a:r>
            <a:r>
              <a:rPr lang="de-DE" dirty="0" smtClean="0">
                <a:latin typeface="Melior Com" charset="0"/>
              </a:rPr>
              <a:t>in </a:t>
            </a:r>
            <a:r>
              <a:rPr lang="de-DE" dirty="0">
                <a:latin typeface="Melior Com" charset="0"/>
              </a:rPr>
              <a:t>die Arbeit </a:t>
            </a:r>
            <a:r>
              <a:rPr lang="de-DE" dirty="0" smtClean="0">
                <a:latin typeface="Melior Com" charset="0"/>
              </a:rPr>
              <a:t>des </a:t>
            </a:r>
            <a:br>
              <a:rPr lang="de-DE" dirty="0" smtClean="0">
                <a:latin typeface="Melior Com" charset="0"/>
              </a:rPr>
            </a:br>
            <a:r>
              <a:rPr lang="de-DE" dirty="0" smtClean="0">
                <a:latin typeface="Melior Com" charset="0"/>
              </a:rPr>
              <a:t>   Abgeordnetenbüros eingebunden 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dirty="0" smtClean="0">
                <a:latin typeface="Melior Com" charset="0"/>
              </a:rPr>
              <a:t>– sie </a:t>
            </a:r>
            <a:r>
              <a:rPr lang="de-DE" dirty="0">
                <a:latin typeface="Melior Com" charset="0"/>
              </a:rPr>
              <a:t>begleiten ihre Abgeordneten z</a:t>
            </a:r>
            <a:r>
              <a:rPr lang="de-DE" dirty="0" smtClean="0">
                <a:latin typeface="Melior Com" charset="0"/>
              </a:rPr>
              <a:t>. B</a:t>
            </a:r>
            <a:r>
              <a:rPr lang="de-DE" dirty="0">
                <a:latin typeface="Melior Com" charset="0"/>
              </a:rPr>
              <a:t>. zu </a:t>
            </a:r>
            <a:r>
              <a:rPr lang="de-DE" dirty="0" smtClean="0">
                <a:latin typeface="Melior Com" charset="0"/>
              </a:rPr>
              <a:t>den </a:t>
            </a:r>
            <a:r>
              <a:rPr lang="de-DE" dirty="0">
                <a:latin typeface="Melior Com" charset="0"/>
              </a:rPr>
              <a:t>Sitzungen </a:t>
            </a:r>
            <a:r>
              <a:rPr lang="de-DE" dirty="0" smtClean="0">
                <a:latin typeface="Melior Com" charset="0"/>
              </a:rPr>
              <a:t>von </a:t>
            </a:r>
            <a:br>
              <a:rPr lang="de-DE" dirty="0" smtClean="0">
                <a:latin typeface="Melior Com" charset="0"/>
              </a:rPr>
            </a:br>
            <a:r>
              <a:rPr lang="de-DE" dirty="0" smtClean="0">
                <a:latin typeface="Melior Com" charset="0"/>
              </a:rPr>
              <a:t>   Ausschüssen und</a:t>
            </a:r>
            <a:r>
              <a:rPr lang="de-DE" dirty="0">
                <a:latin typeface="Melior Com" charset="0"/>
              </a:rPr>
              <a:t> </a:t>
            </a:r>
            <a:r>
              <a:rPr lang="de-DE" dirty="0" smtClean="0">
                <a:latin typeface="Melior Com" charset="0"/>
              </a:rPr>
              <a:t>Fraktionen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dirty="0" smtClean="0">
                <a:latin typeface="Melior Com" charset="0"/>
              </a:rPr>
              <a:t>– sie </a:t>
            </a:r>
            <a:r>
              <a:rPr lang="de-DE" dirty="0">
                <a:latin typeface="Melior Com" charset="0"/>
              </a:rPr>
              <a:t>reisen in den Wahlkreis </a:t>
            </a:r>
            <a:r>
              <a:rPr lang="de-DE" dirty="0" smtClean="0">
                <a:latin typeface="Melior Com" charset="0"/>
              </a:rPr>
              <a:t>ihrer Abgeordneten </a:t>
            </a:r>
            <a:r>
              <a:rPr lang="de-DE" dirty="0">
                <a:latin typeface="Melior Com" charset="0"/>
              </a:rPr>
              <a:t>und lernen </a:t>
            </a:r>
            <a:r>
              <a:rPr lang="de-DE" dirty="0" smtClean="0">
                <a:latin typeface="Melior Com" charset="0"/>
              </a:rPr>
              <a:t>die</a:t>
            </a:r>
            <a:br>
              <a:rPr lang="de-DE" dirty="0" smtClean="0">
                <a:latin typeface="Melior Com" charset="0"/>
              </a:rPr>
            </a:br>
            <a:r>
              <a:rPr lang="de-DE" dirty="0" smtClean="0">
                <a:latin typeface="Melior Com" charset="0"/>
              </a:rPr>
              <a:t>   </a:t>
            </a:r>
            <a:r>
              <a:rPr lang="de-DE" dirty="0">
                <a:latin typeface="Melior Com" charset="0"/>
              </a:rPr>
              <a:t>„Wurzeln“ </a:t>
            </a:r>
            <a:r>
              <a:rPr lang="de-DE" dirty="0" smtClean="0">
                <a:latin typeface="Melior Com" charset="0"/>
              </a:rPr>
              <a:t>der politischen Arbeit kennen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dirty="0" smtClean="0">
                <a:latin typeface="Melior Com" charset="0"/>
              </a:rPr>
              <a:t>– aktive Mitarbeit: Abfassung von Ausarbeitungen, Reden, </a:t>
            </a:r>
            <a:br>
              <a:rPr lang="de-DE" dirty="0" smtClean="0">
                <a:latin typeface="Melior Com" charset="0"/>
              </a:rPr>
            </a:br>
            <a:r>
              <a:rPr lang="de-DE" dirty="0" smtClean="0">
                <a:latin typeface="Melior Com" charset="0"/>
              </a:rPr>
              <a:t>   Pressemitteilungen, Beantwortung von Briefen, Recherche und</a:t>
            </a:r>
            <a:br>
              <a:rPr lang="de-DE" dirty="0" smtClean="0">
                <a:latin typeface="Melior Com" charset="0"/>
              </a:rPr>
            </a:br>
            <a:r>
              <a:rPr lang="de-DE" dirty="0" smtClean="0">
                <a:latin typeface="Melior Com" charset="0"/>
              </a:rPr>
              <a:t>  </a:t>
            </a:r>
            <a:r>
              <a:rPr lang="de-DE" dirty="0">
                <a:latin typeface="Melior Com" charset="0"/>
              </a:rPr>
              <a:t> </a:t>
            </a:r>
            <a:r>
              <a:rPr lang="de-DE" dirty="0" smtClean="0">
                <a:latin typeface="Melior Com" charset="0"/>
              </a:rPr>
              <a:t>Sekretariatsaufgaben</a:t>
            </a:r>
            <a:endParaRPr lang="de-DE" dirty="0">
              <a:latin typeface="Melior Com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390731" y="5531447"/>
            <a:ext cx="22860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eaLnBrk="1" hangingPunct="1">
              <a:lnSpc>
                <a:spcPct val="120000"/>
              </a:lnSpc>
            </a:pPr>
            <a:r>
              <a:rPr lang="de-DE" sz="1200" dirty="0" smtClean="0">
                <a:solidFill>
                  <a:schemeClr val="bg1"/>
                </a:solidFill>
                <a:latin typeface="Melior Com"/>
                <a:cs typeface="Melior Com"/>
              </a:rPr>
              <a:t>10/18 © Deutscher Bundestag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070530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 11" descr="18mm_cmyk_3Z_W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31" y="1943102"/>
            <a:ext cx="2751932" cy="197025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13531" y="1201603"/>
            <a:ext cx="754379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b="1" dirty="0">
                <a:latin typeface="Melior Com" charset="0"/>
              </a:rPr>
              <a:t>w</a:t>
            </a:r>
            <a:r>
              <a:rPr lang="de-DE" b="1" dirty="0" smtClean="0">
                <a:latin typeface="Melior Com" charset="0"/>
              </a:rPr>
              <a:t>eitere Programminhalte</a:t>
            </a:r>
            <a:r>
              <a:rPr lang="de-DE" dirty="0" smtClean="0">
                <a:latin typeface="Melior Com" charset="0"/>
              </a:rPr>
              <a:t>: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endParaRPr lang="de-DE" dirty="0" smtClean="0">
              <a:latin typeface="Melior Com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dirty="0" smtClean="0">
                <a:latin typeface="Melior Com" charset="0"/>
              </a:rPr>
              <a:t>– </a:t>
            </a:r>
            <a:r>
              <a:rPr lang="de-DE" dirty="0">
                <a:latin typeface="Melior Com" charset="0"/>
              </a:rPr>
              <a:t>intensive Vorbereitung auf das Praktikum </a:t>
            </a:r>
            <a:r>
              <a:rPr lang="de-DE" dirty="0" smtClean="0">
                <a:latin typeface="Melior Com" charset="0"/>
              </a:rPr>
              <a:t>im Abgeordnetenbüro,</a:t>
            </a:r>
          </a:p>
          <a:p>
            <a:pPr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endParaRPr lang="de-DE" dirty="0" smtClean="0">
              <a:latin typeface="Melior Com" charset="0"/>
            </a:endParaRPr>
          </a:p>
          <a:p>
            <a:pPr>
              <a:spcBef>
                <a:spcPts val="6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dirty="0">
                <a:latin typeface="Melior Com" charset="0"/>
              </a:rPr>
              <a:t>– Lehrveranstaltungen an den drei Berliner </a:t>
            </a:r>
            <a:r>
              <a:rPr lang="de-DE" dirty="0" smtClean="0">
                <a:latin typeface="Melior Com" charset="0"/>
              </a:rPr>
              <a:t>Universitäten,</a:t>
            </a:r>
          </a:p>
          <a:p>
            <a:pPr>
              <a:spcBef>
                <a:spcPts val="6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endParaRPr lang="de-DE" dirty="0">
              <a:latin typeface="Melior Com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dirty="0" smtClean="0">
                <a:latin typeface="Melior Com" charset="0"/>
              </a:rPr>
              <a:t>– Informationsveranstaltungen</a:t>
            </a:r>
            <a:r>
              <a:rPr lang="de-DE" dirty="0">
                <a:latin typeface="Melior Com" charset="0"/>
              </a:rPr>
              <a:t> </a:t>
            </a:r>
            <a:r>
              <a:rPr lang="de-DE" dirty="0" smtClean="0">
                <a:latin typeface="Melior Com" charset="0"/>
              </a:rPr>
              <a:t>und Seminare</a:t>
            </a:r>
            <a:r>
              <a:rPr lang="de-DE" dirty="0">
                <a:latin typeface="Melior Com" charset="0"/>
              </a:rPr>
              <a:t> </a:t>
            </a:r>
            <a:r>
              <a:rPr lang="de-DE" dirty="0" smtClean="0">
                <a:latin typeface="Melior Com" charset="0"/>
              </a:rPr>
              <a:t>bei </a:t>
            </a:r>
            <a:r>
              <a:rPr lang="de-DE" dirty="0">
                <a:latin typeface="Melior Com" charset="0"/>
              </a:rPr>
              <a:t>den </a:t>
            </a:r>
            <a:r>
              <a:rPr lang="de-DE" dirty="0" smtClean="0">
                <a:latin typeface="Melior Com" charset="0"/>
              </a:rPr>
              <a:t/>
            </a:r>
            <a:br>
              <a:rPr lang="de-DE" dirty="0" smtClean="0">
                <a:latin typeface="Melior Com" charset="0"/>
              </a:rPr>
            </a:br>
            <a:r>
              <a:rPr lang="de-DE" dirty="0" smtClean="0">
                <a:latin typeface="Melior Com" charset="0"/>
              </a:rPr>
              <a:t>   politischen Stiftungen</a:t>
            </a:r>
            <a:r>
              <a:rPr lang="de-DE" dirty="0">
                <a:latin typeface="Melior Com" charset="0"/>
              </a:rPr>
              <a:t>.</a:t>
            </a:r>
            <a:endParaRPr lang="de-DE" dirty="0" smtClean="0">
              <a:latin typeface="Melior Com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390731" y="5531447"/>
            <a:ext cx="22860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eaLnBrk="1" hangingPunct="1">
              <a:lnSpc>
                <a:spcPct val="120000"/>
              </a:lnSpc>
            </a:pPr>
            <a:r>
              <a:rPr lang="de-DE" sz="1200" dirty="0" smtClean="0">
                <a:solidFill>
                  <a:schemeClr val="bg1"/>
                </a:solidFill>
                <a:latin typeface="Melior Com"/>
                <a:cs typeface="Melior Com"/>
              </a:rPr>
              <a:t>11/18 © Deutscher Bundestag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26023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 11" descr="18mm_cmyk_3Z_W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31" y="1943102"/>
            <a:ext cx="2751932" cy="197025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89731" y="381000"/>
            <a:ext cx="7393979" cy="5369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b="1" dirty="0" smtClean="0">
                <a:latin typeface="Melior Com" charset="0"/>
              </a:rPr>
              <a:t>2.3 Auswahl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endParaRPr lang="de-DE" dirty="0">
              <a:latin typeface="Melior Com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dirty="0" smtClean="0">
                <a:latin typeface="Melior Com" charset="0"/>
              </a:rPr>
              <a:t>Voraussetzungen: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endParaRPr lang="de-DE" dirty="0">
              <a:latin typeface="Melior Com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dirty="0">
                <a:latin typeface="Melior Com" charset="0"/>
              </a:rPr>
              <a:t>– Staatsangehörigkeit eines teilnehmenden 	</a:t>
            </a:r>
            <a:r>
              <a:rPr lang="de-DE" dirty="0" smtClean="0">
                <a:latin typeface="Melior Com" charset="0"/>
              </a:rPr>
              <a:t>Landes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endParaRPr lang="de-DE" dirty="0">
              <a:latin typeface="Melior Com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dirty="0">
                <a:latin typeface="Melior Com" charset="0"/>
              </a:rPr>
              <a:t>–	sehr gute Kenntnisse der deutschen </a:t>
            </a:r>
            <a:r>
              <a:rPr lang="de-DE" dirty="0" smtClean="0">
                <a:latin typeface="Melior Com" charset="0"/>
              </a:rPr>
              <a:t>Sprache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dirty="0" smtClean="0">
                <a:latin typeface="Melior Com" charset="0"/>
              </a:rPr>
              <a:t> </a:t>
            </a:r>
            <a:endParaRPr lang="de-DE" dirty="0">
              <a:latin typeface="Melior Com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dirty="0">
                <a:latin typeface="Melior Com" charset="0"/>
              </a:rPr>
              <a:t>–	Kenntnisse der deutschen Politik, </a:t>
            </a:r>
            <a:r>
              <a:rPr lang="de-DE" dirty="0" smtClean="0">
                <a:latin typeface="Melior Com" charset="0"/>
              </a:rPr>
              <a:t>Gesellschaft </a:t>
            </a:r>
            <a:r>
              <a:rPr lang="de-DE" dirty="0">
                <a:latin typeface="Melior Com" charset="0"/>
              </a:rPr>
              <a:t>und </a:t>
            </a:r>
            <a:r>
              <a:rPr lang="de-DE" dirty="0" smtClean="0">
                <a:latin typeface="Melior Com" charset="0"/>
              </a:rPr>
              <a:t>Geschichte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endParaRPr lang="de-DE" dirty="0">
              <a:latin typeface="Melior Com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dirty="0">
                <a:latin typeface="Melior Com" charset="0"/>
              </a:rPr>
              <a:t>– abgeschlossenes </a:t>
            </a:r>
            <a:r>
              <a:rPr lang="de-DE" dirty="0" smtClean="0">
                <a:latin typeface="Melior Com" charset="0"/>
              </a:rPr>
              <a:t>Universitätsstudium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endParaRPr lang="de-DE" dirty="0">
              <a:latin typeface="Melior Com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dirty="0">
                <a:latin typeface="Melior Com" charset="0"/>
              </a:rPr>
              <a:t>– zivilgesellschaftliches </a:t>
            </a:r>
            <a:r>
              <a:rPr lang="de-DE" dirty="0" smtClean="0">
                <a:latin typeface="Melior Com" charset="0"/>
              </a:rPr>
              <a:t>oder politisches Engagement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endParaRPr lang="de-DE" dirty="0">
              <a:latin typeface="Melior Com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dirty="0">
                <a:latin typeface="Melior Com" charset="0"/>
              </a:rPr>
              <a:t>– zu Programmbeginn nicht älter als 30 </a:t>
            </a:r>
            <a:r>
              <a:rPr lang="de-DE" dirty="0" smtClean="0">
                <a:latin typeface="Melior Com" charset="0"/>
              </a:rPr>
              <a:t>Jahre</a:t>
            </a:r>
            <a:endParaRPr lang="de-DE" dirty="0">
              <a:latin typeface="Melior Com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390731" y="5531446"/>
            <a:ext cx="244713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eaLnBrk="1" hangingPunct="1">
              <a:lnSpc>
                <a:spcPct val="120000"/>
              </a:lnSpc>
            </a:pPr>
            <a:r>
              <a:rPr lang="de-DE" sz="1200" dirty="0" smtClean="0">
                <a:solidFill>
                  <a:schemeClr val="bg1"/>
                </a:solidFill>
                <a:latin typeface="Melior Com"/>
                <a:cs typeface="Melior Com"/>
              </a:rPr>
              <a:t>12/18 © Deutscher Bundestag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96786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 11" descr="18mm_cmyk_3Z_W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31" y="1943102"/>
            <a:ext cx="2751932" cy="197025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65931" y="914400"/>
            <a:ext cx="7393979" cy="412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dirty="0" smtClean="0">
                <a:latin typeface="Melior Com" charset="0"/>
              </a:rPr>
              <a:t>Zweistufiges </a:t>
            </a:r>
            <a:r>
              <a:rPr lang="de-DE" dirty="0">
                <a:latin typeface="Melior Com" charset="0"/>
              </a:rPr>
              <a:t>Auswahlverfahren</a:t>
            </a:r>
            <a:r>
              <a:rPr lang="de-DE" dirty="0" smtClean="0">
                <a:latin typeface="Melior Com" charset="0"/>
              </a:rPr>
              <a:t>: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endParaRPr lang="de-DE" dirty="0">
              <a:latin typeface="Melior Com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dirty="0" smtClean="0">
                <a:latin typeface="Melior Com" charset="0"/>
              </a:rPr>
              <a:t>– eine </a:t>
            </a:r>
            <a:r>
              <a:rPr lang="de-DE" dirty="0">
                <a:latin typeface="Melior Com" charset="0"/>
              </a:rPr>
              <a:t>Vorauswahl trifft die Deutsche </a:t>
            </a:r>
            <a:r>
              <a:rPr lang="de-DE" dirty="0" smtClean="0">
                <a:latin typeface="Melior Com" charset="0"/>
              </a:rPr>
              <a:t>Botschaft des Heimatlandes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dirty="0" smtClean="0">
                <a:latin typeface="Melior Com" charset="0"/>
              </a:rPr>
              <a:t>– persönliches Auswahlgespräch </a:t>
            </a:r>
            <a:r>
              <a:rPr lang="de-DE" dirty="0">
                <a:latin typeface="Melior Com" charset="0"/>
              </a:rPr>
              <a:t>vor einer </a:t>
            </a:r>
            <a:r>
              <a:rPr lang="de-DE" dirty="0" smtClean="0">
                <a:latin typeface="Melior Com" charset="0"/>
              </a:rPr>
              <a:t>Kommission </a:t>
            </a:r>
            <a:br>
              <a:rPr lang="de-DE" dirty="0" smtClean="0">
                <a:latin typeface="Melior Com" charset="0"/>
              </a:rPr>
            </a:br>
            <a:r>
              <a:rPr lang="de-DE" dirty="0" smtClean="0">
                <a:latin typeface="Melior Com" charset="0"/>
              </a:rPr>
              <a:t>   des </a:t>
            </a:r>
            <a:r>
              <a:rPr lang="de-DE" dirty="0">
                <a:latin typeface="Melior Com" charset="0"/>
              </a:rPr>
              <a:t>Deutschen </a:t>
            </a:r>
            <a:r>
              <a:rPr lang="de-DE" dirty="0" smtClean="0">
                <a:latin typeface="Melior Com" charset="0"/>
              </a:rPr>
              <a:t>Bundestages</a:t>
            </a:r>
            <a:endParaRPr lang="de-DE" dirty="0">
              <a:latin typeface="Melior Com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endParaRPr lang="de-DE" dirty="0">
              <a:latin typeface="Melior Com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endParaRPr lang="de-DE" dirty="0" smtClean="0">
              <a:latin typeface="Melior Com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dirty="0" smtClean="0">
                <a:latin typeface="Melior Com" charset="0"/>
              </a:rPr>
              <a:t>Bewerbungsunterlagen und weitere Informationen unter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endParaRPr lang="de-DE" dirty="0" smtClean="0">
              <a:latin typeface="Melior Com" charset="0"/>
            </a:endParaRPr>
          </a:p>
          <a:p>
            <a:pPr algn="ctr"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sz="2000" b="1" dirty="0" smtClean="0">
                <a:latin typeface="Melior Com" charset="0"/>
              </a:rPr>
              <a:t>www.bundestag.de/ips</a:t>
            </a:r>
            <a:endParaRPr lang="de-DE" sz="2000" b="1" dirty="0">
              <a:latin typeface="Melior Com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390731" y="5531446"/>
            <a:ext cx="22860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eaLnBrk="1" hangingPunct="1">
              <a:lnSpc>
                <a:spcPct val="120000"/>
              </a:lnSpc>
            </a:pPr>
            <a:r>
              <a:rPr lang="de-DE" sz="1200" dirty="0" smtClean="0">
                <a:solidFill>
                  <a:schemeClr val="bg1"/>
                </a:solidFill>
                <a:latin typeface="Melior Com"/>
                <a:cs typeface="Melior Com"/>
              </a:rPr>
              <a:t>13/18 © Deutscher Bundestag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142750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 11" descr="18mm_cmyk_3Z_W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31" y="1943102"/>
            <a:ext cx="2751932" cy="197025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66217" y="60960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r>
              <a:rPr lang="de-DE" b="1" dirty="0">
                <a:latin typeface="Melior Com"/>
                <a:cs typeface="Melior Com"/>
              </a:rPr>
              <a:t>3. </a:t>
            </a:r>
            <a:r>
              <a:rPr lang="de-DE" b="1" dirty="0" smtClean="0">
                <a:latin typeface="Melior Com"/>
                <a:cs typeface="Melior Com"/>
              </a:rPr>
              <a:t>Partnerprogramme</a:t>
            </a:r>
            <a:endParaRPr lang="de-DE" b="1" dirty="0">
              <a:latin typeface="Melior Com"/>
              <a:cs typeface="Melior Com"/>
            </a:endParaRPr>
          </a:p>
        </p:txBody>
      </p:sp>
      <p:pic>
        <p:nvPicPr>
          <p:cNvPr id="6" name="Inhaltsplatzhalt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1" y="1143000"/>
            <a:ext cx="7002498" cy="443126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390731" y="5531447"/>
            <a:ext cx="23622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eaLnBrk="1" hangingPunct="1">
              <a:lnSpc>
                <a:spcPct val="120000"/>
              </a:lnSpc>
            </a:pPr>
            <a:r>
              <a:rPr lang="de-DE" sz="1200" dirty="0" smtClean="0">
                <a:solidFill>
                  <a:schemeClr val="bg1"/>
                </a:solidFill>
                <a:latin typeface="Melior Com"/>
                <a:cs typeface="Melior Com"/>
              </a:rPr>
              <a:t>14/18 © Deutscher Bundestag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5041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 11" descr="18mm_cmyk_3Z_W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31" y="1943102"/>
            <a:ext cx="2751932" cy="1970257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3420042" y="238183"/>
            <a:ext cx="3810000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15000"/>
              </a:spcBef>
              <a:spcAft>
                <a:spcPts val="24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sz="2000" dirty="0" smtClean="0">
                <a:latin typeface="Melior Com" charset="0"/>
              </a:rPr>
              <a:t>Frankreich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ts val="24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sz="2000" dirty="0" smtClean="0">
                <a:latin typeface="Melior Com" charset="0"/>
              </a:rPr>
              <a:t>Rumänien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ts val="24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sz="2000" dirty="0" smtClean="0">
                <a:latin typeface="Melior Com" charset="0"/>
              </a:rPr>
              <a:t>Lettland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ts val="24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sz="2000" dirty="0" smtClean="0">
                <a:latin typeface="Melior Com" charset="0"/>
              </a:rPr>
              <a:t>Tschechien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ts val="24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sz="2000" dirty="0" smtClean="0">
                <a:latin typeface="Melior Com" charset="0"/>
              </a:rPr>
              <a:t>Ungarn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ts val="24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sz="2000" dirty="0" smtClean="0">
                <a:latin typeface="Melior Com" charset="0"/>
              </a:rPr>
              <a:t>Israel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ts val="24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sz="2000" dirty="0" smtClean="0">
                <a:latin typeface="Melior Com" charset="0"/>
              </a:rPr>
              <a:t>Armenien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ts val="24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sz="2000" dirty="0" smtClean="0">
                <a:latin typeface="Melior Com" charset="0"/>
              </a:rPr>
              <a:t>Ukraine</a:t>
            </a:r>
          </a:p>
        </p:txBody>
      </p:sp>
      <p:pic>
        <p:nvPicPr>
          <p:cNvPr id="18" name="Bild 8" descr="Bild 3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958" y="238183"/>
            <a:ext cx="752757" cy="444581"/>
          </a:xfrm>
          <a:prstGeom prst="rect">
            <a:avLst/>
          </a:prstGeom>
          <a:ln w="6350" cmpd="sng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0" name="Bild 10" descr="Bild 15.t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7" y="1726591"/>
            <a:ext cx="720080" cy="433021"/>
          </a:xfrm>
          <a:prstGeom prst="rect">
            <a:avLst/>
          </a:prstGeom>
          <a:ln w="6350" cmpd="sng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717" y="2406653"/>
            <a:ext cx="720080" cy="43204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Bild 12" descr="Bild 24.t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060" y="3085742"/>
            <a:ext cx="720080" cy="437887"/>
          </a:xfrm>
          <a:prstGeom prst="rect">
            <a:avLst/>
          </a:prstGeom>
          <a:ln w="6350" cmpd="sng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3" name="Bild 1" descr="200px Israel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958" y="3801117"/>
            <a:ext cx="720839" cy="522608"/>
          </a:xfrm>
          <a:prstGeom prst="rect">
            <a:avLst/>
          </a:prstGeom>
          <a:ln w="6350" cmpd="sng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4" name="Grafik 23" descr="Armenien.jpg"/>
          <p:cNvPicPr>
            <a:picLocks noChangeAspect="1"/>
          </p:cNvPicPr>
          <p:nvPr/>
        </p:nvPicPr>
        <p:blipFill rotWithShape="1">
          <a:blip r:embed="rId8" cstate="print"/>
          <a:srcRect r="4994" b="48758"/>
          <a:stretch/>
        </p:blipFill>
        <p:spPr>
          <a:xfrm>
            <a:off x="2578717" y="4601213"/>
            <a:ext cx="720080" cy="42527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24" y="1016547"/>
            <a:ext cx="726178" cy="434670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8390731" y="5531446"/>
            <a:ext cx="23622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eaLnBrk="1" hangingPunct="1">
              <a:lnSpc>
                <a:spcPct val="120000"/>
              </a:lnSpc>
            </a:pPr>
            <a:r>
              <a:rPr lang="de-DE" sz="1200" dirty="0" smtClean="0">
                <a:solidFill>
                  <a:schemeClr val="bg1"/>
                </a:solidFill>
                <a:latin typeface="Melior Com"/>
                <a:cs typeface="Melior Com"/>
              </a:rPr>
              <a:t>15/18 © Deutscher Bundestag</a:t>
            </a:r>
            <a:endParaRPr lang="de-DE" sz="1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864" y="5269591"/>
            <a:ext cx="719390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52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 11" descr="18mm_cmyk_3Z_W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31" y="1943102"/>
            <a:ext cx="2751932" cy="197025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70731" y="60960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r>
              <a:rPr lang="de-DE" b="1" dirty="0">
                <a:latin typeface="Melior Com"/>
                <a:cs typeface="Melior Com"/>
              </a:rPr>
              <a:t>4</a:t>
            </a:r>
            <a:r>
              <a:rPr lang="de-DE" b="1" dirty="0" smtClean="0">
                <a:latin typeface="Melior Com"/>
                <a:cs typeface="Melior Com"/>
              </a:rPr>
              <a:t>. Alumni</a:t>
            </a:r>
            <a:endParaRPr lang="de-DE" b="1" dirty="0">
              <a:latin typeface="Melior Com"/>
              <a:cs typeface="Melior Com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2" y="1219200"/>
            <a:ext cx="6553200" cy="43688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8390731" y="5531446"/>
            <a:ext cx="22860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eaLnBrk="1" hangingPunct="1">
              <a:lnSpc>
                <a:spcPct val="120000"/>
              </a:lnSpc>
            </a:pPr>
            <a:r>
              <a:rPr lang="de-DE" sz="1200" dirty="0" smtClean="0">
                <a:solidFill>
                  <a:schemeClr val="bg1"/>
                </a:solidFill>
                <a:latin typeface="Melior Com"/>
                <a:cs typeface="Melior Com"/>
              </a:rPr>
              <a:t>16/18 © Deutscher Bundestag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201704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 11" descr="18mm_cmyk_3Z_W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31" y="1943102"/>
            <a:ext cx="2751932" cy="197025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39551" y="692696"/>
            <a:ext cx="7089179" cy="416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dirty="0" smtClean="0">
                <a:latin typeface="Melior Com" charset="0"/>
              </a:rPr>
              <a:t>In </a:t>
            </a:r>
            <a:r>
              <a:rPr lang="de-DE" dirty="0">
                <a:latin typeface="Melior Com" charset="0"/>
              </a:rPr>
              <a:t>vielen </a:t>
            </a:r>
            <a:r>
              <a:rPr lang="de-DE" dirty="0" smtClean="0">
                <a:latin typeface="Melior Com" charset="0"/>
              </a:rPr>
              <a:t>IPS-Partnerländern </a:t>
            </a:r>
            <a:r>
              <a:rPr lang="de-DE" dirty="0">
                <a:latin typeface="Melior Com" charset="0"/>
              </a:rPr>
              <a:t>sind </a:t>
            </a:r>
            <a:r>
              <a:rPr lang="de-DE" dirty="0" smtClean="0">
                <a:latin typeface="Melior Com" charset="0"/>
              </a:rPr>
              <a:t>„</a:t>
            </a:r>
            <a:r>
              <a:rPr lang="de-DE" dirty="0">
                <a:latin typeface="Melior Com" charset="0"/>
              </a:rPr>
              <a:t>Alumni-Clubs“ gegründet worden</a:t>
            </a:r>
            <a:r>
              <a:rPr lang="de-DE" dirty="0" smtClean="0">
                <a:latin typeface="Melior Com" charset="0"/>
              </a:rPr>
              <a:t>.</a:t>
            </a:r>
          </a:p>
          <a:p>
            <a:pPr>
              <a:lnSpc>
                <a:spcPct val="6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endParaRPr lang="de-DE" dirty="0">
              <a:latin typeface="Melior Com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b="1" dirty="0" smtClean="0">
                <a:latin typeface="Melior Com" charset="0"/>
              </a:rPr>
              <a:t>Ziel</a:t>
            </a:r>
            <a:r>
              <a:rPr lang="de-DE" dirty="0">
                <a:latin typeface="Melior Com" charset="0"/>
              </a:rPr>
              <a:t>: </a:t>
            </a:r>
            <a:endParaRPr lang="de-DE" dirty="0" smtClean="0">
              <a:latin typeface="Melior Com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dirty="0" smtClean="0">
                <a:latin typeface="Melior Com" charset="0"/>
              </a:rPr>
              <a:t>Vertiefung </a:t>
            </a:r>
            <a:r>
              <a:rPr lang="de-DE" dirty="0">
                <a:latin typeface="Melior Com" charset="0"/>
              </a:rPr>
              <a:t>und Festigung </a:t>
            </a:r>
            <a:r>
              <a:rPr lang="de-DE" dirty="0" smtClean="0">
                <a:latin typeface="Melior Com" charset="0"/>
              </a:rPr>
              <a:t>der freundschaftlichen </a:t>
            </a:r>
            <a:r>
              <a:rPr lang="de-DE" dirty="0">
                <a:latin typeface="Melior Com" charset="0"/>
              </a:rPr>
              <a:t>Beziehungen </a:t>
            </a:r>
            <a:r>
              <a:rPr lang="de-DE" dirty="0" smtClean="0">
                <a:latin typeface="Melior Com" charset="0"/>
              </a:rPr>
              <a:t>untereinander und </a:t>
            </a:r>
            <a:r>
              <a:rPr lang="de-DE" dirty="0">
                <a:latin typeface="Melior Com" charset="0"/>
              </a:rPr>
              <a:t>zum Deutschen </a:t>
            </a:r>
            <a:r>
              <a:rPr lang="de-DE" dirty="0" smtClean="0">
                <a:latin typeface="Melior Com" charset="0"/>
              </a:rPr>
              <a:t>Bundestag </a:t>
            </a:r>
            <a:r>
              <a:rPr lang="de-DE" dirty="0">
                <a:latin typeface="Melior Com" charset="0"/>
              </a:rPr>
              <a:t>sowie den Deutschen </a:t>
            </a:r>
            <a:r>
              <a:rPr lang="de-DE" dirty="0" smtClean="0">
                <a:latin typeface="Melior Com" charset="0"/>
              </a:rPr>
              <a:t>Botschaften </a:t>
            </a:r>
            <a:r>
              <a:rPr lang="de-DE" dirty="0">
                <a:latin typeface="Melior Com" charset="0"/>
              </a:rPr>
              <a:t>vor </a:t>
            </a:r>
            <a:r>
              <a:rPr lang="de-DE" dirty="0" smtClean="0">
                <a:latin typeface="Melior Com" charset="0"/>
              </a:rPr>
              <a:t>Ort.</a:t>
            </a:r>
          </a:p>
          <a:p>
            <a:pPr>
              <a:lnSpc>
                <a:spcPct val="6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endParaRPr lang="de-DE" dirty="0">
              <a:latin typeface="Melior Com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dirty="0" smtClean="0">
                <a:latin typeface="Melior Com" charset="0"/>
              </a:rPr>
              <a:t>Der </a:t>
            </a:r>
            <a:r>
              <a:rPr lang="de-DE" dirty="0">
                <a:latin typeface="Melior Com" charset="0"/>
              </a:rPr>
              <a:t>Deutsche Bundestag lädt </a:t>
            </a:r>
            <a:r>
              <a:rPr lang="de-DE" dirty="0" smtClean="0">
                <a:latin typeface="Melior Com" charset="0"/>
              </a:rPr>
              <a:t>Vertreter </a:t>
            </a:r>
            <a:r>
              <a:rPr lang="de-DE" dirty="0">
                <a:latin typeface="Melior Com" charset="0"/>
              </a:rPr>
              <a:t>der „Alumni-Clubs“ </a:t>
            </a:r>
            <a:r>
              <a:rPr lang="de-DE" dirty="0" smtClean="0">
                <a:latin typeface="Melior Com" charset="0"/>
              </a:rPr>
              <a:t>einmal im </a:t>
            </a:r>
            <a:r>
              <a:rPr lang="de-DE" dirty="0">
                <a:latin typeface="Melior Com" charset="0"/>
              </a:rPr>
              <a:t>Jahr nach Berlin ein, um </a:t>
            </a:r>
            <a:r>
              <a:rPr lang="de-DE" dirty="0" smtClean="0">
                <a:latin typeface="Melior Com" charset="0"/>
              </a:rPr>
              <a:t>die </a:t>
            </a:r>
            <a:r>
              <a:rPr lang="de-DE" dirty="0">
                <a:latin typeface="Melior Com" charset="0"/>
              </a:rPr>
              <a:t>Vernetzung </a:t>
            </a:r>
            <a:r>
              <a:rPr lang="de-DE" dirty="0" smtClean="0">
                <a:latin typeface="Melior Com" charset="0"/>
              </a:rPr>
              <a:t>mit dem Deutschen Bundestag und der Alumni-Clubs untereinander weiter </a:t>
            </a:r>
            <a:r>
              <a:rPr lang="de-DE" dirty="0">
                <a:latin typeface="Melior Com" charset="0"/>
              </a:rPr>
              <a:t>voranzutreiben</a:t>
            </a:r>
            <a:r>
              <a:rPr lang="de-DE" dirty="0" smtClean="0">
                <a:latin typeface="Melior Com" charset="0"/>
              </a:rPr>
              <a:t>.</a:t>
            </a:r>
            <a:endParaRPr lang="de-DE" dirty="0">
              <a:latin typeface="Melior Com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390731" y="5531447"/>
            <a:ext cx="22860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eaLnBrk="1" hangingPunct="1">
              <a:lnSpc>
                <a:spcPct val="120000"/>
              </a:lnSpc>
            </a:pPr>
            <a:r>
              <a:rPr lang="de-DE" sz="1200" dirty="0" smtClean="0">
                <a:solidFill>
                  <a:schemeClr val="bg1"/>
                </a:solidFill>
                <a:latin typeface="Melior Com"/>
                <a:cs typeface="Melior Com"/>
              </a:rPr>
              <a:t>17/18 © Deutscher Bundestag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214224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70731" y="3750236"/>
            <a:ext cx="678180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r>
              <a:rPr lang="de-DE" sz="2800" b="1" dirty="0" smtClean="0">
                <a:latin typeface="Melior Com" charset="0"/>
              </a:rPr>
              <a:t>Vielen Dank für Ihre Aufmerksamkeit!</a:t>
            </a:r>
          </a:p>
          <a:p>
            <a:pPr algn="ctr"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endParaRPr lang="de-DE" sz="2800" b="1" dirty="0" smtClean="0">
              <a:latin typeface="Melior Com" charset="0"/>
            </a:endParaRPr>
          </a:p>
          <a:p>
            <a:pPr algn="ctr"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r>
              <a:rPr lang="de-DE" sz="2800" b="1" dirty="0" smtClean="0">
                <a:latin typeface="Melior Com" charset="0"/>
              </a:rPr>
              <a:t>www.bundestag.de/ips</a:t>
            </a:r>
          </a:p>
        </p:txBody>
      </p:sp>
      <p:pic>
        <p:nvPicPr>
          <p:cNvPr id="6" name="Bild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31" y="762000"/>
            <a:ext cx="5860817" cy="2667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390731" y="5531447"/>
            <a:ext cx="244713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eaLnBrk="1" hangingPunct="1">
              <a:lnSpc>
                <a:spcPct val="120000"/>
              </a:lnSpc>
            </a:pPr>
            <a:r>
              <a:rPr lang="de-DE" sz="1200" dirty="0" smtClean="0">
                <a:solidFill>
                  <a:schemeClr val="bg1"/>
                </a:solidFill>
                <a:latin typeface="Melior Com"/>
                <a:cs typeface="Melior Com"/>
              </a:rPr>
              <a:t>18/18 © Deutscher Bundestag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53821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/>
          <p:cNvSpPr txBox="1"/>
          <p:nvPr/>
        </p:nvSpPr>
        <p:spPr>
          <a:xfrm>
            <a:off x="1218977" y="869246"/>
            <a:ext cx="4464496" cy="4528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273050" algn="l"/>
              </a:tabLst>
            </a:pPr>
            <a:r>
              <a:rPr lang="de-DE" b="1" dirty="0" smtClean="0">
                <a:latin typeface="Melior Com"/>
                <a:cs typeface="Melior Com"/>
              </a:rPr>
              <a:t>1. 	Geschichte 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273050" algn="l"/>
              </a:tabLst>
            </a:pPr>
            <a:endParaRPr lang="de-DE" dirty="0" smtClean="0">
              <a:latin typeface="Melior Com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273050" algn="l"/>
              </a:tabLst>
            </a:pPr>
            <a:r>
              <a:rPr lang="de-DE" b="1" dirty="0" smtClean="0">
                <a:latin typeface="Melior Com"/>
                <a:cs typeface="Melior Com"/>
              </a:rPr>
              <a:t>2. 	IPS-Programm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273050" algn="l"/>
              </a:tabLst>
            </a:pPr>
            <a:r>
              <a:rPr lang="de-DE" dirty="0" smtClean="0">
                <a:latin typeface="Melior Com" charset="0"/>
              </a:rPr>
              <a:t>	2.1 Ziele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273050" algn="l"/>
              </a:tabLst>
            </a:pPr>
            <a:r>
              <a:rPr lang="de-DE" dirty="0" smtClean="0">
                <a:latin typeface="Melior Com" charset="0"/>
              </a:rPr>
              <a:t>	2.2 Ablauf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273050" algn="l"/>
              </a:tabLst>
            </a:pPr>
            <a:r>
              <a:rPr lang="de-DE" dirty="0" smtClean="0">
                <a:latin typeface="Melior Com" charset="0"/>
              </a:rPr>
              <a:t>	2.3 Auswahl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273050" algn="l"/>
              </a:tabLst>
            </a:pPr>
            <a:endParaRPr lang="de-DE" dirty="0" smtClean="0">
              <a:latin typeface="Melior Com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273050" algn="l"/>
              </a:tabLst>
            </a:pPr>
            <a:r>
              <a:rPr lang="de-DE" b="1" dirty="0" smtClean="0">
                <a:latin typeface="Melior Com"/>
                <a:cs typeface="Melior Com"/>
              </a:rPr>
              <a:t>3. 	Partnerprogramme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273050" algn="l"/>
              </a:tabLst>
            </a:pPr>
            <a:endParaRPr lang="de-DE" dirty="0" smtClean="0">
              <a:latin typeface="Melior Com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273050" algn="l"/>
              </a:tabLst>
            </a:pPr>
            <a:r>
              <a:rPr lang="de-DE" b="1" dirty="0" smtClean="0">
                <a:latin typeface="Melior Com"/>
                <a:cs typeface="Melior Com"/>
              </a:rPr>
              <a:t>4. 	</a:t>
            </a:r>
            <a:r>
              <a:rPr lang="de-DE" b="1" dirty="0" err="1" smtClean="0">
                <a:latin typeface="Melior Com"/>
                <a:cs typeface="Melior Com"/>
              </a:rPr>
              <a:t>Alumni</a:t>
            </a:r>
            <a:r>
              <a:rPr lang="de-DE" b="1" dirty="0" smtClean="0">
                <a:latin typeface="Melior Com"/>
                <a:cs typeface="Melior Com"/>
              </a:rPr>
              <a:t> </a:t>
            </a:r>
          </a:p>
          <a:p>
            <a:pPr>
              <a:lnSpc>
                <a:spcPct val="120000"/>
              </a:lnSpc>
              <a:tabLst>
                <a:tab pos="273050" algn="l"/>
              </a:tabLst>
            </a:pPr>
            <a:endParaRPr lang="de-DE" dirty="0"/>
          </a:p>
        </p:txBody>
      </p:sp>
      <p:pic>
        <p:nvPicPr>
          <p:cNvPr id="32" name="Bild 11" descr="18mm_cmyk_3Z_W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31" y="1943102"/>
            <a:ext cx="2751932" cy="1970257"/>
          </a:xfrm>
          <a:prstGeom prst="rect">
            <a:avLst/>
          </a:prstGeom>
        </p:spPr>
      </p:pic>
      <p:sp>
        <p:nvSpPr>
          <p:cNvPr id="33" name="Textfeld 32"/>
          <p:cNvSpPr txBox="1"/>
          <p:nvPr/>
        </p:nvSpPr>
        <p:spPr>
          <a:xfrm>
            <a:off x="8390731" y="5531447"/>
            <a:ext cx="22098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eaLnBrk="1" hangingPunct="1">
              <a:lnSpc>
                <a:spcPct val="120000"/>
              </a:lnSpc>
            </a:pPr>
            <a:r>
              <a:rPr lang="de-DE" sz="1200" dirty="0" smtClean="0">
                <a:solidFill>
                  <a:schemeClr val="bg1"/>
                </a:solidFill>
                <a:latin typeface="Melior Com"/>
                <a:cs typeface="Melior Com"/>
              </a:rPr>
              <a:t>2/18 © Deutscher Bundestag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526781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 11" descr="18mm_cmyk_3Z_W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31" y="1943102"/>
            <a:ext cx="2751932" cy="197025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65931" y="53340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r>
              <a:rPr lang="de-DE" b="1" dirty="0" smtClean="0">
                <a:latin typeface="Melior Com"/>
                <a:cs typeface="Melior Com"/>
              </a:rPr>
              <a:t>1. Geschichte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1" y="1066800"/>
            <a:ext cx="6696869" cy="477924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8390731" y="5531447"/>
            <a:ext cx="22098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eaLnBrk="1" hangingPunct="1">
              <a:lnSpc>
                <a:spcPct val="120000"/>
              </a:lnSpc>
            </a:pPr>
            <a:r>
              <a:rPr lang="de-DE" sz="1200" dirty="0" smtClean="0">
                <a:solidFill>
                  <a:schemeClr val="bg1"/>
                </a:solidFill>
                <a:latin typeface="Melior Com"/>
                <a:cs typeface="Melior Com"/>
              </a:rPr>
              <a:t>3/18 © Deutscher Bundestag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446826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 11" descr="18mm_cmyk_3Z_W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31" y="1943102"/>
            <a:ext cx="2751932" cy="197025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18331" y="1178520"/>
            <a:ext cx="7089179" cy="349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r>
              <a:rPr lang="de-DE" b="1" dirty="0" smtClean="0">
                <a:latin typeface="Melior Com" charset="0"/>
              </a:rPr>
              <a:t>1986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r>
              <a:rPr lang="de-DE" dirty="0" smtClean="0">
                <a:latin typeface="Melior Com" charset="0"/>
              </a:rPr>
              <a:t>Beschluss des Deutschen Bundestages, </a:t>
            </a:r>
            <a:br>
              <a:rPr lang="de-DE" dirty="0" smtClean="0">
                <a:latin typeface="Melior Com" charset="0"/>
              </a:rPr>
            </a:br>
            <a:r>
              <a:rPr lang="de-DE" dirty="0" smtClean="0">
                <a:latin typeface="Melior Com" charset="0"/>
              </a:rPr>
              <a:t>20 Parlamentsstipendien für US-Amerikanerinnen und </a:t>
            </a:r>
            <a:br>
              <a:rPr lang="de-DE" dirty="0" smtClean="0">
                <a:latin typeface="Melior Com" charset="0"/>
              </a:rPr>
            </a:br>
            <a:r>
              <a:rPr lang="de-DE" dirty="0" smtClean="0">
                <a:latin typeface="Melior Com" charset="0"/>
              </a:rPr>
              <a:t>US-Amerikaner einzurichten</a:t>
            </a:r>
          </a:p>
          <a:p>
            <a:pPr>
              <a:lnSpc>
                <a:spcPct val="6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r>
              <a:rPr lang="de-DE" dirty="0" smtClean="0">
                <a:latin typeface="Melior Com" charset="0"/>
              </a:rPr>
              <a:t> </a:t>
            </a:r>
          </a:p>
          <a:p>
            <a:pPr>
              <a:lnSpc>
                <a:spcPct val="6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endParaRPr lang="de-DE" dirty="0" smtClean="0">
              <a:latin typeface="Melior Com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r>
              <a:rPr lang="de-DE" b="1" dirty="0" smtClean="0">
                <a:latin typeface="Melior Com" charset="0"/>
              </a:rPr>
              <a:t>1990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r>
              <a:rPr lang="de-DE" dirty="0" smtClean="0">
                <a:latin typeface="Melior Com" charset="0"/>
              </a:rPr>
              <a:t>Beschluss des Deutschen Bundestages, die jungen Demokratien in Osteuropa durch Stipendien für junge Leute zu stärken; Aufnahme von Polen und Ungarn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390731" y="5531447"/>
            <a:ext cx="22098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eaLnBrk="1" hangingPunct="1">
              <a:lnSpc>
                <a:spcPct val="120000"/>
              </a:lnSpc>
            </a:pPr>
            <a:r>
              <a:rPr lang="de-DE" sz="1200" dirty="0" smtClean="0">
                <a:solidFill>
                  <a:schemeClr val="bg1"/>
                </a:solidFill>
                <a:latin typeface="Melior Com"/>
                <a:cs typeface="Melior Com"/>
              </a:rPr>
              <a:t>4/18 © Deutscher Bundestag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518703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 11" descr="18mm_cmyk_3Z_W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31" y="1943102"/>
            <a:ext cx="2751932" cy="197025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89731" y="347523"/>
            <a:ext cx="7398630" cy="5303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r>
              <a:rPr lang="de-DE" b="1" dirty="0">
                <a:latin typeface="Melior Com" charset="0"/>
              </a:rPr>
              <a:t>Im Laufe der letzten 25 Jahre</a:t>
            </a:r>
            <a:r>
              <a:rPr lang="de-DE" dirty="0">
                <a:latin typeface="Melior Com" charset="0"/>
              </a:rPr>
              <a:t/>
            </a:r>
            <a:br>
              <a:rPr lang="de-DE" dirty="0">
                <a:latin typeface="Melior Com" charset="0"/>
              </a:rPr>
            </a:br>
            <a:r>
              <a:rPr lang="de-DE" dirty="0">
                <a:latin typeface="Melior Com" charset="0"/>
              </a:rPr>
              <a:t>Erweiterung um Albanien, Armenien, Aserbaidschan, Belarus, Bosnien und Herzegowina, Bulgarien, Estland, Frankreich, Georgien, Israel, Kasachstan, Kosovo, Kroatien, Lettland, Litauen, Mazedonien, Moldau, Montenegro, Rumänien, Russland, Serbien, Slowakei, Slowenien, Tschechien, und Ukraine 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r>
              <a:rPr lang="de-DE" b="1" dirty="0">
                <a:latin typeface="Melior Com" charset="0"/>
              </a:rPr>
              <a:t>2012</a:t>
            </a:r>
            <a:r>
              <a:rPr lang="de-DE" b="1">
                <a:latin typeface="Melior Com" charset="0"/>
              </a:rPr>
              <a:t/>
            </a:r>
            <a:br>
              <a:rPr lang="de-DE" b="1">
                <a:latin typeface="Melior Com" charset="0"/>
              </a:rPr>
            </a:br>
            <a:r>
              <a:rPr lang="de-DE" smtClean="0">
                <a:latin typeface="Melior Com" charset="0"/>
              </a:rPr>
              <a:t>Start des </a:t>
            </a:r>
            <a:r>
              <a:rPr lang="de-DE" dirty="0">
                <a:latin typeface="Melior Com" charset="0"/>
              </a:rPr>
              <a:t>vierwöchigen IPS-Sonderprogramms für Länder des arabischen Raums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r>
              <a:rPr lang="de-DE" b="1" dirty="0">
                <a:latin typeface="Melior Com" charset="0"/>
              </a:rPr>
              <a:t>2014</a:t>
            </a:r>
            <a:r>
              <a:rPr lang="de-DE" dirty="0">
                <a:latin typeface="Melior Com" charset="0"/>
              </a:rPr>
              <a:t> </a:t>
            </a:r>
            <a:br>
              <a:rPr lang="de-DE" dirty="0">
                <a:latin typeface="Melior Com" charset="0"/>
              </a:rPr>
            </a:br>
            <a:r>
              <a:rPr lang="de-DE" dirty="0">
                <a:latin typeface="Melior Com" charset="0"/>
              </a:rPr>
              <a:t>Erweiterung des Programms um die Länder Ägypten, Algerien, Griechenland, Irak, Jordanien, Libanon, Libyen, Marokko, Palästinensische Gebiete, Syrien, Türkei, Tunesien und Zypern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r>
              <a:rPr lang="de-DE" b="1" dirty="0">
                <a:latin typeface="Melior Com" charset="0"/>
              </a:rPr>
              <a:t>2017</a:t>
            </a:r>
            <a:r>
              <a:rPr lang="de-DE" dirty="0">
                <a:latin typeface="Melior Com" charset="0"/>
              </a:rPr>
              <a:t> </a:t>
            </a:r>
            <a:br>
              <a:rPr lang="de-DE" dirty="0">
                <a:latin typeface="Melior Com" charset="0"/>
              </a:rPr>
            </a:br>
            <a:r>
              <a:rPr lang="de-DE" dirty="0">
                <a:latin typeface="Melior Com" charset="0"/>
              </a:rPr>
              <a:t>Erweiterung des IPS-Programms um Kanada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390731" y="5531447"/>
            <a:ext cx="22098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eaLnBrk="1" hangingPunct="1">
              <a:lnSpc>
                <a:spcPct val="120000"/>
              </a:lnSpc>
            </a:pPr>
            <a:r>
              <a:rPr lang="de-DE" sz="1200" dirty="0" smtClean="0">
                <a:solidFill>
                  <a:schemeClr val="bg1"/>
                </a:solidFill>
                <a:latin typeface="Melior Com"/>
                <a:cs typeface="Melior Com"/>
              </a:rPr>
              <a:t>5/18 © Deutscher Bundestag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797070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 11" descr="18mm_cmyk_3Z_W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31" y="1943102"/>
            <a:ext cx="2751932" cy="197025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65931" y="1594018"/>
            <a:ext cx="7162800" cy="266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r>
              <a:rPr lang="de-DE" dirty="0" smtClean="0">
                <a:latin typeface="Melior Com" charset="0"/>
              </a:rPr>
              <a:t>Was </a:t>
            </a:r>
            <a:r>
              <a:rPr lang="de-DE" dirty="0">
                <a:latin typeface="Melior Com" charset="0"/>
              </a:rPr>
              <a:t>mit 20 amerikanischen Stipendiatinnen und Stipendiaten begann, konnte im Laufe von </a:t>
            </a:r>
            <a:r>
              <a:rPr lang="de-DE" dirty="0" smtClean="0">
                <a:latin typeface="Melior Com" charset="0"/>
              </a:rPr>
              <a:t>30 </a:t>
            </a:r>
            <a:r>
              <a:rPr lang="de-DE" dirty="0">
                <a:latin typeface="Melior Com" charset="0"/>
              </a:rPr>
              <a:t>Jahren auf heute jährlich </a:t>
            </a:r>
            <a:r>
              <a:rPr lang="de-DE" dirty="0" smtClean="0">
                <a:latin typeface="Melior Com" charset="0"/>
              </a:rPr>
              <a:t/>
            </a:r>
            <a:br>
              <a:rPr lang="de-DE" dirty="0" smtClean="0">
                <a:latin typeface="Melior Com" charset="0"/>
              </a:rPr>
            </a:br>
            <a:r>
              <a:rPr lang="de-DE" dirty="0" smtClean="0">
                <a:latin typeface="Melior Com" charset="0"/>
              </a:rPr>
              <a:t>120 </a:t>
            </a:r>
            <a:r>
              <a:rPr lang="de-DE" dirty="0">
                <a:latin typeface="Melior Com" charset="0"/>
              </a:rPr>
              <a:t>Stipendiatinnen und Stipendiaten aus </a:t>
            </a:r>
            <a:r>
              <a:rPr lang="de-DE" dirty="0" smtClean="0">
                <a:latin typeface="Melior Com" charset="0"/>
              </a:rPr>
              <a:t/>
            </a:r>
            <a:br>
              <a:rPr lang="de-DE" dirty="0" smtClean="0">
                <a:latin typeface="Melior Com" charset="0"/>
              </a:rPr>
            </a:br>
            <a:r>
              <a:rPr lang="de-DE" dirty="0" smtClean="0">
                <a:latin typeface="Melior Com" charset="0"/>
              </a:rPr>
              <a:t>41 </a:t>
            </a:r>
            <a:r>
              <a:rPr lang="de-DE" dirty="0">
                <a:latin typeface="Melior Com" charset="0"/>
              </a:rPr>
              <a:t>Ländern erweitert werden</a:t>
            </a:r>
            <a:r>
              <a:rPr lang="de-DE" dirty="0" smtClean="0">
                <a:latin typeface="Melior Com" charset="0"/>
              </a:rPr>
              <a:t>.</a:t>
            </a:r>
          </a:p>
          <a:p>
            <a:pPr>
              <a:lnSpc>
                <a:spcPct val="6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endParaRPr lang="de-DE" dirty="0" smtClean="0">
              <a:latin typeface="Melior Com" charset="0"/>
            </a:endParaRPr>
          </a:p>
          <a:p>
            <a:pPr>
              <a:lnSpc>
                <a:spcPct val="6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endParaRPr lang="de-DE" dirty="0" smtClean="0">
              <a:latin typeface="Melior Com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r>
              <a:rPr lang="de-DE" dirty="0" smtClean="0">
                <a:latin typeface="Melior Com" charset="0"/>
              </a:rPr>
              <a:t>Bisher </a:t>
            </a:r>
            <a:r>
              <a:rPr lang="de-DE" dirty="0">
                <a:latin typeface="Melior Com" charset="0"/>
              </a:rPr>
              <a:t>haben </a:t>
            </a:r>
            <a:r>
              <a:rPr lang="de-DE" dirty="0" smtClean="0">
                <a:latin typeface="Melior Com" charset="0"/>
              </a:rPr>
              <a:t>fast 2.400 </a:t>
            </a:r>
            <a:r>
              <a:rPr lang="de-DE" dirty="0">
                <a:latin typeface="Melior Com" charset="0"/>
              </a:rPr>
              <a:t>Stipendiatinnen </a:t>
            </a:r>
            <a:r>
              <a:rPr lang="de-DE" dirty="0" smtClean="0">
                <a:latin typeface="Melior Com" charset="0"/>
              </a:rPr>
              <a:t/>
            </a:r>
            <a:br>
              <a:rPr lang="de-DE" dirty="0" smtClean="0">
                <a:latin typeface="Melior Com" charset="0"/>
              </a:rPr>
            </a:br>
            <a:r>
              <a:rPr lang="de-DE" dirty="0" smtClean="0">
                <a:latin typeface="Melior Com" charset="0"/>
              </a:rPr>
              <a:t>und </a:t>
            </a:r>
            <a:r>
              <a:rPr lang="de-DE" dirty="0">
                <a:latin typeface="Melior Com" charset="0"/>
              </a:rPr>
              <a:t>Stipendiaten am IPS-Programm teilgenommen.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390731" y="5531447"/>
            <a:ext cx="22098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eaLnBrk="1" hangingPunct="1">
              <a:lnSpc>
                <a:spcPct val="120000"/>
              </a:lnSpc>
            </a:pPr>
            <a:r>
              <a:rPr lang="de-DE" sz="1200" dirty="0" smtClean="0">
                <a:solidFill>
                  <a:schemeClr val="bg1"/>
                </a:solidFill>
                <a:latin typeface="Melior Com"/>
                <a:cs typeface="Melior Com"/>
              </a:rPr>
              <a:t>6/18 © Deutscher Bundestag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383057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 11" descr="18mm_cmyk_3Z_W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31" y="1943102"/>
            <a:ext cx="2751932" cy="197025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89731" y="60960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r>
              <a:rPr lang="de-DE" b="1" dirty="0" smtClean="0">
                <a:latin typeface="Melior Com"/>
                <a:cs typeface="Melior Com"/>
              </a:rPr>
              <a:t>2. IPS-Programm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1" y="1143000"/>
            <a:ext cx="7399866" cy="416242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390731" y="5531447"/>
            <a:ext cx="22098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eaLnBrk="1" hangingPunct="1">
              <a:lnSpc>
                <a:spcPct val="120000"/>
              </a:lnSpc>
            </a:pPr>
            <a:r>
              <a:rPr lang="de-DE" sz="1200" dirty="0" smtClean="0">
                <a:solidFill>
                  <a:schemeClr val="bg1"/>
                </a:solidFill>
                <a:latin typeface="Melior Com"/>
                <a:cs typeface="Melior Com"/>
              </a:rPr>
              <a:t>7/18 © Deutscher Bundestag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015146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 11" descr="18mm_cmyk_3Z_W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31" y="1943102"/>
            <a:ext cx="2751932" cy="197025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65931" y="457200"/>
            <a:ext cx="7317779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r>
              <a:rPr lang="de-DE" b="1" dirty="0">
                <a:latin typeface="Melior Com" charset="0"/>
              </a:rPr>
              <a:t>2.1 </a:t>
            </a:r>
            <a:r>
              <a:rPr lang="de-DE" b="1" dirty="0" smtClean="0">
                <a:latin typeface="Melior Com" charset="0"/>
              </a:rPr>
              <a:t>Ziele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endParaRPr lang="de-DE" dirty="0">
              <a:latin typeface="Melior Com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dirty="0" smtClean="0">
                <a:latin typeface="Melior Com" charset="0"/>
              </a:rPr>
              <a:t>Förderung </a:t>
            </a:r>
            <a:r>
              <a:rPr lang="de-DE" dirty="0">
                <a:latin typeface="Melior Com" charset="0"/>
              </a:rPr>
              <a:t>junger Menschen, die sich für </a:t>
            </a:r>
            <a:r>
              <a:rPr lang="de-DE" dirty="0" smtClean="0">
                <a:latin typeface="Melior Com" charset="0"/>
              </a:rPr>
              <a:t>Demokratie </a:t>
            </a:r>
            <a:r>
              <a:rPr lang="de-DE" dirty="0">
                <a:latin typeface="Melior Com" charset="0"/>
              </a:rPr>
              <a:t>und </a:t>
            </a:r>
            <a:r>
              <a:rPr lang="de-DE" dirty="0" smtClean="0">
                <a:latin typeface="Melior Com" charset="0"/>
              </a:rPr>
              <a:t>die Zivilgesellschaft </a:t>
            </a:r>
            <a:r>
              <a:rPr lang="de-DE" dirty="0">
                <a:latin typeface="Melior Com" charset="0"/>
              </a:rPr>
              <a:t>in ihren </a:t>
            </a:r>
            <a:r>
              <a:rPr lang="de-DE" dirty="0" smtClean="0">
                <a:latin typeface="Melior Com" charset="0"/>
              </a:rPr>
              <a:t>Heimatländern engagieren</a:t>
            </a:r>
          </a:p>
          <a:p>
            <a:pPr>
              <a:lnSpc>
                <a:spcPct val="6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endParaRPr lang="de-DE" dirty="0">
              <a:latin typeface="Melior Com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dirty="0" smtClean="0">
                <a:latin typeface="Melior Com" charset="0"/>
              </a:rPr>
              <a:t>Langfristige </a:t>
            </a:r>
            <a:r>
              <a:rPr lang="de-DE" dirty="0">
                <a:latin typeface="Melior Com" charset="0"/>
              </a:rPr>
              <a:t>Investition in die Festigung </a:t>
            </a:r>
            <a:r>
              <a:rPr lang="de-DE" dirty="0" smtClean="0">
                <a:latin typeface="Melior Com" charset="0"/>
              </a:rPr>
              <a:t>demokratischer </a:t>
            </a:r>
            <a:r>
              <a:rPr lang="de-DE" dirty="0">
                <a:latin typeface="Melior Com" charset="0"/>
              </a:rPr>
              <a:t>Werte und </a:t>
            </a:r>
            <a:r>
              <a:rPr lang="de-DE" dirty="0" smtClean="0">
                <a:latin typeface="Melior Com" charset="0"/>
              </a:rPr>
              <a:t>Toleranz</a:t>
            </a:r>
          </a:p>
          <a:p>
            <a:pPr>
              <a:lnSpc>
                <a:spcPct val="6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endParaRPr lang="de-DE" dirty="0">
              <a:latin typeface="Melior Com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dirty="0" smtClean="0">
                <a:latin typeface="Melior Com" charset="0"/>
              </a:rPr>
              <a:t>Vertiefung </a:t>
            </a:r>
            <a:r>
              <a:rPr lang="de-DE" dirty="0">
                <a:latin typeface="Melior Com" charset="0"/>
              </a:rPr>
              <a:t>der Beziehungen Deutschlands </a:t>
            </a:r>
            <a:r>
              <a:rPr lang="de-DE" dirty="0" smtClean="0">
                <a:latin typeface="Melior Com" charset="0"/>
              </a:rPr>
              <a:t>zu </a:t>
            </a:r>
            <a:r>
              <a:rPr lang="de-DE" dirty="0">
                <a:latin typeface="Melior Com" charset="0"/>
              </a:rPr>
              <a:t>den teilnehmenden </a:t>
            </a:r>
            <a:r>
              <a:rPr lang="de-DE" dirty="0" smtClean="0">
                <a:latin typeface="Melior Com" charset="0"/>
              </a:rPr>
              <a:t>Staaten</a:t>
            </a:r>
          </a:p>
          <a:p>
            <a:pPr>
              <a:lnSpc>
                <a:spcPct val="6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endParaRPr lang="de-DE" dirty="0">
              <a:latin typeface="Melior Com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dirty="0" smtClean="0">
                <a:latin typeface="Melior Com" charset="0"/>
              </a:rPr>
              <a:t>Wissenserwerb und Toleranz gegenüber anderer Kulturen</a:t>
            </a:r>
            <a:r>
              <a:rPr lang="de-DE" dirty="0">
                <a:latin typeface="Melior Com" charset="0"/>
              </a:rPr>
              <a:t>, Sichtweisen und </a:t>
            </a:r>
            <a:r>
              <a:rPr lang="de-DE" dirty="0" smtClean="0">
                <a:latin typeface="Melior Com" charset="0"/>
              </a:rPr>
              <a:t>Mentalitäten</a:t>
            </a:r>
            <a:endParaRPr lang="de-DE" dirty="0">
              <a:latin typeface="Melior Com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390731" y="5531447"/>
            <a:ext cx="22098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eaLnBrk="1" hangingPunct="1">
              <a:lnSpc>
                <a:spcPct val="120000"/>
              </a:lnSpc>
            </a:pPr>
            <a:r>
              <a:rPr lang="de-DE" sz="1200" dirty="0" smtClean="0">
                <a:solidFill>
                  <a:schemeClr val="bg1"/>
                </a:solidFill>
                <a:latin typeface="Melior Com"/>
                <a:cs typeface="Melior Com"/>
              </a:rPr>
              <a:t>8/18 © Deutscher Bundestag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536535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 11" descr="18mm_cmyk_3Z_W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31" y="1943102"/>
            <a:ext cx="2751932" cy="197025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89731" y="617597"/>
            <a:ext cx="7546379" cy="462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r>
              <a:rPr lang="de-DE" b="1" dirty="0" smtClean="0">
                <a:latin typeface="Melior Com" charset="0"/>
              </a:rPr>
              <a:t>2.2 Ablauf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endParaRPr lang="de-DE" dirty="0">
              <a:latin typeface="Melior Com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r>
              <a:rPr lang="de-DE" u="sng" dirty="0" smtClean="0">
                <a:latin typeface="Melior Com" charset="0"/>
              </a:rPr>
              <a:t>Dauer</a:t>
            </a:r>
            <a:r>
              <a:rPr lang="de-DE" dirty="0" smtClean="0">
                <a:latin typeface="Melior Com" charset="0"/>
              </a:rPr>
              <a:t>: 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r>
              <a:rPr lang="de-DE" dirty="0" smtClean="0">
                <a:latin typeface="Melior Com" charset="0"/>
              </a:rPr>
              <a:t> Anfang März </a:t>
            </a:r>
            <a:r>
              <a:rPr lang="de-DE" dirty="0">
                <a:latin typeface="Melior Com" charset="0"/>
              </a:rPr>
              <a:t>bis </a:t>
            </a:r>
            <a:r>
              <a:rPr lang="de-DE" dirty="0" smtClean="0">
                <a:latin typeface="Melior Com" charset="0"/>
              </a:rPr>
              <a:t>Ende Juli eines jeden </a:t>
            </a:r>
            <a:r>
              <a:rPr lang="de-DE" dirty="0">
                <a:latin typeface="Melior Com" charset="0"/>
              </a:rPr>
              <a:t>J</a:t>
            </a:r>
            <a:r>
              <a:rPr lang="de-DE" dirty="0" smtClean="0">
                <a:latin typeface="Melior Com" charset="0"/>
              </a:rPr>
              <a:t>ahres</a:t>
            </a:r>
          </a:p>
          <a:p>
            <a:pPr>
              <a:lnSpc>
                <a:spcPct val="6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endParaRPr lang="de-DE" dirty="0" smtClean="0">
              <a:latin typeface="Melior Com" charset="0"/>
            </a:endParaRPr>
          </a:p>
          <a:p>
            <a:pPr>
              <a:lnSpc>
                <a:spcPct val="6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endParaRPr lang="de-DE" dirty="0">
              <a:latin typeface="Melior Com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u="sng" dirty="0">
                <a:latin typeface="Melior Com" charset="0"/>
              </a:rPr>
              <a:t>Leistungen des Deutschen Bundestages</a:t>
            </a:r>
            <a:r>
              <a:rPr lang="de-DE" dirty="0" smtClean="0">
                <a:latin typeface="Melior Com" charset="0"/>
              </a:rPr>
              <a:t>: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dirty="0" smtClean="0">
                <a:latin typeface="Melior Com" charset="0"/>
              </a:rPr>
              <a:t>– monatliches </a:t>
            </a:r>
            <a:r>
              <a:rPr lang="de-DE" dirty="0">
                <a:latin typeface="Melior Com" charset="0"/>
              </a:rPr>
              <a:t>Stipendium in Höhe von </a:t>
            </a:r>
            <a:r>
              <a:rPr lang="de-DE" dirty="0" smtClean="0">
                <a:latin typeface="Melior Com" charset="0"/>
              </a:rPr>
              <a:t>500 €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dirty="0" smtClean="0">
                <a:latin typeface="Melior Com" charset="0"/>
              </a:rPr>
              <a:t>– Unterbringung </a:t>
            </a:r>
            <a:r>
              <a:rPr lang="de-DE" dirty="0">
                <a:latin typeface="Melior Com" charset="0"/>
              </a:rPr>
              <a:t>sowie Übernahme der </a:t>
            </a:r>
            <a:r>
              <a:rPr lang="de-DE" dirty="0" smtClean="0">
                <a:latin typeface="Melior Com" charset="0"/>
              </a:rPr>
              <a:t>An- </a:t>
            </a:r>
            <a:r>
              <a:rPr lang="de-DE" dirty="0">
                <a:latin typeface="Melior Com" charset="0"/>
              </a:rPr>
              <a:t>und Abreisekosten </a:t>
            </a:r>
            <a:endParaRPr lang="de-DE" dirty="0" smtClean="0">
              <a:latin typeface="Melior Com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  <a:tabLst>
                <a:tab pos="179388" algn="l"/>
              </a:tabLst>
            </a:pPr>
            <a:r>
              <a:rPr lang="de-DE" dirty="0" smtClean="0">
                <a:latin typeface="Melior Com" charset="0"/>
              </a:rPr>
              <a:t>– Übernahme </a:t>
            </a:r>
            <a:r>
              <a:rPr lang="de-DE" dirty="0">
                <a:latin typeface="Melior Com" charset="0"/>
              </a:rPr>
              <a:t>der Kosten für Seminare, </a:t>
            </a:r>
            <a:r>
              <a:rPr lang="de-DE" dirty="0" smtClean="0">
                <a:latin typeface="Melior Com" charset="0"/>
              </a:rPr>
              <a:t>Versicherungen</a:t>
            </a:r>
            <a:r>
              <a:rPr lang="de-DE" dirty="0">
                <a:latin typeface="Melior Com" charset="0"/>
              </a:rPr>
              <a:t>, </a:t>
            </a:r>
            <a:r>
              <a:rPr lang="de-DE" dirty="0" smtClean="0">
                <a:latin typeface="Melior Com" charset="0"/>
              </a:rPr>
              <a:t/>
            </a:r>
            <a:br>
              <a:rPr lang="de-DE" dirty="0" smtClean="0">
                <a:latin typeface="Melior Com" charset="0"/>
              </a:rPr>
            </a:br>
            <a:r>
              <a:rPr lang="de-DE" dirty="0" smtClean="0">
                <a:latin typeface="Melior Com" charset="0"/>
              </a:rPr>
              <a:t>   Universitäts- </a:t>
            </a:r>
            <a:r>
              <a:rPr lang="de-DE" dirty="0">
                <a:latin typeface="Melior Com" charset="0"/>
              </a:rPr>
              <a:t>und </a:t>
            </a:r>
            <a:r>
              <a:rPr lang="de-DE" dirty="0" smtClean="0">
                <a:latin typeface="Melior Com" charset="0"/>
              </a:rPr>
              <a:t>Verwaltungsgebühren</a:t>
            </a:r>
            <a:endParaRPr lang="de-DE" dirty="0">
              <a:latin typeface="Melior Com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chemeClr val="folHlink"/>
              </a:buClr>
              <a:buSzPct val="90000"/>
            </a:pPr>
            <a:endParaRPr lang="de-DE" dirty="0">
              <a:latin typeface="Melior Com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390731" y="5531447"/>
            <a:ext cx="22098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eaLnBrk="1" hangingPunct="1">
              <a:lnSpc>
                <a:spcPct val="120000"/>
              </a:lnSpc>
            </a:pPr>
            <a:r>
              <a:rPr lang="de-DE" sz="1200" dirty="0" smtClean="0">
                <a:solidFill>
                  <a:schemeClr val="bg1"/>
                </a:solidFill>
                <a:latin typeface="Melior Com"/>
                <a:cs typeface="Melior Com"/>
              </a:rPr>
              <a:t>9/18 © Deutscher Bundestag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263922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364</Words>
  <Application>Microsoft Office PowerPoint</Application>
  <PresentationFormat>Custom</PresentationFormat>
  <Paragraphs>123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Melior Com</vt:lpstr>
      <vt:lpstr>Palatino Linotype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Hesse Matthias WI4</dc:creator>
  <cp:lastModifiedBy>Windows User</cp:lastModifiedBy>
  <cp:revision>16</cp:revision>
  <dcterms:created xsi:type="dcterms:W3CDTF">2016-04-27T09:37:51Z</dcterms:created>
  <dcterms:modified xsi:type="dcterms:W3CDTF">2017-10-23T09:08:18Z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2011-06-29T00:00:00Z</vt:filetime>
  </property>
  <property fmtid="{D5CDD505-2E9C-101B-9397-08002B2CF9AE}" pid="3" name="Creator">
    <vt:lpwstr>Adobe InDesign CS5 (7.0.1)</vt:lpwstr>
  </property>
  <property fmtid="{D5CDD505-2E9C-101B-9397-08002B2CF9AE}" pid="4" name="LastSaved">
    <vt:filetime>2016-04-27T00:00:00Z</vt:filetime>
  </property>
</Properties>
</file>