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9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169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7860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809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099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294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9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1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9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006" y="695459"/>
            <a:ext cx="107796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sz="2000" dirty="0">
              <a:latin typeface="Book Antiqua" panose="02040602050305030304" pitchFamily="18" charset="0"/>
            </a:endParaRPr>
          </a:p>
          <a:p>
            <a:pPr algn="just"/>
            <a:r>
              <a:rPr lang="ru-RU" sz="2000" b="1" dirty="0" smtClean="0">
                <a:latin typeface="Book Antiqua" panose="02040602050305030304" pitchFamily="18" charset="0"/>
              </a:rPr>
              <a:t>Лекции </a:t>
            </a:r>
            <a:r>
              <a:rPr lang="ru-RU" sz="2000" b="1" dirty="0">
                <a:latin typeface="Book Antiqua" panose="02040602050305030304" pitchFamily="18" charset="0"/>
              </a:rPr>
              <a:t>по </a:t>
            </a:r>
            <a:r>
              <a:rPr lang="en-US" sz="2000" b="1" dirty="0" smtClean="0">
                <a:latin typeface="Book Antiqua" panose="02040602050305030304" pitchFamily="18" charset="0"/>
              </a:rPr>
              <a:t>”</a:t>
            </a:r>
            <a:r>
              <a:rPr lang="ru-RU" sz="2000" b="1" i="1" u="sng" dirty="0" smtClean="0">
                <a:latin typeface="Book Antiqua" panose="02040602050305030304" pitchFamily="18" charset="0"/>
              </a:rPr>
              <a:t>Финансово </a:t>
            </a:r>
            <a:r>
              <a:rPr lang="ru-RU" sz="2000" b="1" i="1" u="sng" dirty="0">
                <a:latin typeface="Book Antiqua" panose="02040602050305030304" pitchFamily="18" charset="0"/>
              </a:rPr>
              <a:t>управление и контрол на средствата от Европейския </a:t>
            </a:r>
            <a:r>
              <a:rPr lang="ru-RU" sz="2000" b="1" i="1" u="sng" dirty="0" smtClean="0">
                <a:latin typeface="Book Antiqua" panose="02040602050305030304" pitchFamily="18" charset="0"/>
              </a:rPr>
              <a:t>съюз</a:t>
            </a:r>
            <a:r>
              <a:rPr lang="en-US" sz="2000" b="1" i="1" u="sng" dirty="0" smtClean="0">
                <a:latin typeface="Book Antiqua" panose="02040602050305030304" pitchFamily="18" charset="0"/>
              </a:rPr>
              <a:t>”</a:t>
            </a:r>
            <a:r>
              <a:rPr lang="ru-RU" sz="2000" b="1" dirty="0">
                <a:latin typeface="Book Antiqua" panose="02040602050305030304" pitchFamily="18" charset="0"/>
              </a:rPr>
              <a:t> </a:t>
            </a:r>
            <a:endParaRPr lang="en-US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en-US" sz="2000" b="1" dirty="0" smtClean="0">
                <a:latin typeface="Book Antiqua" panose="02040602050305030304" pitchFamily="18" charset="0"/>
              </a:rPr>
              <a:t>(4 </a:t>
            </a:r>
            <a:r>
              <a:rPr lang="bg-BG" sz="2000" b="1" dirty="0" smtClean="0">
                <a:latin typeface="Book Antiqua" panose="02040602050305030304" pitchFamily="18" charset="0"/>
              </a:rPr>
              <a:t> кредита</a:t>
            </a:r>
            <a:r>
              <a:rPr lang="en-US" sz="2000" b="1" dirty="0" smtClean="0">
                <a:latin typeface="Book Antiqua" panose="02040602050305030304" pitchFamily="18" charset="0"/>
              </a:rPr>
              <a:t>)</a:t>
            </a:r>
            <a:r>
              <a:rPr lang="ru-RU" sz="2000" b="1" dirty="0" smtClean="0">
                <a:latin typeface="Book Antiqua" panose="02040602050305030304" pitchFamily="18" charset="0"/>
              </a:rPr>
              <a:t>- </a:t>
            </a:r>
            <a:r>
              <a:rPr lang="ru-RU" sz="2000" b="1" dirty="0">
                <a:latin typeface="Book Antiqua" panose="02040602050305030304" pitchFamily="18" charset="0"/>
              </a:rPr>
              <a:t>избираем курс за всички студенти от ОКС „Бакалавър“ в Стопански </a:t>
            </a:r>
            <a:r>
              <a:rPr lang="ru-RU" sz="2000" b="1" dirty="0" smtClean="0">
                <a:latin typeface="Book Antiqua" panose="02040602050305030304" pitchFamily="18" charset="0"/>
              </a:rPr>
              <a:t>факултет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just"/>
            <a:endParaRPr lang="en-US" sz="2000" dirty="0" smtClean="0">
              <a:latin typeface="Book Antiqua" panose="02040602050305030304" pitchFamily="18" charset="0"/>
            </a:endParaRPr>
          </a:p>
          <a:p>
            <a:pPr algn="just"/>
            <a:r>
              <a:rPr lang="en-US" sz="2000" i="1" dirty="0">
                <a:latin typeface="Book Antiqua" panose="02040602050305030304" pitchFamily="18" charset="0"/>
              </a:rPr>
              <a:t>В </a:t>
            </a:r>
            <a:r>
              <a:rPr lang="en-US" sz="2000" i="1" dirty="0" err="1">
                <a:latin typeface="Book Antiqua" panose="02040602050305030304" pitchFamily="18" charset="0"/>
              </a:rPr>
              <a:t>рамките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на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лекционния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курс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се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придоби</a:t>
            </a:r>
            <a:r>
              <a:rPr lang="bg-BG" sz="2000" i="1" dirty="0">
                <a:latin typeface="Book Antiqua" panose="02040602050305030304" pitchFamily="18" charset="0"/>
              </a:rPr>
              <a:t>ва</a:t>
            </a:r>
            <a:r>
              <a:rPr lang="en-US" sz="2000" i="1" dirty="0">
                <a:latin typeface="Book Antiqua" panose="02040602050305030304" pitchFamily="18" charset="0"/>
              </a:rPr>
              <a:t>т  </a:t>
            </a:r>
            <a:r>
              <a:rPr lang="en-US" sz="2000" i="1" dirty="0" err="1">
                <a:latin typeface="Book Antiqua" panose="02040602050305030304" pitchFamily="18" charset="0"/>
              </a:rPr>
              <a:t>знания</a:t>
            </a:r>
            <a:r>
              <a:rPr lang="en-US" sz="2000" i="1" dirty="0">
                <a:latin typeface="Book Antiqua" panose="02040602050305030304" pitchFamily="18" charset="0"/>
              </a:rPr>
              <a:t>, </a:t>
            </a:r>
            <a:r>
              <a:rPr lang="en-US" sz="2000" i="1" dirty="0" err="1">
                <a:latin typeface="Book Antiqua" panose="02040602050305030304" pitchFamily="18" charset="0"/>
              </a:rPr>
              <a:t>свързани</a:t>
            </a:r>
            <a:r>
              <a:rPr lang="en-US" sz="2000" i="1" dirty="0">
                <a:latin typeface="Book Antiqua" panose="02040602050305030304" pitchFamily="18" charset="0"/>
              </a:rPr>
              <a:t> с </a:t>
            </a:r>
            <a:r>
              <a:rPr lang="en-US" sz="2000" i="1" dirty="0" err="1">
                <a:latin typeface="Book Antiqua" panose="02040602050305030304" pitchFamily="18" charset="0"/>
              </a:rPr>
              <a:t>функционирането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на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системата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на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bg-BG" sz="2000" i="1" dirty="0">
                <a:latin typeface="Book Antiqua" panose="02040602050305030304" pitchFamily="18" charset="0"/>
              </a:rPr>
              <a:t>публичните средства от фондовете на ЕС, к</a:t>
            </a:r>
            <a:r>
              <a:rPr lang="en-US" sz="2000" i="1" dirty="0" err="1">
                <a:latin typeface="Book Antiqua" panose="02040602050305030304" pitchFamily="18" charset="0"/>
              </a:rPr>
              <a:t>ато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една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от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системите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на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финансовата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система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на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Република</a:t>
            </a:r>
            <a:r>
              <a:rPr lang="en-US" sz="2000" i="1" dirty="0">
                <a:latin typeface="Book Antiqua" panose="02040602050305030304" pitchFamily="18" charset="0"/>
              </a:rPr>
              <a:t> </a:t>
            </a:r>
            <a:r>
              <a:rPr lang="en-US" sz="2000" i="1" dirty="0" err="1">
                <a:latin typeface="Book Antiqua" panose="02040602050305030304" pitchFamily="18" charset="0"/>
              </a:rPr>
              <a:t>България</a:t>
            </a:r>
            <a:r>
              <a:rPr lang="bg-BG" sz="2000" i="1" dirty="0">
                <a:latin typeface="Book Antiqua" panose="02040602050305030304" pitchFamily="18" charset="0"/>
              </a:rPr>
              <a:t> и </a:t>
            </a:r>
            <a:r>
              <a:rPr lang="bg-BG" sz="2000" i="1" dirty="0" smtClean="0">
                <a:latin typeface="Book Antiqua" panose="02040602050305030304" pitchFamily="18" charset="0"/>
              </a:rPr>
              <a:t>Европейския съюз</a:t>
            </a:r>
            <a:endParaRPr lang="en-US" sz="2000" i="1" dirty="0" smtClean="0">
              <a:latin typeface="Book Antiqua" panose="02040602050305030304" pitchFamily="18" charset="0"/>
            </a:endParaRPr>
          </a:p>
          <a:p>
            <a:pPr algn="just"/>
            <a:endParaRPr lang="en-US" sz="2000" dirty="0">
              <a:latin typeface="Book Antiqua" panose="02040602050305030304" pitchFamily="18" charset="0"/>
            </a:endParaRPr>
          </a:p>
          <a:p>
            <a:r>
              <a:rPr lang="bg-BG" sz="2000" b="1" dirty="0">
                <a:latin typeface="Book Antiqua" panose="02040602050305030304" pitchFamily="18" charset="0"/>
              </a:rPr>
              <a:t>Преподавател: Гл.ас.д-р Савина Михайлова-Големинова</a:t>
            </a:r>
            <a:endParaRPr lang="en-US" sz="2000" dirty="0">
              <a:latin typeface="Book Antiqua" panose="02040602050305030304" pitchFamily="18" charset="0"/>
            </a:endParaRPr>
          </a:p>
          <a:p>
            <a:pPr algn="just"/>
            <a:r>
              <a:rPr lang="bg-BG" sz="2000" dirty="0">
                <a:latin typeface="Book Antiqua" panose="02040602050305030304" pitchFamily="18" charset="0"/>
              </a:rPr>
              <a:t>Катедра „Административноправни науки“, Юридически факултет на Софийски </a:t>
            </a:r>
            <a:r>
              <a:rPr lang="bg-BG" sz="2000" dirty="0" smtClean="0">
                <a:latin typeface="Book Antiqua" panose="02040602050305030304" pitchFamily="18" charset="0"/>
              </a:rPr>
              <a:t>Университет</a:t>
            </a:r>
            <a:r>
              <a:rPr lang="en-US" sz="2000" dirty="0" smtClean="0">
                <a:latin typeface="Book Antiqua" panose="02040602050305030304" pitchFamily="18" charset="0"/>
              </a:rPr>
              <a:t>,</a:t>
            </a:r>
          </a:p>
          <a:p>
            <a:pPr algn="just"/>
            <a:r>
              <a:rPr lang="bg-BG" sz="2000" dirty="0" smtClean="0">
                <a:latin typeface="Book Antiqua" panose="02040602050305030304" pitchFamily="18" charset="0"/>
              </a:rPr>
              <a:t>Член на екипа на Академията за Европейски структурни и инвестиционни фондове</a:t>
            </a:r>
          </a:p>
          <a:p>
            <a:endParaRPr lang="bg-BG" sz="2000" b="1" dirty="0" smtClean="0">
              <a:latin typeface="Book Antiqua" panose="02040602050305030304" pitchFamily="18" charset="0"/>
            </a:endParaRPr>
          </a:p>
          <a:p>
            <a:r>
              <a:rPr lang="bg-BG" sz="2000" b="1" u="sng" dirty="0" smtClean="0">
                <a:latin typeface="Book Antiqua" panose="02040602050305030304" pitchFamily="18" charset="0"/>
              </a:rPr>
              <a:t>ВСИЧКИ ЖЕЛАЕЩИДА СЕ ВКЛЮЧАТ МОГАТ ДА СЕ СВЪРЖАТ С ПРЕПОДАВАТЕЛЯ НА:</a:t>
            </a:r>
          </a:p>
          <a:p>
            <a:endParaRPr lang="en-US" sz="2000" b="1" u="sng" dirty="0" smtClean="0">
              <a:latin typeface="Book Antiqua" panose="02040602050305030304" pitchFamily="18" charset="0"/>
            </a:endParaRPr>
          </a:p>
          <a:p>
            <a:r>
              <a:rPr lang="bg-BG" sz="2000" dirty="0" smtClean="0">
                <a:latin typeface="Book Antiqua" panose="02040602050305030304" pitchFamily="18" charset="0"/>
              </a:rPr>
              <a:t>   </a:t>
            </a:r>
            <a:r>
              <a:rPr lang="en-US" sz="2000" dirty="0" smtClean="0">
                <a:latin typeface="Book Antiqua" panose="02040602050305030304" pitchFamily="18" charset="0"/>
              </a:rPr>
              <a:t>E-mail: mihajlova@uni-sofia.bg</a:t>
            </a:r>
          </a:p>
          <a:p>
            <a:endParaRPr lang="ru-RU" dirty="0"/>
          </a:p>
        </p:txBody>
      </p:sp>
      <p:pic>
        <p:nvPicPr>
          <p:cNvPr id="8" name="Picture 2" descr="http://ec.europa.eu/budget/mff/images/eu_budget_future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5" y="151685"/>
            <a:ext cx="3152651" cy="93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43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098" y="721217"/>
            <a:ext cx="978794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1600" b="1" i="1" dirty="0" smtClean="0"/>
          </a:p>
          <a:p>
            <a:r>
              <a:rPr lang="bg-BG" b="1" i="1" dirty="0" smtClean="0">
                <a:latin typeface="Book Antiqua" panose="02040602050305030304" pitchFamily="18" charset="0"/>
              </a:rPr>
              <a:t>Логика </a:t>
            </a:r>
            <a:r>
              <a:rPr lang="bg-BG" b="1" i="1" dirty="0">
                <a:latin typeface="Book Antiqua" panose="02040602050305030304" pitchFamily="18" charset="0"/>
              </a:rPr>
              <a:t>на курса:</a:t>
            </a:r>
            <a:endParaRPr lang="en-US" dirty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i="1" dirty="0">
                <a:latin typeface="Book Antiqua" panose="02040602050305030304" pitchFamily="18" charset="0"/>
              </a:rPr>
              <a:t>Обща постановка на въпроса:</a:t>
            </a:r>
            <a:r>
              <a:rPr lang="bg-BG" dirty="0">
                <a:latin typeface="Book Antiqua" panose="02040602050305030304" pitchFamily="18" charset="0"/>
              </a:rPr>
              <a:t> правна рамка на </a:t>
            </a:r>
            <a:r>
              <a:rPr lang="bg-BG" dirty="0" smtClean="0">
                <a:latin typeface="Book Antiqua" panose="02040602050305030304" pitchFamily="18" charset="0"/>
              </a:rPr>
              <a:t>обществените </a:t>
            </a:r>
            <a:r>
              <a:rPr lang="bg-BG" dirty="0">
                <a:latin typeface="Book Antiqua" panose="02040602050305030304" pitchFamily="18" charset="0"/>
              </a:rPr>
              <a:t>отношения в областта на публичните </a:t>
            </a:r>
            <a:r>
              <a:rPr lang="bg-BG" dirty="0" smtClean="0">
                <a:latin typeface="Book Antiqua" panose="02040602050305030304" pitchFamily="18" charset="0"/>
              </a:rPr>
              <a:t>финанси</a:t>
            </a:r>
            <a:r>
              <a:rPr lang="bg-BG" dirty="0">
                <a:latin typeface="Book Antiqua" panose="02040602050305030304" pitchFamily="18" charset="0"/>
              </a:rPr>
              <a:t>; </a:t>
            </a:r>
            <a:r>
              <a:rPr lang="bg-BG" dirty="0" smtClean="0">
                <a:latin typeface="Book Antiqua" panose="02040602050305030304" pitchFamily="18" charset="0"/>
              </a:rPr>
              <a:t>бюджет </a:t>
            </a:r>
            <a:r>
              <a:rPr lang="bg-BG" dirty="0">
                <a:latin typeface="Book Antiqua" panose="02040602050305030304" pitchFamily="18" charset="0"/>
              </a:rPr>
              <a:t>и политики на </a:t>
            </a:r>
            <a:r>
              <a:rPr lang="bg-BG" dirty="0" smtClean="0">
                <a:latin typeface="Book Antiqua" panose="02040602050305030304" pitchFamily="18" charset="0"/>
              </a:rPr>
              <a:t>ЕС; национално законодателство.</a:t>
            </a:r>
          </a:p>
          <a:p>
            <a:pPr lvl="0" algn="just"/>
            <a:endParaRPr lang="bg-BG" dirty="0" smtClean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Book Antiqua" panose="02040602050305030304" pitchFamily="18" charset="0"/>
              </a:rPr>
              <a:t> </a:t>
            </a:r>
            <a:r>
              <a:rPr lang="bg-BG" i="1" dirty="0" smtClean="0">
                <a:latin typeface="Book Antiqua" panose="02040602050305030304" pitchFamily="18" charset="0"/>
              </a:rPr>
              <a:t>Основни </a:t>
            </a:r>
            <a:r>
              <a:rPr lang="bg-BG" i="1" dirty="0">
                <a:latin typeface="Book Antiqua" panose="02040602050305030304" pitchFamily="18" charset="0"/>
              </a:rPr>
              <a:t>стратегически и програмни документи</a:t>
            </a:r>
            <a:r>
              <a:rPr lang="bg-BG" dirty="0">
                <a:latin typeface="Book Antiqua" panose="02040602050305030304" pitchFamily="18" charset="0"/>
              </a:rPr>
              <a:t> на Република България и ЕС в областта на политиката на</a:t>
            </a:r>
            <a:r>
              <a:rPr lang="bg-BG" i="1" dirty="0">
                <a:latin typeface="Book Antiqua" panose="02040602050305030304" pitchFamily="18" charset="0"/>
              </a:rPr>
              <a:t> </a:t>
            </a:r>
            <a:r>
              <a:rPr lang="bg-BG" dirty="0">
                <a:latin typeface="Book Antiqua" panose="02040602050305030304" pitchFamily="18" charset="0"/>
              </a:rPr>
              <a:t>сближаване и </a:t>
            </a:r>
            <a:r>
              <a:rPr lang="bg-BG" dirty="0" smtClean="0">
                <a:latin typeface="Book Antiqua" panose="02040602050305030304" pitchFamily="18" charset="0"/>
              </a:rPr>
              <a:t>Общата селскостопанска политика </a:t>
            </a:r>
            <a:r>
              <a:rPr lang="bg-BG" dirty="0">
                <a:latin typeface="Book Antiqua" panose="02040602050305030304" pitchFamily="18" charset="0"/>
              </a:rPr>
              <a:t>за програмен период </a:t>
            </a:r>
            <a:r>
              <a:rPr lang="bg-BG" dirty="0" smtClean="0">
                <a:latin typeface="Book Antiqua" panose="02040602050305030304" pitchFamily="18" charset="0"/>
              </a:rPr>
              <a:t>2014-2020г.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bg-BG" dirty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Book Antiqua" panose="02040602050305030304" pitchFamily="18" charset="0"/>
              </a:rPr>
              <a:t> Бъдеща </a:t>
            </a:r>
            <a:r>
              <a:rPr lang="bg-BG" dirty="0">
                <a:latin typeface="Book Antiqua" panose="02040602050305030304" pitchFamily="18" charset="0"/>
              </a:rPr>
              <a:t>на Многогодишната финансова рамка, </a:t>
            </a:r>
            <a:r>
              <a:rPr lang="bg-BG" dirty="0" smtClean="0">
                <a:latin typeface="Book Antiqua" panose="02040602050305030304" pitchFamily="18" charset="0"/>
              </a:rPr>
              <a:t>кохезионна </a:t>
            </a:r>
            <a:r>
              <a:rPr lang="bg-BG" dirty="0">
                <a:latin typeface="Book Antiqua" panose="02040602050305030304" pitchFamily="18" charset="0"/>
              </a:rPr>
              <a:t>и </a:t>
            </a:r>
            <a:r>
              <a:rPr lang="bg-BG" dirty="0" smtClean="0">
                <a:latin typeface="Book Antiqua" panose="02040602050305030304" pitchFamily="18" charset="0"/>
              </a:rPr>
              <a:t>обща </a:t>
            </a:r>
            <a:r>
              <a:rPr lang="bg-BG" dirty="0">
                <a:latin typeface="Book Antiqua" panose="02040602050305030304" pitchFamily="18" charset="0"/>
              </a:rPr>
              <a:t>селскостопанска </a:t>
            </a:r>
            <a:r>
              <a:rPr lang="bg-BG" dirty="0" smtClean="0">
                <a:latin typeface="Book Antiqua" panose="02040602050305030304" pitchFamily="18" charset="0"/>
              </a:rPr>
              <a:t>политика след 2021г.</a:t>
            </a:r>
          </a:p>
          <a:p>
            <a:pPr lvl="0" algn="just"/>
            <a:endParaRPr lang="bg-BG" dirty="0" smtClean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dirty="0">
                <a:latin typeface="Book Antiqua" panose="02040602050305030304" pitchFamily="18" charset="0"/>
              </a:rPr>
              <a:t>С</a:t>
            </a:r>
            <a:r>
              <a:rPr lang="bg-BG" i="1" dirty="0">
                <a:latin typeface="Book Antiqua" panose="02040602050305030304" pitchFamily="18" charset="0"/>
              </a:rPr>
              <a:t>убекти на финансовите правни отношения</a:t>
            </a:r>
            <a:r>
              <a:rPr lang="bg-BG" dirty="0">
                <a:latin typeface="Book Antiqua" panose="02040602050305030304" pitchFamily="18" charset="0"/>
              </a:rPr>
              <a:t> в </a:t>
            </a:r>
            <a:r>
              <a:rPr lang="bg-BG" dirty="0" smtClean="0">
                <a:latin typeface="Book Antiqua" panose="02040602050305030304" pitchFamily="18" charset="0"/>
              </a:rPr>
              <a:t>системата: </a:t>
            </a:r>
            <a:r>
              <a:rPr lang="bg-BG" dirty="0">
                <a:latin typeface="Book Antiqua" panose="02040602050305030304" pitchFamily="18" charset="0"/>
              </a:rPr>
              <a:t>Управляващи органи, Сертифициращ орган, Одитен орган, </a:t>
            </a:r>
            <a:r>
              <a:rPr lang="bg-BG" dirty="0" smtClean="0">
                <a:latin typeface="Book Antiqua" panose="02040602050305030304" pitchFamily="18" charset="0"/>
              </a:rPr>
              <a:t>Разплащателна агенция, Сметна </a:t>
            </a:r>
            <a:r>
              <a:rPr lang="bg-BG" dirty="0">
                <a:latin typeface="Book Antiqua" panose="02040602050305030304" pitchFamily="18" charset="0"/>
              </a:rPr>
              <a:t>палата, Европейска сметна палата, Министерски съвет, Агенция за държавна финансова инспекция, Министерство на вътрешните работи (</a:t>
            </a:r>
            <a:r>
              <a:rPr lang="bg-BG" dirty="0" smtClean="0">
                <a:latin typeface="Book Antiqua" panose="02040602050305030304" pitchFamily="18" charset="0"/>
              </a:rPr>
              <a:t>АФКОС); </a:t>
            </a:r>
            <a:r>
              <a:rPr lang="bg-BG" dirty="0">
                <a:latin typeface="Book Antiqua" panose="02040602050305030304" pitchFamily="18" charset="0"/>
              </a:rPr>
              <a:t>бенефициери; други.</a:t>
            </a:r>
            <a:r>
              <a:rPr lang="bg-BG" b="1" dirty="0">
                <a:latin typeface="Book Antiqua" panose="02040602050305030304" pitchFamily="18" charset="0"/>
              </a:rPr>
              <a:t> </a:t>
            </a:r>
            <a:r>
              <a:rPr lang="bg-BG" dirty="0">
                <a:latin typeface="Book Antiqua" panose="02040602050305030304" pitchFamily="18" charset="0"/>
              </a:rPr>
              <a:t>Органи на управление и </a:t>
            </a:r>
            <a:r>
              <a:rPr lang="bg-BG" dirty="0" smtClean="0">
                <a:latin typeface="Book Antiqua" panose="02040602050305030304" pitchFamily="18" charset="0"/>
              </a:rPr>
              <a:t>контрол: функции</a:t>
            </a:r>
            <a:r>
              <a:rPr lang="bg-BG" dirty="0">
                <a:latin typeface="Book Antiqua" panose="02040602050305030304" pitchFamily="18" charset="0"/>
              </a:rPr>
              <a:t>, процедура по </a:t>
            </a:r>
            <a:r>
              <a:rPr lang="bg-BG" dirty="0" smtClean="0">
                <a:latin typeface="Book Antiqua" panose="02040602050305030304" pitchFamily="18" charset="0"/>
              </a:rPr>
              <a:t>определяне.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bg-BG" dirty="0" err="1" smtClean="0">
                <a:latin typeface="Book Antiqua" panose="02040602050305030304" pitchFamily="18" charset="0"/>
              </a:rPr>
              <a:t>Бенефициери</a:t>
            </a:r>
            <a:r>
              <a:rPr lang="bg-BG" dirty="0" smtClean="0">
                <a:latin typeface="Book Antiqua" panose="02040602050305030304" pitchFamily="18" charset="0"/>
              </a:rPr>
              <a:t>.</a:t>
            </a:r>
          </a:p>
          <a:p>
            <a:pPr lvl="0" algn="just"/>
            <a:endParaRPr lang="bg-BG" dirty="0">
              <a:latin typeface="Book Antiqua" panose="0204060205030503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dirty="0" smtClean="0">
                <a:latin typeface="Book Antiqua" panose="02040602050305030304" pitchFamily="18" charset="0"/>
              </a:rPr>
              <a:t>Предоставяне на средствата от ЕС. Проектен цикъл. Форми.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bg-BG" sz="1600" dirty="0"/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59098" y="141668"/>
            <a:ext cx="978796" cy="875763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65390"/>
              <a:satOff val="-1901"/>
              <a:lumOff val="6681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Picture 6" descr="BulgariaandEU_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68" y="137537"/>
            <a:ext cx="2464441" cy="879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99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008" y="721217"/>
            <a:ext cx="967203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1600" b="1" i="1" dirty="0" smtClean="0"/>
          </a:p>
          <a:p>
            <a:endParaRPr lang="bg-BG" sz="1600" b="1" i="1" dirty="0" smtClean="0"/>
          </a:p>
          <a:p>
            <a:endParaRPr lang="bg-BG" sz="2000" b="1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Book Antiqua" panose="02040602050305030304" pitchFamily="18" charset="0"/>
              </a:rPr>
              <a:t>Държавни помощи и фондове на ЕС. </a:t>
            </a:r>
          </a:p>
          <a:p>
            <a:pPr lvl="0"/>
            <a:endParaRPr lang="bg-BG" sz="2000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Book Antiqua" panose="02040602050305030304" pitchFamily="18" charset="0"/>
              </a:rPr>
              <a:t>Обществени поръчки.</a:t>
            </a:r>
          </a:p>
          <a:p>
            <a:pPr lvl="0"/>
            <a:endParaRPr lang="bg-BG" sz="2000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Book Antiqua" panose="02040602050305030304" pitchFamily="18" charset="0"/>
              </a:rPr>
              <a:t>Нередности, измами  и  финансови корекции.</a:t>
            </a:r>
          </a:p>
          <a:p>
            <a:pPr lvl="0"/>
            <a:endParaRPr lang="bg-BG" sz="20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i="1" dirty="0" smtClean="0">
                <a:latin typeface="Book Antiqua" panose="02040602050305030304" pitchFamily="18" charset="0"/>
              </a:rPr>
              <a:t>Роля на финансовите и кредитните институции</a:t>
            </a:r>
            <a:r>
              <a:rPr lang="bg-BG" sz="2000" dirty="0" smtClean="0">
                <a:latin typeface="Book Antiqua" panose="02040602050305030304" pitchFamily="18" charset="0"/>
              </a:rPr>
              <a:t> при управлението на средствата от ЕС и кореспондиращото национално съфинансиране: финансови инструменти;  фонд на фондовете; фонд за стратегически инвестиции</a:t>
            </a:r>
            <a:r>
              <a:rPr lang="bg-BG" sz="2000" dirty="0">
                <a:latin typeface="Book Antiqua" panose="02040602050305030304" pitchFamily="18" charset="0"/>
              </a:rPr>
              <a:t>.</a:t>
            </a:r>
            <a:endParaRPr lang="bg-BG" sz="2000" dirty="0" smtClean="0">
              <a:latin typeface="Book Antiqua" panose="02040602050305030304" pitchFamily="18" charset="0"/>
            </a:endParaRPr>
          </a:p>
          <a:p>
            <a:endParaRPr lang="bg-BG" sz="20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Book Antiqua" panose="02040602050305030304" pitchFamily="18" charset="0"/>
              </a:rPr>
              <a:t>Добри практики от изпълнени проекти съфинансирани със средства от ЕС.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974" y="180450"/>
            <a:ext cx="1846052" cy="108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21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201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student</cp:lastModifiedBy>
  <cp:revision>9</cp:revision>
  <dcterms:created xsi:type="dcterms:W3CDTF">2018-02-22T14:04:36Z</dcterms:created>
  <dcterms:modified xsi:type="dcterms:W3CDTF">2019-02-20T11:20:39Z</dcterms:modified>
</cp:coreProperties>
</file>