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85" r:id="rId5"/>
    <p:sldId id="264" r:id="rId6"/>
    <p:sldId id="261" r:id="rId7"/>
    <p:sldId id="280" r:id="rId8"/>
    <p:sldId id="271" r:id="rId9"/>
    <p:sldId id="273" r:id="rId10"/>
    <p:sldId id="281" r:id="rId11"/>
    <p:sldId id="284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93">
          <p15:clr>
            <a:srgbClr val="A4A3A4"/>
          </p15:clr>
        </p15:guide>
        <p15:guide id="2" pos="4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A3"/>
    <a:srgbClr val="93C349"/>
    <a:srgbClr val="034EA2"/>
    <a:srgbClr val="000000"/>
    <a:srgbClr val="662583"/>
    <a:srgbClr val="CB1F51"/>
    <a:srgbClr val="1DA28A"/>
    <a:srgbClr val="2F539C"/>
    <a:srgbClr val="EE7212"/>
    <a:srgbClr val="00B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792" y="29"/>
      </p:cViewPr>
      <p:guideLst>
        <p:guide orient="horz" pos="2193"/>
        <p:guide pos="4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C056C-075E-4863-98DD-0D47053AE787}" type="doc">
      <dgm:prSet loTypeId="urn:microsoft.com/office/officeart/2005/8/layout/hList7#1" loCatId="list" qsTypeId="urn:microsoft.com/office/officeart/2005/8/quickstyle/simple1" qsCatId="simple" csTypeId="urn:microsoft.com/office/officeart/2005/8/colors/accent2_1" csCatId="accent2" phldr="1"/>
      <dgm:spPr/>
    </dgm:pt>
    <dgm:pt modelId="{637017F6-1667-4B2A-9863-A55F28E89210}">
      <dgm:prSet phldrT="[Text]" custT="1"/>
      <dgm:spPr>
        <a:ln>
          <a:solidFill>
            <a:srgbClr val="92D050"/>
          </a:solidFill>
        </a:ln>
      </dgm:spPr>
      <dgm:t>
        <a:bodyPr/>
        <a:lstStyle/>
        <a:p>
          <a:endParaRPr lang="bg-BG" sz="1800" b="1" dirty="0"/>
        </a:p>
        <a:p>
          <a:endParaRPr lang="bg-BG" sz="1800" b="1" dirty="0"/>
        </a:p>
        <a:p>
          <a:r>
            <a:rPr lang="bg-BG" sz="1800" b="1" dirty="0"/>
            <a:t>Генериране на бизнес идея</a:t>
          </a:r>
          <a:endParaRPr lang="en-US" sz="1800" b="1" dirty="0"/>
        </a:p>
        <a:p>
          <a:r>
            <a:rPr lang="en-US" sz="1800" b="1" dirty="0"/>
            <a:t> </a:t>
          </a:r>
        </a:p>
        <a:p>
          <a:r>
            <a:rPr lang="en-US" sz="1800" b="1" dirty="0"/>
            <a:t/>
          </a:r>
          <a:br>
            <a:rPr lang="en-US" sz="1800" b="1" dirty="0"/>
          </a:br>
          <a:r>
            <a:rPr lang="bg-BG" sz="1800" b="1" dirty="0"/>
            <a:t>Акселериране</a:t>
          </a:r>
        </a:p>
      </dgm:t>
    </dgm:pt>
    <dgm:pt modelId="{BA45917B-AB4C-442E-B9E5-F56C64DA8E9A}" type="parTrans" cxnId="{1307E328-2C28-4005-BC92-48C0F22B1304}">
      <dgm:prSet/>
      <dgm:spPr/>
      <dgm:t>
        <a:bodyPr/>
        <a:lstStyle/>
        <a:p>
          <a:endParaRPr lang="bg-BG"/>
        </a:p>
      </dgm:t>
    </dgm:pt>
    <dgm:pt modelId="{74C89809-2792-4CB8-8E2A-F95A75969909}" type="sibTrans" cxnId="{1307E328-2C28-4005-BC92-48C0F22B1304}">
      <dgm:prSet/>
      <dgm:spPr/>
      <dgm:t>
        <a:bodyPr/>
        <a:lstStyle/>
        <a:p>
          <a:endParaRPr lang="bg-BG"/>
        </a:p>
      </dgm:t>
    </dgm:pt>
    <dgm:pt modelId="{9423AB1D-014C-4A1C-AE5B-E7861590293E}" type="pres">
      <dgm:prSet presAssocID="{8D8C056C-075E-4863-98DD-0D47053AE787}" presName="Name0" presStyleCnt="0">
        <dgm:presLayoutVars>
          <dgm:dir/>
          <dgm:resizeHandles val="exact"/>
        </dgm:presLayoutVars>
      </dgm:prSet>
      <dgm:spPr/>
    </dgm:pt>
    <dgm:pt modelId="{4986DA1F-1688-43B2-A263-0FD67376FECE}" type="pres">
      <dgm:prSet presAssocID="{8D8C056C-075E-4863-98DD-0D47053AE787}" presName="fgShape" presStyleLbl="fgShp" presStyleIdx="0" presStyleCnt="1" custScaleX="18365" custScaleY="78665" custLinFactNeighborX="-1697" custLinFactNeighborY="-77415"/>
      <dgm:spPr>
        <a:prstGeom prst="downArrow">
          <a:avLst/>
        </a:prstGeom>
        <a:solidFill>
          <a:srgbClr val="CCCC00"/>
        </a:solidFill>
      </dgm:spPr>
    </dgm:pt>
    <dgm:pt modelId="{6ABAF443-8E7E-456A-86DF-D03B776F59FF}" type="pres">
      <dgm:prSet presAssocID="{8D8C056C-075E-4863-98DD-0D47053AE787}" presName="linComp" presStyleCnt="0"/>
      <dgm:spPr/>
    </dgm:pt>
    <dgm:pt modelId="{0FFB8C09-B35D-46F2-A480-B3A331F0BB06}" type="pres">
      <dgm:prSet presAssocID="{637017F6-1667-4B2A-9863-A55F28E89210}" presName="compNode" presStyleCnt="0"/>
      <dgm:spPr/>
    </dgm:pt>
    <dgm:pt modelId="{089D5FB4-5ADB-432D-B589-67031A7636A3}" type="pres">
      <dgm:prSet presAssocID="{637017F6-1667-4B2A-9863-A55F28E89210}" presName="bkgdShape" presStyleLbl="node1" presStyleIdx="0" presStyleCnt="1" custLinFactNeighborX="756"/>
      <dgm:spPr/>
      <dgm:t>
        <a:bodyPr/>
        <a:lstStyle/>
        <a:p>
          <a:endParaRPr lang="bg-BG"/>
        </a:p>
      </dgm:t>
    </dgm:pt>
    <dgm:pt modelId="{31AC69BB-D5F1-4E52-9F26-6852108D42F6}" type="pres">
      <dgm:prSet presAssocID="{637017F6-1667-4B2A-9863-A55F28E89210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DB31E57-8B22-45A6-A09B-3B93079FF193}" type="pres">
      <dgm:prSet presAssocID="{637017F6-1667-4B2A-9863-A55F28E89210}" presName="invisiNode" presStyleLbl="node1" presStyleIdx="0" presStyleCnt="1"/>
      <dgm:spPr/>
    </dgm:pt>
    <dgm:pt modelId="{B4CEFAFC-F37D-4031-81B3-098CBFE7CD1C}" type="pres">
      <dgm:prSet presAssocID="{637017F6-1667-4B2A-9863-A55F28E89210}" presName="imagNode" presStyleLbl="fgImgPlace1" presStyleIdx="0" presStyleCnt="1" custScaleX="116174" custScaleY="112470" custLinFactNeighborX="3242" custLinFactNeighborY="-649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solidFill>
            <a:srgbClr val="92D050"/>
          </a:solidFill>
        </a:ln>
      </dgm:spPr>
    </dgm:pt>
  </dgm:ptLst>
  <dgm:cxnLst>
    <dgm:cxn modelId="{1307E328-2C28-4005-BC92-48C0F22B1304}" srcId="{8D8C056C-075E-4863-98DD-0D47053AE787}" destId="{637017F6-1667-4B2A-9863-A55F28E89210}" srcOrd="0" destOrd="0" parTransId="{BA45917B-AB4C-442E-B9E5-F56C64DA8E9A}" sibTransId="{74C89809-2792-4CB8-8E2A-F95A75969909}"/>
    <dgm:cxn modelId="{369C7078-1976-440C-9221-8995F7955C41}" type="presOf" srcId="{8D8C056C-075E-4863-98DD-0D47053AE787}" destId="{9423AB1D-014C-4A1C-AE5B-E7861590293E}" srcOrd="0" destOrd="0" presId="urn:microsoft.com/office/officeart/2005/8/layout/hList7#1"/>
    <dgm:cxn modelId="{26D16A3F-FC0A-43A4-A36A-D8B9F89C4EEC}" type="presOf" srcId="{637017F6-1667-4B2A-9863-A55F28E89210}" destId="{31AC69BB-D5F1-4E52-9F26-6852108D42F6}" srcOrd="1" destOrd="0" presId="urn:microsoft.com/office/officeart/2005/8/layout/hList7#1"/>
    <dgm:cxn modelId="{6870D7D9-D15D-4879-9A47-D7C0590C1F0A}" type="presOf" srcId="{637017F6-1667-4B2A-9863-A55F28E89210}" destId="{089D5FB4-5ADB-432D-B589-67031A7636A3}" srcOrd="0" destOrd="0" presId="urn:microsoft.com/office/officeart/2005/8/layout/hList7#1"/>
    <dgm:cxn modelId="{87AB6745-DF2B-4104-890F-3336270BF140}" type="presParOf" srcId="{9423AB1D-014C-4A1C-AE5B-E7861590293E}" destId="{4986DA1F-1688-43B2-A263-0FD67376FECE}" srcOrd="0" destOrd="0" presId="urn:microsoft.com/office/officeart/2005/8/layout/hList7#1"/>
    <dgm:cxn modelId="{6664E2D9-0CB7-4E6B-935E-CA8FB589DB51}" type="presParOf" srcId="{9423AB1D-014C-4A1C-AE5B-E7861590293E}" destId="{6ABAF443-8E7E-456A-86DF-D03B776F59FF}" srcOrd="1" destOrd="0" presId="urn:microsoft.com/office/officeart/2005/8/layout/hList7#1"/>
    <dgm:cxn modelId="{A89317D4-733F-46D1-B4A7-333190D732A5}" type="presParOf" srcId="{6ABAF443-8E7E-456A-86DF-D03B776F59FF}" destId="{0FFB8C09-B35D-46F2-A480-B3A331F0BB06}" srcOrd="0" destOrd="0" presId="urn:microsoft.com/office/officeart/2005/8/layout/hList7#1"/>
    <dgm:cxn modelId="{094D10CC-0031-4B10-929A-EEF97705BD71}" type="presParOf" srcId="{0FFB8C09-B35D-46F2-A480-B3A331F0BB06}" destId="{089D5FB4-5ADB-432D-B589-67031A7636A3}" srcOrd="0" destOrd="0" presId="urn:microsoft.com/office/officeart/2005/8/layout/hList7#1"/>
    <dgm:cxn modelId="{4EE220DE-D10F-476E-AC2B-C65FE2FDEB45}" type="presParOf" srcId="{0FFB8C09-B35D-46F2-A480-B3A331F0BB06}" destId="{31AC69BB-D5F1-4E52-9F26-6852108D42F6}" srcOrd="1" destOrd="0" presId="urn:microsoft.com/office/officeart/2005/8/layout/hList7#1"/>
    <dgm:cxn modelId="{1DE1A311-BA07-4F1F-ACFE-F862F11695F3}" type="presParOf" srcId="{0FFB8C09-B35D-46F2-A480-B3A331F0BB06}" destId="{8DB31E57-8B22-45A6-A09B-3B93079FF193}" srcOrd="2" destOrd="0" presId="urn:microsoft.com/office/officeart/2005/8/layout/hList7#1"/>
    <dgm:cxn modelId="{5A4E25DB-6047-456F-962C-72AEAE37FF1F}" type="presParOf" srcId="{0FFB8C09-B35D-46F2-A480-B3A331F0BB06}" destId="{B4CEFAFC-F37D-4031-81B3-098CBFE7CD1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D5FB4-5ADB-432D-B589-67031A7636A3}">
      <dsp:nvSpPr>
        <dsp:cNvPr id="0" name=""/>
        <dsp:cNvSpPr/>
      </dsp:nvSpPr>
      <dsp:spPr>
        <a:xfrm>
          <a:off x="0" y="0"/>
          <a:ext cx="1861849" cy="31287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/>
            <a:t>Генериране на бизнес идея</a:t>
          </a:r>
          <a:endParaRPr lang="en-US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/>
          </a:r>
          <a:br>
            <a:rPr lang="en-US" sz="1800" b="1" kern="1200" dirty="0"/>
          </a:br>
          <a:r>
            <a:rPr lang="bg-BG" sz="1800" b="1" kern="1200" dirty="0"/>
            <a:t>Акселериране</a:t>
          </a:r>
        </a:p>
      </dsp:txBody>
      <dsp:txXfrm>
        <a:off x="0" y="1251516"/>
        <a:ext cx="1861849" cy="1251516"/>
      </dsp:txXfrm>
    </dsp:sp>
    <dsp:sp modelId="{B4CEFAFC-F37D-4031-81B3-098CBFE7CD1C}">
      <dsp:nvSpPr>
        <dsp:cNvPr id="0" name=""/>
        <dsp:cNvSpPr/>
      </dsp:nvSpPr>
      <dsp:spPr>
        <a:xfrm>
          <a:off x="359501" y="55084"/>
          <a:ext cx="1210401" cy="1171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6DA1F-1688-43B2-A263-0FD67376FECE}">
      <dsp:nvSpPr>
        <dsp:cNvPr id="0" name=""/>
        <dsp:cNvSpPr/>
      </dsp:nvSpPr>
      <dsp:spPr>
        <a:xfrm>
          <a:off x="744569" y="2189773"/>
          <a:ext cx="314574" cy="369189"/>
        </a:xfrm>
        <a:prstGeom prst="downArrow">
          <a:avLst/>
        </a:prstGeom>
        <a:solidFill>
          <a:srgbClr val="CC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7E88E-FF65-4F37-AF7C-DAA59E344331}" type="datetimeFigureOut">
              <a:rPr lang="en-GB" smtClean="0"/>
              <a:pPr/>
              <a:t>05/05/2017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FC9B8-D24D-41DD-933C-3C37E614C3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itclimatekic.sharepoint.com/Sites/MRC/SitePages/Home.aspx?RootFolder=/Sites/MRC/Shared%20Documents/Theme%20booklets&amp;FolderCTID=0x012000C58361320297DE42B84C0260AC5D0C6E&amp;View=%7b894C9582-22ED-41E4-B113-1CFC35F19277%7d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use details from the overall CKIC presentation if needed.</a:t>
            </a:r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FC9B8-D24D-41DD-933C-3C37E614C3E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9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Greenhouse </a:t>
            </a:r>
            <a:r>
              <a:rPr lang="en-US" err="1"/>
              <a:t>programme</a:t>
            </a:r>
            <a:r>
              <a:rPr lang="en-US"/>
              <a:t> will be offered all across our geographies (if the respective partners decide to apply), including RIS partners. Details to follow on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FC9B8-D24D-41DD-933C-3C37E614C3E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34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FC9B8-D24D-41DD-933C-3C37E614C3E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1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Calibri"/>
            </a:endParaRPr>
          </a:p>
          <a:p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FC9B8-D24D-41DD-933C-3C37E614C3E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788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key point: all projects must demonstrate the potential for positive climate impact, either through mitigation or adaptation. The GH programme facilitates the teams to do so. </a:t>
            </a:r>
          </a:p>
          <a:p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Since a video of the themes is not available yet, you can print out the theme booklets for further information:</a:t>
            </a:r>
          </a:p>
          <a:p>
            <a:r>
              <a:rPr lang="en-US" dirty="0">
                <a:latin typeface="Calibri"/>
                <a:hlinkClick r:id="rId3"/>
              </a:rPr>
              <a:t>https://eitclimatekic.sharepoint.com/Sites/MRC/SitePages/Home.aspx?RootFolder=%2FSites%2FMRC%2FShared%20Documents%2FTheme%20booklets&amp;FolderCTID=0x012000C58361320297DE42B84C0260AC5D0C6E&amp;View=%7B894C9582%2D22ED%2D41E4%2DB113%2D1CFC35F19277%7D</a:t>
            </a:r>
          </a:p>
          <a:p>
            <a:endParaRPr lang="en-US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FC9B8-D24D-41DD-933C-3C37E614C3E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88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45193" y="3231778"/>
            <a:ext cx="6829984" cy="1982693"/>
          </a:xfrm>
          <a:prstGeom prst="rect">
            <a:avLst/>
          </a:prstGeom>
          <a:solidFill>
            <a:srgbClr val="94C24A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7987" y="3375396"/>
            <a:ext cx="6512954" cy="737933"/>
          </a:xfrm>
        </p:spPr>
        <p:txBody>
          <a:bodyPr anchor="t">
            <a:normAutofit/>
          </a:bodyPr>
          <a:lstStyle>
            <a:lvl1pPr algn="l">
              <a:defRPr sz="4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en-GB"/>
              <a:t>Click to edit presentation title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89" y="609901"/>
            <a:ext cx="2444331" cy="59206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906088" y="4113329"/>
            <a:ext cx="6474854" cy="642154"/>
          </a:xfrm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en-GB" sz="2500"/>
              <a:t>Click to edit presentation subtitle</a:t>
            </a:r>
            <a:endParaRPr lang="en-US" sz="2500"/>
          </a:p>
        </p:txBody>
      </p:sp>
      <p:pic>
        <p:nvPicPr>
          <p:cNvPr id="27" name="Picture 26" descr="Climate_Euro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52" y="6051540"/>
            <a:ext cx="1929448" cy="304810"/>
          </a:xfrm>
          <a:prstGeom prst="rect">
            <a:avLst/>
          </a:prstGeom>
        </p:spPr>
      </p:pic>
      <p:pic>
        <p:nvPicPr>
          <p:cNvPr id="29" name="Picture 28" descr="Climate_KIC_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33" y="481540"/>
            <a:ext cx="2318280" cy="7154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89" y="5844729"/>
            <a:ext cx="2195660" cy="4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6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800" y="1802952"/>
            <a:ext cx="3649663" cy="3651363"/>
          </a:xfrm>
        </p:spPr>
        <p:txBody>
          <a:bodyPr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100"/>
              </a:spcBef>
              <a:buSzPct val="80000"/>
              <a:buFont typeface="Wingdings" charset="2"/>
              <a:buChar char="§"/>
              <a:defRPr sz="15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con </a:t>
            </a:r>
            <a:r>
              <a:rPr lang="en-GB" err="1"/>
              <a:t>sectetur</a:t>
            </a:r>
            <a:r>
              <a:rPr lang="en-GB"/>
              <a:t> </a:t>
            </a:r>
            <a:r>
              <a:rPr lang="en-GB" err="1"/>
              <a:t>qorem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</a:p>
          <a:p>
            <a:pPr lvl="0"/>
            <a:endParaRPr lang="en-GB"/>
          </a:p>
          <a:p>
            <a:pPr lvl="0"/>
            <a:r>
              <a:rPr lang="en-GB" err="1"/>
              <a:t>Teger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cursus</a:t>
            </a:r>
            <a:r>
              <a:rPr lang="en-GB"/>
              <a:t> </a:t>
            </a:r>
            <a:r>
              <a:rPr lang="en-GB" err="1"/>
              <a:t>mattis</a:t>
            </a:r>
            <a:r>
              <a:rPr lang="en-GB"/>
              <a:t>. </a:t>
            </a:r>
            <a:r>
              <a:rPr lang="en-GB" err="1"/>
              <a:t>Vestibulum</a:t>
            </a:r>
            <a:r>
              <a:rPr lang="en-GB"/>
              <a:t> </a:t>
            </a:r>
            <a:r>
              <a:rPr lang="en-GB" err="1"/>
              <a:t>maximus</a:t>
            </a:r>
            <a:r>
              <a:rPr lang="en-GB"/>
              <a:t> </a:t>
            </a:r>
            <a:r>
              <a:rPr lang="en-GB" err="1"/>
              <a:t>fermentum</a:t>
            </a:r>
            <a:r>
              <a:rPr lang="en-GB"/>
              <a:t> quam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.</a:t>
            </a:r>
          </a:p>
          <a:p>
            <a:pPr lvl="0"/>
            <a:endParaRPr lang="en-GB"/>
          </a:p>
          <a:p>
            <a:pPr lvl="0"/>
            <a:r>
              <a:rPr lang="en-GB"/>
              <a:t>Maecenas at </a:t>
            </a:r>
            <a:r>
              <a:rPr lang="en-GB" err="1"/>
              <a:t>cursus</a:t>
            </a:r>
            <a:r>
              <a:rPr lang="en-GB"/>
              <a:t> </a:t>
            </a:r>
            <a:r>
              <a:rPr lang="en-GB" err="1"/>
              <a:t>neque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a ante in magna </a:t>
            </a:r>
            <a:r>
              <a:rPr lang="en-GB" err="1"/>
              <a:t>pharetra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. </a:t>
            </a:r>
          </a:p>
          <a:p>
            <a:pPr lvl="0"/>
            <a:endParaRPr lang="en-GB"/>
          </a:p>
          <a:p>
            <a:pPr lvl="0"/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, </a:t>
            </a:r>
            <a:r>
              <a:rPr lang="en-GB" err="1"/>
              <a:t>arcu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20763" y="1080000"/>
            <a:ext cx="7224712" cy="0"/>
          </a:xfrm>
          <a:prstGeom prst="line">
            <a:avLst/>
          </a:prstGeom>
          <a:ln w="38100">
            <a:solidFill>
              <a:srgbClr val="94C2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020763" y="5816600"/>
            <a:ext cx="7224712" cy="0"/>
          </a:xfrm>
          <a:prstGeom prst="line">
            <a:avLst/>
          </a:prstGeom>
          <a:ln w="38100">
            <a:solidFill>
              <a:srgbClr val="94C2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35" y="6079461"/>
            <a:ext cx="1675148" cy="51620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39800" y="427957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Content Page with Text and Image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40022" y="1155201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1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Subtitle Content Page with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73" y="1802952"/>
            <a:ext cx="3488706" cy="2545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96" y="6080400"/>
            <a:ext cx="2140224" cy="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2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et Points with smaller text benea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800" y="1802953"/>
            <a:ext cx="7305675" cy="580165"/>
          </a:xfrm>
        </p:spPr>
        <p:txBody>
          <a:bodyPr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100"/>
              </a:spcBef>
              <a:buSzPct val="80000"/>
              <a:buFont typeface="Wingdings" charset="2"/>
              <a:buChar char="§"/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, </a:t>
            </a:r>
            <a:r>
              <a:rPr lang="en-GB" err="1"/>
              <a:t>arcu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, nisi ante </a:t>
            </a:r>
            <a:r>
              <a:rPr lang="en-GB" err="1"/>
              <a:t>luctus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ante </a:t>
            </a:r>
            <a:r>
              <a:rPr lang="en-GB" err="1"/>
              <a:t>ut</a:t>
            </a:r>
            <a:r>
              <a:rPr lang="en-GB"/>
              <a:t> diam.</a:t>
            </a:r>
          </a:p>
          <a:p>
            <a:pPr lvl="0"/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20763" y="1080000"/>
            <a:ext cx="7224712" cy="0"/>
          </a:xfrm>
          <a:prstGeom prst="line">
            <a:avLst/>
          </a:prstGeom>
          <a:ln w="38100">
            <a:solidFill>
              <a:srgbClr val="94C2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020763" y="5816600"/>
            <a:ext cx="7224712" cy="0"/>
          </a:xfrm>
          <a:prstGeom prst="line">
            <a:avLst/>
          </a:prstGeom>
          <a:ln w="38100">
            <a:solidFill>
              <a:srgbClr val="94C2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35" y="6079461"/>
            <a:ext cx="1675148" cy="51620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39800" y="427957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Content Page with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40022" y="1155201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1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Subtitle Content Page with Text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1610" y="2396118"/>
            <a:ext cx="7305675" cy="928294"/>
          </a:xfrm>
        </p:spPr>
        <p:txBody>
          <a:bodyPr>
            <a:noAutofit/>
          </a:bodyPr>
          <a:lstStyle>
            <a:lvl1pPr marL="360000" indent="0" algn="l">
              <a:lnSpc>
                <a:spcPct val="120000"/>
              </a:lnSpc>
              <a:spcBef>
                <a:spcPts val="100"/>
              </a:spcBef>
              <a:buSzPct val="80000"/>
              <a:buFont typeface="Wingdings" charset="2"/>
              <a:buNone/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accusamus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dignissimos</a:t>
            </a:r>
            <a:r>
              <a:rPr lang="en-US"/>
              <a:t> </a:t>
            </a:r>
            <a:r>
              <a:rPr lang="en-US" err="1"/>
              <a:t>ducimus</a:t>
            </a:r>
            <a:r>
              <a:rPr lang="en-US"/>
              <a:t> qui </a:t>
            </a:r>
            <a:r>
              <a:rPr lang="en-US" err="1"/>
              <a:t>blanditiis</a:t>
            </a:r>
            <a:r>
              <a:rPr lang="en-US"/>
              <a:t> </a:t>
            </a:r>
            <a:r>
              <a:rPr lang="en-US" err="1"/>
              <a:t>praesentium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</a:t>
            </a:r>
            <a:r>
              <a:rPr lang="en-US" err="1"/>
              <a:t>deleniti</a:t>
            </a:r>
            <a:r>
              <a:rPr lang="en-US"/>
              <a:t> </a:t>
            </a:r>
            <a:r>
              <a:rPr lang="en-US" err="1"/>
              <a:t>atque</a:t>
            </a:r>
            <a:r>
              <a:rPr lang="en-US"/>
              <a:t> </a:t>
            </a:r>
            <a:r>
              <a:rPr lang="en-US" err="1"/>
              <a:t>corrupti</a:t>
            </a:r>
            <a:r>
              <a:rPr lang="en-US"/>
              <a:t> quos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quas</a:t>
            </a:r>
            <a:r>
              <a:rPr lang="en-US"/>
              <a:t> </a:t>
            </a:r>
            <a:r>
              <a:rPr lang="en-US" err="1"/>
              <a:t>molestias</a:t>
            </a:r>
            <a:r>
              <a:rPr lang="en-US"/>
              <a:t> </a:t>
            </a:r>
            <a:r>
              <a:rPr lang="en-US" err="1"/>
              <a:t>excepturi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occaecati</a:t>
            </a:r>
            <a:r>
              <a:rPr lang="en-US"/>
              <a:t> </a:t>
            </a:r>
            <a:r>
              <a:rPr lang="en-US" err="1"/>
              <a:t>cupiditate</a:t>
            </a:r>
            <a:r>
              <a:rPr lang="en-US"/>
              <a:t> non provident, </a:t>
            </a:r>
            <a:r>
              <a:rPr lang="en-US" err="1"/>
              <a:t>similique</a:t>
            </a:r>
            <a:r>
              <a:rPr lang="en-US"/>
              <a:t> </a:t>
            </a:r>
            <a:r>
              <a:rPr lang="en-US" err="1"/>
              <a:t>sunt</a:t>
            </a:r>
            <a:r>
              <a:rPr lang="en-US"/>
              <a:t>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mollitia</a:t>
            </a:r>
            <a:r>
              <a:rPr lang="en-US"/>
              <a:t> animi,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 et </a:t>
            </a:r>
            <a:r>
              <a:rPr lang="en-US" err="1"/>
              <a:t>dolorum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 Et </a:t>
            </a:r>
            <a:r>
              <a:rPr lang="en-US" err="1"/>
              <a:t>harum</a:t>
            </a:r>
            <a:r>
              <a:rPr lang="en-US"/>
              <a:t> </a:t>
            </a:r>
            <a:r>
              <a:rPr lang="en-US" err="1"/>
              <a:t>quidem</a:t>
            </a:r>
            <a:r>
              <a:rPr lang="en-US"/>
              <a:t> </a:t>
            </a:r>
            <a:r>
              <a:rPr lang="en-US" err="1"/>
              <a:t>rerum</a:t>
            </a:r>
            <a:r>
              <a:rPr lang="en-US"/>
              <a:t> </a:t>
            </a:r>
            <a:r>
              <a:rPr lang="en-US" err="1"/>
              <a:t>facilis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et </a:t>
            </a:r>
            <a:r>
              <a:rPr lang="en-US" err="1"/>
              <a:t>expedita</a:t>
            </a:r>
            <a:r>
              <a:rPr lang="en-US"/>
              <a:t> </a:t>
            </a:r>
            <a:r>
              <a:rPr lang="en-US" err="1"/>
              <a:t>distinctio</a:t>
            </a:r>
            <a:r>
              <a:rPr lang="en-US"/>
              <a:t>. Nam </a:t>
            </a:r>
            <a:r>
              <a:rPr lang="en-US" err="1"/>
              <a:t>libero</a:t>
            </a:r>
            <a:r>
              <a:rPr lang="en-US"/>
              <a:t> tempore, cum </a:t>
            </a:r>
            <a:r>
              <a:rPr lang="en-US" err="1"/>
              <a:t>soluta</a:t>
            </a:r>
            <a:r>
              <a:rPr lang="en-US"/>
              <a:t> </a:t>
            </a:r>
            <a:r>
              <a:rPr lang="en-US" err="1"/>
              <a:t>nobis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eligendi</a:t>
            </a:r>
            <a:r>
              <a:rPr lang="en-US"/>
              <a:t> </a:t>
            </a:r>
            <a:r>
              <a:rPr lang="en-US" err="1"/>
              <a:t>optio</a:t>
            </a:r>
            <a:r>
              <a:rPr lang="en-US"/>
              <a:t> </a:t>
            </a:r>
            <a:r>
              <a:rPr lang="en-US" err="1"/>
              <a:t>cumque</a:t>
            </a:r>
            <a:r>
              <a:rPr lang="en-US"/>
              <a:t> </a:t>
            </a:r>
            <a:r>
              <a:rPr lang="en-US" err="1"/>
              <a:t>nihil</a:t>
            </a:r>
            <a:r>
              <a:rPr lang="en-US"/>
              <a:t> </a:t>
            </a:r>
            <a:r>
              <a:rPr lang="en-US" err="1"/>
              <a:t>impedit</a:t>
            </a:r>
            <a:r>
              <a:rPr lang="en-US"/>
              <a:t> quo minus id quod </a:t>
            </a:r>
            <a:r>
              <a:rPr lang="en-US" err="1"/>
              <a:t>maxime</a:t>
            </a:r>
            <a:r>
              <a:rPr lang="en-US"/>
              <a:t>.</a:t>
            </a:r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939800" y="3476812"/>
            <a:ext cx="7305675" cy="580165"/>
          </a:xfrm>
        </p:spPr>
        <p:txBody>
          <a:bodyPr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100"/>
              </a:spcBef>
              <a:buSzPct val="80000"/>
              <a:buFont typeface="Wingdings" charset="2"/>
              <a:buChar char="§"/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, </a:t>
            </a:r>
            <a:r>
              <a:rPr lang="en-GB" err="1"/>
              <a:t>arcu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, nisi ante </a:t>
            </a:r>
            <a:r>
              <a:rPr lang="en-GB" err="1"/>
              <a:t>luctus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ante </a:t>
            </a:r>
            <a:r>
              <a:rPr lang="en-GB" err="1"/>
              <a:t>ut</a:t>
            </a:r>
            <a:r>
              <a:rPr lang="en-GB"/>
              <a:t> diam.</a:t>
            </a:r>
          </a:p>
          <a:p>
            <a:pPr lvl="0"/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941610" y="4069977"/>
            <a:ext cx="7305675" cy="928294"/>
          </a:xfrm>
        </p:spPr>
        <p:txBody>
          <a:bodyPr>
            <a:noAutofit/>
          </a:bodyPr>
          <a:lstStyle>
            <a:lvl1pPr marL="360000" indent="0" algn="l">
              <a:lnSpc>
                <a:spcPct val="120000"/>
              </a:lnSpc>
              <a:spcBef>
                <a:spcPts val="100"/>
              </a:spcBef>
              <a:buSzPct val="80000"/>
              <a:buFont typeface="Wingdings" charset="2"/>
              <a:buNone/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accusamus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dignissimos</a:t>
            </a:r>
            <a:r>
              <a:rPr lang="en-US"/>
              <a:t> </a:t>
            </a:r>
            <a:r>
              <a:rPr lang="en-US" err="1"/>
              <a:t>ducimus</a:t>
            </a:r>
            <a:r>
              <a:rPr lang="en-US"/>
              <a:t> qui </a:t>
            </a:r>
            <a:r>
              <a:rPr lang="en-US" err="1"/>
              <a:t>blanditiis</a:t>
            </a:r>
            <a:r>
              <a:rPr lang="en-US"/>
              <a:t> </a:t>
            </a:r>
            <a:r>
              <a:rPr lang="en-US" err="1"/>
              <a:t>praesentium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</a:t>
            </a:r>
            <a:r>
              <a:rPr lang="en-US" err="1"/>
              <a:t>deleniti</a:t>
            </a:r>
            <a:r>
              <a:rPr lang="en-US"/>
              <a:t> </a:t>
            </a:r>
            <a:r>
              <a:rPr lang="en-US" err="1"/>
              <a:t>atque</a:t>
            </a:r>
            <a:r>
              <a:rPr lang="en-US"/>
              <a:t> </a:t>
            </a:r>
            <a:r>
              <a:rPr lang="en-US" err="1"/>
              <a:t>corrupti</a:t>
            </a:r>
            <a:r>
              <a:rPr lang="en-US"/>
              <a:t> quos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quas</a:t>
            </a:r>
            <a:r>
              <a:rPr lang="en-US"/>
              <a:t> </a:t>
            </a:r>
            <a:r>
              <a:rPr lang="en-US" err="1"/>
              <a:t>molestias</a:t>
            </a:r>
            <a:r>
              <a:rPr lang="en-US"/>
              <a:t> </a:t>
            </a:r>
            <a:r>
              <a:rPr lang="en-US" err="1"/>
              <a:t>excepturi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occaecati</a:t>
            </a:r>
            <a:r>
              <a:rPr lang="en-US"/>
              <a:t> </a:t>
            </a:r>
            <a:r>
              <a:rPr lang="en-US" err="1"/>
              <a:t>cupiditate</a:t>
            </a:r>
            <a:r>
              <a:rPr lang="en-US"/>
              <a:t> non provident, </a:t>
            </a:r>
            <a:r>
              <a:rPr lang="en-US" err="1"/>
              <a:t>similique</a:t>
            </a:r>
            <a:r>
              <a:rPr lang="en-US"/>
              <a:t> </a:t>
            </a:r>
            <a:r>
              <a:rPr lang="en-US" err="1"/>
              <a:t>sunt</a:t>
            </a:r>
            <a:r>
              <a:rPr lang="en-US"/>
              <a:t>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mollitia</a:t>
            </a:r>
            <a:r>
              <a:rPr lang="en-US"/>
              <a:t> animi,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 et </a:t>
            </a:r>
            <a:r>
              <a:rPr lang="en-US" err="1"/>
              <a:t>dolorum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 Et </a:t>
            </a:r>
            <a:r>
              <a:rPr lang="en-US" err="1"/>
              <a:t>harum</a:t>
            </a:r>
            <a:r>
              <a:rPr lang="en-US"/>
              <a:t> </a:t>
            </a:r>
            <a:r>
              <a:rPr lang="en-US" err="1"/>
              <a:t>quidem</a:t>
            </a:r>
            <a:r>
              <a:rPr lang="en-US"/>
              <a:t> </a:t>
            </a:r>
            <a:r>
              <a:rPr lang="en-US" err="1"/>
              <a:t>rerum</a:t>
            </a:r>
            <a:r>
              <a:rPr lang="en-US"/>
              <a:t> </a:t>
            </a:r>
            <a:r>
              <a:rPr lang="en-US" err="1"/>
              <a:t>facilis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et </a:t>
            </a:r>
            <a:r>
              <a:rPr lang="en-US" err="1"/>
              <a:t>expedita</a:t>
            </a:r>
            <a:r>
              <a:rPr lang="en-US"/>
              <a:t> </a:t>
            </a:r>
            <a:r>
              <a:rPr lang="en-US" err="1"/>
              <a:t>distinctio</a:t>
            </a:r>
            <a:r>
              <a:rPr lang="en-US"/>
              <a:t>. Nam </a:t>
            </a:r>
            <a:r>
              <a:rPr lang="en-US" err="1"/>
              <a:t>libero</a:t>
            </a:r>
            <a:r>
              <a:rPr lang="en-US"/>
              <a:t> tempore, cum </a:t>
            </a:r>
            <a:r>
              <a:rPr lang="en-US" err="1"/>
              <a:t>soluta</a:t>
            </a:r>
            <a:r>
              <a:rPr lang="en-US"/>
              <a:t> </a:t>
            </a:r>
            <a:r>
              <a:rPr lang="en-US" err="1"/>
              <a:t>nobis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eligendi</a:t>
            </a:r>
            <a:r>
              <a:rPr lang="en-US"/>
              <a:t> </a:t>
            </a:r>
            <a:r>
              <a:rPr lang="en-US" err="1"/>
              <a:t>optio</a:t>
            </a:r>
            <a:r>
              <a:rPr lang="en-US"/>
              <a:t> </a:t>
            </a:r>
            <a:r>
              <a:rPr lang="en-US" err="1"/>
              <a:t>cumque</a:t>
            </a:r>
            <a:r>
              <a:rPr lang="en-US"/>
              <a:t> </a:t>
            </a:r>
            <a:r>
              <a:rPr lang="en-US" err="1"/>
              <a:t>nihil</a:t>
            </a:r>
            <a:r>
              <a:rPr lang="en-US"/>
              <a:t> </a:t>
            </a:r>
            <a:r>
              <a:rPr lang="en-US" err="1"/>
              <a:t>impedit</a:t>
            </a:r>
            <a:r>
              <a:rPr lang="en-US"/>
              <a:t> quo minus id quod </a:t>
            </a:r>
            <a:r>
              <a:rPr lang="en-US" err="1"/>
              <a:t>maxime</a:t>
            </a:r>
            <a:r>
              <a:rPr lang="en-US"/>
              <a:t>.</a:t>
            </a:r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96" y="6080400"/>
            <a:ext cx="2140224" cy="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0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lumn 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0032" y="1769533"/>
            <a:ext cx="7305675" cy="3429000"/>
          </a:xfrm>
        </p:spPr>
        <p:txBody>
          <a:bodyPr>
            <a:normAutofit/>
          </a:bodyPr>
          <a:lstStyle>
            <a:lvl1pPr marL="0" indent="0">
              <a:buNone/>
              <a:defRPr sz="36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</a:t>
            </a:r>
            <a:r>
              <a:rPr lang="en-GB"/>
              <a:t> </a:t>
            </a:r>
            <a:r>
              <a:rPr lang="en-GB" err="1"/>
              <a:t>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, </a:t>
            </a:r>
            <a:r>
              <a:rPr lang="en-GB" err="1"/>
              <a:t>arcu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, nisi ante </a:t>
            </a:r>
            <a:r>
              <a:rPr lang="en-GB" err="1"/>
              <a:t>luctus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ante </a:t>
            </a:r>
            <a:r>
              <a:rPr lang="en-GB" err="1"/>
              <a:t>ut</a:t>
            </a:r>
            <a:r>
              <a:rPr lang="en-GB"/>
              <a:t> diam.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2097" y="1080000"/>
            <a:ext cx="7305675" cy="0"/>
          </a:xfrm>
          <a:prstGeom prst="line">
            <a:avLst/>
          </a:prstGeom>
          <a:ln w="38100">
            <a:solidFill>
              <a:srgbClr val="94C2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92097" y="5816600"/>
            <a:ext cx="7305675" cy="0"/>
          </a:xfrm>
          <a:prstGeom prst="line">
            <a:avLst/>
          </a:prstGeom>
          <a:ln w="38100">
            <a:solidFill>
              <a:srgbClr val="94C2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96" y="6080400"/>
            <a:ext cx="2140224" cy="51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35" y="6079461"/>
            <a:ext cx="1675148" cy="5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4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80000"/>
            <a:ext cx="9144000" cy="4736600"/>
          </a:xfrm>
          <a:prstGeom prst="rect">
            <a:avLst/>
          </a:prstGeom>
          <a:solidFill>
            <a:srgbClr val="94C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0032" y="1769533"/>
            <a:ext cx="7305675" cy="3429000"/>
          </a:xfrm>
        </p:spPr>
        <p:txBody>
          <a:bodyPr>
            <a:normAutofit/>
          </a:bodyPr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</a:t>
            </a:r>
            <a:r>
              <a:rPr lang="en-GB"/>
              <a:t> </a:t>
            </a:r>
            <a:r>
              <a:rPr lang="en-GB" err="1"/>
              <a:t>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, </a:t>
            </a:r>
            <a:r>
              <a:rPr lang="en-GB" err="1"/>
              <a:t>arcu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, nisi ante </a:t>
            </a:r>
            <a:r>
              <a:rPr lang="en-GB" err="1"/>
              <a:t>luctus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ante </a:t>
            </a:r>
            <a:r>
              <a:rPr lang="en-GB" err="1"/>
              <a:t>ut</a:t>
            </a:r>
            <a:r>
              <a:rPr lang="en-GB"/>
              <a:t> diam.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35" y="6079461"/>
            <a:ext cx="1675148" cy="516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96" y="6080400"/>
            <a:ext cx="2140224" cy="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1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35" y="6079461"/>
            <a:ext cx="1675148" cy="516209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16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96" y="6080400"/>
            <a:ext cx="2140224" cy="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6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o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16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35" y="6079461"/>
            <a:ext cx="1675148" cy="51620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92188" y="1955800"/>
            <a:ext cx="3528000" cy="3528000"/>
          </a:xfrm>
          <a:solidFill>
            <a:srgbClr val="94C24A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59410" y="2133601"/>
            <a:ext cx="3039364" cy="495300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Titillium Regular"/>
                <a:cs typeface="Titillium Regular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254911" y="2754673"/>
            <a:ext cx="3039364" cy="39158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itillium Regular"/>
                <a:cs typeface="Titillium Regular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59410" y="3333750"/>
            <a:ext cx="3034780" cy="2381250"/>
          </a:xfrm>
        </p:spPr>
        <p:txBody>
          <a:bodyPr>
            <a:normAutofit/>
          </a:bodyPr>
          <a:lstStyle>
            <a:lvl1pPr marL="360000" indent="-358775" algn="l">
              <a:spcBef>
                <a:spcPts val="0"/>
              </a:spcBef>
              <a:spcAft>
                <a:spcPts val="1500"/>
              </a:spcAft>
              <a:buSzPct val="80000"/>
              <a:buFont typeface="Wingdings" charset="2"/>
              <a:buChar char="§"/>
              <a:defRPr sz="1400" b="0" i="0" baseline="0">
                <a:solidFill>
                  <a:schemeClr val="bg1"/>
                </a:solidFill>
                <a:latin typeface="Titillium Regular"/>
                <a:cs typeface="Titillium Regular"/>
              </a:defRPr>
            </a:lvl1pPr>
            <a:lvl2pPr marL="360000" indent="-358775" algn="l">
              <a:spcBef>
                <a:spcPts val="0"/>
              </a:spcBef>
              <a:spcAft>
                <a:spcPts val="1500"/>
              </a:spcAft>
              <a:buSzPct val="80000"/>
              <a:buFont typeface="Wingdings" charset="2"/>
              <a:buChar char="§"/>
              <a:defRPr sz="1400" b="0" i="0">
                <a:solidFill>
                  <a:schemeClr val="bg1"/>
                </a:solidFill>
                <a:latin typeface="Titillium Regular"/>
                <a:cs typeface="Titillium Regular"/>
              </a:defRPr>
            </a:lvl2pPr>
            <a:lvl3pPr marL="360000" indent="-358775" algn="l">
              <a:spcBef>
                <a:spcPts val="0"/>
              </a:spcBef>
              <a:spcAft>
                <a:spcPts val="1500"/>
              </a:spcAft>
              <a:buSzPct val="80000"/>
              <a:buFont typeface="Wingdings" charset="2"/>
              <a:buChar char="§"/>
              <a:defRPr sz="1400" b="0" i="0">
                <a:solidFill>
                  <a:schemeClr val="bg1"/>
                </a:solidFill>
                <a:latin typeface="Titillium Regular"/>
                <a:cs typeface="Titillium Regular"/>
              </a:defRPr>
            </a:lvl3pPr>
            <a:lvl4pPr marL="360000" indent="-358775" algn="l">
              <a:spcBef>
                <a:spcPts val="0"/>
              </a:spcBef>
              <a:spcAft>
                <a:spcPts val="1500"/>
              </a:spcAft>
              <a:buSzPct val="80000"/>
              <a:buFont typeface="Wingdings" charset="2"/>
              <a:buChar char="§"/>
              <a:defRPr sz="1400" b="0" i="0">
                <a:solidFill>
                  <a:schemeClr val="bg1"/>
                </a:solidFill>
                <a:latin typeface="Titillium Regular"/>
                <a:cs typeface="Titillium Regular"/>
              </a:defRPr>
            </a:lvl4pPr>
            <a:lvl5pPr marL="360000" indent="-358775" algn="l">
              <a:spcBef>
                <a:spcPts val="0"/>
              </a:spcBef>
              <a:spcAft>
                <a:spcPts val="1500"/>
              </a:spcAft>
              <a:buSzPct val="80000"/>
              <a:buFont typeface="Wingdings" charset="2"/>
              <a:buChar char="§"/>
              <a:defRPr sz="1400" b="0" i="0">
                <a:solidFill>
                  <a:schemeClr val="bg1"/>
                </a:solidFill>
                <a:latin typeface="Titillium Regular"/>
                <a:cs typeface="Titillium Regular"/>
              </a:defRPr>
            </a:lvl5pPr>
          </a:lstStyle>
          <a:p>
            <a:pPr lvl="0"/>
            <a:r>
              <a:rPr lang="en-GB"/>
              <a:t>Click to edit Master text styles</a:t>
            </a:r>
            <a:br>
              <a:rPr lang="en-GB"/>
            </a:br>
            <a:r>
              <a:rPr lang="en-GB"/>
              <a:t>test test test test test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1202522" y="2682373"/>
            <a:ext cx="3060000" cy="3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96" y="6080400"/>
            <a:ext cx="2140224" cy="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9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800" y="1802953"/>
            <a:ext cx="7305675" cy="3624626"/>
          </a:xfrm>
        </p:spPr>
        <p:txBody>
          <a:bodyPr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100"/>
              </a:spcBef>
              <a:buSzPct val="80000"/>
              <a:buFont typeface="Wingdings" charset="2"/>
              <a:buChar char="§"/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, </a:t>
            </a:r>
            <a:r>
              <a:rPr lang="en-GB" err="1"/>
              <a:t>arcu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, nisi ante </a:t>
            </a:r>
            <a:r>
              <a:rPr lang="en-GB" err="1"/>
              <a:t>luctus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ante </a:t>
            </a:r>
            <a:r>
              <a:rPr lang="en-GB" err="1"/>
              <a:t>ut</a:t>
            </a:r>
            <a:r>
              <a:rPr lang="en-GB"/>
              <a:t> diam.</a:t>
            </a:r>
          </a:p>
          <a:p>
            <a:pPr lvl="0"/>
            <a:endParaRPr lang="en-GB"/>
          </a:p>
          <a:p>
            <a:pPr lvl="0"/>
            <a:r>
              <a:rPr lang="en-GB" err="1"/>
              <a:t>Teger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cursus</a:t>
            </a:r>
            <a:r>
              <a:rPr lang="en-GB"/>
              <a:t> </a:t>
            </a:r>
            <a:r>
              <a:rPr lang="en-GB" err="1"/>
              <a:t>mattis</a:t>
            </a:r>
            <a:r>
              <a:rPr lang="en-GB"/>
              <a:t>. </a:t>
            </a:r>
            <a:r>
              <a:rPr lang="en-GB" err="1"/>
              <a:t>Vestibulum</a:t>
            </a:r>
            <a:r>
              <a:rPr lang="en-GB"/>
              <a:t> </a:t>
            </a:r>
            <a:r>
              <a:rPr lang="en-GB" err="1"/>
              <a:t>maximus</a:t>
            </a:r>
            <a:r>
              <a:rPr lang="en-GB"/>
              <a:t> </a:t>
            </a:r>
            <a:r>
              <a:rPr lang="en-GB" err="1"/>
              <a:t>fermentum</a:t>
            </a:r>
            <a:r>
              <a:rPr lang="en-GB"/>
              <a:t> quam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. </a:t>
            </a:r>
            <a:br>
              <a:rPr lang="en-GB"/>
            </a:br>
            <a:r>
              <a:rPr lang="en-GB" err="1"/>
              <a:t>Sed</a:t>
            </a:r>
            <a:r>
              <a:rPr lang="en-GB"/>
              <a:t> non </a:t>
            </a:r>
            <a:r>
              <a:rPr lang="en-GB" err="1"/>
              <a:t>libero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pulvinar</a:t>
            </a:r>
            <a:r>
              <a:rPr lang="en-GB"/>
              <a:t> ac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eros</a:t>
            </a:r>
            <a:r>
              <a:rPr lang="en-GB"/>
              <a:t>.</a:t>
            </a:r>
          </a:p>
          <a:p>
            <a:pPr lvl="0"/>
            <a:endParaRPr lang="en-GB"/>
          </a:p>
          <a:p>
            <a:pPr lvl="0"/>
            <a:r>
              <a:rPr lang="en-GB"/>
              <a:t>Maecenas at </a:t>
            </a:r>
            <a:r>
              <a:rPr lang="en-GB" err="1"/>
              <a:t>cursus</a:t>
            </a:r>
            <a:r>
              <a:rPr lang="en-GB"/>
              <a:t> </a:t>
            </a:r>
            <a:r>
              <a:rPr lang="en-GB" err="1"/>
              <a:t>neque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a ante in magna </a:t>
            </a:r>
            <a:r>
              <a:rPr lang="en-GB" err="1"/>
              <a:t>pharetra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br>
              <a:rPr lang="en-GB"/>
            </a:br>
            <a:r>
              <a:rPr lang="en-GB"/>
              <a:t>semper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dui </a:t>
            </a:r>
            <a:r>
              <a:rPr lang="en-GB" err="1"/>
              <a:t>ultrices</a:t>
            </a:r>
            <a:r>
              <a:rPr lang="en-GB"/>
              <a:t>.</a:t>
            </a:r>
          </a:p>
          <a:p>
            <a:pPr lvl="0"/>
            <a:endParaRPr lang="en-GB"/>
          </a:p>
          <a:p>
            <a:pPr lvl="0"/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, </a:t>
            </a:r>
            <a:r>
              <a:rPr lang="en-GB" err="1"/>
              <a:t>arcu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, nisi ante </a:t>
            </a:r>
            <a:r>
              <a:rPr lang="en-GB" err="1"/>
              <a:t>luctus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ante </a:t>
            </a:r>
            <a:r>
              <a:rPr lang="en-GB" err="1"/>
              <a:t>ut</a:t>
            </a:r>
            <a:r>
              <a:rPr lang="en-GB"/>
              <a:t> diam.</a:t>
            </a:r>
          </a:p>
          <a:p>
            <a:pPr lvl="0"/>
            <a:endParaRPr lang="en-GB"/>
          </a:p>
          <a:p>
            <a:pPr lvl="0"/>
            <a:r>
              <a:rPr lang="en-GB" err="1"/>
              <a:t>Teger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cursus</a:t>
            </a:r>
            <a:r>
              <a:rPr lang="en-GB"/>
              <a:t> </a:t>
            </a:r>
            <a:r>
              <a:rPr lang="en-GB" err="1"/>
              <a:t>mattis</a:t>
            </a:r>
            <a:r>
              <a:rPr lang="en-GB"/>
              <a:t>. </a:t>
            </a:r>
            <a:r>
              <a:rPr lang="en-GB" err="1"/>
              <a:t>Vestibulum</a:t>
            </a:r>
            <a:r>
              <a:rPr lang="en-GB"/>
              <a:t> </a:t>
            </a:r>
            <a:r>
              <a:rPr lang="en-GB" err="1"/>
              <a:t>maximus</a:t>
            </a:r>
            <a:r>
              <a:rPr lang="en-GB"/>
              <a:t> </a:t>
            </a:r>
            <a:r>
              <a:rPr lang="en-GB" err="1"/>
              <a:t>fermentum</a:t>
            </a:r>
            <a:r>
              <a:rPr lang="en-GB"/>
              <a:t> quam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. </a:t>
            </a:r>
            <a:br>
              <a:rPr lang="en-GB"/>
            </a:br>
            <a:r>
              <a:rPr lang="en-GB" err="1"/>
              <a:t>Sed</a:t>
            </a:r>
            <a:r>
              <a:rPr lang="en-GB"/>
              <a:t> non </a:t>
            </a:r>
            <a:r>
              <a:rPr lang="en-GB" err="1"/>
              <a:t>libero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pulvinar</a:t>
            </a:r>
            <a:r>
              <a:rPr lang="en-GB"/>
              <a:t> ac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eros</a:t>
            </a:r>
            <a:r>
              <a:rPr lang="en-GB"/>
              <a:t>.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20763" y="1080000"/>
            <a:ext cx="7224712" cy="0"/>
          </a:xfrm>
          <a:prstGeom prst="line">
            <a:avLst/>
          </a:prstGeom>
          <a:ln w="38100">
            <a:solidFill>
              <a:srgbClr val="94C2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045584" y="5816600"/>
            <a:ext cx="7199891" cy="0"/>
          </a:xfrm>
          <a:prstGeom prst="line">
            <a:avLst/>
          </a:prstGeom>
          <a:ln w="38100">
            <a:solidFill>
              <a:srgbClr val="94C2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35" y="6079461"/>
            <a:ext cx="1675148" cy="51620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39800" y="427957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Content Page with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40022" y="1155201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1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Subtitle Content Page with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96" y="6080400"/>
            <a:ext cx="2140224" cy="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800" y="1802952"/>
            <a:ext cx="3649663" cy="3651363"/>
          </a:xfrm>
        </p:spPr>
        <p:txBody>
          <a:bodyPr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100"/>
              </a:spcBef>
              <a:buSzPct val="80000"/>
              <a:buFont typeface="Wingdings" charset="2"/>
              <a:buChar char="§"/>
              <a:defRPr sz="15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con </a:t>
            </a:r>
            <a:r>
              <a:rPr lang="en-GB" err="1"/>
              <a:t>sectetur</a:t>
            </a:r>
            <a:r>
              <a:rPr lang="en-GB"/>
              <a:t> </a:t>
            </a:r>
            <a:r>
              <a:rPr lang="en-GB" err="1"/>
              <a:t>qorem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</a:p>
          <a:p>
            <a:pPr lvl="0"/>
            <a:endParaRPr lang="en-GB"/>
          </a:p>
          <a:p>
            <a:pPr lvl="0"/>
            <a:r>
              <a:rPr lang="en-GB" err="1"/>
              <a:t>Teger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cursus</a:t>
            </a:r>
            <a:r>
              <a:rPr lang="en-GB"/>
              <a:t> </a:t>
            </a:r>
            <a:r>
              <a:rPr lang="en-GB" err="1"/>
              <a:t>mattis</a:t>
            </a:r>
            <a:r>
              <a:rPr lang="en-GB"/>
              <a:t>. </a:t>
            </a:r>
            <a:r>
              <a:rPr lang="en-GB" err="1"/>
              <a:t>Vestibulum</a:t>
            </a:r>
            <a:r>
              <a:rPr lang="en-GB"/>
              <a:t> </a:t>
            </a:r>
            <a:r>
              <a:rPr lang="en-GB" err="1"/>
              <a:t>maximus</a:t>
            </a:r>
            <a:r>
              <a:rPr lang="en-GB"/>
              <a:t> </a:t>
            </a:r>
            <a:r>
              <a:rPr lang="en-GB" err="1"/>
              <a:t>fermentum</a:t>
            </a:r>
            <a:r>
              <a:rPr lang="en-GB"/>
              <a:t> quam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.</a:t>
            </a:r>
          </a:p>
          <a:p>
            <a:pPr lvl="0"/>
            <a:endParaRPr lang="en-GB"/>
          </a:p>
          <a:p>
            <a:pPr lvl="0"/>
            <a:r>
              <a:rPr lang="en-GB"/>
              <a:t>Maecenas at </a:t>
            </a:r>
            <a:r>
              <a:rPr lang="en-GB" err="1"/>
              <a:t>cursus</a:t>
            </a:r>
            <a:r>
              <a:rPr lang="en-GB"/>
              <a:t> </a:t>
            </a:r>
            <a:r>
              <a:rPr lang="en-GB" err="1"/>
              <a:t>neque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a ante in magna </a:t>
            </a:r>
            <a:r>
              <a:rPr lang="en-GB" err="1"/>
              <a:t>pharetra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. </a:t>
            </a:r>
          </a:p>
          <a:p>
            <a:pPr lvl="0"/>
            <a:endParaRPr lang="en-GB"/>
          </a:p>
          <a:p>
            <a:pPr lvl="0"/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, </a:t>
            </a:r>
            <a:r>
              <a:rPr lang="en-GB" err="1"/>
              <a:t>arcu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20763" y="1080000"/>
            <a:ext cx="7224712" cy="0"/>
          </a:xfrm>
          <a:prstGeom prst="line">
            <a:avLst/>
          </a:prstGeom>
          <a:ln w="38100">
            <a:solidFill>
              <a:srgbClr val="94C2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020763" y="5816600"/>
            <a:ext cx="7224712" cy="0"/>
          </a:xfrm>
          <a:prstGeom prst="line">
            <a:avLst/>
          </a:prstGeom>
          <a:ln w="38100">
            <a:solidFill>
              <a:srgbClr val="94C2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35" y="6079461"/>
            <a:ext cx="1675148" cy="51620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39800" y="427957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Content Page with Text and Image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40022" y="1155201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1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Subtitle Content Page with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857833" y="1905503"/>
            <a:ext cx="3387642" cy="3496759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46" y="6080400"/>
            <a:ext cx="2140224" cy="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0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800" y="4043056"/>
            <a:ext cx="7305675" cy="1443790"/>
          </a:xfrm>
        </p:spPr>
        <p:txBody>
          <a:bodyPr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100"/>
              </a:spcBef>
              <a:buSzPct val="80000"/>
              <a:buFont typeface="Wingdings" charset="2"/>
              <a:buChar char="§"/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, </a:t>
            </a:r>
            <a:r>
              <a:rPr lang="en-GB" err="1"/>
              <a:t>arcu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, nisi ante </a:t>
            </a:r>
            <a:r>
              <a:rPr lang="en-GB" err="1"/>
              <a:t>luctus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ante </a:t>
            </a:r>
            <a:r>
              <a:rPr lang="en-GB" err="1"/>
              <a:t>ut</a:t>
            </a:r>
            <a:r>
              <a:rPr lang="en-GB"/>
              <a:t> diam.</a:t>
            </a:r>
          </a:p>
          <a:p>
            <a:pPr lvl="0"/>
            <a:endParaRPr lang="en-GB"/>
          </a:p>
          <a:p>
            <a:pPr lvl="0"/>
            <a:r>
              <a:rPr lang="en-GB" err="1"/>
              <a:t>Teger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cursus</a:t>
            </a:r>
            <a:r>
              <a:rPr lang="en-GB"/>
              <a:t> </a:t>
            </a:r>
            <a:r>
              <a:rPr lang="en-GB" err="1"/>
              <a:t>mattis</a:t>
            </a:r>
            <a:r>
              <a:rPr lang="en-GB"/>
              <a:t>. </a:t>
            </a:r>
            <a:r>
              <a:rPr lang="en-GB" err="1"/>
              <a:t>Vestibulum</a:t>
            </a:r>
            <a:r>
              <a:rPr lang="en-GB"/>
              <a:t> </a:t>
            </a:r>
            <a:r>
              <a:rPr lang="en-GB" err="1"/>
              <a:t>maximus</a:t>
            </a:r>
            <a:r>
              <a:rPr lang="en-GB"/>
              <a:t> </a:t>
            </a:r>
            <a:r>
              <a:rPr lang="en-GB" err="1"/>
              <a:t>fermentum</a:t>
            </a:r>
            <a:r>
              <a:rPr lang="en-GB"/>
              <a:t> quam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. </a:t>
            </a:r>
            <a:br>
              <a:rPr lang="en-GB"/>
            </a:br>
            <a:r>
              <a:rPr lang="en-GB" err="1"/>
              <a:t>Sed</a:t>
            </a:r>
            <a:r>
              <a:rPr lang="en-GB"/>
              <a:t> non </a:t>
            </a:r>
            <a:r>
              <a:rPr lang="en-GB" err="1"/>
              <a:t>libero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pulvinar</a:t>
            </a:r>
            <a:r>
              <a:rPr lang="en-GB"/>
              <a:t> ac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eros</a:t>
            </a:r>
            <a:r>
              <a:rPr lang="en-GB"/>
              <a:t>.</a:t>
            </a:r>
          </a:p>
          <a:p>
            <a:pPr lvl="0"/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20763" y="1080000"/>
            <a:ext cx="7224712" cy="0"/>
          </a:xfrm>
          <a:prstGeom prst="line">
            <a:avLst/>
          </a:prstGeom>
          <a:ln w="38100">
            <a:solidFill>
              <a:srgbClr val="94C2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020763" y="5816600"/>
            <a:ext cx="7224712" cy="0"/>
          </a:xfrm>
          <a:prstGeom prst="line">
            <a:avLst/>
          </a:prstGeom>
          <a:ln w="38100">
            <a:solidFill>
              <a:srgbClr val="94C2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35" y="6079461"/>
            <a:ext cx="1675148" cy="51620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39800" y="427957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Content Page with Text and 2 Images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40022" y="1155201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1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Subtitle Content Page with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39800" y="1892300"/>
            <a:ext cx="3551989" cy="1926167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52211" y="1891632"/>
            <a:ext cx="3595073" cy="1926835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96" y="6080400"/>
            <a:ext cx="2140224" cy="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4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800" y="1802952"/>
            <a:ext cx="3649663" cy="3651363"/>
          </a:xfrm>
        </p:spPr>
        <p:txBody>
          <a:bodyPr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100"/>
              </a:spcBef>
              <a:buSzPct val="80000"/>
              <a:buFont typeface="Wingdings" charset="2"/>
              <a:buChar char="§"/>
              <a:defRPr sz="15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con </a:t>
            </a:r>
            <a:r>
              <a:rPr lang="en-GB" err="1"/>
              <a:t>sectetur</a:t>
            </a:r>
            <a:r>
              <a:rPr lang="en-GB"/>
              <a:t> </a:t>
            </a:r>
            <a:r>
              <a:rPr lang="en-GB" err="1"/>
              <a:t>qorem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</a:p>
          <a:p>
            <a:pPr lvl="0"/>
            <a:endParaRPr lang="en-GB"/>
          </a:p>
          <a:p>
            <a:pPr lvl="0"/>
            <a:r>
              <a:rPr lang="en-GB" err="1"/>
              <a:t>Teger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cursus</a:t>
            </a:r>
            <a:r>
              <a:rPr lang="en-GB"/>
              <a:t> </a:t>
            </a:r>
            <a:r>
              <a:rPr lang="en-GB" err="1"/>
              <a:t>mattis</a:t>
            </a:r>
            <a:r>
              <a:rPr lang="en-GB"/>
              <a:t>. </a:t>
            </a:r>
            <a:r>
              <a:rPr lang="en-GB" err="1"/>
              <a:t>Vestibulum</a:t>
            </a:r>
            <a:r>
              <a:rPr lang="en-GB"/>
              <a:t> </a:t>
            </a:r>
            <a:r>
              <a:rPr lang="en-GB" err="1"/>
              <a:t>maximus</a:t>
            </a:r>
            <a:r>
              <a:rPr lang="en-GB"/>
              <a:t> </a:t>
            </a:r>
            <a:r>
              <a:rPr lang="en-GB" err="1"/>
              <a:t>fermentum</a:t>
            </a:r>
            <a:r>
              <a:rPr lang="en-GB"/>
              <a:t> quam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.</a:t>
            </a:r>
          </a:p>
          <a:p>
            <a:pPr lvl="0"/>
            <a:endParaRPr lang="en-GB"/>
          </a:p>
          <a:p>
            <a:pPr lvl="0"/>
            <a:r>
              <a:rPr lang="en-GB"/>
              <a:t>Maecenas at </a:t>
            </a:r>
            <a:r>
              <a:rPr lang="en-GB" err="1"/>
              <a:t>cursus</a:t>
            </a:r>
            <a:r>
              <a:rPr lang="en-GB"/>
              <a:t> </a:t>
            </a:r>
            <a:r>
              <a:rPr lang="en-GB" err="1"/>
              <a:t>neque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a ante in magna </a:t>
            </a:r>
            <a:r>
              <a:rPr lang="en-GB" err="1"/>
              <a:t>pharetra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. </a:t>
            </a:r>
          </a:p>
          <a:p>
            <a:pPr lvl="0"/>
            <a:endParaRPr lang="en-GB"/>
          </a:p>
          <a:p>
            <a:pPr lvl="0"/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, </a:t>
            </a:r>
            <a:r>
              <a:rPr lang="en-GB" err="1"/>
              <a:t>arcu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20763" y="1080000"/>
            <a:ext cx="7224712" cy="0"/>
          </a:xfrm>
          <a:prstGeom prst="line">
            <a:avLst/>
          </a:prstGeom>
          <a:ln w="38100">
            <a:solidFill>
              <a:srgbClr val="94C2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020763" y="5816600"/>
            <a:ext cx="7224712" cy="0"/>
          </a:xfrm>
          <a:prstGeom prst="line">
            <a:avLst/>
          </a:prstGeom>
          <a:ln w="38100">
            <a:solidFill>
              <a:srgbClr val="94C2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35" y="6079461"/>
            <a:ext cx="1675148" cy="51620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39800" y="427957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Content Page with Text and 3 Images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40022" y="1155201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1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/>
              <a:t>Subtitle Content Page with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857833" y="1905504"/>
            <a:ext cx="3387642" cy="1687849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857833" y="3757705"/>
            <a:ext cx="1611696" cy="1636619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635589" y="3757705"/>
            <a:ext cx="1611696" cy="1636619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96" y="6080400"/>
            <a:ext cx="2140224" cy="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7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12D99-3477-1045-B9B5-FB59593801E8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60E25-979A-0F42-9058-461E365C8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0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Info@cleantech.b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Greenhouse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Climate-KIC Greenhouse</a:t>
            </a:r>
          </a:p>
        </p:txBody>
      </p:sp>
    </p:spTree>
    <p:extLst>
      <p:ext uri="{BB962C8B-B14F-4D97-AF65-F5344CB8AC3E}">
        <p14:creationId xmlns:p14="http://schemas.microsoft.com/office/powerpoint/2010/main" val="347825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5939" y="1942268"/>
            <a:ext cx="4822022" cy="22512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bg-BG" sz="2100" dirty="0"/>
              <a:t>Под шапката на </a:t>
            </a:r>
            <a:r>
              <a:rPr lang="da-DK" sz="2100" dirty="0"/>
              <a:t>E</a:t>
            </a:r>
            <a:r>
              <a:rPr lang="en-US" sz="2100" dirty="0"/>
              <a:t>IT</a:t>
            </a:r>
            <a:endParaRPr lang="ru-RU" sz="2100" dirty="0"/>
          </a:p>
          <a:p>
            <a:r>
              <a:rPr lang="bg-BG" sz="2100" dirty="0"/>
              <a:t>Свързва </a:t>
            </a:r>
            <a:r>
              <a:rPr lang="ru-RU" sz="2100" dirty="0"/>
              <a:t>образованието, </a:t>
            </a:r>
          </a:p>
          <a:p>
            <a:pPr>
              <a:buNone/>
            </a:pPr>
            <a:r>
              <a:rPr lang="ru-RU" sz="2100" dirty="0"/>
              <a:t>      </a:t>
            </a:r>
            <a:r>
              <a:rPr lang="bg-BG" sz="2100" dirty="0"/>
              <a:t>науката </a:t>
            </a:r>
            <a:r>
              <a:rPr lang="ru-RU" sz="2100" dirty="0"/>
              <a:t>и бизнеса</a:t>
            </a:r>
          </a:p>
          <a:p>
            <a:r>
              <a:rPr lang="bg-BG" sz="2100" dirty="0"/>
              <a:t>Обучава  следващото</a:t>
            </a:r>
          </a:p>
          <a:p>
            <a:pPr>
              <a:buNone/>
            </a:pPr>
            <a:r>
              <a:rPr lang="bg-BG" sz="2100" dirty="0"/>
              <a:t>       поколение зелени</a:t>
            </a:r>
          </a:p>
          <a:p>
            <a:pPr>
              <a:buNone/>
            </a:pPr>
            <a:r>
              <a:rPr lang="bg-BG" sz="2100" dirty="0"/>
              <a:t>       предприемачи</a:t>
            </a:r>
            <a:endParaRPr lang="da-DK" sz="2100" dirty="0"/>
          </a:p>
          <a:p>
            <a:r>
              <a:rPr lang="ru-RU" sz="2100" dirty="0"/>
              <a:t>Има обединяваща функция</a:t>
            </a:r>
            <a:endParaRPr lang="en-GB" sz="2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Climate-KIC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40022" y="1155201"/>
            <a:ext cx="7307041" cy="647751"/>
          </a:xfrm>
        </p:spPr>
        <p:txBody>
          <a:bodyPr/>
          <a:lstStyle/>
          <a:p>
            <a:pPr algn="just"/>
            <a:r>
              <a:rPr lang="bg-BG" dirty="0"/>
              <a:t>Най-голямото публично частно партньорство, в сферата на климатичните промени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291" y="74845"/>
            <a:ext cx="682772" cy="83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59" y="6120803"/>
            <a:ext cx="1803402" cy="44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52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9800" y="1911088"/>
            <a:ext cx="7307263" cy="29844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0" algn="just">
              <a:lnSpc>
                <a:spcPct val="113000"/>
              </a:lnSpc>
              <a:spcBef>
                <a:spcPts val="0"/>
              </a:spcBef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	6 месечна преакселераторска програма; </a:t>
            </a:r>
          </a:p>
          <a:p>
            <a:pPr indent="0" algn="just">
              <a:lnSpc>
                <a:spcPct val="113000"/>
              </a:lnSpc>
              <a:spcBef>
                <a:spcPts val="0"/>
              </a:spcBef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	насоченост към предприемачи със зелени бизнес идеи в начален етап на развитие;</a:t>
            </a:r>
          </a:p>
          <a:p>
            <a:pPr indent="0" algn="just">
              <a:lnSpc>
                <a:spcPct val="113000"/>
              </a:lnSpc>
              <a:spcBef>
                <a:spcPts val="0"/>
              </a:spcBef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	финансиране; </a:t>
            </a:r>
          </a:p>
          <a:p>
            <a:pPr indent="0" algn="just">
              <a:lnSpc>
                <a:spcPct val="113000"/>
              </a:lnSpc>
              <a:spcBef>
                <a:spcPts val="0"/>
              </a:spcBef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	менторство;</a:t>
            </a:r>
          </a:p>
          <a:p>
            <a:pPr indent="0" algn="just">
              <a:lnSpc>
                <a:spcPct val="113000"/>
              </a:lnSpc>
              <a:spcBef>
                <a:spcPts val="0"/>
              </a:spcBef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	работилници;</a:t>
            </a:r>
          </a:p>
          <a:p>
            <a:pPr indent="0" algn="just">
              <a:lnSpc>
                <a:spcPct val="113000"/>
              </a:lnSpc>
              <a:spcBef>
                <a:spcPts val="0"/>
              </a:spcBef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	достъп до различни събития и обучения.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>
                <a:solidFill>
                  <a:srgbClr val="000000"/>
                </a:solidFill>
              </a:rPr>
              <a:t>Програмата</a:t>
            </a:r>
            <a:r>
              <a:rPr lang="en-US" dirty="0">
                <a:solidFill>
                  <a:srgbClr val="000000"/>
                </a:solidFill>
              </a:rPr>
              <a:t> Greenhouse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59" y="6120803"/>
            <a:ext cx="1803402" cy="448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291" y="74845"/>
            <a:ext cx="682772" cy="8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6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39798" y="421367"/>
            <a:ext cx="7307265" cy="347903"/>
          </a:xfrm>
        </p:spPr>
        <p:txBody>
          <a:bodyPr/>
          <a:lstStyle/>
          <a:p>
            <a:r>
              <a:rPr lang="bg-BG" dirty="0">
                <a:solidFill>
                  <a:srgbClr val="000000"/>
                </a:solidFill>
              </a:rPr>
              <a:t>Какво Ви предлага </a:t>
            </a:r>
            <a:r>
              <a:rPr lang="da-DK" dirty="0">
                <a:solidFill>
                  <a:srgbClr val="000000"/>
                </a:solidFill>
              </a:rPr>
              <a:t>Greenhouse....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Shape 227" descr="GH provides.jpg"/>
          <p:cNvPicPr preferRelativeResize="0">
            <a:picLocks noGrp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799" y="1618014"/>
            <a:ext cx="7307263" cy="32600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324862" y="2890836"/>
            <a:ext cx="708728" cy="2397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A5A5A5"/>
                </a:solidFill>
              </a:rPr>
              <a:t>€2 500</a:t>
            </a:r>
            <a:endParaRPr lang="en-US" sz="1200" dirty="0">
              <a:solidFill>
                <a:srgbClr val="A5A5A5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1764" y="2674961"/>
            <a:ext cx="2103651" cy="455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dirty="0">
                <a:solidFill>
                  <a:schemeClr val="tx1"/>
                </a:solidFill>
              </a:rPr>
              <a:t>Финансиране до 2500 евро 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bg-BG" sz="1100" dirty="0">
                <a:solidFill>
                  <a:schemeClr val="tx1"/>
                </a:solidFill>
              </a:rPr>
              <a:t>за 6 месеца</a:t>
            </a:r>
          </a:p>
        </p:txBody>
      </p:sp>
      <p:sp>
        <p:nvSpPr>
          <p:cNvPr id="5" name="Rectangle 4"/>
          <p:cNvSpPr/>
          <p:nvPr/>
        </p:nvSpPr>
        <p:spPr>
          <a:xfrm>
            <a:off x="3603008" y="2674961"/>
            <a:ext cx="1815153" cy="455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dirty="0">
                <a:solidFill>
                  <a:schemeClr val="tx1"/>
                </a:solidFill>
              </a:rPr>
              <a:t>Професионално бизнес менторство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8913" y="2674961"/>
            <a:ext cx="1678675" cy="455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dirty="0">
                <a:solidFill>
                  <a:schemeClr val="tx1"/>
                </a:solidFill>
              </a:rPr>
              <a:t>Неформална атмосфера и гъвкава работна среда</a:t>
            </a:r>
          </a:p>
        </p:txBody>
      </p:sp>
      <p:sp>
        <p:nvSpPr>
          <p:cNvPr id="8" name="Rectangle 7"/>
          <p:cNvSpPr/>
          <p:nvPr/>
        </p:nvSpPr>
        <p:spPr>
          <a:xfrm>
            <a:off x="939798" y="4107976"/>
            <a:ext cx="2103653" cy="668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dirty="0">
                <a:solidFill>
                  <a:schemeClr val="tx1"/>
                </a:solidFill>
              </a:rPr>
              <a:t>Помощ при разработване на вашия бизнес модел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03008" y="4107977"/>
            <a:ext cx="1815153" cy="668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50" dirty="0">
                <a:solidFill>
                  <a:schemeClr val="tx1"/>
                </a:solidFill>
              </a:rPr>
              <a:t>Достъп до младо, активно и динамично общество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59" y="6120803"/>
            <a:ext cx="1803402" cy="4486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318913" y="4187496"/>
            <a:ext cx="1678675" cy="589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dirty="0">
                <a:solidFill>
                  <a:schemeClr val="tx1"/>
                </a:solidFill>
              </a:rPr>
              <a:t>Насоки и ценен опит за предприемаческата ви кариера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291" y="74845"/>
            <a:ext cx="682772" cy="8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4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Greenhouse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hape 239"/>
          <p:cNvSpPr txBox="1">
            <a:spLocks/>
          </p:cNvSpPr>
          <p:nvPr/>
        </p:nvSpPr>
        <p:spPr>
          <a:xfrm>
            <a:off x="1035586" y="1553098"/>
            <a:ext cx="7249098" cy="36982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127000" algn="l" rtl="0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8000" marR="0" lvl="1" indent="-63799" algn="l" rtl="0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63500" algn="l" rtl="0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63500" algn="l" rtl="0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 defTabSz="91440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/>
            </a:pPr>
            <a:r>
              <a:rPr lang="bg-BG" kern="0" dirty="0">
                <a:solidFill>
                  <a:srgbClr val="7F7F7F"/>
                </a:solidFill>
                <a:latin typeface="Calibri Light" panose="020F0302020204030204" pitchFamily="34" charset="0"/>
              </a:rPr>
              <a:t>Март/Април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sym typeface="Calibri"/>
              </a:rPr>
              <a:t>: 		</a:t>
            </a:r>
            <a:r>
              <a:rPr kumimoji="0" lang="bg-BG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sym typeface="Calibri"/>
              </a:rPr>
              <a:t>Информационни сесии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sym typeface="Calibri"/>
              </a:rPr>
              <a:t> 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 panose="020F0302020204030204" pitchFamily="34" charset="0"/>
              <a:sym typeface="Calibri"/>
            </a:endParaRPr>
          </a:p>
          <a:p>
            <a:pPr algn="just" defTabSz="91440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/>
            </a:pPr>
            <a:r>
              <a:rPr kumimoji="0" lang="bg-BG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sym typeface="Calibri"/>
              </a:rPr>
              <a:t>15 Март</a:t>
            </a:r>
            <a:r>
              <a:rPr kumimoji="0" lang="bg-BG" b="0" i="0" u="none" strike="noStrike" kern="0" cap="none" spc="0" normalizeH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sym typeface="Calibri"/>
              </a:rPr>
              <a:t> – 15 Май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sym typeface="Calibri"/>
              </a:rPr>
              <a:t>: 	</a:t>
            </a:r>
            <a:r>
              <a:rPr lang="bg-BG" kern="0" dirty="0">
                <a:solidFill>
                  <a:srgbClr val="7F7F7F"/>
                </a:solidFill>
                <a:latin typeface="Calibri Light" panose="020F0302020204030204" pitchFamily="34" charset="0"/>
              </a:rPr>
              <a:t>Кандидатстване</a:t>
            </a:r>
            <a:r>
              <a:rPr kumimoji="0" lang="bg-BG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sym typeface="Calibri"/>
              </a:rPr>
              <a:t> на сайта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sym typeface="Calibri"/>
            </a:endParaRPr>
          </a:p>
          <a:p>
            <a:pPr algn="just" defTabSz="91440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en-GB" kern="0" dirty="0">
                <a:solidFill>
                  <a:srgbClr val="7F7F7F"/>
                </a:solidFill>
                <a:latin typeface="Calibri Light" panose="020F0302020204030204" pitchFamily="34" charset="0"/>
              </a:rPr>
              <a:t>16 – 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sym typeface="Calibri"/>
              </a:rPr>
              <a:t>30 </a:t>
            </a:r>
            <a:r>
              <a:rPr lang="bg-BG" kern="0" noProof="0" dirty="0">
                <a:solidFill>
                  <a:srgbClr val="7F7F7F"/>
                </a:solidFill>
                <a:latin typeface="Calibri Light" panose="020F0302020204030204" pitchFamily="34" charset="0"/>
              </a:rPr>
              <a:t>Май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sym typeface="Calibri"/>
              </a:rPr>
              <a:t>: 		</a:t>
            </a:r>
            <a:r>
              <a:rPr lang="bg-BG" kern="0" dirty="0">
                <a:solidFill>
                  <a:srgbClr val="7F7F7F"/>
                </a:solidFill>
                <a:latin typeface="Calibri Light" panose="020F0302020204030204" pitchFamily="34" charset="0"/>
              </a:rPr>
              <a:t>Оценяване на кандидатите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sym typeface="Calibri"/>
              </a:rPr>
              <a:t> </a:t>
            </a:r>
          </a:p>
          <a:p>
            <a:pPr algn="just" defTabSz="91440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sym typeface="Calibri"/>
              </a:rPr>
              <a:t>30 M</a:t>
            </a:r>
            <a:r>
              <a:rPr kumimoji="0" lang="bg-BG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sym typeface="Calibri"/>
              </a:rPr>
              <a:t>ай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sym typeface="Calibri"/>
              </a:rPr>
              <a:t> – 12 </a:t>
            </a:r>
            <a:r>
              <a:rPr lang="bg-BG" kern="0" dirty="0">
                <a:solidFill>
                  <a:srgbClr val="7F7F7F"/>
                </a:solidFill>
                <a:latin typeface="Calibri Light" panose="020F0302020204030204" pitchFamily="34" charset="0"/>
              </a:rPr>
              <a:t>Юни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sym typeface="Calibri"/>
              </a:rPr>
              <a:t>: 	</a:t>
            </a:r>
            <a:r>
              <a:rPr lang="bg-BG" kern="0" dirty="0">
                <a:solidFill>
                  <a:srgbClr val="7F7F7F"/>
                </a:solidFill>
                <a:latin typeface="Calibri Light" panose="020F0302020204030204" pitchFamily="34" charset="0"/>
              </a:rPr>
              <a:t>Интервю с кандидатите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sym typeface="Calibri"/>
            </a:endParaRPr>
          </a:p>
          <a:p>
            <a:pPr algn="just" defTabSz="91440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sym typeface="Calibri"/>
              </a:rPr>
              <a:t>16 </a:t>
            </a:r>
            <a:r>
              <a:rPr lang="bg-BG" kern="0" noProof="0" dirty="0">
                <a:solidFill>
                  <a:srgbClr val="7F7F7F"/>
                </a:solidFill>
                <a:latin typeface="Calibri Light" panose="020F0302020204030204" pitchFamily="34" charset="0"/>
              </a:rPr>
              <a:t>Юни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sym typeface="Calibri"/>
              </a:rPr>
              <a:t>: 		</a:t>
            </a:r>
            <a:r>
              <a:rPr lang="bg-BG" kern="0" dirty="0">
                <a:solidFill>
                  <a:srgbClr val="7F7F7F"/>
                </a:solidFill>
                <a:latin typeface="Calibri Light" panose="020F0302020204030204" pitchFamily="34" charset="0"/>
              </a:rPr>
              <a:t>Контакт с одобрени отбори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sym typeface="Calibri"/>
              </a:rPr>
              <a:t> </a:t>
            </a:r>
          </a:p>
          <a:p>
            <a:pPr algn="just" defTabSz="91440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sym typeface="Calibri"/>
              </a:rPr>
              <a:t>3 </a:t>
            </a:r>
            <a:r>
              <a:rPr lang="bg-BG" kern="0" dirty="0">
                <a:solidFill>
                  <a:srgbClr val="7F7F7F"/>
                </a:solidFill>
                <a:latin typeface="Calibri Light" panose="020F0302020204030204" pitchFamily="34" charset="0"/>
              </a:rPr>
              <a:t>Юли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sym typeface="Calibri"/>
              </a:rPr>
              <a:t>:			</a:t>
            </a:r>
            <a:r>
              <a:rPr lang="bg-BG" kern="0" dirty="0">
                <a:solidFill>
                  <a:srgbClr val="7F7F7F"/>
                </a:solidFill>
                <a:latin typeface="Calibri Light" panose="020F0302020204030204" pitchFamily="34" charset="0"/>
              </a:rPr>
              <a:t>СТАРТ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sym typeface="Calibri"/>
            </a:endParaRPr>
          </a:p>
          <a:p>
            <a:pPr algn="just" defTabSz="91440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/>
            </a:pPr>
            <a:r>
              <a:rPr lang="bg-BG" kern="0" dirty="0">
                <a:solidFill>
                  <a:srgbClr val="7F7F7F"/>
                </a:solidFill>
                <a:latin typeface="Calibri Light" panose="020F0302020204030204" pitchFamily="34" charset="0"/>
              </a:rPr>
              <a:t>Ноември</a:t>
            </a:r>
            <a:r>
              <a:rPr lang="en-GB" kern="0" dirty="0">
                <a:solidFill>
                  <a:srgbClr val="7F7F7F"/>
                </a:solidFill>
                <a:latin typeface="Calibri Light" panose="020F0302020204030204" pitchFamily="34" charset="0"/>
              </a:rPr>
              <a:t>:		</a:t>
            </a:r>
            <a:r>
              <a:rPr lang="bg-BG" kern="0" dirty="0">
                <a:solidFill>
                  <a:srgbClr val="7F7F7F"/>
                </a:solidFill>
                <a:latin typeface="Calibri Light" panose="020F0302020204030204" pitchFamily="34" charset="0"/>
              </a:rPr>
              <a:t>Съвместни Европейски събития</a:t>
            </a:r>
            <a:r>
              <a:rPr lang="en-GB" kern="0" dirty="0">
                <a:solidFill>
                  <a:srgbClr val="7F7F7F"/>
                </a:solidFill>
                <a:latin typeface="Calibri Light" panose="020F0302020204030204" pitchFamily="34" charset="0"/>
              </a:rPr>
              <a:t> 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sym typeface="Calibri"/>
            </a:endParaRPr>
          </a:p>
          <a:p>
            <a:pPr algn="just" defTabSz="91440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/>
            </a:pPr>
            <a:r>
              <a:rPr kumimoji="0" lang="bg-BG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sym typeface="Calibri"/>
              </a:rPr>
              <a:t>Юли</a:t>
            </a:r>
            <a:r>
              <a:rPr kumimoji="0" lang="bg-BG" b="0" i="0" u="none" strike="noStrike" kern="0" cap="none" spc="0" normalizeH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sym typeface="Calibri"/>
              </a:rPr>
              <a:t> - Декември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 pitchFamily="34" charset="0"/>
                <a:sym typeface="Calibri"/>
              </a:rPr>
              <a:t>: 	</a:t>
            </a:r>
            <a:r>
              <a:rPr lang="bg-BG" kern="0" dirty="0">
                <a:solidFill>
                  <a:srgbClr val="7F7F7F"/>
                </a:solidFill>
                <a:latin typeface="Calibri Light" panose="020F0302020204030204" pitchFamily="34" charset="0"/>
              </a:rPr>
              <a:t>Работа по проекта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 pitchFamily="34" charset="0"/>
              <a:sym typeface="Calibri"/>
            </a:endParaRPr>
          </a:p>
          <a:p>
            <a:pPr algn="just" defTabSz="91440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/>
            </a:pPr>
            <a:r>
              <a:rPr lang="bg-BG" kern="0" dirty="0">
                <a:solidFill>
                  <a:srgbClr val="7F7F7F"/>
                </a:solidFill>
                <a:latin typeface="Calibri Light" panose="020F0302020204030204" pitchFamily="34" charset="0"/>
              </a:rPr>
              <a:t>Декември</a:t>
            </a:r>
            <a:r>
              <a:rPr lang="en-GB" kern="0" dirty="0">
                <a:solidFill>
                  <a:srgbClr val="7F7F7F"/>
                </a:solidFill>
                <a:latin typeface="Calibri Light" panose="020F0302020204030204" pitchFamily="34" charset="0"/>
              </a:rPr>
              <a:t>:		</a:t>
            </a:r>
            <a:r>
              <a:rPr lang="bg-BG" kern="0" dirty="0">
                <a:solidFill>
                  <a:srgbClr val="7F7F7F"/>
                </a:solidFill>
                <a:latin typeface="Calibri Light" panose="020F0302020204030204" pitchFamily="34" charset="0"/>
              </a:rPr>
              <a:t>Репортинг 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ct val="100000"/>
              <a:buFont typeface="Arial"/>
              <a:buNone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4A86E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59" y="6120803"/>
            <a:ext cx="1803402" cy="448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291" y="74845"/>
            <a:ext cx="682772" cy="8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6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39800" y="427957"/>
            <a:ext cx="6474552" cy="481013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Greenhouse – </a:t>
            </a:r>
            <a:r>
              <a:rPr lang="bg-BG" dirty="0">
                <a:solidFill>
                  <a:srgbClr val="000000"/>
                </a:solidFill>
              </a:rPr>
              <a:t>кандидатстване</a:t>
            </a:r>
          </a:p>
        </p:txBody>
      </p:sp>
      <p:sp>
        <p:nvSpPr>
          <p:cNvPr id="10" name="Shape 239"/>
          <p:cNvSpPr txBox="1">
            <a:spLocks/>
          </p:cNvSpPr>
          <p:nvPr/>
        </p:nvSpPr>
        <p:spPr>
          <a:xfrm>
            <a:off x="917766" y="1788688"/>
            <a:ext cx="6691200" cy="31914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127000" algn="l" rtl="0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8000" marR="0" lvl="1" indent="-63799" algn="l" rtl="0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63500" algn="l" rtl="0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63500" algn="l" rtl="0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31800" indent="-342900" algn="just" defTabSz="91440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bg-BG" sz="2200" kern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2-ма или повече души в отбор;</a:t>
            </a:r>
          </a:p>
          <a:p>
            <a:pPr marL="431800" indent="-342900" algn="just" defTabSz="91440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bg-BG" sz="2200" kern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Кандидатите трябва да са работещи или да учащи</a:t>
            </a:r>
          </a:p>
          <a:p>
            <a:pPr marL="431800" indent="-342900" algn="just" defTabSz="91440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bg-BG" sz="2200" kern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Онлайн апликацията ще бъде последвана от интервю с допуснатите на следващия етап кандидати</a:t>
            </a:r>
          </a:p>
          <a:p>
            <a:pPr marL="431800" indent="-342900" algn="just" defTabSz="91440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bg-BG" sz="2200" kern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Отборът трябва да е готов да се ангажира с 6 месечната програма</a:t>
            </a:r>
            <a:endParaRPr lang="en-GB" sz="2200" kern="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R="0" lvl="0" indent="0" algn="just" defTabSz="914400" rtl="0" eaLnBrk="1" fontAlgn="auto" latinLnBrk="0" hangingPunct="1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rgbClr val="034EA2"/>
              </a:buClr>
              <a:buSzPct val="100000"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ct val="100000"/>
              <a:buFont typeface="Arial"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A86E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59" y="6120803"/>
            <a:ext cx="1803402" cy="448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291" y="74845"/>
            <a:ext cx="682772" cy="8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46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39800" y="427957"/>
            <a:ext cx="5130494" cy="481013"/>
          </a:xfrm>
        </p:spPr>
        <p:txBody>
          <a:bodyPr/>
          <a:lstStyle/>
          <a:p>
            <a:r>
              <a:rPr lang="bg-BG" dirty="0">
                <a:solidFill>
                  <a:srgbClr val="000000"/>
                </a:solidFill>
              </a:rPr>
              <a:t>Клийнтех България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59" y="6120803"/>
            <a:ext cx="1803402" cy="448651"/>
          </a:xfrm>
          <a:prstGeom prst="rect">
            <a:avLst/>
          </a:prstGeom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398883" y="1212510"/>
            <a:ext cx="4409541" cy="443914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spcBef>
                <a:spcPct val="20000"/>
              </a:spcBef>
              <a:buClr>
                <a:srgbClr val="50DD22"/>
              </a:buClr>
            </a:pPr>
            <a:r>
              <a:rPr lang="bg-BG" sz="1600" kern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Клийнтех България е първата стъпка, която трябва да направите, за да превърнете вашата идея успешен бизнес</a:t>
            </a:r>
          </a:p>
          <a:p>
            <a:pPr algn="just" eaLnBrk="1" hangingPunct="1">
              <a:spcBef>
                <a:spcPct val="20000"/>
              </a:spcBef>
              <a:buClr>
                <a:srgbClr val="50DD22"/>
              </a:buClr>
            </a:pPr>
            <a:endParaRPr lang="en-US" sz="1600" kern="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  <a:p>
            <a:pPr algn="just">
              <a:spcBef>
                <a:spcPct val="20000"/>
              </a:spcBef>
              <a:buClr>
                <a:srgbClr val="50DD22"/>
              </a:buClr>
            </a:pPr>
            <a:r>
              <a:rPr lang="ru-RU" sz="1600" u="sng" kern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Ние предлагаме:</a:t>
            </a:r>
          </a:p>
          <a:p>
            <a:pPr algn="just">
              <a:spcBef>
                <a:spcPct val="20000"/>
              </a:spcBef>
              <a:buClr>
                <a:srgbClr val="50DD22"/>
              </a:buClr>
            </a:pPr>
            <a:endParaRPr lang="ru-RU" sz="1600" u="sng" kern="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  <a:p>
            <a:pPr indent="127000" algn="just" defTabSz="914400">
              <a:lnSpc>
                <a:spcPct val="113000"/>
              </a:lnSpc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600" kern="0" dirty="0">
                <a:solidFill>
                  <a:srgbClr val="7F7F7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Менторинг и бизнес обучение</a:t>
            </a:r>
          </a:p>
          <a:p>
            <a:pPr indent="127000" algn="just" defTabSz="914400">
              <a:lnSpc>
                <a:spcPct val="113000"/>
              </a:lnSpc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600" kern="0" dirty="0">
                <a:solidFill>
                  <a:srgbClr val="7F7F7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Помощ за вашия бизнес модел</a:t>
            </a:r>
          </a:p>
          <a:p>
            <a:pPr indent="127000" algn="just" defTabSz="914400">
              <a:lnSpc>
                <a:spcPct val="113000"/>
              </a:lnSpc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600" kern="0" dirty="0">
                <a:solidFill>
                  <a:srgbClr val="7F7F7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Стратегия за защита на интелектуалната собственост</a:t>
            </a:r>
          </a:p>
          <a:p>
            <a:pPr indent="127000" algn="just" defTabSz="914400">
              <a:lnSpc>
                <a:spcPct val="113000"/>
              </a:lnSpc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600" kern="0" dirty="0">
                <a:solidFill>
                  <a:srgbClr val="7F7F7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Екипна оценка</a:t>
            </a:r>
          </a:p>
          <a:p>
            <a:pPr indent="127000" algn="just" defTabSz="914400">
              <a:lnSpc>
                <a:spcPct val="113000"/>
              </a:lnSpc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600" kern="0" dirty="0">
                <a:solidFill>
                  <a:srgbClr val="7F7F7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Работни срещи, които да ви подготвят за </a:t>
            </a:r>
            <a:r>
              <a:rPr lang="bg-BG" sz="1600" kern="0" dirty="0">
                <a:solidFill>
                  <a:srgbClr val="7F7F7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реални срещи с инвеститори и клиенти</a:t>
            </a:r>
            <a:endParaRPr lang="ru-RU" sz="1600" kern="0" dirty="0">
              <a:solidFill>
                <a:srgbClr val="7F7F7F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75112801"/>
              </p:ext>
            </p:extLst>
          </p:nvPr>
        </p:nvGraphicFramePr>
        <p:xfrm>
          <a:off x="356102" y="1586430"/>
          <a:ext cx="1861849" cy="3128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004497" y="1566933"/>
            <a:ext cx="1895944" cy="3137270"/>
            <a:chOff x="0" y="0"/>
            <a:chExt cx="2237950" cy="4610558"/>
          </a:xfrm>
        </p:grpSpPr>
        <p:sp>
          <p:nvSpPr>
            <p:cNvPr id="9" name="Rounded Rectangle 8"/>
            <p:cNvSpPr/>
            <p:nvPr/>
          </p:nvSpPr>
          <p:spPr>
            <a:xfrm>
              <a:off x="0" y="0"/>
              <a:ext cx="2172929" cy="4610558"/>
            </a:xfrm>
            <a:prstGeom prst="roundRect">
              <a:avLst>
                <a:gd name="adj" fmla="val 10000"/>
              </a:avLst>
            </a:prstGeom>
            <a:ln>
              <a:solidFill>
                <a:srgbClr val="92D05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65021" y="1649938"/>
              <a:ext cx="2172929" cy="1844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b="1" kern="1200" dirty="0"/>
                <a:t>Бизнес развитие</a:t>
              </a:r>
              <a:endParaRPr lang="en-US" b="1" kern="1200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b="1" kern="1200" dirty="0"/>
                <a:t>Стартиращи предприятия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7347060" y="1769053"/>
            <a:ext cx="1156771" cy="1150418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  <a:ln>
            <a:solidFill>
              <a:srgbClr val="92D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Down Arrow 12"/>
          <p:cNvSpPr/>
          <p:nvPr/>
        </p:nvSpPr>
        <p:spPr>
          <a:xfrm>
            <a:off x="7784688" y="3663046"/>
            <a:ext cx="314574" cy="369189"/>
          </a:xfrm>
          <a:prstGeom prst="downArrow">
            <a:avLst/>
          </a:prstGeom>
          <a:solidFill>
            <a:srgbClr val="CC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7604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>
                <a:solidFill>
                  <a:srgbClr val="000000"/>
                </a:solidFill>
              </a:rPr>
              <a:t>Тематични области в </a:t>
            </a:r>
            <a:r>
              <a:rPr lang="da-DK" dirty="0">
                <a:solidFill>
                  <a:srgbClr val="000000"/>
                </a:solidFill>
              </a:rPr>
              <a:t>Greenhouse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94573" y="1133123"/>
            <a:ext cx="5035374" cy="596361"/>
          </a:xfrm>
        </p:spPr>
        <p:txBody>
          <a:bodyPr/>
          <a:lstStyle/>
          <a:p>
            <a:r>
              <a:rPr lang="bg-BG" sz="1800" dirty="0">
                <a:solidFill>
                  <a:srgbClr val="662583"/>
                </a:solidFill>
              </a:rPr>
              <a:t>Идеите трябва да попадат в една от 4-те области очертани от </a:t>
            </a:r>
            <a:r>
              <a:rPr lang="da-DK" sz="1800" dirty="0">
                <a:solidFill>
                  <a:srgbClr val="662583"/>
                </a:solidFill>
              </a:rPr>
              <a:t>Climate KIC</a:t>
            </a:r>
            <a:r>
              <a:rPr lang="bg-BG" sz="1800" dirty="0">
                <a:solidFill>
                  <a:srgbClr val="662583"/>
                </a:solidFill>
              </a:rPr>
              <a:t>:</a:t>
            </a:r>
            <a:r>
              <a:rPr lang="da-DK" sz="1800" dirty="0">
                <a:solidFill>
                  <a:srgbClr val="662583"/>
                </a:solidFill>
              </a:rPr>
              <a:t> </a:t>
            </a:r>
            <a:endParaRPr lang="en-US" sz="1800" dirty="0">
              <a:solidFill>
                <a:srgbClr val="66258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59" y="6120803"/>
            <a:ext cx="1803402" cy="448651"/>
          </a:xfrm>
          <a:prstGeom prst="rect">
            <a:avLst/>
          </a:prstGeom>
        </p:spPr>
      </p:pic>
      <p:pic>
        <p:nvPicPr>
          <p:cNvPr id="1026" name="Picture 2" descr="C:\Users\Plamena\Desktop\cs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384142"/>
            <a:ext cx="1982699" cy="440354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394396" y="1849300"/>
            <a:ext cx="4852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g-BG" dirty="0">
                <a:solidFill>
                  <a:srgbClr val="2F539C"/>
                </a:solidFill>
                <a:cs typeface="Calibri"/>
              </a:rPr>
              <a:t>Ускорява иновациите в био-икономиката и интелигентното селско и горско стопанство</a:t>
            </a:r>
            <a:r>
              <a:rPr lang="bg-BG" dirty="0">
                <a:solidFill>
                  <a:srgbClr val="002060"/>
                </a:solidFill>
                <a:cs typeface="Calibri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397349" y="28342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g-BG" dirty="0">
                <a:solidFill>
                  <a:srgbClr val="EE7212"/>
                </a:solidFill>
                <a:cs typeface="Calibri"/>
              </a:rPr>
              <a:t>Работи за  изграждане на устойчиви производствени системи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97353" y="37837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g-BG" dirty="0">
                <a:solidFill>
                  <a:srgbClr val="CB1F51"/>
                </a:solidFill>
                <a:cs typeface="Calibri"/>
              </a:rPr>
              <a:t>Разработва и интегрира нови метрики, финансови  механизми и механизми за вземане на решения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94573" y="4931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g-BG" dirty="0">
                <a:solidFill>
                  <a:srgbClr val="1DA28A"/>
                </a:solidFill>
                <a:cs typeface="Calibri"/>
              </a:rPr>
              <a:t>Работи за създаването на устойчива градска среда без  въглеродни емисии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291" y="74845"/>
            <a:ext cx="682772" cy="8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055077"/>
            <a:ext cx="9144000" cy="4797082"/>
          </a:xfrm>
          <a:prstGeom prst="rect">
            <a:avLst/>
          </a:prstGeom>
          <a:solidFill>
            <a:srgbClr val="93C34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8372" y="2242271"/>
            <a:ext cx="7587255" cy="2422694"/>
          </a:xfrm>
        </p:spPr>
        <p:txBody>
          <a:bodyPr/>
          <a:lstStyle/>
          <a:p>
            <a:pPr algn="ctr"/>
            <a:r>
              <a:rPr lang="bg-BG" sz="4800" dirty="0">
                <a:solidFill>
                  <a:schemeClr val="bg1"/>
                </a:solidFill>
              </a:rPr>
              <a:t> Благодаря </a:t>
            </a:r>
            <a:endParaRPr lang="en-US" sz="4800" dirty="0">
              <a:solidFill>
                <a:schemeClr val="bg1"/>
              </a:solidFill>
            </a:endParaRPr>
          </a:p>
          <a:p>
            <a:pPr algn="ctr"/>
            <a:r>
              <a:rPr lang="bg-BG" sz="4800" dirty="0">
                <a:solidFill>
                  <a:schemeClr val="bg1"/>
                </a:solidFill>
              </a:rPr>
              <a:t>за </a:t>
            </a:r>
          </a:p>
          <a:p>
            <a:pPr algn="ctr"/>
            <a:r>
              <a:rPr lang="bg-BG" sz="4800" dirty="0">
                <a:solidFill>
                  <a:schemeClr val="bg1"/>
                </a:solidFill>
              </a:rPr>
              <a:t>вниманието!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59" y="6120803"/>
            <a:ext cx="1803402" cy="448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291" y="74845"/>
            <a:ext cx="682772" cy="834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920474"/>
            <a:ext cx="3098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dirty="0">
                <a:solidFill>
                  <a:schemeClr val="accent1">
                    <a:lumMod val="75000"/>
                  </a:schemeClr>
                </a:solidFill>
              </a:rPr>
              <a:t>За въпроси: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Info@cleantech.bg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5706" y="5056584"/>
            <a:ext cx="3398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>
                <a:solidFill>
                  <a:schemeClr val="accent1">
                    <a:lumMod val="75000"/>
                  </a:schemeClr>
                </a:solidFill>
              </a:rPr>
              <a:t>Адрес: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Tsarigradsko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Shose</a:t>
            </a:r>
            <a:r>
              <a:rPr lang="bg-BG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Blvd. 111B</a:t>
            </a:r>
            <a:r>
              <a:rPr lang="bg-BG" sz="1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Sofia Tech Park, building Business Incubator, Ground floor</a:t>
            </a:r>
            <a:endParaRPr lang="bg-BG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74721"/>
      </p:ext>
    </p:extLst>
  </p:cSld>
  <p:clrMapOvr>
    <a:masterClrMapping/>
  </p:clrMapOvr>
</p:sld>
</file>

<file path=ppt/theme/theme1.xml><?xml version="1.0" encoding="utf-8"?>
<a:theme xmlns:a="http://schemas.openxmlformats.org/drawingml/2006/main" name="Climate-KIC Greenho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7702F2D24054498ECF2610AD163F6" ma:contentTypeVersion="5" ma:contentTypeDescription="Create a new document." ma:contentTypeScope="" ma:versionID="ab054e35aac5415cb040ea7d8a07733d">
  <xsd:schema xmlns:xsd="http://www.w3.org/2001/XMLSchema" xmlns:xs="http://www.w3.org/2001/XMLSchema" xmlns:p="http://schemas.microsoft.com/office/2006/metadata/properties" xmlns:ns2="dcac5d38-8540-4a14-9487-22a3b3f29f1b" targetNamespace="http://schemas.microsoft.com/office/2006/metadata/properties" ma:root="true" ma:fieldsID="2634f378b58e49631ca5fd151e4ab608" ns2:_="">
    <xsd:import namespace="dcac5d38-8540-4a14-9487-22a3b3f29f1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ac5d38-8540-4a14-9487-22a3b3f29f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10C558-D31E-4B79-9533-B322F6AE1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ac5d38-8540-4a14-9487-22a3b3f29f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52F5CB-6EE4-4F7B-AF00-75303F1BE0E5}">
  <ds:schemaRefs>
    <ds:schemaRef ds:uri="http://schemas.microsoft.com/office/infopath/2007/PartnerControls"/>
    <ds:schemaRef ds:uri="dcac5d38-8540-4a14-9487-22a3b3f29f1b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25F3873-DCAF-4592-AB25-3ED2CEAD7B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4528</TotalTime>
  <Words>362</Words>
  <Application>Microsoft Office PowerPoint</Application>
  <PresentationFormat>On-screen Show (4:3)</PresentationFormat>
  <Paragraphs>86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Climate-KIC Greenhouse</vt:lpstr>
      <vt:lpstr>Greenhouse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Greenhouse</dc:title>
  <dc:creator>Martin</dc:creator>
  <cp:lastModifiedBy>student</cp:lastModifiedBy>
  <cp:revision>49</cp:revision>
  <dcterms:modified xsi:type="dcterms:W3CDTF">2017-05-05T07:33:41Z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0x0101005A47702F2D24054498ECF2610AD163F6</vt:lpwstr>
  </property>
</Properties>
</file>