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3" r:id="rId4"/>
    <p:sldId id="276" r:id="rId5"/>
    <p:sldId id="274" r:id="rId6"/>
    <p:sldId id="258" r:id="rId7"/>
    <p:sldId id="275" r:id="rId8"/>
    <p:sldId id="259" r:id="rId9"/>
    <p:sldId id="272" r:id="rId10"/>
    <p:sldId id="261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5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6F292-2C8D-45D2-ACC0-90CC66C46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E44753C-264C-4DC5-A2CF-E7327952E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A82044-0C81-4E27-97B9-4840EBCC9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F0F1-22B0-46D7-95FE-6F2F7670673A}" type="datetimeFigureOut">
              <a:rPr lang="bg-BG" smtClean="0"/>
              <a:t>1.10.2021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8EF31D-8F33-4398-AB4C-1FD54AF05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158100-D5D4-41BE-9345-3B7E71CD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02A8-0D1D-40BF-B275-3CBA217E2D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701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ECD511-EE39-4213-B4C3-13DF0DD2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EB12C0-72D7-4DBD-B35E-2B32CD6B6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6F689D-BB20-4442-9370-896715B3B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F0F1-22B0-46D7-95FE-6F2F7670673A}" type="datetimeFigureOut">
              <a:rPr lang="bg-BG" smtClean="0"/>
              <a:t>1.10.2021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22DF01-8E46-4425-8001-A313DE5B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7AD0BA-8274-41A9-8B50-5F8DFE94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02A8-0D1D-40BF-B275-3CBA217E2D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874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30AC666-765B-4CA6-AF47-82463B9F06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0373CBC-D2D0-483D-9AAB-2D620C978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27C948-8A41-4695-B58A-863FC66FB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F0F1-22B0-46D7-95FE-6F2F7670673A}" type="datetimeFigureOut">
              <a:rPr lang="bg-BG" smtClean="0"/>
              <a:t>1.10.2021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B46CED-3A50-475F-9F0E-4801929A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74252F-B239-43F3-8E33-488FBC4FC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02A8-0D1D-40BF-B275-3CBA217E2D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2360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AA34D-CAFA-45AA-AC10-F42A5E6F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058DD0-783E-497B-854F-2D696180E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CD8B38-C120-4632-A729-28DC1C51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F0F1-22B0-46D7-95FE-6F2F7670673A}" type="datetimeFigureOut">
              <a:rPr lang="bg-BG" smtClean="0"/>
              <a:t>1.10.2021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8ED246-0D3C-4206-93FC-9293D837B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9A88CF-2398-43EF-9D17-6BFA2989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02A8-0D1D-40BF-B275-3CBA217E2D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0517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C13F38-E3AF-493C-9702-5755519E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CA7596-778C-4771-B41E-CA492A455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200E36-DFFA-46E8-BFAA-DE37A6DF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F0F1-22B0-46D7-95FE-6F2F7670673A}" type="datetimeFigureOut">
              <a:rPr lang="bg-BG" smtClean="0"/>
              <a:t>1.10.2021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4D5FD5-705F-44AF-B4E5-03336BEA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BCFAA7-0D8E-4342-8150-BB89B373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02A8-0D1D-40BF-B275-3CBA217E2D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421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AEDD8F-C5FC-4AD3-96BA-847A9B38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9D501B-5D46-40F4-AEE0-701FDEDF4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ACF3C4-7D5B-4C03-8847-200076520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0868AA-3B24-400B-9ED0-5F6A53B97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F0F1-22B0-46D7-95FE-6F2F7670673A}" type="datetimeFigureOut">
              <a:rPr lang="bg-BG" smtClean="0"/>
              <a:t>1.10.2021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C0EEC3-3E56-4965-96E8-BF646098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E3E7E6-4B16-411B-97A8-4992AA00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02A8-0D1D-40BF-B275-3CBA217E2D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439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6A71AE-4CDD-4F4A-9621-39A8B55E2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004B0E-DCAC-4D31-84B8-5A3879776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073B70-D3FA-46A0-A37C-ADE40C82A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3D5B79C-8938-4CFB-B7CA-CD23B9B73F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0A33E3-2552-444F-A516-46E9FD711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327DB9C-B2E1-487E-A38F-A6720F1B8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F0F1-22B0-46D7-95FE-6F2F7670673A}" type="datetimeFigureOut">
              <a:rPr lang="bg-BG" smtClean="0"/>
              <a:t>1.10.2021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06E714-6DBE-4F1F-8403-BC65B9AC5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84B37D4-A255-4B28-9323-D8447228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02A8-0D1D-40BF-B275-3CBA217E2D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391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726EE7-CE17-4E09-90E2-722917A87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44DCB36-DF98-43E6-9766-4D9CC5B07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F0F1-22B0-46D7-95FE-6F2F7670673A}" type="datetimeFigureOut">
              <a:rPr lang="bg-BG" smtClean="0"/>
              <a:t>1.10.2021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98661C2-91AD-457E-BCF3-18B83402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DB3CB0-417B-4F3F-9A44-707A74D2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02A8-0D1D-40BF-B275-3CBA217E2D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54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5643C0-12C7-4447-B87B-7BE1F08E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F0F1-22B0-46D7-95FE-6F2F7670673A}" type="datetimeFigureOut">
              <a:rPr lang="bg-BG" smtClean="0"/>
              <a:t>1.10.2021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443017-A3DC-4EF7-A9BE-5545FB4A5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91248A-25E6-494D-B369-5469D3B82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02A8-0D1D-40BF-B275-3CBA217E2D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479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08151A-366D-4D48-A207-7C873988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054F19-41C8-4E39-9186-4584FED34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16679D-68C3-4A4C-AB99-655258C69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64DB23-4A7F-4AB3-950C-64B5E9C19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F0F1-22B0-46D7-95FE-6F2F7670673A}" type="datetimeFigureOut">
              <a:rPr lang="bg-BG" smtClean="0"/>
              <a:t>1.10.2021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44E3EF-60EF-4BED-9251-7AD922E3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6CF166-0FA0-4E26-BE97-CDE5F6C3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02A8-0D1D-40BF-B275-3CBA217E2D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4733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11F99F-4D6E-4E18-B95D-A4D52D66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E67D12-4E5A-4061-A3DB-3A9E68FFB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10BAAB-3FE0-4201-AD45-4D7D9DEA6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3FA458-682B-45AB-8740-03DF3E32A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F0F1-22B0-46D7-95FE-6F2F7670673A}" type="datetimeFigureOut">
              <a:rPr lang="bg-BG" smtClean="0"/>
              <a:t>1.10.2021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416504-8770-425F-BE46-CA9B135F7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37FC1E-5C77-4256-BC25-D8920E34D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02A8-0D1D-40BF-B275-3CBA217E2D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267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B44565E-8B32-49FF-9920-25C6628D4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E1B614-4024-42AA-ABD2-F07E259F2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8737E3-8871-4E0D-8B80-7B3046268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2F0F1-22B0-46D7-95FE-6F2F7670673A}" type="datetimeFigureOut">
              <a:rPr lang="bg-BG" smtClean="0"/>
              <a:t>1.10.2021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3F329F-2A7C-4FB0-BDBC-BE0E428D4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569520-0DC0-4EC3-8576-829492835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02A8-0D1D-40BF-B275-3CBA217E2D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109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ecan@phys.uni-sofia.b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mf02">
            <a:extLst>
              <a:ext uri="{FF2B5EF4-FFF2-40B4-BE49-F238E27FC236}">
                <a16:creationId xmlns:a16="http://schemas.microsoft.com/office/drawing/2014/main" xmlns="" id="{47258302-95E5-4EE6-A283-00F4ECA4D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260" y="80607"/>
            <a:ext cx="4064659" cy="272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ravity: Facts (Science Trek: Idaho Public Television)">
            <a:extLst>
              <a:ext uri="{FF2B5EF4-FFF2-40B4-BE49-F238E27FC236}">
                <a16:creationId xmlns:a16="http://schemas.microsoft.com/office/drawing/2014/main" xmlns="" id="{DAB51EC3-8406-4DC4-BE32-1858D08AC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890" y="3925048"/>
            <a:ext cx="2406399" cy="272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87965A-41DF-40B1-86EA-6BE9D7B44CAA}"/>
              </a:ext>
            </a:extLst>
          </p:cNvPr>
          <p:cNvSpPr txBox="1"/>
          <p:nvPr/>
        </p:nvSpPr>
        <p:spPr>
          <a:xfrm>
            <a:off x="4341230" y="4337979"/>
            <a:ext cx="48243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g-BG" b="1" dirty="0">
                <a:solidFill>
                  <a:srgbClr val="7030A0"/>
                </a:solidFill>
              </a:rPr>
              <a:t>Деканско ръководство</a:t>
            </a:r>
          </a:p>
          <a:p>
            <a:pPr marL="342900" indent="-342900">
              <a:buAutoNum type="arabicPeriod"/>
            </a:pPr>
            <a:r>
              <a:rPr lang="bg-BG" b="1" dirty="0">
                <a:solidFill>
                  <a:srgbClr val="7030A0"/>
                </a:solidFill>
              </a:rPr>
              <a:t>Специалност - катедра</a:t>
            </a:r>
          </a:p>
          <a:p>
            <a:pPr marL="342900" indent="-342900">
              <a:buAutoNum type="arabicPeriod"/>
            </a:pPr>
            <a:r>
              <a:rPr lang="bg-BG" b="1" dirty="0">
                <a:solidFill>
                  <a:srgbClr val="7030A0"/>
                </a:solidFill>
              </a:rPr>
              <a:t>Групови отговорници</a:t>
            </a:r>
          </a:p>
          <a:p>
            <a:pPr marL="342900" indent="-342900">
              <a:buAutoNum type="arabicPeriod"/>
            </a:pPr>
            <a:r>
              <a:rPr lang="bg-BG" b="1" dirty="0">
                <a:solidFill>
                  <a:srgbClr val="7030A0"/>
                </a:solidFill>
              </a:rPr>
              <a:t>Е-</a:t>
            </a:r>
            <a:r>
              <a:rPr lang="en-US" b="1" dirty="0">
                <a:solidFill>
                  <a:srgbClr val="7030A0"/>
                </a:solidFill>
              </a:rPr>
              <a:t>mails</a:t>
            </a:r>
            <a:r>
              <a:rPr lang="bg-BG" b="1" dirty="0">
                <a:solidFill>
                  <a:srgbClr val="7030A0"/>
                </a:solidFill>
              </a:rPr>
              <a:t>, </a:t>
            </a:r>
            <a:r>
              <a:rPr lang="bg-BG" b="1" i="1" dirty="0">
                <a:solidFill>
                  <a:srgbClr val="7030A0"/>
                </a:solidFill>
              </a:rPr>
              <a:t>СУСИ, Мудъл, Офис 365</a:t>
            </a:r>
            <a:endParaRPr lang="en-US" b="1" i="1" dirty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bg-BG" b="1" dirty="0">
                <a:solidFill>
                  <a:srgbClr val="7030A0"/>
                </a:solidFill>
              </a:rPr>
              <a:t>Спорт, английски</a:t>
            </a:r>
          </a:p>
          <a:p>
            <a:pPr marL="342900" indent="-342900">
              <a:buAutoNum type="arabicPeriod"/>
            </a:pPr>
            <a:r>
              <a:rPr lang="bg-BG" b="1" dirty="0">
                <a:solidFill>
                  <a:srgbClr val="7030A0"/>
                </a:solidFill>
              </a:rPr>
              <a:t>Факултативни дисциплини</a:t>
            </a:r>
          </a:p>
          <a:p>
            <a:pPr marL="342900" indent="-342900">
              <a:buAutoNum type="arabicPeriod"/>
            </a:pPr>
            <a:r>
              <a:rPr lang="bg-BG" b="1" dirty="0">
                <a:solidFill>
                  <a:srgbClr val="7030A0"/>
                </a:solidFill>
              </a:rPr>
              <a:t>Прехвърляне в друга специалност</a:t>
            </a:r>
          </a:p>
          <a:p>
            <a:pPr marL="342900" indent="-342900">
              <a:buAutoNum type="arabicPeriod"/>
            </a:pPr>
            <a:r>
              <a:rPr lang="bg-BG" b="1" dirty="0">
                <a:solidFill>
                  <a:srgbClr val="7030A0"/>
                </a:solidFill>
              </a:rPr>
              <a:t>Анти-ковид мерки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364BCF3F-D398-4CFE-A6CE-00BEFAF5F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664824" y="2899948"/>
            <a:ext cx="4175097" cy="3908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45963682-67B7-4FF2-BAC0-CFED74780E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20621459">
            <a:off x="277993" y="1677330"/>
            <a:ext cx="4954697" cy="136758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60250685-7EA2-4519-A1D1-C01527D9F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740630">
            <a:off x="425172" y="3920680"/>
            <a:ext cx="3774802" cy="2729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91410" y="80607"/>
            <a:ext cx="90868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8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0E7116-AABD-491B-92CA-CA8B00846678}"/>
              </a:ext>
            </a:extLst>
          </p:cNvPr>
          <p:cNvSpPr txBox="1"/>
          <p:nvPr/>
        </p:nvSpPr>
        <p:spPr>
          <a:xfrm>
            <a:off x="572568" y="285353"/>
            <a:ext cx="354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Спорт и английски език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AAB8E9-8156-4FDF-A87C-07A877B58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00" y="1543094"/>
            <a:ext cx="10048875" cy="25241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BBE8798-DDF8-4177-B922-9323C00D88FC}"/>
              </a:ext>
            </a:extLst>
          </p:cNvPr>
          <p:cNvSpPr/>
          <p:nvPr/>
        </p:nvSpPr>
        <p:spPr>
          <a:xfrm>
            <a:off x="1952625" y="2857500"/>
            <a:ext cx="2343150" cy="666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6473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0E7116-AABD-491B-92CA-CA8B00846678}"/>
              </a:ext>
            </a:extLst>
          </p:cNvPr>
          <p:cNvSpPr txBox="1"/>
          <p:nvPr/>
        </p:nvSpPr>
        <p:spPr>
          <a:xfrm>
            <a:off x="572568" y="285353"/>
            <a:ext cx="354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7030A0"/>
                </a:solidFill>
              </a:rPr>
              <a:t>Факултативни дисциплини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6CDE22-6E3A-44E4-B2F3-ADF017ED5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41" y="977825"/>
            <a:ext cx="10048875" cy="25241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A5C7F21-EF77-4BAC-8792-E3F8400904CD}"/>
              </a:ext>
            </a:extLst>
          </p:cNvPr>
          <p:cNvSpPr/>
          <p:nvPr/>
        </p:nvSpPr>
        <p:spPr>
          <a:xfrm>
            <a:off x="2055174" y="2914116"/>
            <a:ext cx="2696288" cy="514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FDB2A1-33B6-47D4-902B-C9998F998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41" y="4344398"/>
            <a:ext cx="5638800" cy="17929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A5C7F21-EF77-4BAC-8792-E3F8400904CD}"/>
              </a:ext>
            </a:extLst>
          </p:cNvPr>
          <p:cNvSpPr/>
          <p:nvPr/>
        </p:nvSpPr>
        <p:spPr>
          <a:xfrm>
            <a:off x="1011740" y="5762065"/>
            <a:ext cx="3909883" cy="375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8539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0E7116-AABD-491B-92CA-CA8B00846678}"/>
              </a:ext>
            </a:extLst>
          </p:cNvPr>
          <p:cNvSpPr txBox="1"/>
          <p:nvPr/>
        </p:nvSpPr>
        <p:spPr>
          <a:xfrm>
            <a:off x="572568" y="285353"/>
            <a:ext cx="354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7030A0"/>
                </a:solidFill>
              </a:rPr>
              <a:t>Учителска правоспособност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F7982D-16E7-4293-861B-F19609A4C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4" y="1235264"/>
            <a:ext cx="10067925" cy="54989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A4634C4-73B4-44B8-BF15-937C0D94A8C6}"/>
              </a:ext>
            </a:extLst>
          </p:cNvPr>
          <p:cNvSpPr/>
          <p:nvPr/>
        </p:nvSpPr>
        <p:spPr>
          <a:xfrm>
            <a:off x="6524625" y="4533900"/>
            <a:ext cx="542925" cy="2200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1467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0E7116-AABD-491B-92CA-CA8B00846678}"/>
              </a:ext>
            </a:extLst>
          </p:cNvPr>
          <p:cNvSpPr txBox="1"/>
          <p:nvPr/>
        </p:nvSpPr>
        <p:spPr>
          <a:xfrm>
            <a:off x="572568" y="285353"/>
            <a:ext cx="354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7030A0"/>
                </a:solidFill>
              </a:rPr>
              <a:t>Корейски език и култура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F6A9F2-4201-4FA3-B903-C1EB7FA3C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63" y="1545660"/>
            <a:ext cx="8958262" cy="53123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C971F0-D1CA-4D51-9A6B-6936928F3204}"/>
              </a:ext>
            </a:extLst>
          </p:cNvPr>
          <p:cNvSpPr/>
          <p:nvPr/>
        </p:nvSpPr>
        <p:spPr>
          <a:xfrm>
            <a:off x="4710952" y="4384349"/>
            <a:ext cx="432987" cy="24736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148" y="0"/>
            <a:ext cx="6958852" cy="38660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33148" y="0"/>
            <a:ext cx="6958852" cy="361725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238268" y="4628561"/>
            <a:ext cx="2667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chemeClr val="accent1">
                    <a:lumMod val="75000"/>
                  </a:schemeClr>
                </a:solidFill>
              </a:rPr>
              <a:t>За повече информация</a:t>
            </a:r>
          </a:p>
          <a:p>
            <a:r>
              <a:rPr lang="bg-BG" dirty="0" smtClean="0"/>
              <a:t>Доц. д-р Ирина Сотирова</a:t>
            </a:r>
            <a:endParaRPr lang="en-GB" dirty="0" smtClean="0"/>
          </a:p>
          <a:p>
            <a:r>
              <a:rPr lang="en-GB" dirty="0" smtClean="0"/>
              <a:t>ivsotirova@uni-sofia.bg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988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0E7116-AABD-491B-92CA-CA8B00846678}"/>
              </a:ext>
            </a:extLst>
          </p:cNvPr>
          <p:cNvSpPr txBox="1"/>
          <p:nvPr/>
        </p:nvSpPr>
        <p:spPr>
          <a:xfrm>
            <a:off x="572568" y="285353"/>
            <a:ext cx="394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7030A0"/>
                </a:solidFill>
              </a:rPr>
              <a:t>Прехвърляне в друга специалност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02F141E-EB60-49E2-98D1-B11C0A7D3FD7}"/>
              </a:ext>
            </a:extLst>
          </p:cNvPr>
          <p:cNvSpPr/>
          <p:nvPr/>
        </p:nvSpPr>
        <p:spPr>
          <a:xfrm>
            <a:off x="397379" y="1302673"/>
            <a:ext cx="11397241" cy="4411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bg-BG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Допълнителни правила</a:t>
            </a:r>
            <a:endParaRPr lang="bg-BG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bg-BG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(към действащите в СУ Св. Климент Охридски)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bg-BG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bg-BG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прехвърляне на студенти от една специалност във ФзФ в друга за учебната 2021/2022 г.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bg-BG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Прехвърлянето към друга специалност във ФзФ може да стане </a:t>
            </a:r>
            <a:r>
              <a:rPr lang="bg-BG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след първи или след втори курс</a:t>
            </a:r>
            <a:r>
              <a:rPr lang="bg-BG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bg-BG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bg-BG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прехвърляне от една специалност във ФзФ към друга се допуска студентът да не е положил всички полагащи се семестриални изпити, но не повече от три.</a:t>
            </a:r>
            <a:endParaRPr lang="bg-BG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bg-BG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прехвърляне на студентите се признават положените вече изпити, ако съответните учебни дисциплини са били с аналогично съдържание и равен или по-голям хорариум от предвидения в учебния план на новата специалност. </a:t>
            </a:r>
            <a:endParaRPr lang="bg-BG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bg-BG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Ако в учебния план на новата специалност за изминалия период на обучение преди прехвърлянето са предвидени дисциплини, които присъстват в учебния план на старата специалност, но с намален хорариум, студентът трябва да положи изпит само върху материала, по който не е бил изпитан.</a:t>
            </a:r>
            <a:endParaRPr lang="bg-BG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bg-BG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Ако в учебния план на новата специалност за изминалия период на обучение преди прехвърлянето са предвидени </a:t>
            </a:r>
            <a:r>
              <a:rPr lang="bg-BG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допълнителни </a:t>
            </a:r>
            <a:r>
              <a:rPr lang="bg-BG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дисциплини, които липсват в учебния план на старата специалност, студентът трябва да положи съответните изпити. Максималният брой такива дисциплини не трябва да е по-голям от три.</a:t>
            </a:r>
            <a:endParaRPr lang="bg-BG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g-BG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Оценките и кредитите, получени при обучението в старата специалност по дисциплини, които не влизат в учебния план на новата специалност, по желание на студента се признават като факултативни.</a:t>
            </a:r>
            <a:endParaRPr lang="bg-BG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8C0752-0228-47D7-9862-7ABC93916024}"/>
              </a:ext>
            </a:extLst>
          </p:cNvPr>
          <p:cNvSpPr/>
          <p:nvPr/>
        </p:nvSpPr>
        <p:spPr>
          <a:xfrm>
            <a:off x="5272755" y="2922662"/>
            <a:ext cx="6178609" cy="1965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E3B7F8-C548-4740-8CC3-D9AF940A88B6}"/>
              </a:ext>
            </a:extLst>
          </p:cNvPr>
          <p:cNvSpPr/>
          <p:nvPr/>
        </p:nvSpPr>
        <p:spPr>
          <a:xfrm>
            <a:off x="10528419" y="4524135"/>
            <a:ext cx="1382994" cy="1965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1244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0E7116-AABD-491B-92CA-CA8B00846678}"/>
              </a:ext>
            </a:extLst>
          </p:cNvPr>
          <p:cNvSpPr txBox="1"/>
          <p:nvPr/>
        </p:nvSpPr>
        <p:spPr>
          <a:xfrm>
            <a:off x="572568" y="285353"/>
            <a:ext cx="354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Да се пазим взаимно!</a:t>
            </a:r>
          </a:p>
        </p:txBody>
      </p:sp>
      <p:pic>
        <p:nvPicPr>
          <p:cNvPr id="1026" name="Picture 2" descr="Маска за лице - трипластова">
            <a:extLst>
              <a:ext uri="{FF2B5EF4-FFF2-40B4-BE49-F238E27FC236}">
                <a16:creationId xmlns:a16="http://schemas.microsoft.com/office/drawing/2014/main" xmlns="" id="{3B3FE264-7BFB-4ADA-AC0F-C8E227007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13" y="134678"/>
            <a:ext cx="61912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олко време трябва да си мием ръцете? - Любопитно - DarikNews.bg">
            <a:extLst>
              <a:ext uri="{FF2B5EF4-FFF2-40B4-BE49-F238E27FC236}">
                <a16:creationId xmlns:a16="http://schemas.microsoft.com/office/drawing/2014/main" xmlns="" id="{0E145475-CF43-4667-8BC9-977C1FABE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" y="1406267"/>
            <a:ext cx="4338638" cy="288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Министерство на здравеопазването - ❗️За да сведем до минимум възможността  от заразяване с COVID-19: 📌Необходимо е да носим предпазна маска:  ✓Правилното ползване на маската е от съществено значение за нейната  ефикасност; ✓Уверете">
            <a:extLst>
              <a:ext uri="{FF2B5EF4-FFF2-40B4-BE49-F238E27FC236}">
                <a16:creationId xmlns:a16="http://schemas.microsoft.com/office/drawing/2014/main" xmlns="" id="{A808C6D3-516C-46FD-9432-26C04A0DC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440" y="2195702"/>
            <a:ext cx="3204944" cy="452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отивоепидемични и състезателни правила за безопасност в Галата – Варна  2020 - Плувен маратон Галата – Варна">
            <a:extLst>
              <a:ext uri="{FF2B5EF4-FFF2-40B4-BE49-F238E27FC236}">
                <a16:creationId xmlns:a16="http://schemas.microsoft.com/office/drawing/2014/main" xmlns="" id="{8F9A0247-EEE0-4320-9B1D-995322B91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67" y="4632895"/>
            <a:ext cx="3772559" cy="204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usketon | Automotive, Character, Commercial | JSR Agency">
            <a:extLst>
              <a:ext uri="{FF2B5EF4-FFF2-40B4-BE49-F238E27FC236}">
                <a16:creationId xmlns:a16="http://schemas.microsoft.com/office/drawing/2014/main" xmlns="" id="{D462EC36-0422-4C5D-9C16-ACD88725E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226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762A8D-D3D3-4D40-9BA2-E9FC8EC13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4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038"/>
            <a:ext cx="12192000" cy="4943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770" y="5439297"/>
            <a:ext cx="2864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кабинет А419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тел. 8161 412, 862 80 81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3"/>
              </a:rPr>
              <a:t>decan@phys.uni-sofia.bg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48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584"/>
            <a:ext cx="12192000" cy="57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1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735" y="1935762"/>
            <a:ext cx="9371758" cy="40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0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11" y="0"/>
            <a:ext cx="951254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" y="2648712"/>
            <a:ext cx="414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>
                <a:solidFill>
                  <a:srgbClr val="FF0000"/>
                </a:solidFill>
              </a:rPr>
              <a:t>Астрономия, Метеорология, Геофизика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675" y="3610356"/>
            <a:ext cx="2998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>
                <a:solidFill>
                  <a:srgbClr val="FF0000"/>
                </a:solidFill>
              </a:rPr>
              <a:t>Фотоника и лазерна физика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834" y="4253100"/>
            <a:ext cx="29861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b="1" dirty="0">
                <a:solidFill>
                  <a:schemeClr val="accent2">
                    <a:lumMod val="75000"/>
                  </a:schemeClr>
                </a:solidFill>
              </a:rPr>
              <a:t>Физика и Математика, Физика и Информатика, Учител по Природни Науки…</a:t>
            </a:r>
            <a:endParaRPr lang="en-GB" sz="1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499104" y="3070830"/>
            <a:ext cx="829056" cy="62944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767584" y="3960684"/>
            <a:ext cx="1085088" cy="31261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498942" y="4714251"/>
            <a:ext cx="530770" cy="16281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1262" y="5765030"/>
            <a:ext cx="141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>
                <a:solidFill>
                  <a:srgbClr val="FF0000"/>
                </a:solidFill>
              </a:rPr>
              <a:t>Оптометрия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1194816" y="5319129"/>
            <a:ext cx="2334938" cy="44590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9680" y="6407774"/>
            <a:ext cx="534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>
                <a:solidFill>
                  <a:srgbClr val="FF0000"/>
                </a:solidFill>
              </a:rPr>
              <a:t>Физика</a:t>
            </a:r>
            <a:r>
              <a:rPr lang="en-GB" b="1" dirty="0">
                <a:solidFill>
                  <a:srgbClr val="FF0000"/>
                </a:solidFill>
              </a:rPr>
              <a:t>, </a:t>
            </a:r>
            <a:r>
              <a:rPr lang="bg-BG" b="1" dirty="0">
                <a:solidFill>
                  <a:srgbClr val="FF0000"/>
                </a:solidFill>
              </a:rPr>
              <a:t>Квантова и космическа теоретична физика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489960" y="5933679"/>
            <a:ext cx="569976" cy="37783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537698" y="3342504"/>
            <a:ext cx="3654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>
                <a:solidFill>
                  <a:srgbClr val="FF0000"/>
                </a:solidFill>
              </a:rPr>
              <a:t>Медицинска физика, Ядрена техника и ядрена енергетика, </a:t>
            </a:r>
            <a:r>
              <a:rPr lang="en-GB" sz="1600" b="1" dirty="0">
                <a:solidFill>
                  <a:srgbClr val="FF0000"/>
                </a:solidFill>
              </a:rPr>
              <a:t>Nuclear and Particle Physics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3529754" y="3018044"/>
            <a:ext cx="2758312" cy="125525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277622" y="3645670"/>
            <a:ext cx="970767" cy="10373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083387" y="5319129"/>
            <a:ext cx="292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>
                <a:solidFill>
                  <a:srgbClr val="7030A0"/>
                </a:solidFill>
              </a:rPr>
              <a:t>Компютърно инженерство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11122" y="4685457"/>
            <a:ext cx="400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>
                <a:solidFill>
                  <a:srgbClr val="7030A0"/>
                </a:solidFill>
              </a:rPr>
              <a:t>Комуникации и физична електроника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15308" y="6288725"/>
            <a:ext cx="213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>
                <a:solidFill>
                  <a:srgbClr val="FF0000"/>
                </a:solidFill>
              </a:rPr>
              <a:t>Инженерна физика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8899742" y="5933679"/>
            <a:ext cx="676406" cy="20068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5" idx="1"/>
          </p:cNvCxnSpPr>
          <p:nvPr/>
        </p:nvCxnSpPr>
        <p:spPr>
          <a:xfrm flipV="1">
            <a:off x="7571983" y="4870123"/>
            <a:ext cx="539139" cy="36549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029184" y="5294215"/>
            <a:ext cx="1054203" cy="20958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8830849" y="5561556"/>
            <a:ext cx="252538" cy="29351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02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E3262A-D58A-4101-84A2-A12150F3DDA3}"/>
              </a:ext>
            </a:extLst>
          </p:cNvPr>
          <p:cNvSpPr txBox="1"/>
          <p:nvPr/>
        </p:nvSpPr>
        <p:spPr>
          <a:xfrm>
            <a:off x="238125" y="161925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Випускови отговорници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36912F-AF84-457E-93E8-B91918D0A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8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79" y="0"/>
            <a:ext cx="11759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4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6CB075-8092-44A6-8250-EAFB7F7EC2DA}"/>
              </a:ext>
            </a:extLst>
          </p:cNvPr>
          <p:cNvSpPr txBox="1"/>
          <p:nvPr/>
        </p:nvSpPr>
        <p:spPr>
          <a:xfrm>
            <a:off x="238125" y="161925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7030A0"/>
                </a:solidFill>
              </a:rPr>
              <a:t>Служебни </a:t>
            </a:r>
            <a:r>
              <a:rPr lang="en-US" b="1" dirty="0">
                <a:solidFill>
                  <a:srgbClr val="7030A0"/>
                </a:solidFill>
              </a:rPr>
              <a:t>e-mail</a:t>
            </a:r>
            <a:r>
              <a:rPr lang="bg-BG" b="1" dirty="0">
                <a:solidFill>
                  <a:srgbClr val="7030A0"/>
                </a:solidFill>
              </a:rPr>
              <a:t> адреси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40CDB7-15B1-47A1-8AD3-B5F782699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1092995"/>
            <a:ext cx="10096499" cy="567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8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9632" y="2828544"/>
            <a:ext cx="7632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СУСИ, МУДЪЛ, ОФИС 365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4BA815-0951-4DB3-8D88-16F059D76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5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BD82238-0B31-4337-A273-F7EAD2098027}"/>
              </a:ext>
            </a:extLst>
          </p:cNvPr>
          <p:cNvSpPr/>
          <p:nvPr/>
        </p:nvSpPr>
        <p:spPr>
          <a:xfrm>
            <a:off x="1794617" y="6204247"/>
            <a:ext cx="606751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TextBox 4"/>
          <p:cNvSpPr txBox="1"/>
          <p:nvPr/>
        </p:nvSpPr>
        <p:spPr>
          <a:xfrm>
            <a:off x="161365" y="3429000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>
                <a:solidFill>
                  <a:srgbClr val="FF0000"/>
                </a:solidFill>
              </a:rPr>
              <a:t>СУСИ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365" y="4263719"/>
            <a:ext cx="1246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>
                <a:solidFill>
                  <a:srgbClr val="FF0000"/>
                </a:solidFill>
              </a:rPr>
              <a:t>Мудъл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806" y="5233983"/>
            <a:ext cx="1649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>
                <a:solidFill>
                  <a:srgbClr val="FF0000"/>
                </a:solidFill>
              </a:rPr>
              <a:t>Офис 365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365" y="2093772"/>
            <a:ext cx="1116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>
                <a:solidFill>
                  <a:srgbClr val="FF0000"/>
                </a:solidFill>
              </a:rPr>
              <a:t>Е-</a:t>
            </a:r>
            <a:r>
              <a:rPr lang="en-GB" sz="2800" b="1" dirty="0" smtClean="0">
                <a:solidFill>
                  <a:srgbClr val="FF0000"/>
                </a:solidFill>
              </a:rPr>
              <a:t>mail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08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4110</TotalTime>
  <Words>359</Words>
  <Application>Microsoft Office PowerPoint</Application>
  <PresentationFormat>Widescreen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Асен Енев Пашов</dc:creator>
  <cp:lastModifiedBy>Asen</cp:lastModifiedBy>
  <cp:revision>28</cp:revision>
  <dcterms:created xsi:type="dcterms:W3CDTF">2021-09-26T11:33:56Z</dcterms:created>
  <dcterms:modified xsi:type="dcterms:W3CDTF">2021-10-03T17:11:32Z</dcterms:modified>
</cp:coreProperties>
</file>