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768" r:id="rId3"/>
    <p:sldMasterId id="2147483782" r:id="rId4"/>
  </p:sldMasterIdLst>
  <p:notesMasterIdLst>
    <p:notesMasterId r:id="rId28"/>
  </p:notesMasterIdLst>
  <p:handoutMasterIdLst>
    <p:handoutMasterId r:id="rId29"/>
  </p:handoutMasterIdLst>
  <p:sldIdLst>
    <p:sldId id="498" r:id="rId5"/>
    <p:sldId id="559" r:id="rId6"/>
    <p:sldId id="552" r:id="rId7"/>
    <p:sldId id="557" r:id="rId8"/>
    <p:sldId id="558" r:id="rId9"/>
    <p:sldId id="560" r:id="rId10"/>
    <p:sldId id="554" r:id="rId11"/>
    <p:sldId id="548" r:id="rId12"/>
    <p:sldId id="555" r:id="rId13"/>
    <p:sldId id="562" r:id="rId14"/>
    <p:sldId id="563" r:id="rId15"/>
    <p:sldId id="573" r:id="rId16"/>
    <p:sldId id="566" r:id="rId17"/>
    <p:sldId id="561" r:id="rId18"/>
    <p:sldId id="564" r:id="rId19"/>
    <p:sldId id="565" r:id="rId20"/>
    <p:sldId id="567" r:id="rId21"/>
    <p:sldId id="568" r:id="rId22"/>
    <p:sldId id="569" r:id="rId23"/>
    <p:sldId id="570" r:id="rId24"/>
    <p:sldId id="572" r:id="rId25"/>
    <p:sldId id="571" r:id="rId26"/>
    <p:sldId id="546" r:id="rId27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bri" initials="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9933"/>
    <a:srgbClr val="003399"/>
    <a:srgbClr val="669900"/>
    <a:srgbClr val="99CC00"/>
    <a:srgbClr val="FF3300"/>
    <a:srgbClr val="FFFF66"/>
    <a:srgbClr val="CC0000"/>
    <a:srgbClr val="FF0000"/>
    <a:srgbClr val="6DE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499" autoAdjust="0"/>
  </p:normalViewPr>
  <p:slideViewPr>
    <p:cSldViewPr snapToGrid="0">
      <p:cViewPr varScale="1">
        <p:scale>
          <a:sx n="75" d="100"/>
          <a:sy n="75" d="100"/>
        </p:scale>
        <p:origin x="83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66" y="90"/>
      </p:cViewPr>
      <p:guideLst>
        <p:guide orient="horz" pos="2880"/>
        <p:guide pos="2160"/>
        <p:guide orient="horz" pos="3072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___________Microsoft_Excel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______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er1\Downloads\DIR%20P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er1\Downloads\DIR%20P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___________Microsoft_Excel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___________Microsoft_Excel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______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g-BG" sz="1800" b="1" i="0" u="none" strike="noStrike" kern="1200" baseline="0" noProof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800" noProof="0" dirty="0">
                <a:solidFill>
                  <a:schemeClr val="bg2">
                    <a:lumMod val="50000"/>
                  </a:schemeClr>
                </a:solidFill>
              </a:rPr>
              <a:t>Какъв е приблизителният брой жители в населеното място, където се намира учебното заведение, в което преподавате?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g-BG" sz="1800" b="1" i="0" u="none" strike="noStrike" kern="1200" baseline="0" noProof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Какъв е приблизителният брой жители в населеното място, където се намира учебното заведение, в което преподавате?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091-44E2-AB85-823E343597E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91-44E2-AB85-823E343597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rgbClr val="00206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30-4D26-8D92-920D6DEC7598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solidFill>
                  <a:srgbClr val="00206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91-44E2-AB85-823E343597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130-4D26-8D92-920D6DEC75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rgbClr val="00206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130-4D26-8D92-920D6DEC7598}"/>
              </c:ext>
            </c:extLst>
          </c:dPt>
          <c:dLbls>
            <c:dLbl>
              <c:idx val="0"/>
              <c:layout>
                <c:manualLayout>
                  <c:x val="-1.5522070792608351E-2"/>
                  <c:y val="9.7079201453129413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600315761662583E-2"/>
                      <c:h val="6.4856646760591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091-44E2-AB85-823E343597E0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100 001 - 500 000 души</c:v>
                </c:pt>
                <c:pt idx="1">
                  <c:v>3000 души или по-малко</c:v>
                </c:pt>
                <c:pt idx="2">
                  <c:v>15 001 - 50 000 души</c:v>
                </c:pt>
                <c:pt idx="3">
                  <c:v>50 001 - 100 000 души</c:v>
                </c:pt>
                <c:pt idx="4">
                  <c:v>3001 - 15 000 души</c:v>
                </c:pt>
                <c:pt idx="5">
                  <c:v>над 500 000 дууши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0.02</c:v>
                </c:pt>
                <c:pt idx="1">
                  <c:v>0.09</c:v>
                </c:pt>
                <c:pt idx="2">
                  <c:v>0.11</c:v>
                </c:pt>
                <c:pt idx="3">
                  <c:v>0.15</c:v>
                </c:pt>
                <c:pt idx="4">
                  <c:v>0.16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1-44E2-AB85-823E343597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25885853368695"/>
          <c:y val="0.22401952809055953"/>
          <c:w val="0.29842221105481004"/>
          <c:h val="0.71451020378843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g-BG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Дигитални компетентности на учениците според мнението на учители и директори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'ДигКоп на ученици - обработена'!$P$2</c:f>
              <c:strCache>
                <c:ptCount val="1"/>
                <c:pt idx="0">
                  <c:v>учители (n=578)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050595">
                  <a:lumMod val="50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1.2230919765166789E-3"/>
                  <c:y val="9.10473608426623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CD-4772-B6A5-06F073A1B00E}"/>
                </c:ext>
              </c:extLst>
            </c:dLbl>
            <c:dLbl>
              <c:idx val="3"/>
              <c:layout>
                <c:manualLayout>
                  <c:x val="-2.1987686895338612E-3"/>
                  <c:y val="8.70631302666118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CD-4772-B6A5-06F073A1B00E}"/>
                </c:ext>
              </c:extLst>
            </c:dLbl>
            <c:dLbl>
              <c:idx val="4"/>
              <c:layout>
                <c:manualLayout>
                  <c:x val="-3.1744533645623064E-3"/>
                  <c:y val="5.3897118914501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CD-4772-B6A5-06F073A1B00E}"/>
                </c:ext>
              </c:extLst>
            </c:dLbl>
            <c:dLbl>
              <c:idx val="5"/>
              <c:layout>
                <c:manualLayout>
                  <c:x val="-1.7938475095448913E-16"/>
                  <c:y val="-2.84752039850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CD-4772-B6A5-06F073A1B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'ДигКоп на ученици - обработена'!$O$3:$O$8</c:f>
              <c:strCache>
                <c:ptCount val="6"/>
                <c:pt idx="0">
                  <c:v>- Неприложимо (НП)</c:v>
                </c:pt>
                <c:pt idx="1">
                  <c:v>1 – Категорично не съм съгласен/Според моя опит това изобщо не е вярно</c:v>
                </c:pt>
                <c:pt idx="2">
                  <c:v>2 – Не съм съгласен</c:v>
                </c:pt>
                <c:pt idx="3">
                  <c:v>3 – Отчасти съм съгласен</c:v>
                </c:pt>
                <c:pt idx="4">
                  <c:v>4 – Съгласен съм</c:v>
                </c:pt>
                <c:pt idx="5">
                  <c:v>5 – Напълно съм съгласен/Според моя опит това е напълно вярно</c:v>
                </c:pt>
              </c:strCache>
            </c:strRef>
          </c:cat>
          <c:val>
            <c:numRef>
              <c:f>'ДигКоп на ученици - обработена'!$P$3:$P$8</c:f>
              <c:numCache>
                <c:formatCode>0.00%</c:formatCode>
                <c:ptCount val="6"/>
                <c:pt idx="0">
                  <c:v>1.5137821961138725E-2</c:v>
                </c:pt>
                <c:pt idx="1">
                  <c:v>4.7446904654315407E-3</c:v>
                </c:pt>
                <c:pt idx="2">
                  <c:v>5.3773158608224132E-2</c:v>
                </c:pt>
                <c:pt idx="3">
                  <c:v>0.25259828287392677</c:v>
                </c:pt>
                <c:pt idx="4">
                  <c:v>0.41233619521012199</c:v>
                </c:pt>
                <c:pt idx="5">
                  <c:v>0.26140985088115681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D-4772-B6A5-06F073A1B00E}"/>
            </c:ext>
          </c:extLst>
        </c:ser>
        <c:ser>
          <c:idx val="1"/>
          <c:order val="1"/>
          <c:tx>
            <c:strRef>
              <c:f>'ДигКоп на ученици - обработена'!$Q$2</c:f>
              <c:strCache>
                <c:ptCount val="1"/>
                <c:pt idx="0">
                  <c:v>директори (n=82)</c:v>
                </c:pt>
              </c:strCache>
            </c:strRef>
          </c:tx>
          <c:spPr>
            <a:solidFill>
              <a:srgbClr val="050595">
                <a:lumMod val="60000"/>
                <a:lumOff val="40000"/>
              </a:srgbClr>
            </a:solidFill>
            <a:ln>
              <a:solidFill>
                <a:srgbClr val="050595">
                  <a:lumMod val="50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8.9692375477244565E-17"/>
                  <c:y val="9.23364552659912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BCD-4772-B6A5-06F073A1B00E}"/>
                </c:ext>
              </c:extLst>
            </c:dLbl>
            <c:dLbl>
              <c:idx val="3"/>
              <c:layout>
                <c:manualLayout>
                  <c:x val="2.1987686895338612E-3"/>
                  <c:y val="8.7063130266611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CD-4772-B6A5-06F073A1B00E}"/>
                </c:ext>
              </c:extLst>
            </c:dLbl>
            <c:dLbl>
              <c:idx val="4"/>
              <c:layout>
                <c:manualLayout>
                  <c:x val="2.1987726705393804E-3"/>
                  <c:y val="-7.882123260127903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CD-4772-B6A5-06F073A1B00E}"/>
                </c:ext>
              </c:extLst>
            </c:dLbl>
            <c:dLbl>
              <c:idx val="5"/>
              <c:layout>
                <c:manualLayout>
                  <c:x val="0"/>
                  <c:y val="7.9531012570797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CD-4772-B6A5-06F073A1B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'ДигКоп на ученици - обработена'!$O$3:$O$8</c:f>
              <c:strCache>
                <c:ptCount val="6"/>
                <c:pt idx="0">
                  <c:v>- Неприложимо (НП)</c:v>
                </c:pt>
                <c:pt idx="1">
                  <c:v>1 – Категорично не съм съгласен/Според моя опит това изобщо не е вярно</c:v>
                </c:pt>
                <c:pt idx="2">
                  <c:v>2 – Не съм съгласен</c:v>
                </c:pt>
                <c:pt idx="3">
                  <c:v>3 – Отчасти съм съгласен</c:v>
                </c:pt>
                <c:pt idx="4">
                  <c:v>4 – Съгласен съм</c:v>
                </c:pt>
                <c:pt idx="5">
                  <c:v>5 – Напълно съм съгласен/Според моя опит това е напълно вярно</c:v>
                </c:pt>
              </c:strCache>
            </c:strRef>
          </c:cat>
          <c:val>
            <c:numRef>
              <c:f>'ДигКоп на ученици - обработена'!$Q$3:$Q$8</c:f>
              <c:numCache>
                <c:formatCode>0.00%</c:formatCode>
                <c:ptCount val="6"/>
                <c:pt idx="0">
                  <c:v>4.6367851622874804E-3</c:v>
                </c:pt>
                <c:pt idx="1">
                  <c:v>1.5455950540958269E-3</c:v>
                </c:pt>
                <c:pt idx="2">
                  <c:v>4.1731066460587329E-2</c:v>
                </c:pt>
                <c:pt idx="3">
                  <c:v>0.34466769706336942</c:v>
                </c:pt>
                <c:pt idx="4">
                  <c:v>0.47758887171561049</c:v>
                </c:pt>
                <c:pt idx="5">
                  <c:v>0.12982998454404945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CD-4772-B6A5-06F073A1B0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1226560"/>
        <c:axId val="441221984"/>
      </c:barChart>
      <c:catAx>
        <c:axId val="4412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bg-BG"/>
          </a:p>
        </c:txPr>
        <c:crossAx val="441221984"/>
        <c:crosses val="autoZero"/>
        <c:auto val="1"/>
        <c:lblAlgn val="ctr"/>
        <c:lblOffset val="100"/>
        <c:noMultiLvlLbl val="0"/>
      </c:catAx>
      <c:valAx>
        <c:axId val="44122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412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noProof="0" dirty="0" smtClean="0">
                <a:solidFill>
                  <a:schemeClr val="bg2">
                    <a:lumMod val="50000"/>
                  </a:schemeClr>
                </a:solidFill>
              </a:rPr>
              <a:t>Степен на дигитализация на училищата </a:t>
            </a:r>
            <a:endParaRPr lang="bg-BG" noProof="0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275836614173225"/>
          <c:y val="3.3076074972436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 на дигитализация на училищата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D6-4D4A-BB9A-8750F65C35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rgbClr val="00206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D6-4D4A-BB9A-8750F65C35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rgbClr val="00206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D6-4D4A-BB9A-8750F65C35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висока степин на дигитализация</c:v>
                </c:pt>
                <c:pt idx="1">
                  <c:v>средна степен на дигитализация</c:v>
                </c:pt>
                <c:pt idx="2">
                  <c:v>ниска степен на дигитализация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0.45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A-482F-A19C-864D0FCF73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legendEntry>
      <c:layout>
        <c:manualLayout>
          <c:xMode val="edge"/>
          <c:yMode val="edge"/>
          <c:x val="7.4521624594719768E-2"/>
          <c:y val="0.16113561190738698"/>
          <c:w val="0.91169161069939786"/>
          <c:h val="0.12797098681297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bg-BG" sz="2000">
                <a:latin typeface="Calibri" panose="020F0502020204030204" pitchFamily="34" charset="0"/>
                <a:cs typeface="Calibri" panose="020F0502020204030204" pitchFamily="34" charset="0"/>
              </a:rPr>
              <a:t>Наличие на инфраструктура и оборудване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'инфраструктура обобщена'!$U$4</c:f>
              <c:strCache>
                <c:ptCount val="1"/>
                <c:pt idx="0">
                  <c:v>1 – Категорично не съм съгласен/Според моя опит това изобщо не е вярно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'инфраструктура обобщена'!$V$3:$W$3</c:f>
              <c:strCache>
                <c:ptCount val="2"/>
                <c:pt idx="0">
                  <c:v>Директори (n=82)</c:v>
                </c:pt>
                <c:pt idx="1">
                  <c:v>Учители (n=578)</c:v>
                </c:pt>
              </c:strCache>
            </c:strRef>
          </c:cat>
          <c:val>
            <c:numRef>
              <c:f>'инфраструктура обобщена'!$V$4:$W$4</c:f>
              <c:numCache>
                <c:formatCode>0.00%</c:formatCode>
                <c:ptCount val="2"/>
                <c:pt idx="0">
                  <c:v>1.9525801952580194E-2</c:v>
                </c:pt>
                <c:pt idx="1">
                  <c:v>3.0460366908965041E-2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D-408C-A0D4-E234CB3C00C6}"/>
            </c:ext>
          </c:extLst>
        </c:ser>
        <c:ser>
          <c:idx val="1"/>
          <c:order val="1"/>
          <c:tx>
            <c:strRef>
              <c:f>'инфраструктура обобщена'!$U$5</c:f>
              <c:strCache>
                <c:ptCount val="1"/>
                <c:pt idx="0">
                  <c:v>2 – Не съм съгласен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'инфраструктура обобщена'!$V$3:$W$3</c:f>
              <c:strCache>
                <c:ptCount val="2"/>
                <c:pt idx="0">
                  <c:v>Директори (n=82)</c:v>
                </c:pt>
                <c:pt idx="1">
                  <c:v>Учители (n=578)</c:v>
                </c:pt>
              </c:strCache>
            </c:strRef>
          </c:cat>
          <c:val>
            <c:numRef>
              <c:f>'инфраструктура обобщена'!$V$5:$W$5</c:f>
              <c:numCache>
                <c:formatCode>0.00%</c:formatCode>
                <c:ptCount val="2"/>
                <c:pt idx="0">
                  <c:v>0.11715481171548117</c:v>
                </c:pt>
                <c:pt idx="1">
                  <c:v>0.1325718241606092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D-408C-A0D4-E234CB3C00C6}"/>
            </c:ext>
          </c:extLst>
        </c:ser>
        <c:ser>
          <c:idx val="2"/>
          <c:order val="2"/>
          <c:tx>
            <c:strRef>
              <c:f>'инфраструктура обобщена'!$U$6</c:f>
              <c:strCache>
                <c:ptCount val="1"/>
                <c:pt idx="0">
                  <c:v>3 – Отчасти съм съгласен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'инфраструктура обобщена'!$V$3:$W$3</c:f>
              <c:strCache>
                <c:ptCount val="2"/>
                <c:pt idx="0">
                  <c:v>Директори (n=82)</c:v>
                </c:pt>
                <c:pt idx="1">
                  <c:v>Учители (n=578)</c:v>
                </c:pt>
              </c:strCache>
            </c:strRef>
          </c:cat>
          <c:val>
            <c:numRef>
              <c:f>'инфраструктура обобщена'!$V$6:$W$6</c:f>
              <c:numCache>
                <c:formatCode>0.00%</c:formatCode>
                <c:ptCount val="2"/>
                <c:pt idx="0">
                  <c:v>0.23709902370990238</c:v>
                </c:pt>
                <c:pt idx="1">
                  <c:v>0.25649013499480788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D-408C-A0D4-E234CB3C00C6}"/>
            </c:ext>
          </c:extLst>
        </c:ser>
        <c:ser>
          <c:idx val="3"/>
          <c:order val="3"/>
          <c:tx>
            <c:strRef>
              <c:f>'инфраструктура обобщена'!$U$7</c:f>
              <c:strCache>
                <c:ptCount val="1"/>
                <c:pt idx="0">
                  <c:v>4 – Съгласен съм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'инфраструктура обобщена'!$V$3:$W$3</c:f>
              <c:strCache>
                <c:ptCount val="2"/>
                <c:pt idx="0">
                  <c:v>Директори (n=82)</c:v>
                </c:pt>
                <c:pt idx="1">
                  <c:v>Учители (n=578)</c:v>
                </c:pt>
              </c:strCache>
            </c:strRef>
          </c:cat>
          <c:val>
            <c:numRef>
              <c:f>'инфраструктура обобщена'!$V$7:$W$7</c:f>
              <c:numCache>
                <c:formatCode>0.00%</c:formatCode>
                <c:ptCount val="2"/>
                <c:pt idx="0">
                  <c:v>0.36959553695955372</c:v>
                </c:pt>
                <c:pt idx="1">
                  <c:v>0.35115957078573901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2D-408C-A0D4-E234CB3C00C6}"/>
            </c:ext>
          </c:extLst>
        </c:ser>
        <c:ser>
          <c:idx val="4"/>
          <c:order val="4"/>
          <c:tx>
            <c:strRef>
              <c:f>'инфраструктура обобщена'!$U$8</c:f>
              <c:strCache>
                <c:ptCount val="1"/>
                <c:pt idx="0">
                  <c:v>5 – Напълно съм съгласен/Според моя опит това е напълно вярно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'инфраструктура обобщена'!$V$3:$W$3</c:f>
              <c:strCache>
                <c:ptCount val="2"/>
                <c:pt idx="0">
                  <c:v>Директори (n=82)</c:v>
                </c:pt>
                <c:pt idx="1">
                  <c:v>Учители (n=578)</c:v>
                </c:pt>
              </c:strCache>
            </c:strRef>
          </c:cat>
          <c:val>
            <c:numRef>
              <c:f>'инфраструктура обобщена'!$V$8:$W$8</c:f>
              <c:numCache>
                <c:formatCode>0.00%</c:formatCode>
                <c:ptCount val="2"/>
                <c:pt idx="0">
                  <c:v>0.2384937238493724</c:v>
                </c:pt>
                <c:pt idx="1">
                  <c:v>0.21564555209415023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D-408C-A0D4-E234CB3C00C6}"/>
            </c:ext>
          </c:extLst>
        </c:ser>
        <c:ser>
          <c:idx val="5"/>
          <c:order val="5"/>
          <c:tx>
            <c:strRef>
              <c:f>'инфраструктура обобщена'!$U$9</c:f>
              <c:strCache>
                <c:ptCount val="1"/>
                <c:pt idx="0">
                  <c:v>Неприложимо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'инфраструктура обобщена'!$V$3:$W$3</c:f>
              <c:strCache>
                <c:ptCount val="2"/>
                <c:pt idx="0">
                  <c:v>Директори (n=82)</c:v>
                </c:pt>
                <c:pt idx="1">
                  <c:v>Учители (n=578)</c:v>
                </c:pt>
              </c:strCache>
            </c:strRef>
          </c:cat>
          <c:val>
            <c:numRef>
              <c:f>'инфраструктура обобщена'!$V$9:$W$9</c:f>
              <c:numCache>
                <c:formatCode>0.00%</c:formatCode>
                <c:ptCount val="2"/>
                <c:pt idx="0">
                  <c:v>1.813110181311018E-2</c:v>
                </c:pt>
                <c:pt idx="1">
                  <c:v>1.3672551055728626E-2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2D-408C-A0D4-E234CB3C00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01980928"/>
        <c:axId val="1901986336"/>
      </c:barChart>
      <c:catAx>
        <c:axId val="190198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901986336"/>
        <c:crosses val="autoZero"/>
        <c:auto val="1"/>
        <c:lblAlgn val="ctr"/>
        <c:lblOffset val="100"/>
        <c:noMultiLvlLbl val="0"/>
      </c:catAx>
      <c:valAx>
        <c:axId val="190198633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90198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E6E6E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bg-BG" sz="2000" b="1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училището има стратегия в областта на дигиталните технологиите</a:t>
            </a:r>
            <a:endParaRPr lang="en-US" sz="2000" b="1">
              <a:solidFill>
                <a:srgbClr val="E6E6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04656517279295"/>
          <c:y val="1.2077294685990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E6E6E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bg-BG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'[DIR P.xlsx]СТР 1'!$B$10</c:f>
              <c:strCache>
                <c:ptCount val="1"/>
                <c:pt idx="0">
                  <c:v>Директори (n=82)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'[DIR P.xlsx]СТР 1'!$A$11:$A$15</c:f>
              <c:strCache>
                <c:ptCount val="5"/>
                <c:pt idx="0">
                  <c:v>1 - Категорично не съм съгласен</c:v>
                </c:pt>
                <c:pt idx="1">
                  <c:v>2 - Не съм съгласен</c:v>
                </c:pt>
                <c:pt idx="2">
                  <c:v>3 - Отчасти съм съгласен</c:v>
                </c:pt>
                <c:pt idx="3">
                  <c:v>4 - Съгласен съм</c:v>
                </c:pt>
                <c:pt idx="4">
                  <c:v>5 - Напълно съм съгласен</c:v>
                </c:pt>
              </c:strCache>
            </c:strRef>
          </c:cat>
          <c:val>
            <c:numRef>
              <c:f>'[DIR P.xlsx]СТР 1'!$B$11:$B$15</c:f>
              <c:numCache>
                <c:formatCode>0.00%</c:formatCode>
                <c:ptCount val="5"/>
                <c:pt idx="0" formatCode="0%">
                  <c:v>0</c:v>
                </c:pt>
                <c:pt idx="1">
                  <c:v>9.8000000000000004E-2</c:v>
                </c:pt>
                <c:pt idx="2">
                  <c:v>0.28000000000000003</c:v>
                </c:pt>
                <c:pt idx="3">
                  <c:v>0.48799999999999999</c:v>
                </c:pt>
                <c:pt idx="4" formatCode="0%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3-48F8-ACA2-2285A5DA57F5}"/>
            </c:ext>
          </c:extLst>
        </c:ser>
        <c:ser>
          <c:idx val="1"/>
          <c:order val="1"/>
          <c:tx>
            <c:strRef>
              <c:f>'[DIR P.xlsx]СТР 1'!$C$10</c:f>
              <c:strCache>
                <c:ptCount val="1"/>
                <c:pt idx="0">
                  <c:v>Учители(n=578)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'[DIR P.xlsx]СТР 1'!$A$11:$A$15</c:f>
              <c:strCache>
                <c:ptCount val="5"/>
                <c:pt idx="0">
                  <c:v>1 - Категорично не съм съгласен</c:v>
                </c:pt>
                <c:pt idx="1">
                  <c:v>2 - Не съм съгласен</c:v>
                </c:pt>
                <c:pt idx="2">
                  <c:v>3 - Отчасти съм съгласен</c:v>
                </c:pt>
                <c:pt idx="3">
                  <c:v>4 - Съгласен съм</c:v>
                </c:pt>
                <c:pt idx="4">
                  <c:v>5 - Напълно съм съгласен</c:v>
                </c:pt>
              </c:strCache>
            </c:strRef>
          </c:cat>
          <c:val>
            <c:numRef>
              <c:f>'[DIR P.xlsx]СТР 1'!$C$11:$C$15</c:f>
              <c:numCache>
                <c:formatCode>0.00%</c:formatCode>
                <c:ptCount val="5"/>
                <c:pt idx="0">
                  <c:v>8.9999999999999993E-3</c:v>
                </c:pt>
                <c:pt idx="1">
                  <c:v>9.7000000000000003E-2</c:v>
                </c:pt>
                <c:pt idx="2">
                  <c:v>0.33700000000000002</c:v>
                </c:pt>
                <c:pt idx="3">
                  <c:v>0.377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3-48F8-ACA2-2285A5DA5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3861248"/>
        <c:axId val="393851408"/>
      </c:barChart>
      <c:catAx>
        <c:axId val="39386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bg-BG"/>
          </a:p>
        </c:txPr>
        <c:crossAx val="393851408"/>
        <c:crosses val="autoZero"/>
        <c:auto val="1"/>
        <c:lblAlgn val="ctr"/>
        <c:lblOffset val="100"/>
        <c:noMultiLvlLbl val="0"/>
      </c:catAx>
      <c:valAx>
        <c:axId val="3938514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9386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pPr>
            <a:r>
              <a:rPr lang="bg-BG" sz="2000" b="1" dirty="0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училището се организира преглед на напредъка в процесите на преподаване и учене с </a:t>
            </a:r>
            <a:r>
              <a:rPr lang="bg-BG" sz="2000" b="1" dirty="0" smtClean="0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помощта </a:t>
            </a:r>
            <a:r>
              <a:rPr lang="bg-BG" sz="2000" b="1" dirty="0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дигиталните технологии</a:t>
            </a:r>
            <a:endParaRPr lang="en-US" sz="2000" b="1" dirty="0">
              <a:solidFill>
                <a:srgbClr val="E6E6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E6E6E6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'[DIR P (1).xlsx]СТР 2'!$B$9</c:f>
              <c:strCache>
                <c:ptCount val="1"/>
                <c:pt idx="0">
                  <c:v>Директори (n=82)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'[DIR P (1).xlsx]СТР 2'!$A$10:$A$14</c:f>
              <c:strCache>
                <c:ptCount val="5"/>
                <c:pt idx="0">
                  <c:v>1 - Категорично не съм съгласен</c:v>
                </c:pt>
                <c:pt idx="1">
                  <c:v>2 - Не съм съгласен</c:v>
                </c:pt>
                <c:pt idx="2">
                  <c:v>3 - Отчасти съм съгласен</c:v>
                </c:pt>
                <c:pt idx="3">
                  <c:v>4 - Съгласен съм</c:v>
                </c:pt>
                <c:pt idx="4">
                  <c:v>5 - Напълно съм съгласен</c:v>
                </c:pt>
              </c:strCache>
            </c:strRef>
          </c:cat>
          <c:val>
            <c:numRef>
              <c:f>'[DIR P (1).xlsx]СТР 2'!$B$10:$B$14</c:f>
              <c:numCache>
                <c:formatCode>0.00%</c:formatCode>
                <c:ptCount val="5"/>
                <c:pt idx="0" formatCode="0%">
                  <c:v>0</c:v>
                </c:pt>
                <c:pt idx="1">
                  <c:v>4.9000000000000002E-2</c:v>
                </c:pt>
                <c:pt idx="2">
                  <c:v>0.28000000000000003</c:v>
                </c:pt>
                <c:pt idx="3">
                  <c:v>0.61</c:v>
                </c:pt>
                <c:pt idx="4" formatCode="0%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9-4A32-92EB-08DA072007D2}"/>
            </c:ext>
          </c:extLst>
        </c:ser>
        <c:ser>
          <c:idx val="1"/>
          <c:order val="1"/>
          <c:tx>
            <c:strRef>
              <c:f>'[DIR P (1).xlsx]СТР 2'!$C$9</c:f>
              <c:strCache>
                <c:ptCount val="1"/>
                <c:pt idx="0">
                  <c:v>Учители(n=578)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'[DIR P (1).xlsx]СТР 2'!$A$10:$A$14</c:f>
              <c:strCache>
                <c:ptCount val="5"/>
                <c:pt idx="0">
                  <c:v>1 - Категорично не съм съгласен</c:v>
                </c:pt>
                <c:pt idx="1">
                  <c:v>2 - Не съм съгласен</c:v>
                </c:pt>
                <c:pt idx="2">
                  <c:v>3 - Отчасти съм съгласен</c:v>
                </c:pt>
                <c:pt idx="3">
                  <c:v>4 - Съгласен съм</c:v>
                </c:pt>
                <c:pt idx="4">
                  <c:v>5 - Напълно съм съгласен</c:v>
                </c:pt>
              </c:strCache>
            </c:strRef>
          </c:cat>
          <c:val>
            <c:numRef>
              <c:f>'[DIR P (1).xlsx]СТР 2'!$C$10:$C$14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0.14000000000000001</c:v>
                </c:pt>
                <c:pt idx="2">
                  <c:v>0.311</c:v>
                </c:pt>
                <c:pt idx="3">
                  <c:v>0.41299999999999998</c:v>
                </c:pt>
                <c:pt idx="4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9-4A32-92EB-08DA07200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0366400"/>
        <c:axId val="390367712"/>
      </c:barChart>
      <c:catAx>
        <c:axId val="39036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bg-BG"/>
          </a:p>
        </c:txPr>
        <c:crossAx val="390367712"/>
        <c:crosses val="autoZero"/>
        <c:auto val="1"/>
        <c:lblAlgn val="ctr"/>
        <c:lblOffset val="100"/>
        <c:noMultiLvlLbl val="0"/>
      </c:catAx>
      <c:valAx>
        <c:axId val="39036771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9036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училището се обсъждат предимствата и недостатъците на преподаването и ученето с </a:t>
            </a:r>
            <a:r>
              <a:rPr lang="bg-BG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помощта </a:t>
            </a:r>
            <a:r>
              <a:rPr lang="bg-BG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цифровите технологии</a:t>
            </a: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'[DIR P (1).xlsx]СТР 3'!$B$9</c:f>
              <c:strCache>
                <c:ptCount val="1"/>
                <c:pt idx="0">
                  <c:v>Директори (n=82)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'[DIR P (1).xlsx]СТР 3'!$A$10:$A$14</c:f>
              <c:strCache>
                <c:ptCount val="5"/>
                <c:pt idx="0">
                  <c:v>1 - Категорично не съм съгласен</c:v>
                </c:pt>
                <c:pt idx="1">
                  <c:v>2 - Не съм съгласен</c:v>
                </c:pt>
                <c:pt idx="2">
                  <c:v>3 - Отчасти съм съгласен</c:v>
                </c:pt>
                <c:pt idx="3">
                  <c:v>4 - Съгласен съм</c:v>
                </c:pt>
                <c:pt idx="4">
                  <c:v>5 - Напълно съм съгласен</c:v>
                </c:pt>
              </c:strCache>
            </c:strRef>
          </c:cat>
          <c:val>
            <c:numRef>
              <c:f>'[DIR P (1).xlsx]СТР 3'!$B$10:$B$14</c:f>
              <c:numCache>
                <c:formatCode>0.00%</c:formatCode>
                <c:ptCount val="5"/>
                <c:pt idx="0" formatCode="0%">
                  <c:v>1.2E-2</c:v>
                </c:pt>
                <c:pt idx="1">
                  <c:v>0</c:v>
                </c:pt>
                <c:pt idx="2">
                  <c:v>0.19500000000000001</c:v>
                </c:pt>
                <c:pt idx="3">
                  <c:v>0.65900000000000003</c:v>
                </c:pt>
                <c:pt idx="4" formatCode="0%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B-4244-917F-207FEB4A12B9}"/>
            </c:ext>
          </c:extLst>
        </c:ser>
        <c:ser>
          <c:idx val="1"/>
          <c:order val="1"/>
          <c:tx>
            <c:strRef>
              <c:f>'[DIR P (1).xlsx]СТР 3'!$C$9</c:f>
              <c:strCache>
                <c:ptCount val="1"/>
                <c:pt idx="0">
                  <c:v>Учители(n=578)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'[DIR P (1).xlsx]СТР 3'!$A$10:$A$14</c:f>
              <c:strCache>
                <c:ptCount val="5"/>
                <c:pt idx="0">
                  <c:v>1 - Категорично не съм съгласен</c:v>
                </c:pt>
                <c:pt idx="1">
                  <c:v>2 - Не съм съгласен</c:v>
                </c:pt>
                <c:pt idx="2">
                  <c:v>3 - Отчасти съм съгласен</c:v>
                </c:pt>
                <c:pt idx="3">
                  <c:v>4 - Съгласен съм</c:v>
                </c:pt>
                <c:pt idx="4">
                  <c:v>5 - Напълно съм съгласен</c:v>
                </c:pt>
              </c:strCache>
            </c:strRef>
          </c:cat>
          <c:val>
            <c:numRef>
              <c:f>'[DIR P (1).xlsx]СТР 3'!$C$10:$C$14</c:f>
              <c:numCache>
                <c:formatCode>0.00%</c:formatCode>
                <c:ptCount val="5"/>
                <c:pt idx="0">
                  <c:v>7.0000000000000001E-3</c:v>
                </c:pt>
                <c:pt idx="1">
                  <c:v>9.7000000000000003E-2</c:v>
                </c:pt>
                <c:pt idx="2">
                  <c:v>0.27300000000000002</c:v>
                </c:pt>
                <c:pt idx="3">
                  <c:v>0.47399999999999998</c:v>
                </c:pt>
                <c:pt idx="4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B-4244-917F-207FEB4A1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1095520"/>
        <c:axId val="391095848"/>
      </c:barChart>
      <c:catAx>
        <c:axId val="39109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bg-BG"/>
          </a:p>
        </c:txPr>
        <c:crossAx val="391095848"/>
        <c:crosses val="autoZero"/>
        <c:auto val="1"/>
        <c:lblAlgn val="ctr"/>
        <c:lblOffset val="100"/>
        <c:noMultiLvlLbl val="0"/>
      </c:catAx>
      <c:valAx>
        <c:axId val="3910958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9109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bg-BG" sz="20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Продължаващо професионално развитие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'ПрофРазвитие- У'!$L$10</c:f>
              <c:strCache>
                <c:ptCount val="1"/>
                <c:pt idx="0">
                  <c:v>Директори (n=82)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2281639928698753E-3"/>
                  <c:y val="5.2622823555506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7C-44D2-A23B-6A1227B444BF}"/>
                </c:ext>
              </c:extLst>
            </c:dLbl>
            <c:dLbl>
              <c:idx val="1"/>
              <c:layout>
                <c:manualLayout>
                  <c:x val="-8.9126550302456829E-3"/>
                  <c:y val="-4.25906583105683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7C-44D2-A23B-6A1227B444BF}"/>
                </c:ext>
              </c:extLst>
            </c:dLbl>
            <c:dLbl>
              <c:idx val="2"/>
              <c:layout>
                <c:manualLayout>
                  <c:x val="-1.3368983957219251E-2"/>
                  <c:y val="1.337874138972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7C-44D2-A23B-6A1227B44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'ПрофРазвитие- У'!$K$11:$K$16</c:f>
              <c:strCache>
                <c:ptCount val="6"/>
                <c:pt idx="0">
                  <c:v>4 – Съгласен съм</c:v>
                </c:pt>
                <c:pt idx="1">
                  <c:v>5 – Напълно съм съгласен/Според моя опит това е напълно вярно</c:v>
                </c:pt>
                <c:pt idx="2">
                  <c:v>3 – Отчасти съм съгласен</c:v>
                </c:pt>
                <c:pt idx="3">
                  <c:v>2 – Не съм съгласен</c:v>
                </c:pt>
                <c:pt idx="4">
                  <c:v>- Неприложимо (НП)</c:v>
                </c:pt>
                <c:pt idx="5">
                  <c:v>1 – Категорично не съм съгласен/Според моя опит това изобщо не е вярно</c:v>
                </c:pt>
              </c:strCache>
            </c:strRef>
          </c:cat>
          <c:val>
            <c:numRef>
              <c:f>'ПрофРазвитие- У'!$L$11:$L$16</c:f>
              <c:numCache>
                <c:formatCode>0.00%</c:formatCode>
                <c:ptCount val="6"/>
                <c:pt idx="0">
                  <c:v>0.61585365853658536</c:v>
                </c:pt>
                <c:pt idx="1">
                  <c:v>0.27439024390243905</c:v>
                </c:pt>
                <c:pt idx="2">
                  <c:v>0.10975609756097561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7C-44D2-A23B-6A1227B444BF}"/>
            </c:ext>
          </c:extLst>
        </c:ser>
        <c:ser>
          <c:idx val="1"/>
          <c:order val="1"/>
          <c:tx>
            <c:strRef>
              <c:f>'ПрофРазвитие- У'!$M$10</c:f>
              <c:strCache>
                <c:ptCount val="1"/>
                <c:pt idx="0">
                  <c:v>Учители (n=578)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9444444444444445E-2"/>
                  <c:y val="-9.3285214348206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7C-44D2-A23B-6A1227B444BF}"/>
                </c:ext>
              </c:extLst>
            </c:dLbl>
            <c:dLbl>
              <c:idx val="1"/>
              <c:layout>
                <c:manualLayout>
                  <c:x val="-5.0925337632079971E-17"/>
                  <c:y val="-4.6988918051910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7C-44D2-A23B-6A1227B444BF}"/>
                </c:ext>
              </c:extLst>
            </c:dLbl>
            <c:dLbl>
              <c:idx val="2"/>
              <c:layout>
                <c:manualLayout>
                  <c:x val="-5.0925337632079971E-17"/>
                  <c:y val="1.34113444152805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7C-44D2-A23B-6A1227B444BF}"/>
                </c:ext>
              </c:extLst>
            </c:dLbl>
            <c:dLbl>
              <c:idx val="3"/>
              <c:layout>
                <c:manualLayout>
                  <c:x val="0"/>
                  <c:y val="-4.56040390784485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7C-44D2-A23B-6A1227B444BF}"/>
                </c:ext>
              </c:extLst>
            </c:dLbl>
            <c:dLbl>
              <c:idx val="4"/>
              <c:layout>
                <c:manualLayout>
                  <c:x val="-1.0185067526415994E-16"/>
                  <c:y val="-5.8541119860017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7C-44D2-A23B-6A1227B444BF}"/>
                </c:ext>
              </c:extLst>
            </c:dLbl>
            <c:dLbl>
              <c:idx val="5"/>
              <c:layout>
                <c:manualLayout>
                  <c:x val="5.5555555555556572E-3"/>
                  <c:y val="-5.8541119860017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7C-44D2-A23B-6A1227B44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'ПрофРазвитие- У'!$K$11:$K$16</c:f>
              <c:strCache>
                <c:ptCount val="6"/>
                <c:pt idx="0">
                  <c:v>4 – Съгласен съм</c:v>
                </c:pt>
                <c:pt idx="1">
                  <c:v>5 – Напълно съм съгласен/Според моя опит това е напълно вярно</c:v>
                </c:pt>
                <c:pt idx="2">
                  <c:v>3 – Отчасти съм съгласен</c:v>
                </c:pt>
                <c:pt idx="3">
                  <c:v>2 – Не съм съгласен</c:v>
                </c:pt>
                <c:pt idx="4">
                  <c:v>- Неприложимо (НП)</c:v>
                </c:pt>
                <c:pt idx="5">
                  <c:v>1 – Категорично не съм съгласен/Според моя опит това изобщо не е вярно</c:v>
                </c:pt>
              </c:strCache>
            </c:strRef>
          </c:cat>
          <c:val>
            <c:numRef>
              <c:f>'ПрофРазвитие- У'!$M$11:$M$16</c:f>
              <c:numCache>
                <c:formatCode>0.00%</c:formatCode>
                <c:ptCount val="6"/>
                <c:pt idx="0">
                  <c:v>0.45934256055363321</c:v>
                </c:pt>
                <c:pt idx="1">
                  <c:v>0.30536332179930797</c:v>
                </c:pt>
                <c:pt idx="2">
                  <c:v>0.1782006920415225</c:v>
                </c:pt>
                <c:pt idx="3">
                  <c:v>5.0173010380622836E-2</c:v>
                </c:pt>
                <c:pt idx="4">
                  <c:v>3.4602076124567475E-3</c:v>
                </c:pt>
                <c:pt idx="5">
                  <c:v>3.4602076124567475E-3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7C-44D2-A23B-6A1227B444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0432127"/>
        <c:axId val="380441279"/>
      </c:barChart>
      <c:catAx>
        <c:axId val="38043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80441279"/>
        <c:crosses val="autoZero"/>
        <c:auto val="1"/>
        <c:lblAlgn val="ctr"/>
        <c:lblOffset val="100"/>
        <c:noMultiLvlLbl val="0"/>
      </c:catAx>
      <c:valAx>
        <c:axId val="38044127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8043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bg-BG" sz="240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Преподаване и учене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'преподаване и учене'!$O$2</c:f>
              <c:strCache>
                <c:ptCount val="1"/>
                <c:pt idx="0">
                  <c:v>директори (n=82)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rgbClr val="050595">
                  <a:lumMod val="50000"/>
                </a:srgb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777766480119737E-3"/>
                  <c:y val="5.90028190073801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C9-401D-B949-9F69F218C4F7}"/>
                </c:ext>
              </c:extLst>
            </c:dLbl>
            <c:dLbl>
              <c:idx val="1"/>
              <c:layout>
                <c:manualLayout>
                  <c:x val="0"/>
                  <c:y val="5.2482578397212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6C9-401D-B949-9F69F218C4F7}"/>
                </c:ext>
              </c:extLst>
            </c:dLbl>
            <c:dLbl>
              <c:idx val="2"/>
              <c:layout>
                <c:manualLayout>
                  <c:x val="-7.8048740808230152E-4"/>
                  <c:y val="6.200324425910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C9-401D-B949-9F69F218C4F7}"/>
                </c:ext>
              </c:extLst>
            </c:dLbl>
            <c:dLbl>
              <c:idx val="4"/>
              <c:layout>
                <c:manualLayout>
                  <c:x val="1.2913223140495868E-3"/>
                  <c:y val="4.2189772010206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6C9-401D-B949-9F69F218C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'преподаване и учене'!$N$3:$N$8</c:f>
              <c:strCache>
                <c:ptCount val="6"/>
                <c:pt idx="0">
                  <c:v>3 – Отчасти съм съгласен</c:v>
                </c:pt>
                <c:pt idx="1">
                  <c:v>4 – Съгласен съм</c:v>
                </c:pt>
                <c:pt idx="2">
                  <c:v>5 – Напълно съм съгласен/Според моя опит това е напълно вярно</c:v>
                </c:pt>
                <c:pt idx="3">
                  <c:v>2 – Не съм съгласен</c:v>
                </c:pt>
                <c:pt idx="4">
                  <c:v>Неприложимо (НП)</c:v>
                </c:pt>
                <c:pt idx="5">
                  <c:v>1 – Категорично не съм съгласен/Според моя опит това изобщо не е вярно</c:v>
                </c:pt>
              </c:strCache>
            </c:strRef>
          </c:cat>
          <c:val>
            <c:numRef>
              <c:f>'преподаване и учене'!$O$3:$O$8</c:f>
              <c:numCache>
                <c:formatCode>0.00%</c:formatCode>
                <c:ptCount val="6"/>
                <c:pt idx="0">
                  <c:v>0.40243902439024393</c:v>
                </c:pt>
                <c:pt idx="1">
                  <c:v>0.37073170731707317</c:v>
                </c:pt>
                <c:pt idx="2">
                  <c:v>0.14390243902439023</c:v>
                </c:pt>
                <c:pt idx="3">
                  <c:v>6.8292682926829273E-2</c:v>
                </c:pt>
                <c:pt idx="4">
                  <c:v>9.7560975609756097E-3</c:v>
                </c:pt>
                <c:pt idx="5">
                  <c:v>4.8780487804878049E-3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C9-401D-B949-9F69F218C4F7}"/>
            </c:ext>
          </c:extLst>
        </c:ser>
        <c:ser>
          <c:idx val="1"/>
          <c:order val="1"/>
          <c:tx>
            <c:strRef>
              <c:f>'преподаване и учене'!$P$2</c:f>
              <c:strCache>
                <c:ptCount val="1"/>
                <c:pt idx="0">
                  <c:v>учители (n=578)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9422231311994896E-3"/>
                  <c:y val="1.1863259107353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C9-401D-B949-9F69F218C4F7}"/>
                </c:ext>
              </c:extLst>
            </c:dLbl>
            <c:dLbl>
              <c:idx val="1"/>
              <c:layout>
                <c:manualLayout>
                  <c:x val="3.3911102021338241E-3"/>
                  <c:y val="7.7682550123494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C9-401D-B949-9F69F218C4F7}"/>
                </c:ext>
              </c:extLst>
            </c:dLbl>
            <c:dLbl>
              <c:idx val="2"/>
              <c:layout>
                <c:manualLayout>
                  <c:x val="2.777777777777676E-3"/>
                  <c:y val="-6.926217556143060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C9-401D-B949-9F69F218C4F7}"/>
                </c:ext>
              </c:extLst>
            </c:dLbl>
            <c:dLbl>
              <c:idx val="3"/>
              <c:layout>
                <c:manualLayout>
                  <c:x val="-1.0185067526415994E-16"/>
                  <c:y val="-1.793525809273840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6C9-401D-B949-9F69F218C4F7}"/>
                </c:ext>
              </c:extLst>
            </c:dLbl>
            <c:dLbl>
              <c:idx val="4"/>
              <c:layout>
                <c:manualLayout>
                  <c:x val="0"/>
                  <c:y val="-2.7900627004957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C9-401D-B949-9F69F218C4F7}"/>
                </c:ext>
              </c:extLst>
            </c:dLbl>
            <c:dLbl>
              <c:idx val="5"/>
              <c:layout>
                <c:manualLayout>
                  <c:x val="2.777777777777676E-3"/>
                  <c:y val="-4.7626494604841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6C9-401D-B949-9F69F218C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'преподаване и учене'!$N$3:$N$8</c:f>
              <c:strCache>
                <c:ptCount val="6"/>
                <c:pt idx="0">
                  <c:v>3 – Отчасти съм съгласен</c:v>
                </c:pt>
                <c:pt idx="1">
                  <c:v>4 – Съгласен съм</c:v>
                </c:pt>
                <c:pt idx="2">
                  <c:v>5 – Напълно съм съгласен/Според моя опит това е напълно вярно</c:v>
                </c:pt>
                <c:pt idx="3">
                  <c:v>2 – Не съм съгласен</c:v>
                </c:pt>
                <c:pt idx="4">
                  <c:v>Неприложимо (НП)</c:v>
                </c:pt>
                <c:pt idx="5">
                  <c:v>1 – Категорично не съм съгласен/Според моя опит това изобщо не е вярно</c:v>
                </c:pt>
              </c:strCache>
            </c:strRef>
          </c:cat>
          <c:val>
            <c:numRef>
              <c:f>'преподаване и учене'!$P$3:$P$8</c:f>
              <c:numCache>
                <c:formatCode>0.00%</c:formatCode>
                <c:ptCount val="6"/>
                <c:pt idx="0">
                  <c:v>0.24794104898136107</c:v>
                </c:pt>
                <c:pt idx="1">
                  <c:v>0.38491547464239273</c:v>
                </c:pt>
                <c:pt idx="2">
                  <c:v>0.26181187689640223</c:v>
                </c:pt>
                <c:pt idx="3">
                  <c:v>6.9354139575205892E-2</c:v>
                </c:pt>
                <c:pt idx="4">
                  <c:v>2.5140875596012136E-2</c:v>
                </c:pt>
                <c:pt idx="5">
                  <c:v>1.0836584308625921E-2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C9-401D-B949-9F69F218C4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5322976"/>
        <c:axId val="315328384"/>
      </c:barChart>
      <c:catAx>
        <c:axId val="3153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315328384"/>
        <c:crosses val="autoZero"/>
        <c:auto val="1"/>
        <c:lblAlgn val="ctr"/>
        <c:lblOffset val="100"/>
        <c:noMultiLvlLbl val="0"/>
      </c:catAx>
      <c:valAx>
        <c:axId val="3153283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153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Оценяване</a:t>
            </a:r>
            <a:r>
              <a:rPr lang="bg-BG" sz="2400" baseline="0">
                <a:solidFill>
                  <a:schemeClr val="accent2">
                    <a:lumMod val="20000"/>
                    <a:lumOff val="80000"/>
                  </a:schemeClr>
                </a:solidFill>
              </a:rPr>
              <a:t> чрез дигитални технологии</a:t>
            </a:r>
            <a:endParaRPr lang="bg-BG" sz="2400">
              <a:solidFill>
                <a:schemeClr val="accent2">
                  <a:lumMod val="20000"/>
                  <a:lumOff val="8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'учители - оценяване'!$R$11</c:f>
              <c:strCache>
                <c:ptCount val="1"/>
                <c:pt idx="0">
                  <c:v>учители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'учители - оценяване'!$Q$12:$Q$17</c:f>
              <c:strCache>
                <c:ptCount val="6"/>
                <c:pt idx="0">
                  <c:v>- Неприложимо (НП)</c:v>
                </c:pt>
                <c:pt idx="1">
                  <c:v>1 – Категорично не съм съгласен/Според моя опит това изобщо не е вярно</c:v>
                </c:pt>
                <c:pt idx="2">
                  <c:v>2 – Не съм съгласен</c:v>
                </c:pt>
                <c:pt idx="3">
                  <c:v>3 – Отчасти съм съгласен</c:v>
                </c:pt>
                <c:pt idx="4">
                  <c:v>4 – Съгласен съм</c:v>
                </c:pt>
                <c:pt idx="5">
                  <c:v>5 – Напълно съм съгласен/Според моя опит това е напълно вярно</c:v>
                </c:pt>
              </c:strCache>
            </c:strRef>
          </c:cat>
          <c:val>
            <c:numRef>
              <c:f>'учители - оценяване'!$R$12:$R$17</c:f>
              <c:numCache>
                <c:formatCode>0.00%</c:formatCode>
                <c:ptCount val="6"/>
                <c:pt idx="0">
                  <c:v>5.7126370455856897E-2</c:v>
                </c:pt>
                <c:pt idx="1">
                  <c:v>7.5014425851125215E-3</c:v>
                </c:pt>
                <c:pt idx="2">
                  <c:v>0.11656087709174841</c:v>
                </c:pt>
                <c:pt idx="3">
                  <c:v>0.3087132140796307</c:v>
                </c:pt>
                <c:pt idx="4">
                  <c:v>0.36987882285054818</c:v>
                </c:pt>
                <c:pt idx="5">
                  <c:v>0.14021927293710329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2-4148-8435-141525DB173E}"/>
            </c:ext>
          </c:extLst>
        </c:ser>
        <c:ser>
          <c:idx val="1"/>
          <c:order val="1"/>
          <c:tx>
            <c:strRef>
              <c:f>'учители - оценяване'!$S$11</c:f>
              <c:strCache>
                <c:ptCount val="1"/>
                <c:pt idx="0">
                  <c:v>директори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5.2214395456665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82-4148-8435-141525DB173E}"/>
                </c:ext>
              </c:extLst>
            </c:dLbl>
            <c:dLbl>
              <c:idx val="2"/>
              <c:layout>
                <c:manualLayout>
                  <c:x val="-2.2045787484809643E-3"/>
                  <c:y val="6.8008381574254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82-4148-8435-141525DB173E}"/>
                </c:ext>
              </c:extLst>
            </c:dLbl>
            <c:dLbl>
              <c:idx val="3"/>
              <c:layout>
                <c:manualLayout>
                  <c:x val="4.4091574969619286E-3"/>
                  <c:y val="5.7647157672364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82-4148-8435-141525DB173E}"/>
                </c:ext>
              </c:extLst>
            </c:dLbl>
            <c:dLbl>
              <c:idx val="4"/>
              <c:layout>
                <c:manualLayout>
                  <c:x val="-2.204578748481061E-3"/>
                  <c:y val="5.18056050920464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82-4148-8435-141525DB173E}"/>
                </c:ext>
              </c:extLst>
            </c:dLbl>
            <c:dLbl>
              <c:idx val="5"/>
              <c:layout>
                <c:manualLayout>
                  <c:x val="1.3213530655391121E-3"/>
                  <c:y val="3.0007339021646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282-4148-8435-141525DB1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'учители - оценяване'!$Q$12:$Q$17</c:f>
              <c:strCache>
                <c:ptCount val="6"/>
                <c:pt idx="0">
                  <c:v>- Неприложимо (НП)</c:v>
                </c:pt>
                <c:pt idx="1">
                  <c:v>1 – Категорично не съм съгласен/Според моя опит това изобщо не е вярно</c:v>
                </c:pt>
                <c:pt idx="2">
                  <c:v>2 – Не съм съгласен</c:v>
                </c:pt>
                <c:pt idx="3">
                  <c:v>3 – Отчасти съм съгласен</c:v>
                </c:pt>
                <c:pt idx="4">
                  <c:v>4 – Съгласен съм</c:v>
                </c:pt>
                <c:pt idx="5">
                  <c:v>5 – Напълно съм съгласен/Според моя опит това е напълно вярно</c:v>
                </c:pt>
              </c:strCache>
            </c:strRef>
          </c:cat>
          <c:val>
            <c:numRef>
              <c:f>'учители - оценяване'!$S$12:$S$17</c:f>
              <c:numCache>
                <c:formatCode>0.00%</c:formatCode>
                <c:ptCount val="6"/>
                <c:pt idx="0">
                  <c:v>4.0650406504065045E-3</c:v>
                </c:pt>
                <c:pt idx="1">
                  <c:v>0.17073170731707318</c:v>
                </c:pt>
                <c:pt idx="2">
                  <c:v>0.44715447154471544</c:v>
                </c:pt>
                <c:pt idx="3">
                  <c:v>0.32113821138211385</c:v>
                </c:pt>
                <c:pt idx="4">
                  <c:v>5.2845528455284556E-2</c:v>
                </c:pt>
                <c:pt idx="5">
                  <c:v>4.0650406504065045E-3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82-4148-8435-141525DB17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9403584"/>
        <c:axId val="429389856"/>
      </c:barChart>
      <c:catAx>
        <c:axId val="42940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9389856"/>
        <c:crosses val="autoZero"/>
        <c:auto val="1"/>
        <c:lblAlgn val="ctr"/>
        <c:lblOffset val="100"/>
        <c:noMultiLvlLbl val="0"/>
      </c:catAx>
      <c:valAx>
        <c:axId val="4293898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294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2ACF397D-0289-4FA3-AD77-EF4F0BF5E0F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604A4521-6F18-4433-A286-E4A982215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6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A49F4820-94DD-461E-B2E3-38600A3C496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78" tIns="45039" rIns="90078" bIns="450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0078" tIns="45039" rIns="90078" bIns="450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7A5DFA25-5AC4-449A-B193-274CA14A6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3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FA25-5AC4-449A-B193-274CA14A619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FA25-5AC4-449A-B193-274CA14A61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85A83-0CD6-4AA5-B4C0-07C1A17428F6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714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FA25-5AC4-449A-B193-274CA14A61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7025-C52B-4DE9-921F-69AD6F7913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FA25-5AC4-449A-B193-274CA14A61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FA25-5AC4-449A-B193-274CA14A61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8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6805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62379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201901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90347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smtClean="0"/>
          </a:p>
        </p:txBody>
      </p:sp>
    </p:spTree>
    <p:extLst>
      <p:ext uri="{BB962C8B-B14F-4D97-AF65-F5344CB8AC3E}">
        <p14:creationId xmlns:p14="http://schemas.microsoft.com/office/powerpoint/2010/main" val="1804443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8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7035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4325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200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6440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56107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36311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981227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3550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1177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5314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78944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99333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652623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smtClean="0"/>
          </a:p>
        </p:txBody>
      </p:sp>
    </p:spTree>
    <p:extLst>
      <p:ext uri="{BB962C8B-B14F-4D97-AF65-F5344CB8AC3E}">
        <p14:creationId xmlns:p14="http://schemas.microsoft.com/office/powerpoint/2010/main" val="399538774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l="6084" t="9473" r="11961" b="27858"/>
          <a:stretch/>
        </p:blipFill>
        <p:spPr>
          <a:xfrm>
            <a:off x="540912" y="148440"/>
            <a:ext cx="2403672" cy="82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5055" t="8286" r="9883" b="22525"/>
          <a:stretch/>
        </p:blipFill>
        <p:spPr>
          <a:xfrm>
            <a:off x="8706119" y="148439"/>
            <a:ext cx="2844000" cy="8238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http://sf.mon.bg/img/logo_edna_posoka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09" y="148440"/>
            <a:ext cx="2647360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69967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4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75940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07862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59832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9811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42455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01298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74565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0672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3826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96467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479910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215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01245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94707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smtClean="0"/>
          </a:p>
        </p:txBody>
      </p:sp>
    </p:spTree>
    <p:extLst>
      <p:ext uri="{BB962C8B-B14F-4D97-AF65-F5344CB8AC3E}">
        <p14:creationId xmlns:p14="http://schemas.microsoft.com/office/powerpoint/2010/main" val="194746322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4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966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146219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09584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15791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590628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671195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00398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3925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0515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782348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1205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7588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4266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smtClean="0"/>
          </a:p>
        </p:txBody>
      </p:sp>
    </p:spTree>
    <p:extLst>
      <p:ext uri="{BB962C8B-B14F-4D97-AF65-F5344CB8AC3E}">
        <p14:creationId xmlns:p14="http://schemas.microsoft.com/office/powerpoint/2010/main" val="337438425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B8DB-5232-45DC-9798-45C97341393D}" type="slidenum">
              <a:rPr lang="es-ES" altLang="bg-BG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6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/>
          <a:srcRect l="6084" t="9473" r="11961" b="27858"/>
          <a:stretch/>
        </p:blipFill>
        <p:spPr>
          <a:xfrm>
            <a:off x="540912" y="148440"/>
            <a:ext cx="2403672" cy="82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5055" t="8286" r="9883" b="22525"/>
          <a:stretch/>
        </p:blipFill>
        <p:spPr>
          <a:xfrm>
            <a:off x="8706118" y="148439"/>
            <a:ext cx="2844000" cy="8238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http://sf.mon.bg/img/logo_edna_posoka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09" y="148440"/>
            <a:ext cx="2647360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4205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58404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672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3079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3413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258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75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5" r:id="rId14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384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654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97638"/>
            <a:ext cx="12192000" cy="360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00950"/>
            <a:ext cx="97028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68580" algn="ctr">
              <a:lnSpc>
                <a:spcPct val="115000"/>
              </a:lnSpc>
              <a:tabLst>
                <a:tab pos="2986405" algn="ctr"/>
                <a:tab pos="5972810" algn="r"/>
              </a:tabLst>
            </a:pPr>
            <a:r>
              <a:rPr lang="bg-BG" sz="2800" b="1" dirty="0" smtClean="0">
                <a:solidFill>
                  <a:srgbClr val="FFFFFF"/>
                </a:solidFill>
                <a:latin typeface="+mj-lt"/>
                <a:ea typeface="Calibri"/>
                <a:cs typeface="Arial" panose="020B0604020202020204" pitchFamily="34" charset="0"/>
              </a:rPr>
              <a:t>СУ „СВ. КЛИМЕНТ ОХРИДСКИ“, ФАКУЛТЕТ </a:t>
            </a:r>
            <a:r>
              <a:rPr lang="bg-BG" sz="2800" b="1" dirty="0">
                <a:solidFill>
                  <a:srgbClr val="FFFFFF"/>
                </a:solidFill>
                <a:latin typeface="+mj-lt"/>
                <a:ea typeface="Calibri"/>
                <a:cs typeface="Arial" panose="020B0604020202020204" pitchFamily="34" charset="0"/>
              </a:rPr>
              <a:t>ПО ПЕДАГОГИКА </a:t>
            </a:r>
            <a:endParaRPr lang="bg-BG" sz="2800" dirty="0">
              <a:solidFill>
                <a:srgbClr val="FFFFFF"/>
              </a:solidFill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5542" y="1749796"/>
            <a:ext cx="10920396" cy="23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g-BG" sz="4000" b="1" dirty="0" smtClean="0">
                <a:solidFill>
                  <a:srgbClr val="030355"/>
                </a:solidFill>
                <a:latin typeface="+mj-lt"/>
              </a:rPr>
              <a:t>Стратегическите приоритети за дигитална компетентност на училищата, като фактор за професионалното развитие на учителите</a:t>
            </a:r>
            <a:endParaRPr lang="bg-BG" sz="4000" b="1" i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35802" y="5705104"/>
            <a:ext cx="10920396" cy="431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bg-BG" sz="2000" b="1" i="1" kern="0" dirty="0" smtClean="0">
                <a:solidFill>
                  <a:srgbClr val="030355"/>
                </a:solidFill>
                <a:cs typeface="Arial" charset="0"/>
              </a:rPr>
              <a:t>04</a:t>
            </a:r>
            <a:r>
              <a:rPr lang="bg-BG" altLang="bg-BG" sz="2000" b="1" i="1" kern="0" dirty="0" smtClean="0">
                <a:solidFill>
                  <a:srgbClr val="030355"/>
                </a:solidFill>
                <a:cs typeface="Arial" charset="0"/>
              </a:rPr>
              <a:t> декември 2020 </a:t>
            </a:r>
            <a:r>
              <a:rPr lang="bg-BG" altLang="bg-BG" sz="2000" b="1" i="1" kern="0" dirty="0">
                <a:solidFill>
                  <a:srgbClr val="030355"/>
                </a:solidFill>
                <a:cs typeface="Arial" charset="0"/>
              </a:rPr>
              <a:t>г., </a:t>
            </a:r>
            <a:r>
              <a:rPr lang="bg-BG" altLang="bg-BG" sz="2000" b="1" i="1" kern="0" dirty="0" smtClean="0">
                <a:solidFill>
                  <a:srgbClr val="030355"/>
                </a:solidFill>
                <a:cs typeface="Arial" charset="0"/>
              </a:rPr>
              <a:t>Докторантски семинар, София, </a:t>
            </a:r>
            <a:r>
              <a:rPr lang="bg-BG" altLang="bg-BG" sz="2000" b="1" i="1" kern="0" dirty="0">
                <a:solidFill>
                  <a:srgbClr val="030355"/>
                </a:solidFill>
                <a:cs typeface="Arial" charset="0"/>
              </a:rPr>
              <a:t>България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4442823" y="4412311"/>
            <a:ext cx="330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Полина </a:t>
            </a:r>
            <a:r>
              <a:rPr lang="bg-BG" sz="2000" dirty="0" err="1" smtClean="0">
                <a:solidFill>
                  <a:schemeClr val="bg2">
                    <a:lumMod val="50000"/>
                  </a:schemeClr>
                </a:solidFill>
              </a:rPr>
              <a:t>Фетфова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, докторант </a:t>
            </a:r>
            <a:endParaRPr lang="bg-BG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7661"/>
            <a:ext cx="10972800" cy="22931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002060"/>
                </a:solidFill>
              </a:rPr>
              <a:t>Целта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изследването</a:t>
            </a:r>
            <a:r>
              <a:rPr lang="ru-RU" b="1" dirty="0">
                <a:solidFill>
                  <a:srgbClr val="002060"/>
                </a:solidFill>
              </a:rPr>
              <a:t> е да </a:t>
            </a:r>
            <a:r>
              <a:rPr lang="ru-RU" b="1" dirty="0" err="1">
                <a:solidFill>
                  <a:srgbClr val="002060"/>
                </a:solidFill>
              </a:rPr>
              <a:t>бъде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изследвана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дигиталната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компетентност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образователната</a:t>
            </a:r>
            <a:r>
              <a:rPr lang="ru-RU" b="1" dirty="0">
                <a:solidFill>
                  <a:srgbClr val="002060"/>
                </a:solidFill>
              </a:rPr>
              <a:t> организация </a:t>
            </a:r>
            <a:r>
              <a:rPr lang="ru-RU" b="1" dirty="0" err="1">
                <a:solidFill>
                  <a:srgbClr val="002060"/>
                </a:solidFill>
              </a:rPr>
              <a:t>като</a:t>
            </a:r>
            <a:r>
              <a:rPr lang="ru-RU" b="1" dirty="0">
                <a:solidFill>
                  <a:srgbClr val="002060"/>
                </a:solidFill>
              </a:rPr>
              <a:t> фактор за дефиниране на потребностите от </a:t>
            </a:r>
            <a:r>
              <a:rPr lang="ru-RU" b="1" dirty="0" err="1">
                <a:solidFill>
                  <a:srgbClr val="002060"/>
                </a:solidFill>
              </a:rPr>
              <a:t>продължаваща</a:t>
            </a:r>
            <a:r>
              <a:rPr lang="ru-RU" b="1" dirty="0">
                <a:solidFill>
                  <a:srgbClr val="002060"/>
                </a:solidFill>
              </a:rPr>
              <a:t> квалификация на </a:t>
            </a:r>
            <a:r>
              <a:rPr lang="ru-RU" b="1" dirty="0" err="1">
                <a:solidFill>
                  <a:srgbClr val="002060"/>
                </a:solidFill>
              </a:rPr>
              <a:t>педагогическите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специалисти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bg-BG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74320" y="4082256"/>
            <a:ext cx="1145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Какво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е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влиянието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отделните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области на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дигиталната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компетентност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образователната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организация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върху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квалификацията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педагогическите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специалисти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и професионалното им развитие?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Има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ли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пряка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връзка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и влияние между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тези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области?</a:t>
            </a:r>
            <a:endParaRPr lang="bg-BG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545455" y="3736847"/>
            <a:ext cx="454025" cy="454025"/>
            <a:chOff x="2078" y="1680"/>
            <a:chExt cx="1615" cy="1615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10450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ОБЕКТ И ПРЕДМЕТ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7245"/>
            <a:ext cx="10972800" cy="433323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002060"/>
                </a:solidFill>
              </a:rPr>
              <a:t>Обект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изследването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е </a:t>
            </a:r>
            <a:r>
              <a:rPr lang="ru-RU" sz="2800" dirty="0" err="1">
                <a:solidFill>
                  <a:srgbClr val="002060"/>
                </a:solidFill>
              </a:rPr>
              <a:t>дигиталната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компетентност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образователната</a:t>
            </a:r>
            <a:r>
              <a:rPr lang="ru-RU" sz="2800" dirty="0">
                <a:solidFill>
                  <a:srgbClr val="002060"/>
                </a:solidFill>
              </a:rPr>
              <a:t> институция,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предмет </a:t>
            </a:r>
            <a:r>
              <a:rPr lang="ru-RU" sz="2800" b="1" dirty="0">
                <a:solidFill>
                  <a:srgbClr val="002060"/>
                </a:solidFill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</a:rPr>
              <a:t>изследването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отделните</a:t>
            </a:r>
            <a:r>
              <a:rPr lang="ru-RU" sz="2800" dirty="0">
                <a:solidFill>
                  <a:srgbClr val="002060"/>
                </a:solidFill>
              </a:rPr>
              <a:t> области, </a:t>
            </a:r>
            <a:r>
              <a:rPr lang="ru-RU" sz="2800" dirty="0" err="1">
                <a:solidFill>
                  <a:srgbClr val="002060"/>
                </a:solidFill>
              </a:rPr>
              <a:t>процесите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които</a:t>
            </a:r>
            <a:r>
              <a:rPr lang="ru-RU" sz="2800" dirty="0">
                <a:solidFill>
                  <a:srgbClr val="002060"/>
                </a:solidFill>
              </a:rPr>
              <a:t> се </a:t>
            </a:r>
            <a:r>
              <a:rPr lang="ru-RU" sz="2800" dirty="0" err="1">
                <a:solidFill>
                  <a:srgbClr val="002060"/>
                </a:solidFill>
              </a:rPr>
              <a:t>взаимопроникват</a:t>
            </a:r>
            <a:r>
              <a:rPr lang="ru-RU" sz="2800" dirty="0">
                <a:solidFill>
                  <a:srgbClr val="002060"/>
                </a:solidFill>
              </a:rPr>
              <a:t> и </a:t>
            </a:r>
            <a:r>
              <a:rPr lang="ru-RU" sz="2800" dirty="0" err="1">
                <a:solidFill>
                  <a:srgbClr val="002060"/>
                </a:solidFill>
              </a:rPr>
              <a:t>формират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факторите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които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повлияват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върху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вземането</a:t>
            </a:r>
            <a:r>
              <a:rPr lang="ru-RU" sz="2800" dirty="0">
                <a:solidFill>
                  <a:srgbClr val="002060"/>
                </a:solidFill>
              </a:rPr>
              <a:t> на решения за </a:t>
            </a:r>
            <a:r>
              <a:rPr lang="ru-RU" sz="2800" dirty="0" err="1">
                <a:solidFill>
                  <a:srgbClr val="002060"/>
                </a:solidFill>
              </a:rPr>
              <a:t>продължаваща</a:t>
            </a:r>
            <a:r>
              <a:rPr lang="ru-RU" sz="2800" dirty="0">
                <a:solidFill>
                  <a:srgbClr val="002060"/>
                </a:solidFill>
              </a:rPr>
              <a:t> квалификация и </a:t>
            </a:r>
            <a:r>
              <a:rPr lang="ru-RU" sz="2800" dirty="0" err="1">
                <a:solidFill>
                  <a:srgbClr val="002060"/>
                </a:solidFill>
              </a:rPr>
              <a:t>усъвършенстване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учителите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>
                <a:solidFill>
                  <a:srgbClr val="002060"/>
                </a:solidFill>
              </a:rPr>
              <a:t>областта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дигиталните</a:t>
            </a:r>
            <a:r>
              <a:rPr lang="ru-RU" sz="2800" dirty="0">
                <a:solidFill>
                  <a:srgbClr val="002060"/>
                </a:solidFill>
              </a:rPr>
              <a:t> технологии и компетентности. </a:t>
            </a:r>
            <a:r>
              <a:rPr lang="ru-RU" sz="2800" dirty="0" err="1">
                <a:solidFill>
                  <a:srgbClr val="002060"/>
                </a:solidFill>
              </a:rPr>
              <a:t>Връзките</a:t>
            </a:r>
            <a:r>
              <a:rPr lang="ru-RU" sz="2800" dirty="0">
                <a:solidFill>
                  <a:srgbClr val="002060"/>
                </a:solidFill>
              </a:rPr>
              <a:t> между </a:t>
            </a:r>
            <a:r>
              <a:rPr lang="ru-RU" sz="2800" dirty="0" err="1">
                <a:solidFill>
                  <a:srgbClr val="002060"/>
                </a:solidFill>
              </a:rPr>
              <a:t>отделните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компоненти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дигиталната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компетентност</a:t>
            </a:r>
            <a:r>
              <a:rPr lang="ru-RU" sz="2800" dirty="0">
                <a:solidFill>
                  <a:srgbClr val="002060"/>
                </a:solidFill>
              </a:rPr>
              <a:t> и </a:t>
            </a:r>
            <a:r>
              <a:rPr lang="ru-RU" sz="2800" dirty="0" err="1">
                <a:solidFill>
                  <a:srgbClr val="002060"/>
                </a:solidFill>
              </a:rPr>
              <a:t>училищната</a:t>
            </a:r>
            <a:r>
              <a:rPr lang="ru-RU" sz="2800" dirty="0">
                <a:solidFill>
                  <a:srgbClr val="002060"/>
                </a:solidFill>
              </a:rPr>
              <a:t> организация в </a:t>
            </a:r>
            <a:r>
              <a:rPr lang="ru-RU" sz="2800" dirty="0" err="1">
                <a:solidFill>
                  <a:srgbClr val="002060"/>
                </a:solidFill>
              </a:rPr>
              <a:t>дигиталните</a:t>
            </a:r>
            <a:r>
              <a:rPr lang="ru-RU" sz="2800" dirty="0">
                <a:solidFill>
                  <a:srgbClr val="002060"/>
                </a:solidFill>
              </a:rPr>
              <a:t> области и </a:t>
            </a:r>
            <a:r>
              <a:rPr lang="ru-RU" sz="2800" dirty="0" err="1">
                <a:solidFill>
                  <a:srgbClr val="002060"/>
                </a:solidFill>
              </a:rPr>
              <a:t>продължаващата</a:t>
            </a:r>
            <a:r>
              <a:rPr lang="ru-RU" sz="2800" dirty="0">
                <a:solidFill>
                  <a:srgbClr val="002060"/>
                </a:solidFill>
              </a:rPr>
              <a:t> квалификация. 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89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Хипотеза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06880" y="1427798"/>
            <a:ext cx="8778240" cy="5039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Обвързването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профила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образователната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организация по отношение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дигиталната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компетентност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организацията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 квалификация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педагогическите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специалисти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води до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създаване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модел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 професионалното развитие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педагогическите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специалисти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endParaRPr lang="bg-B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374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2873166667"/>
              </p:ext>
            </p:extLst>
          </p:nvPr>
        </p:nvGraphicFramePr>
        <p:xfrm>
          <a:off x="924560" y="365760"/>
          <a:ext cx="10363200" cy="61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415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51696"/>
              </p:ext>
            </p:extLst>
          </p:nvPr>
        </p:nvGraphicFramePr>
        <p:xfrm>
          <a:off x="2696548" y="-3217386"/>
          <a:ext cx="1556343" cy="248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791">
                  <a:extLst>
                    <a:ext uri="{9D8B030D-6E8A-4147-A177-3AD203B41FA5}">
                      <a16:colId xmlns:a16="http://schemas.microsoft.com/office/drawing/2014/main" val="4252346403"/>
                    </a:ext>
                  </a:extLst>
                </a:gridCol>
                <a:gridCol w="385432">
                  <a:extLst>
                    <a:ext uri="{9D8B030D-6E8A-4147-A177-3AD203B41FA5}">
                      <a16:colId xmlns:a16="http://schemas.microsoft.com/office/drawing/2014/main" val="4087159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513953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02159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2649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775239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663488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8683585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46504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127391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704427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5477225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280228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830094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0700103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3731786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4720042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bg-BG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88623340"/>
                  </a:ext>
                </a:extLst>
              </a:tr>
            </a:tbl>
          </a:graphicData>
        </a:graphic>
      </p:graphicFrame>
      <p:graphicFrame>
        <p:nvGraphicFramePr>
          <p:cNvPr id="7" name="Chart 12"/>
          <p:cNvGraphicFramePr/>
          <p:nvPr>
            <p:extLst>
              <p:ext uri="{D42A27DB-BD31-4B8C-83A1-F6EECF244321}">
                <p14:modId xmlns:p14="http://schemas.microsoft.com/office/powerpoint/2010/main" val="2988084791"/>
              </p:ext>
            </p:extLst>
          </p:nvPr>
        </p:nvGraphicFramePr>
        <p:xfrm>
          <a:off x="629920" y="701040"/>
          <a:ext cx="10840720" cy="63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510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5"/>
          <p:cNvGraphicFramePr/>
          <p:nvPr>
            <p:extLst>
              <p:ext uri="{D42A27DB-BD31-4B8C-83A1-F6EECF244321}">
                <p14:modId xmlns:p14="http://schemas.microsoft.com/office/powerpoint/2010/main" val="977829248"/>
              </p:ext>
            </p:extLst>
          </p:nvPr>
        </p:nvGraphicFramePr>
        <p:xfrm>
          <a:off x="609600" y="365760"/>
          <a:ext cx="10972800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8319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6"/>
          <p:cNvGraphicFramePr/>
          <p:nvPr>
            <p:extLst>
              <p:ext uri="{D42A27DB-BD31-4B8C-83A1-F6EECF244321}">
                <p14:modId xmlns:p14="http://schemas.microsoft.com/office/powerpoint/2010/main" val="2033227830"/>
              </p:ext>
            </p:extLst>
          </p:nvPr>
        </p:nvGraphicFramePr>
        <p:xfrm>
          <a:off x="741680" y="243840"/>
          <a:ext cx="10749280" cy="651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8751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4063778512"/>
              </p:ext>
            </p:extLst>
          </p:nvPr>
        </p:nvGraphicFramePr>
        <p:xfrm>
          <a:off x="415431" y="713457"/>
          <a:ext cx="7070231" cy="583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76502"/>
              </p:ext>
            </p:extLst>
          </p:nvPr>
        </p:nvGraphicFramePr>
        <p:xfrm>
          <a:off x="7868357" y="1456269"/>
          <a:ext cx="4064000" cy="488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0488">
                  <a:extLst>
                    <a:ext uri="{9D8B030D-6E8A-4147-A177-3AD203B41FA5}">
                      <a16:colId xmlns:a16="http://schemas.microsoft.com/office/drawing/2014/main" val="2102241570"/>
                    </a:ext>
                  </a:extLst>
                </a:gridCol>
                <a:gridCol w="763512">
                  <a:extLst>
                    <a:ext uri="{9D8B030D-6E8A-4147-A177-3AD203B41FA5}">
                      <a16:colId xmlns:a16="http://schemas.microsoft.com/office/drawing/2014/main" val="2214065267"/>
                    </a:ext>
                  </a:extLst>
                </a:gridCol>
              </a:tblGrid>
              <a:tr h="1694418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chemeClr val="bg1"/>
                          </a:solidFill>
                          <a:effectLst/>
                        </a:rPr>
                        <a:t>Общо участие и степен на полезност на квалификационните дейности в % учители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n=578)</a:t>
                      </a:r>
                      <a:endParaRPr lang="bg-BG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446512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Полезно</a:t>
                      </a:r>
                      <a:endParaRPr lang="bg-BG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46,60%</a:t>
                      </a:r>
                      <a:endParaRPr lang="bg-BG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9421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Не съм участвал </a:t>
                      </a:r>
                      <a:endParaRPr lang="bg-BG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21,67%</a:t>
                      </a:r>
                      <a:endParaRPr lang="bg-BG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7963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Много полезно</a:t>
                      </a:r>
                      <a:endParaRPr lang="bg-BG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21,35%</a:t>
                      </a:r>
                      <a:endParaRPr lang="bg-BG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35139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Малко полезна</a:t>
                      </a:r>
                      <a:endParaRPr lang="bg-BG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9,04%</a:t>
                      </a:r>
                      <a:endParaRPr lang="bg-BG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416878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Не е полезно</a:t>
                      </a:r>
                      <a:endParaRPr lang="bg-BG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1,19%</a:t>
                      </a:r>
                      <a:endParaRPr lang="bg-BG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602996"/>
                  </a:ext>
                </a:extLst>
              </a:tr>
              <a:tr h="532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Изобщо не е полезно</a:t>
                      </a:r>
                      <a:endParaRPr lang="bg-BG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0,15%</a:t>
                      </a:r>
                      <a:endParaRPr lang="bg-BG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41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3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668486429"/>
              </p:ext>
            </p:extLst>
          </p:nvPr>
        </p:nvGraphicFramePr>
        <p:xfrm>
          <a:off x="914400" y="558800"/>
          <a:ext cx="10139680" cy="605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8131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646844223"/>
              </p:ext>
            </p:extLst>
          </p:nvPr>
        </p:nvGraphicFramePr>
        <p:xfrm>
          <a:off x="822960" y="568960"/>
          <a:ext cx="1017016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29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609600" y="152718"/>
            <a:ext cx="8402320" cy="954722"/>
          </a:xfrm>
        </p:spPr>
        <p:txBody>
          <a:bodyPr/>
          <a:lstStyle/>
          <a:p>
            <a:r>
              <a:rPr lang="bg-BG" sz="3200" b="1" dirty="0" smtClean="0"/>
              <a:t>Защо дигиталното </a:t>
            </a:r>
            <a:r>
              <a:rPr lang="ru-RU" sz="3200" b="1" dirty="0" smtClean="0"/>
              <a:t>образование в </a:t>
            </a:r>
            <a:r>
              <a:rPr lang="bg-BG" sz="3200" b="1" dirty="0" smtClean="0"/>
              <a:t>училищата е важна тема? </a:t>
            </a:r>
            <a:endParaRPr lang="bg-BG" sz="3200" b="1" dirty="0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>
          <a:xfrm>
            <a:off x="1168400" y="1427485"/>
            <a:ext cx="9276080" cy="5359395"/>
          </a:xfrm>
        </p:spPr>
        <p:txBody>
          <a:bodyPr/>
          <a:lstStyle/>
          <a:p>
            <a:pPr algn="just"/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Животът в дигиталната епоха не прави сам по себе си „цифровите туземци“ (</a:t>
            </a:r>
            <a:r>
              <a:rPr lang="bg-BG" sz="2400" dirty="0" err="1" smtClean="0">
                <a:solidFill>
                  <a:schemeClr val="bg2">
                    <a:lumMod val="50000"/>
                  </a:schemeClr>
                </a:solidFill>
              </a:rPr>
              <a:t>Prensky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, 2001 г.) </a:t>
            </a:r>
            <a:r>
              <a:rPr lang="bg-BG" sz="2400" b="1" dirty="0" smtClean="0">
                <a:solidFill>
                  <a:schemeClr val="bg2">
                    <a:lumMod val="50000"/>
                  </a:schemeClr>
                </a:solidFill>
              </a:rPr>
              <a:t>компетентни и уверени в дигиталните технологии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(Европейска комисия, 2014 г.).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bg-BG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bg-BG" sz="2400" b="1" dirty="0" smtClean="0">
                <a:solidFill>
                  <a:schemeClr val="bg2">
                    <a:lumMod val="50000"/>
                  </a:schemeClr>
                </a:solidFill>
              </a:rPr>
              <a:t>Учениците все още се нуждаят от подкрепа за придобиване на правилните умения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, въпреки че проучванията показват, че използването на технологии е до голяма степен ограничено до дейности в свободното време, докато ангажирането с технологии за образователни цели в училищата изостава (ОИСР, 2015 г.)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bg-BG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bg-BG" sz="2400" b="1" dirty="0" smtClean="0">
                <a:solidFill>
                  <a:schemeClr val="bg2">
                    <a:lumMod val="50000"/>
                  </a:schemeClr>
                </a:solidFill>
              </a:rPr>
              <a:t>Засилено използване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информационни и комуникационни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технологии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(ИКТ) в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образователен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контекст, обосновано от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взаимосвързани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причини, вкл.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необходимостта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обучаващите институции да подобрят ефективността и качеството на обучението и на администрацията 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(проф. Р.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Пейчева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-Форсайт) </a:t>
            </a:r>
            <a:endParaRPr lang="bg-BG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bg-BG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0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665548554"/>
              </p:ext>
            </p:extLst>
          </p:nvPr>
        </p:nvGraphicFramePr>
        <p:xfrm>
          <a:off x="883920" y="457200"/>
          <a:ext cx="10383520" cy="616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433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16075"/>
              </p:ext>
            </p:extLst>
          </p:nvPr>
        </p:nvGraphicFramePr>
        <p:xfrm>
          <a:off x="822960" y="1615437"/>
          <a:ext cx="10322559" cy="4830579"/>
        </p:xfrm>
        <a:graphic>
          <a:graphicData uri="http://schemas.openxmlformats.org/drawingml/2006/table">
            <a:tbl>
              <a:tblPr firstRow="1" firstCol="1" bandRow="1"/>
              <a:tblGrid>
                <a:gridCol w="8383239">
                  <a:extLst>
                    <a:ext uri="{9D8B030D-6E8A-4147-A177-3AD203B41FA5}">
                      <a16:colId xmlns:a16="http://schemas.microsoft.com/office/drawing/2014/main" val="904081151"/>
                    </a:ext>
                  </a:extLst>
                </a:gridCol>
                <a:gridCol w="1939320">
                  <a:extLst>
                    <a:ext uri="{9D8B030D-6E8A-4147-A177-3AD203B41FA5}">
                      <a16:colId xmlns:a16="http://schemas.microsoft.com/office/drawing/2014/main" val="415071442"/>
                    </a:ext>
                  </a:extLst>
                </a:gridCol>
              </a:tblGrid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Липса на финансиране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26,32%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921363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Недостатъчно </a:t>
                      </a:r>
                      <a:r>
                        <a:rPr lang="bg-BG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дигитално </a:t>
                      </a: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оборудване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22,03%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170698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Ненадеждна или бавна интернет връзка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15,59%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85157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Ограничения за училищното пространство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6,43%</a:t>
                      </a:r>
                      <a:endParaRPr lang="bg-BG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393862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Ограничена или без техническа поддръжка</a:t>
                      </a:r>
                      <a:endParaRPr lang="bg-BG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3,12%</a:t>
                      </a:r>
                      <a:endParaRPr lang="bg-BG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714141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Липса на време </a:t>
                      </a:r>
                      <a:r>
                        <a:rPr lang="bg-BG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 учителите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15,40%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28554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Ниска </a:t>
                      </a:r>
                      <a:r>
                        <a:rPr lang="bg-BG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дигитална </a:t>
                      </a: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компетентност на учителите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7,21%</a:t>
                      </a:r>
                      <a:endParaRPr lang="bg-BG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72948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Ниска </a:t>
                      </a:r>
                      <a:r>
                        <a:rPr lang="bg-BG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дигитална </a:t>
                      </a: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компетентност на учениците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0,97%</a:t>
                      </a:r>
                      <a:endParaRPr lang="bg-BG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19691"/>
                  </a:ext>
                </a:extLst>
              </a:tr>
              <a:tr h="536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Други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2,92%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386584"/>
                  </a:ext>
                </a:extLst>
              </a:tr>
            </a:tbl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72719" y="254318"/>
            <a:ext cx="10972800" cy="690562"/>
          </a:xfrm>
        </p:spPr>
        <p:txBody>
          <a:bodyPr/>
          <a:lstStyle/>
          <a:p>
            <a:r>
              <a:rPr lang="ru-RU" sz="3200" dirty="0" err="1"/>
              <a:t>Фактори</a:t>
            </a:r>
            <a:r>
              <a:rPr lang="ru-RU" sz="3200" dirty="0"/>
              <a:t>, </a:t>
            </a:r>
            <a:r>
              <a:rPr lang="ru-RU" sz="3200" dirty="0" err="1"/>
              <a:t>възпрепятстващи</a:t>
            </a:r>
            <a:r>
              <a:rPr lang="ru-RU" sz="3200" dirty="0"/>
              <a:t> </a:t>
            </a:r>
            <a:r>
              <a:rPr lang="ru-RU" sz="3200" dirty="0" err="1"/>
              <a:t>използването</a:t>
            </a:r>
            <a:r>
              <a:rPr lang="ru-RU" sz="3200" dirty="0"/>
              <a:t> на технологии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488465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Търсения, дискусии, изводи: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6187440" cy="469391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повечето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от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направленията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дигитална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компетентност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участниците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изследването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имат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позитивно отношение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към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нивото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дигитални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компетентности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Изследването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показва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тенденция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към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различно отношение 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анкетираните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към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дигитализацията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, основано на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разликите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дигиталната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компетентност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образователната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обранизация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Прави се опит за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разкриване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връзки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и взаимозависимости между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различни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фактори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отнасящи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се до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ролята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училището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като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фактор за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формиране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дигитални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компетентности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през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погледа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директори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и учители. Необходимо е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изследване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сред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учениците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което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допринесе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постигане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задълбоченост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по отношение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формирането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дигитални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компетентности.</a:t>
            </a: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87440" y="1544320"/>
            <a:ext cx="5882640" cy="5161280"/>
          </a:xfrm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представеното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изследване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училището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се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очертава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като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образователна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институция,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която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създава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условия и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възможности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организиране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процеси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създаване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среда за развитие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дигиталните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компетентности по отношение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всички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заинтересовани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пряко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– учители,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ученици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директор и в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разширен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кръг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– семейство,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други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институции, общество. </a:t>
            </a:r>
            <a:endParaRPr lang="bg-BG" dirty="0"/>
          </a:p>
          <a:p>
            <a:pPr marL="0" indent="0"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AE" sz="2000" dirty="0" smtClean="0">
                <a:solidFill>
                  <a:schemeClr val="bg2">
                    <a:lumMod val="50000"/>
                  </a:schemeClr>
                </a:solidFill>
              </a:rPr>
              <a:t>……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87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3007790"/>
            <a:ext cx="10972800" cy="1143000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</a:t>
            </a:r>
            <a:r>
              <a:rPr lang="bg-BG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ВНИМАНИЕТО!</a:t>
            </a:r>
            <a:br>
              <a:rPr lang="bg-BG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97638"/>
            <a:ext cx="12192000" cy="360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719767" y="5638800"/>
            <a:ext cx="600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Полина </a:t>
            </a:r>
            <a:r>
              <a:rPr lang="bg-BG" sz="2000" dirty="0" err="1" smtClean="0">
                <a:solidFill>
                  <a:schemeClr val="bg2">
                    <a:lumMod val="50000"/>
                  </a:schemeClr>
                </a:solidFill>
              </a:rPr>
              <a:t>Фетфова</a:t>
            </a:r>
            <a:r>
              <a:rPr lang="bg-BG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Факултет по педагогика, </a:t>
            </a:r>
            <a:r>
              <a:rPr lang="bg-BG" sz="2000" dirty="0">
                <a:solidFill>
                  <a:schemeClr val="bg2">
                    <a:lumMod val="50000"/>
                  </a:schemeClr>
                </a:solidFill>
              </a:rPr>
              <a:t>докторант </a:t>
            </a:r>
          </a:p>
        </p:txBody>
      </p:sp>
    </p:spTree>
    <p:extLst>
      <p:ext uri="{BB962C8B-B14F-4D97-AF65-F5344CB8AC3E}">
        <p14:creationId xmlns:p14="http://schemas.microsoft.com/office/powerpoint/2010/main" val="7918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4981" y="217508"/>
            <a:ext cx="10972800" cy="839504"/>
          </a:xfrm>
        </p:spPr>
        <p:txBody>
          <a:bodyPr/>
          <a:lstStyle/>
          <a:p>
            <a:r>
              <a:rPr lang="bg-BG" b="1" dirty="0" err="1" smtClean="0"/>
              <a:t>Компетентностен</a:t>
            </a:r>
            <a:r>
              <a:rPr lang="bg-BG" b="1" dirty="0" smtClean="0"/>
              <a:t> подход </a:t>
            </a:r>
            <a:endParaRPr lang="bg-BG" b="1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7040880" y="1441846"/>
            <a:ext cx="4734560" cy="2459594"/>
          </a:xfrm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sz="2800" dirty="0">
                <a:solidFill>
                  <a:schemeClr val="bg2">
                    <a:lumMod val="50000"/>
                  </a:schemeClr>
                </a:solidFill>
              </a:rPr>
              <a:t>Тема на дисертационния </a:t>
            </a:r>
            <a:r>
              <a:rPr lang="bg-BG" sz="2800" dirty="0" smtClean="0">
                <a:solidFill>
                  <a:schemeClr val="bg2">
                    <a:lumMod val="50000"/>
                  </a:schemeClr>
                </a:solidFill>
              </a:rPr>
              <a:t>труд:</a:t>
            </a:r>
            <a:endParaRPr lang="bg-BG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388430" y="4081303"/>
            <a:ext cx="6387010" cy="2543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bg-BG" sz="2800" b="1" i="1" dirty="0" smtClean="0">
                <a:solidFill>
                  <a:schemeClr val="bg2">
                    <a:lumMod val="50000"/>
                  </a:schemeClr>
                </a:solidFill>
              </a:rPr>
              <a:t>Дигиталната компетентност на образователната организация </a:t>
            </a:r>
          </a:p>
          <a:p>
            <a:pPr marL="0" indent="0" algn="ctr">
              <a:buNone/>
            </a:pPr>
            <a:r>
              <a:rPr lang="bg-BG" sz="2800" b="1" i="1" dirty="0" smtClean="0">
                <a:solidFill>
                  <a:schemeClr val="bg2">
                    <a:lumMod val="50000"/>
                  </a:schemeClr>
                </a:solidFill>
              </a:rPr>
              <a:t>като фактор за дефиниране на потребностите </a:t>
            </a:r>
          </a:p>
          <a:p>
            <a:pPr marL="0" indent="0" algn="ctr">
              <a:buNone/>
            </a:pPr>
            <a:r>
              <a:rPr lang="bg-BG" sz="2800" b="1" i="1" dirty="0" smtClean="0">
                <a:solidFill>
                  <a:schemeClr val="bg2">
                    <a:lumMod val="50000"/>
                  </a:schemeClr>
                </a:solidFill>
              </a:rPr>
              <a:t>от продължаваща квалификация на педагогическите специалисти”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4"/>
          </p:nvPr>
        </p:nvSpPr>
        <p:spPr>
          <a:xfrm>
            <a:off x="254981" y="4081303"/>
            <a:ext cx="5133449" cy="2543812"/>
          </a:xfrm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g-BG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</a:rPr>
              <a:t>     Училището</a:t>
            </a:r>
          </a:p>
          <a:p>
            <a:pPr marL="0" indent="0">
              <a:buNone/>
            </a:pP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</a:rPr>
              <a:t>      Училищното ръководство</a:t>
            </a:r>
          </a:p>
          <a:p>
            <a:pPr marL="0" indent="0">
              <a:buNone/>
            </a:pP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</a:rPr>
              <a:t>      Педагогически специалисти</a:t>
            </a:r>
          </a:p>
          <a:p>
            <a:pPr marL="0" indent="0">
              <a:buNone/>
            </a:pP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</a:rPr>
              <a:t>      Учениците</a:t>
            </a:r>
            <a:endParaRPr lang="bg-BG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Контейнер за съдържание 6"/>
          <p:cNvSpPr txBox="1">
            <a:spLocks/>
          </p:cNvSpPr>
          <p:nvPr/>
        </p:nvSpPr>
        <p:spPr>
          <a:xfrm>
            <a:off x="244109" y="1442583"/>
            <a:ext cx="6718475" cy="24595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96875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987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59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131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7703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800" b="1" i="1" kern="0" dirty="0" smtClean="0">
                <a:solidFill>
                  <a:schemeClr val="bg2">
                    <a:lumMod val="50000"/>
                  </a:schemeClr>
                </a:solidFill>
              </a:rPr>
              <a:t>Дигитална компетентност: </a:t>
            </a:r>
          </a:p>
          <a:p>
            <a:pPr marL="0" indent="0">
              <a:buNone/>
            </a:pPr>
            <a:r>
              <a:rPr lang="bg-BG" sz="2800" i="1" kern="0" dirty="0" smtClean="0">
                <a:solidFill>
                  <a:schemeClr val="bg2">
                    <a:lumMod val="50000"/>
                  </a:schemeClr>
                </a:solidFill>
              </a:rPr>
              <a:t>Увереното, критично и отговорно използване на дигиталните технологии и ангажиране с тях за учене, работа и участие в обществото (Препоръка </a:t>
            </a:r>
            <a:r>
              <a:rPr lang="ru-RU" sz="2800" i="1" kern="0" dirty="0" smtClean="0">
                <a:solidFill>
                  <a:schemeClr val="bg2">
                    <a:lumMod val="50000"/>
                  </a:schemeClr>
                </a:solidFill>
              </a:rPr>
              <a:t>на ЕК, 2018 г.)</a:t>
            </a:r>
            <a:endParaRPr lang="ru-RU" sz="2800" i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8672540" y="2007817"/>
            <a:ext cx="979460" cy="745543"/>
            <a:chOff x="3174" y="2656"/>
            <a:chExt cx="1549" cy="1351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8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bg-BG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43659" y="4140428"/>
            <a:ext cx="329220" cy="294640"/>
            <a:chOff x="3174" y="2656"/>
            <a:chExt cx="1549" cy="1351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8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bg-BG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362787" y="4618266"/>
            <a:ext cx="329220" cy="294640"/>
            <a:chOff x="3174" y="2656"/>
            <a:chExt cx="1549" cy="1351"/>
          </a:xfrm>
        </p:grpSpPr>
        <p:sp>
          <p:nvSpPr>
            <p:cNvPr id="2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8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bg-BG"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381915" y="5106137"/>
            <a:ext cx="329220" cy="294640"/>
            <a:chOff x="3174" y="2656"/>
            <a:chExt cx="1549" cy="1351"/>
          </a:xfrm>
        </p:grpSpPr>
        <p:sp>
          <p:nvSpPr>
            <p:cNvPr id="2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8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bg-BG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379152" y="5565970"/>
            <a:ext cx="329220" cy="294640"/>
            <a:chOff x="3174" y="2656"/>
            <a:chExt cx="1549" cy="1351"/>
          </a:xfrm>
        </p:grpSpPr>
        <p:sp>
          <p:nvSpPr>
            <p:cNvPr id="2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bg-BG" altLang="bg-BG"/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8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bg-BG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1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1290320"/>
            <a:ext cx="3581400" cy="2819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Основополагащи тенденции</a:t>
            </a: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които влияят при формирането </a:t>
            </a:r>
            <a:b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рамките – </a:t>
            </a:r>
            <a:b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век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3" descr="C:\Users\PC\Desktop\imag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42"/>
            <a:ext cx="3581400" cy="25692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637280" y="1293564"/>
            <a:ext cx="7884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Преместване на фокуса – </a:t>
            </a:r>
            <a:r>
              <a:rPr lang="bg-BG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само достъпът</a:t>
            </a:r>
            <a:r>
              <a:rPr lang="bg-BG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ефективното използване на технологиите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води до критично разделение в обществото </a:t>
            </a:r>
            <a:endParaRPr lang="bg-BG" sz="24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bg-B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сновното предизвикателство е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интеграция</a:t>
            </a:r>
            <a:r>
              <a:rPr lang="bg-BG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на компетентностите.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Тя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още възпрепятства учителите, училищата и образователните системи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които да се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възползва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технологията</a:t>
            </a:r>
            <a:endParaRPr lang="bg-BG" sz="24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bg-B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Съществува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икономически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-BG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индекс за т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ворчество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човешките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ресурси</a:t>
            </a:r>
            <a:endParaRPr lang="bg-BG" sz="2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bg-BG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bg-BG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измерване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равнището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иновациите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конкурентоспособността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отделните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лица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компании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нации</a:t>
            </a:r>
            <a:endParaRPr lang="bg-BG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лавие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bg-BG" b="1" kern="0" dirty="0" smtClean="0"/>
              <a:t>Дигиталната трансформация</a:t>
            </a:r>
            <a:endParaRPr lang="bg-BG" b="1" kern="0" dirty="0"/>
          </a:p>
        </p:txBody>
      </p:sp>
    </p:spTree>
    <p:extLst>
      <p:ext uri="{BB962C8B-B14F-4D97-AF65-F5344CB8AC3E}">
        <p14:creationId xmlns:p14="http://schemas.microsoft.com/office/powerpoint/2010/main" val="242365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0161"/>
            <a:ext cx="3637280" cy="2611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Основополагащи тенденции</a:t>
            </a: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които влияят при формирането </a:t>
            </a:r>
            <a:b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рамките – </a:t>
            </a:r>
            <a:b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век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91280" y="985521"/>
            <a:ext cx="8178800" cy="5811520"/>
          </a:xfrm>
          <a:noFill/>
          <a:ln>
            <a:noFill/>
          </a:ln>
        </p:spPr>
        <p:txBody>
          <a:bodyPr/>
          <a:lstStyle/>
          <a:p>
            <a:endParaRPr lang="bg-BG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Ролята 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образованието -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подготвя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хората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станат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глобални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съзнателни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граждани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готови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</a:t>
            </a:r>
            <a:r>
              <a:rPr lang="bg-BG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предизвикателства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които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още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съществуват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sz="2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bg-BG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Приспособяване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образованието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обучението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дигиталната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Поставено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основата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по-добро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използване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технологии 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преподаване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учене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развитие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компетентности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умения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подобряване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образованието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чрез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по-добър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анализ 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предвиждане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(План за действие на ЕК 2018—2020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Дигитално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образование“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развитие 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дигиталните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компетентности 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учащите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се 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педагогическото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използване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технологии (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Евридика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2019 г.)</a:t>
            </a:r>
          </a:p>
          <a:p>
            <a:endParaRPr lang="bg-BG" sz="24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PC\Desktop\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" y="3952240"/>
            <a:ext cx="3545840" cy="2773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лавие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bg-BG" b="1" kern="0" dirty="0" smtClean="0"/>
              <a:t>Дигиталната трансформация</a:t>
            </a:r>
            <a:endParaRPr lang="bg-BG" b="1" kern="0" dirty="0"/>
          </a:p>
        </p:txBody>
      </p:sp>
    </p:spTree>
    <p:extLst>
      <p:ext uri="{BB962C8B-B14F-4D97-AF65-F5344CB8AC3E}">
        <p14:creationId xmlns:p14="http://schemas.microsoft.com/office/powerpoint/2010/main" val="18948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Компетентностни</a:t>
            </a:r>
            <a:r>
              <a:rPr lang="bg-BG" b="1" dirty="0" smtClean="0"/>
              <a:t> рамки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94080" y="1244918"/>
            <a:ext cx="10210800" cy="5344160"/>
          </a:xfrm>
        </p:spPr>
        <p:txBody>
          <a:bodyPr/>
          <a:lstStyle/>
          <a:p>
            <a:pPr algn="just"/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Европейската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рамка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дигитална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компетентност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гражданите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известна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още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като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DigComp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последна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версия,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Carretero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Vuorikari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Punie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2017 г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.)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Европейската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рамка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дигитално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компетентност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учителите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DigCompEdu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Redecker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2017 г.).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Европейската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рамка за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дигитално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компетентни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образователни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организации (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DigCompOrg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).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(2015)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СЕЛФИ/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SELFIE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Саморефлексия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ефективно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обучение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чрез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насърчаване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използването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иновативни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образователни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технологии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),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онлайн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инструмент 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саморефлексия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училищата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базиран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DigCompOrg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помага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училищата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да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идентифицират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силните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и слабите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страни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използването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дигиталните технологии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преподаване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обучение (2019)</a:t>
            </a:r>
            <a:endParaRPr lang="bg-BG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2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0" y="132085"/>
            <a:ext cx="12192000" cy="1143000"/>
          </a:xfrm>
        </p:spPr>
        <p:txBody>
          <a:bodyPr/>
          <a:lstStyle/>
          <a:p>
            <a:pPr algn="ctr"/>
            <a:r>
              <a:rPr lang="bg-BG" sz="3200" b="1" dirty="0" smtClean="0"/>
              <a:t>Стратегическите приоритети за дигитална компетентност - План за действие в областта на дигиталното </a:t>
            </a:r>
            <a:r>
              <a:rPr lang="ru-RU" sz="3200" b="1" dirty="0" smtClean="0"/>
              <a:t>образование </a:t>
            </a:r>
            <a:r>
              <a:rPr lang="ru-RU" sz="3200" b="1" dirty="0"/>
              <a:t>(</a:t>
            </a:r>
            <a:r>
              <a:rPr lang="ru-RU" sz="3200" b="1" dirty="0" smtClean="0"/>
              <a:t>2021—2027г</a:t>
            </a:r>
            <a:r>
              <a:rPr lang="ru-RU" sz="3200" b="1" dirty="0"/>
              <a:t>.)</a:t>
            </a:r>
            <a:r>
              <a:rPr lang="ru-RU" sz="2800" dirty="0"/>
              <a:t/>
            </a:r>
            <a:br>
              <a:rPr lang="ru-RU" sz="2800" dirty="0"/>
            </a:br>
            <a:endParaRPr lang="bg-BG" sz="28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1"/>
          </p:nvPr>
        </p:nvSpPr>
        <p:spPr>
          <a:xfrm>
            <a:off x="152400" y="1315725"/>
            <a:ext cx="5374640" cy="12852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bg2">
                    <a:lumMod val="50000"/>
                  </a:schemeClr>
                </a:solidFill>
              </a:rPr>
              <a:t>Насърчаване на развитието на високоефективна екосистема за дигитално образование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инфраструктура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, свързаност и дигитално оборудване</a:t>
            </a:r>
          </a:p>
          <a:p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ефективно планиране и </a:t>
            </a:r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развитие на дигиталния капацитет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, включително съвременни организационни възможности</a:t>
            </a:r>
          </a:p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компетентни и уверени 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в областта на дигиталните технологии </a:t>
            </a:r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учители</a:t>
            </a:r>
          </a:p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висококачествено учебно съдържание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, удобни за използване инструменти и сигурни платформи, които зачитат неприкосновеността на личния живот и етичните стандарти</a:t>
            </a:r>
            <a:endParaRPr lang="bg-BG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2"/>
          </p:nvPr>
        </p:nvSpPr>
        <p:spPr>
          <a:xfrm>
            <a:off x="5831840" y="1315725"/>
            <a:ext cx="6065520" cy="12852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bg2">
                    <a:lumMod val="50000"/>
                  </a:schemeClr>
                </a:solidFill>
              </a:rPr>
              <a:t>Подобряване на дигитални умения и компетентности, необходими за дигитална трансформация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основни дигитални умения 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и компетентности от ранна възраст</a:t>
            </a:r>
          </a:p>
          <a:p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дигитална </a:t>
            </a:r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грамотност</a:t>
            </a: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, включително борба с дезинформацията</a:t>
            </a:r>
          </a:p>
          <a:p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компютърно образование</a:t>
            </a:r>
          </a:p>
          <a:p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добро познаване и разбиране на технологиите с интензивно използване на данни, като например </a:t>
            </a:r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изкуствения интелект</a:t>
            </a:r>
          </a:p>
          <a:p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</a:rPr>
              <a:t>задълбочени дигитални умения, които осигуряват </a:t>
            </a:r>
            <a:r>
              <a:rPr lang="bg-BG" sz="2000" b="1" dirty="0" smtClean="0">
                <a:solidFill>
                  <a:schemeClr val="bg2">
                    <a:lumMod val="50000"/>
                  </a:schemeClr>
                </a:solidFill>
              </a:rPr>
              <a:t>повече специалисти в областта на дигиталните технологии</a:t>
            </a:r>
            <a:endParaRPr lang="bg-BG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Контейнер за съдържание 4"/>
          <p:cNvSpPr txBox="1">
            <a:spLocks/>
          </p:cNvSpPr>
          <p:nvPr/>
        </p:nvSpPr>
        <p:spPr>
          <a:xfrm>
            <a:off x="304800" y="2834640"/>
            <a:ext cx="5374640" cy="3799840"/>
          </a:xfrm>
          <a:prstGeom prst="rect">
            <a:avLst/>
          </a:prstGeom>
        </p:spPr>
        <p:txBody>
          <a:bodyPr/>
          <a:lstStyle>
            <a:lvl1pPr marL="396875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5pPr>
            <a:lvl6pPr marL="23987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6pPr>
            <a:lvl7pPr marL="28559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7pPr>
            <a:lvl8pPr marL="33131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8pPr>
            <a:lvl9pPr marL="37703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bg-BG" sz="20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Контейнер за съдържание 5"/>
          <p:cNvSpPr txBox="1">
            <a:spLocks/>
          </p:cNvSpPr>
          <p:nvPr/>
        </p:nvSpPr>
        <p:spPr>
          <a:xfrm>
            <a:off x="5831840" y="2753360"/>
            <a:ext cx="6217920" cy="4053840"/>
          </a:xfrm>
          <a:prstGeom prst="rect">
            <a:avLst/>
          </a:prstGeom>
        </p:spPr>
        <p:txBody>
          <a:bodyPr/>
          <a:lstStyle>
            <a:lvl1pPr marL="396875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5pPr>
            <a:lvl6pPr marL="23987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6pPr>
            <a:lvl7pPr marL="28559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7pPr>
            <a:lvl8pPr marL="33131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8pPr>
            <a:lvl9pPr marL="3770313" indent="-336550" algn="l" defTabSz="91281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bg-BG" sz="20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11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54" y="313029"/>
            <a:ext cx="4911313" cy="710882"/>
          </a:xfrm>
        </p:spPr>
        <p:txBody>
          <a:bodyPr/>
          <a:lstStyle/>
          <a:p>
            <a:r>
              <a:rPr lang="bg-BG" b="1" dirty="0" smtClean="0"/>
              <a:t>ИЗСЛЕДВАНЕТО: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684" y="1305335"/>
            <a:ext cx="5189316" cy="5139933"/>
          </a:xfrm>
        </p:spPr>
        <p:txBody>
          <a:bodyPr/>
          <a:lstStyle/>
          <a:p>
            <a:pPr marL="0" indent="0" algn="r">
              <a:buNone/>
            </a:pPr>
            <a:r>
              <a:rPr lang="bg-BG" sz="2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Обхват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: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endParaRPr lang="bg-BG" sz="2800" b="1" u="sng" dirty="0" smtClean="0">
              <a:solidFill>
                <a:srgbClr val="030355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6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административни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области </a:t>
            </a:r>
          </a:p>
          <a:p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Областите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са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с различна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териториална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,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социално-икономическа и демографска характеристика</a:t>
            </a:r>
          </a:p>
          <a:p>
            <a:r>
              <a:rPr lang="bg-BG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82 училища </a:t>
            </a: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големи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средни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и малки училища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според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броя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учениците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endParaRPr lang="bg-BG" sz="2400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А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нкетирани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са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представители на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основните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професионални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групи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в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училищното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образование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578 педагогически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специалисти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и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82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директори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. 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2265090" y="1375046"/>
            <a:ext cx="2653286" cy="77784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bg-BG" sz="5400" b="1" dirty="0" smtClean="0">
                <a:solidFill>
                  <a:schemeClr val="bg2">
                    <a:lumMod val="50000"/>
                  </a:schemeClr>
                </a:solidFill>
              </a:rPr>
              <a:t>SELFIE</a:t>
            </a:r>
            <a:endParaRPr lang="bg-BG" altLang="bg-BG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14738" y="441457"/>
            <a:ext cx="454025" cy="454025"/>
            <a:chOff x="2078" y="1680"/>
            <a:chExt cx="1615" cy="1615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213745" y="2452882"/>
            <a:ext cx="3188192" cy="84498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Ръководни </a:t>
            </a:r>
            <a:r>
              <a:rPr lang="bg-BG" altLang="bg-BG" sz="2400" b="1" dirty="0" smtClean="0">
                <a:solidFill>
                  <a:schemeClr val="bg2">
                    <a:lumMod val="50000"/>
                  </a:schemeClr>
                </a:solidFill>
              </a:rPr>
              <a:t>умения</a:t>
            </a:r>
            <a:r>
              <a:rPr lang="en-US" altLang="bg-BG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bg-BG" altLang="bg-BG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0" hangingPunct="0"/>
            <a:r>
              <a:rPr lang="bg-BG" altLang="bg-BG" sz="2400" b="1" dirty="0" smtClean="0">
                <a:solidFill>
                  <a:schemeClr val="bg2">
                    <a:lumMod val="50000"/>
                  </a:schemeClr>
                </a:solidFill>
              </a:rPr>
              <a:t>и стратегии</a:t>
            </a:r>
            <a:endParaRPr lang="bg-BG" altLang="bg-BG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3644309" y="3500376"/>
            <a:ext cx="3188195" cy="873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Практики за </a:t>
            </a:r>
            <a:endParaRPr lang="bg-BG" altLang="bg-BG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0" hangingPunct="0"/>
            <a:r>
              <a:rPr lang="bg-BG" altLang="bg-BG" sz="2400" b="1" dirty="0" smtClean="0">
                <a:solidFill>
                  <a:schemeClr val="bg2">
                    <a:lumMod val="50000"/>
                  </a:schemeClr>
                </a:solidFill>
              </a:rPr>
              <a:t>оценяване</a:t>
            </a:r>
            <a:endParaRPr lang="bg-BG" altLang="bg-BG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gray">
          <a:xfrm>
            <a:off x="141552" y="3529090"/>
            <a:ext cx="3332578" cy="844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Преподаване </a:t>
            </a:r>
            <a:endParaRPr lang="bg-BG" altLang="bg-BG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0" hangingPunct="0"/>
            <a:r>
              <a:rPr lang="bg-BG" altLang="bg-BG" sz="2400" b="1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учене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>
            <a:off x="1700857" y="5684540"/>
            <a:ext cx="3886902" cy="844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Дигитална компетентност </a:t>
            </a:r>
            <a:endParaRPr lang="bg-BG" altLang="bg-BG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0" hangingPunct="0"/>
            <a:r>
              <a:rPr lang="bg-BG" altLang="bg-BG" sz="2400" b="1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учениците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gray">
          <a:xfrm>
            <a:off x="3499925" y="2453314"/>
            <a:ext cx="3332580" cy="844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Инфраструктура </a:t>
            </a:r>
            <a:endParaRPr lang="bg-BG" altLang="bg-BG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0" hangingPunct="0"/>
            <a:r>
              <a:rPr lang="bg-BG" altLang="bg-BG" sz="2400" b="1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bg-BG" altLang="bg-BG" sz="2400" b="1" dirty="0">
                <a:solidFill>
                  <a:schemeClr val="bg2">
                    <a:lumMod val="50000"/>
                  </a:schemeClr>
                </a:solidFill>
              </a:rPr>
              <a:t>оборудване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1700857" y="4608765"/>
            <a:ext cx="3886903" cy="844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bg-BG" sz="2400" b="1" dirty="0">
                <a:solidFill>
                  <a:schemeClr val="bg2">
                    <a:lumMod val="50000"/>
                  </a:schemeClr>
                </a:solidFill>
              </a:rPr>
              <a:t>Продължаващо </a:t>
            </a:r>
            <a:endParaRPr lang="bg-BG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/>
            <a:r>
              <a:rPr lang="bg-BG" sz="2400" b="1" dirty="0" smtClean="0">
                <a:solidFill>
                  <a:schemeClr val="bg2">
                    <a:lumMod val="50000"/>
                  </a:schemeClr>
                </a:solidFill>
              </a:rPr>
              <a:t>професионално развитие</a:t>
            </a:r>
            <a:endParaRPr lang="bg-BG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gray">
          <a:xfrm flipH="1">
            <a:off x="541751" y="4832602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57938" y="4836432"/>
            <a:ext cx="902286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ИЗСЛЕДВАНЕТО:</a:t>
            </a:r>
          </a:p>
        </p:txBody>
      </p:sp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4130968"/>
              </p:ext>
            </p:extLst>
          </p:nvPr>
        </p:nvGraphicFramePr>
        <p:xfrm>
          <a:off x="228388" y="1310640"/>
          <a:ext cx="5995356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Контейнер за съдържание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3681891"/>
              </p:ext>
            </p:extLst>
          </p:nvPr>
        </p:nvGraphicFramePr>
        <p:xfrm>
          <a:off x="6223744" y="1310640"/>
          <a:ext cx="5521216" cy="519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55575" y="392113"/>
            <a:ext cx="454025" cy="454025"/>
            <a:chOff x="2078" y="1680"/>
            <a:chExt cx="1615" cy="1615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2933542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8895</TotalTime>
  <Words>1274</Words>
  <Application>Microsoft Office PowerPoint</Application>
  <PresentationFormat>Широк екран</PresentationFormat>
  <Paragraphs>197</Paragraphs>
  <Slides>23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Заглавия на слайдовете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Ppt0000003</vt:lpstr>
      <vt:lpstr>1_Ppt0000003</vt:lpstr>
      <vt:lpstr>2_Ppt0000003</vt:lpstr>
      <vt:lpstr>3_Ppt0000003</vt:lpstr>
      <vt:lpstr>Презентация на PowerPoint</vt:lpstr>
      <vt:lpstr>Защо дигиталното образование в училищата е важна тема? </vt:lpstr>
      <vt:lpstr>Компетентностен подход </vt:lpstr>
      <vt:lpstr>Основополагащи тенденции,  които влияят при формирането  на рамките –  21 век</vt:lpstr>
      <vt:lpstr>Основополагащи тенденции,  които влияят при формирането  на рамките –  21 век</vt:lpstr>
      <vt:lpstr>Компетентностни рамки</vt:lpstr>
      <vt:lpstr>Стратегическите приоритети за дигитална компетентност - План за действие в областта на дигиталното образование (2021—2027г.) </vt:lpstr>
      <vt:lpstr>ИЗСЛЕДВАНЕТО:</vt:lpstr>
      <vt:lpstr>ИЗСЛЕДВАНЕТО:</vt:lpstr>
      <vt:lpstr>ЦЕЛ</vt:lpstr>
      <vt:lpstr>ОБЕКТ И ПРЕДМЕТ</vt:lpstr>
      <vt:lpstr>Хипотеза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Фактори, възпрепятстващи използването на технологии</vt:lpstr>
      <vt:lpstr>Търсения, дискусии, изводи:</vt:lpstr>
      <vt:lpstr>БЛАГОДАРЯ ЗА ВНИМАНИЕТО!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Asen P Petrov</dc:creator>
  <cp:lastModifiedBy>Polina Fetfova</cp:lastModifiedBy>
  <cp:revision>890</cp:revision>
  <cp:lastPrinted>2018-07-23T08:01:49Z</cp:lastPrinted>
  <dcterms:created xsi:type="dcterms:W3CDTF">2014-10-23T07:41:39Z</dcterms:created>
  <dcterms:modified xsi:type="dcterms:W3CDTF">2020-12-04T09:37:31Z</dcterms:modified>
</cp:coreProperties>
</file>