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90" r:id="rId4"/>
    <p:sldId id="257" r:id="rId5"/>
    <p:sldId id="276" r:id="rId6"/>
    <p:sldId id="277" r:id="rId7"/>
    <p:sldId id="278" r:id="rId8"/>
    <p:sldId id="279" r:id="rId9"/>
    <p:sldId id="274" r:id="rId10"/>
    <p:sldId id="280" r:id="rId11"/>
    <p:sldId id="275" r:id="rId12"/>
    <p:sldId id="281" r:id="rId13"/>
    <p:sldId id="263" r:id="rId14"/>
    <p:sldId id="264" r:id="rId15"/>
    <p:sldId id="265" r:id="rId16"/>
    <p:sldId id="266" r:id="rId17"/>
    <p:sldId id="272" r:id="rId18"/>
    <p:sldId id="273" r:id="rId19"/>
    <p:sldId id="267" r:id="rId20"/>
    <p:sldId id="268" r:id="rId21"/>
    <p:sldId id="269" r:id="rId22"/>
    <p:sldId id="270" r:id="rId23"/>
    <p:sldId id="258" r:id="rId24"/>
    <p:sldId id="259" r:id="rId25"/>
    <p:sldId id="260" r:id="rId26"/>
    <p:sldId id="261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C346-AB96-4EA8-8206-20AD26FFB24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09027A3-C4BA-432F-B21F-4CA17E11C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C346-AB96-4EA8-8206-20AD26FFB24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27A3-C4BA-432F-B21F-4CA17E11C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C346-AB96-4EA8-8206-20AD26FFB24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27A3-C4BA-432F-B21F-4CA17E11C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92B1-5A55-454E-B5B5-1547AF88A306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1.11.2020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D4F8-087F-4998-A2E6-C0AD52013546}" type="slidenum">
              <a:rPr kumimoji="0" lang="bg-BG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0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92B1-5A55-454E-B5B5-1547AF88A306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1.11.2020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D4F8-087F-4998-A2E6-C0AD52013546}" type="slidenum">
              <a:rPr kumimoji="0" lang="bg-BG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49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92B1-5A55-454E-B5B5-1547AF88A306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1.11.2020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D4F8-087F-4998-A2E6-C0AD52013546}" type="slidenum">
              <a:rPr kumimoji="0" lang="bg-BG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8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92B1-5A55-454E-B5B5-1547AF88A306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1.11.2020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D4F8-087F-4998-A2E6-C0AD52013546}" type="slidenum">
              <a:rPr kumimoji="0" lang="bg-BG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851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92B1-5A55-454E-B5B5-1547AF88A306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1.11.2020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D4F8-087F-4998-A2E6-C0AD52013546}" type="slidenum">
              <a:rPr kumimoji="0" lang="bg-BG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450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92B1-5A55-454E-B5B5-1547AF88A306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1.11.2020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D4F8-087F-4998-A2E6-C0AD52013546}" type="slidenum">
              <a:rPr kumimoji="0" lang="bg-BG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194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92B1-5A55-454E-B5B5-1547AF88A306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1.11.2020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D4F8-087F-4998-A2E6-C0AD52013546}" type="slidenum">
              <a:rPr kumimoji="0" lang="bg-BG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347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92B1-5A55-454E-B5B5-1547AF88A306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1.11.2020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D4F8-087F-4998-A2E6-C0AD52013546}" type="slidenum">
              <a:rPr kumimoji="0" lang="bg-BG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9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C346-AB96-4EA8-8206-20AD26FFB24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27A3-C4BA-432F-B21F-4CA17E11C1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92B1-5A55-454E-B5B5-1547AF88A306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1.11.2020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D4F8-087F-4998-A2E6-C0AD52013546}" type="slidenum">
              <a:rPr kumimoji="0" lang="bg-BG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9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92B1-5A55-454E-B5B5-1547AF88A306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1.11.2020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D4F8-087F-4998-A2E6-C0AD52013546}" type="slidenum">
              <a:rPr kumimoji="0" lang="bg-BG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012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92B1-5A55-454E-B5B5-1547AF88A306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1.11.2020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D4F8-087F-4998-A2E6-C0AD52013546}" type="slidenum">
              <a:rPr kumimoji="0" lang="bg-BG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45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C346-AB96-4EA8-8206-20AD26FFB24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9027A3-C4BA-432F-B21F-4CA17E11C1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C346-AB96-4EA8-8206-20AD26FFB24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27A3-C4BA-432F-B21F-4CA17E11C1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C346-AB96-4EA8-8206-20AD26FFB24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27A3-C4BA-432F-B21F-4CA17E11C1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C346-AB96-4EA8-8206-20AD26FFB24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27A3-C4BA-432F-B21F-4CA17E11C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C346-AB96-4EA8-8206-20AD26FFB24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27A3-C4BA-432F-B21F-4CA17E11C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C346-AB96-4EA8-8206-20AD26FFB24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27A3-C4BA-432F-B21F-4CA17E11C1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C346-AB96-4EA8-8206-20AD26FFB24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9027A3-C4BA-432F-B21F-4CA17E11C1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B1C346-AB96-4EA8-8206-20AD26FFB24E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09027A3-C4BA-432F-B21F-4CA17E11C1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92B1-5A55-454E-B5B5-1547AF88A306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1.11.2020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D4F8-087F-4998-A2E6-C0AD52013546}" type="slidenum">
              <a:rPr kumimoji="0" lang="bg-BG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80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bg-BG" sz="2800" dirty="0" smtClean="0"/>
              <a:t>БАСКЕТБОЛ 3Х3</a:t>
            </a:r>
          </a:p>
          <a:p>
            <a:r>
              <a:rPr lang="bg-BG" sz="2800" dirty="0" smtClean="0"/>
              <a:t>БАСКЕТБОЛ НА КОЛИЧКИ</a:t>
            </a:r>
          </a:p>
          <a:p>
            <a:r>
              <a:rPr lang="bg-BG" sz="2800" dirty="0" smtClean="0"/>
              <a:t>ВОДЕН БАСКЕТБОЛ</a:t>
            </a:r>
          </a:p>
          <a:p>
            <a:r>
              <a:rPr lang="bg-BG" sz="2800" dirty="0" smtClean="0"/>
              <a:t>КОРФБОЛ</a:t>
            </a:r>
          </a:p>
          <a:p>
            <a:r>
              <a:rPr lang="bg-BG" sz="2800" dirty="0" smtClean="0"/>
              <a:t>НЕТБОЛ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5400" dirty="0" smtClean="0"/>
              <a:t>БАСКЕТБОЛ</a:t>
            </a:r>
            <a:endParaRPr lang="en-US" sz="5400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2209800" y="358155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Лектор: Доц. д-р Ирен Пелтекова,</a:t>
            </a:r>
          </a:p>
          <a:p>
            <a:r>
              <a:rPr lang="bg-BG" dirty="0" smtClean="0"/>
              <a:t>Катедра „Спортни игри и планински спортове“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82310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805712" cy="3200400"/>
          </a:xfrm>
        </p:spPr>
      </p:pic>
      <p:pic>
        <p:nvPicPr>
          <p:cNvPr id="1026" name="Picture 2" descr="D:\FNPP-FNOI\2018-2019\Lecture_2018-19\Баскетбол в колички\bsrami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928216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84" y="177800"/>
            <a:ext cx="5238916" cy="6375400"/>
          </a:xfrm>
        </p:spPr>
      </p:pic>
    </p:spTree>
    <p:extLst>
      <p:ext uri="{BB962C8B-B14F-4D97-AF65-F5344CB8AC3E}">
        <p14:creationId xmlns:p14="http://schemas.microsoft.com/office/powerpoint/2010/main" val="9929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Image result for korf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5300" name="AutoShape 4" descr="Image result for korf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55302" name="Picture 6" descr="Image result for korf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7760903" cy="4241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142852"/>
            <a:ext cx="1727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/>
              <a:t>КОРФБОЛ</a:t>
            </a:r>
            <a:endParaRPr lang="bg-BG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0375" y="571480"/>
            <a:ext cx="809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Bahnschrift" panose="020B0502040204020203" pitchFamily="34" charset="0"/>
              </a:rPr>
              <a:t>Официален спорт съставен от играчи от двата пола – мъже и жени.</a:t>
            </a:r>
          </a:p>
          <a:p>
            <a:r>
              <a:rPr lang="bg-BG" sz="2000" dirty="0" smtClean="0">
                <a:latin typeface="Bahnschrift" panose="020B0502040204020203" pitchFamily="34" charset="0"/>
              </a:rPr>
              <a:t>Един отбор е съставен от 4-ма мъже и 4-и жени.</a:t>
            </a:r>
          </a:p>
          <a:p>
            <a:r>
              <a:rPr lang="bg-BG" sz="2000" dirty="0" smtClean="0">
                <a:latin typeface="Bahnschrift" panose="020B0502040204020203" pitchFamily="34" charset="0"/>
              </a:rPr>
              <a:t>Играят се две полувремена по 30 мин.</a:t>
            </a:r>
            <a:endParaRPr lang="bg-BG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age result for korfball cou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7643866" cy="3929090"/>
          </a:xfrm>
          <a:prstGeom prst="rect">
            <a:avLst/>
          </a:prstGeom>
          <a:noFill/>
        </p:spPr>
      </p:pic>
      <p:pic>
        <p:nvPicPr>
          <p:cNvPr id="56324" name="Picture 4" descr="Image result for korfball equip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291"/>
            <a:ext cx="2857520" cy="2324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Image result for korfball equi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2468" name="Picture 4" descr="Image result for korfball equip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286250" cy="5238750"/>
          </a:xfrm>
          <a:prstGeom prst="rect">
            <a:avLst/>
          </a:prstGeom>
          <a:noFill/>
        </p:spPr>
      </p:pic>
      <p:pic>
        <p:nvPicPr>
          <p:cNvPr id="62470" name="Picture 6" descr="Image result for korfball equip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-214338"/>
            <a:ext cx="3071834" cy="2643206"/>
          </a:xfrm>
          <a:prstGeom prst="rect">
            <a:avLst/>
          </a:prstGeom>
          <a:noFill/>
        </p:spPr>
      </p:pic>
      <p:pic>
        <p:nvPicPr>
          <p:cNvPr id="62472" name="Picture 8" descr="Image result for korfball equipment"/>
          <p:cNvPicPr>
            <a:picLocks noChangeAspect="1" noChangeArrowheads="1"/>
          </p:cNvPicPr>
          <p:nvPr/>
        </p:nvPicPr>
        <p:blipFill>
          <a:blip r:embed="rId4" cstate="print"/>
          <a:srcRect t="6897"/>
          <a:stretch>
            <a:fillRect/>
          </a:stretch>
        </p:blipFill>
        <p:spPr bwMode="auto">
          <a:xfrm>
            <a:off x="4214746" y="2643182"/>
            <a:ext cx="4929254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41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 result for korfball equip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50" cy="3500462"/>
          </a:xfrm>
          <a:prstGeom prst="rect">
            <a:avLst/>
          </a:prstGeom>
          <a:noFill/>
        </p:spPr>
      </p:pic>
      <p:pic>
        <p:nvPicPr>
          <p:cNvPr id="63492" name="Picture 4" descr="Image result for korfball equipment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3714745" y="3500438"/>
            <a:ext cx="5429256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96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net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7429552" cy="43719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214290"/>
            <a:ext cx="1419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 smtClean="0"/>
              <a:t>НЕТБОЛ</a:t>
            </a:r>
            <a:endParaRPr lang="bg-BG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71472" y="714356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Спорт, който се играе предимно от жени с два противоположни отбора от седем играчи или смесени отбори. Има право на 3 смени. </a:t>
            </a:r>
          </a:p>
          <a:p>
            <a:r>
              <a:rPr lang="ru-RU" dirty="0" smtClean="0"/>
              <a:t>Твърда правоъгълна повърхност (50 фута х 100 фута); игра се състои от четири периода от 15 минути.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8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Първоначално се нарича "Дамски баскетбол", но в момента се играе от повече мъже и смесени отбори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Играчите могат да подават топката по между си,   но нямат право на дрибъл и да бягат с нея.</a:t>
            </a:r>
          </a:p>
          <a:p>
            <a:pPr algn="just"/>
            <a:r>
              <a:rPr lang="ru-RU" dirty="0" smtClean="0"/>
              <a:t>За разлика от баскетбол, при нетбола само двама играчи от всеки отбор са определени да вкарват кошове и играчите са ограничени до определени части на игрището.</a:t>
            </a:r>
            <a:endParaRPr lang="bg-BG" dirty="0"/>
          </a:p>
        </p:txBody>
      </p:sp>
      <p:pic>
        <p:nvPicPr>
          <p:cNvPr id="64518" name="Picture 6" descr="http://education.m2006.thecgf.com/_content/classroomresources/starting_blocks/netball/images/cou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6286544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9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554" y="0"/>
            <a:ext cx="230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/>
              <a:t>ВОДЕН </a:t>
            </a:r>
            <a:r>
              <a:rPr lang="bg-BG" b="1" dirty="0" smtClean="0">
                <a:latin typeface="+mj-lt"/>
              </a:rPr>
              <a:t>БАСКЕТБОЛ</a:t>
            </a:r>
            <a:r>
              <a:rPr lang="bg-BG" b="1" dirty="0" smtClean="0"/>
              <a:t> </a:t>
            </a:r>
            <a:endParaRPr lang="bg-BG" dirty="0"/>
          </a:p>
        </p:txBody>
      </p:sp>
      <p:pic>
        <p:nvPicPr>
          <p:cNvPr id="57346" name="Картина 1" descr="http://sphotos-h.ak.fbcdn.net/hphotos-ak-prn1/26906_116639421687148_68617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695160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28596" y="565974"/>
            <a:ext cx="810665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Официален правила и наредби – воден баскетбол Тасмания – Австралия.</a:t>
            </a:r>
          </a:p>
          <a:p>
            <a:pPr lvl="0" algn="just"/>
            <a:r>
              <a:rPr lang="bg-BG" sz="1600" i="1" dirty="0" smtClean="0">
                <a:latin typeface="+mj-lt"/>
              </a:rPr>
              <a:t>Екипировка на играчите</a:t>
            </a:r>
            <a:r>
              <a:rPr lang="bg-BG" sz="1600" dirty="0" smtClean="0">
                <a:latin typeface="+mj-lt"/>
              </a:rPr>
              <a:t> – Шапки с номера, плавници – (не по-дълги от 30 см.).</a:t>
            </a:r>
          </a:p>
          <a:p>
            <a:pPr lvl="0" algn="just"/>
            <a:r>
              <a:rPr lang="bg-BG" sz="1600" i="1" dirty="0" smtClean="0">
                <a:latin typeface="+mj-lt"/>
              </a:rPr>
              <a:t>Отбори </a:t>
            </a:r>
            <a:r>
              <a:rPr lang="bg-BG" sz="1600" dirty="0" smtClean="0">
                <a:latin typeface="+mj-lt"/>
              </a:rPr>
              <a:t>– Броят на състезателите в игра е шест (6), с не повече от четири (4) резерви. </a:t>
            </a:r>
          </a:p>
          <a:p>
            <a:pPr lvl="0" algn="just"/>
            <a:r>
              <a:rPr lang="bg-BG" sz="1600" dirty="0" smtClean="0">
                <a:latin typeface="+mj-lt"/>
              </a:rPr>
              <a:t>Отборите са смесени – мъже и жени. </a:t>
            </a:r>
          </a:p>
          <a:p>
            <a:pPr lvl="0" algn="just"/>
            <a:r>
              <a:rPr lang="bg-BG" sz="1600" dirty="0" smtClean="0">
                <a:latin typeface="+mj-lt"/>
              </a:rPr>
              <a:t>По всяко време на играта, трябва да има минимум три (3) жени.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bg-B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74952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400" dirty="0" smtClean="0">
                <a:latin typeface="+mj-lt"/>
              </a:rPr>
              <a:t>Водният баскетбол предимно се играе като развлекателна игра. В САЩ и в някои колежи тя се практикува от студенти като редовна дисциплина. Постоянни турнири по воден баскетбол се организират в САЩ, Бразилия, Австралия, от европейските страни – в Италия и Словения. В Холандия хората с увреждания играят воден баскетбол (известен като waterbasketbal</a:t>
            </a:r>
            <a:r>
              <a:rPr lang="en-US" sz="2400" dirty="0" smtClean="0">
                <a:latin typeface="+mj-lt"/>
              </a:rPr>
              <a:t>l</a:t>
            </a:r>
            <a:r>
              <a:rPr lang="bg-BG" sz="2400" dirty="0" smtClean="0">
                <a:latin typeface="+mj-lt"/>
              </a:rPr>
              <a:t>) от 1970 г. Освен редовните турнири, те провеждат и национален шампионат, където най-силните отбори играят за националната титла по воден баскетбол. Играта е в период на развитие и правилата се усъвършенстват непрекъснато.</a:t>
            </a:r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05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ИСТОРИЯ НА БАСКЕТБОЛНАТА ИГРА</a:t>
            </a:r>
            <a:endParaRPr lang="bg-B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53142" y="1676400"/>
            <a:ext cx="7881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НАЧАЛО: </a:t>
            </a:r>
            <a:r>
              <a:rPr lang="bg-BG" dirty="0" smtClean="0">
                <a:solidFill>
                  <a:srgbClr val="292934"/>
                </a:solidFill>
              </a:rPr>
              <a:t>ДЕКЕМВРИ </a:t>
            </a:r>
            <a:r>
              <a:rPr lang="bg-BG" dirty="0">
                <a:solidFill>
                  <a:srgbClr val="292934"/>
                </a:solidFill>
              </a:rPr>
              <a:t>– 1891 г</a:t>
            </a:r>
            <a:r>
              <a:rPr lang="bg-BG" dirty="0" smtClean="0">
                <a:solidFill>
                  <a:srgbClr val="292934"/>
                </a:solidFill>
              </a:rPr>
              <a:t>. в САЩ, </a:t>
            </a:r>
            <a:r>
              <a:rPr lang="bg-BG" dirty="0" smtClean="0"/>
              <a:t>щата Масачузетс;</a:t>
            </a:r>
            <a:endParaRPr lang="bg-BG" dirty="0"/>
          </a:p>
          <a:p>
            <a:pPr algn="ctr"/>
            <a:r>
              <a:rPr lang="bg-BG" dirty="0" smtClean="0"/>
              <a:t>В колежа </a:t>
            </a:r>
            <a:r>
              <a:rPr lang="bg-BG" dirty="0" err="1"/>
              <a:t>Спрингфийлд</a:t>
            </a:r>
            <a:r>
              <a:rPr lang="bg-BG" dirty="0"/>
              <a:t> (</a:t>
            </a:r>
            <a:r>
              <a:rPr lang="en-US" dirty="0"/>
              <a:t>Springfield College</a:t>
            </a:r>
            <a:r>
              <a:rPr lang="bg-BG" dirty="0" smtClean="0"/>
              <a:t>)</a:t>
            </a:r>
            <a:endParaRPr lang="bg-BG" dirty="0">
              <a:solidFill>
                <a:srgbClr val="292934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ИЗОБРЕТАТЕЛ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 ИГРАТА – ДЖЕЙМС НЕЙСМИТ (1861-1939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Картина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70" y="2752130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9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Картина 3" descr="3078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7867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42910" y="357166"/>
            <a:ext cx="67758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bg-BG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Вътрешни правила за воден баскетбол – Университета на Айова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bg-BG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Отбори – 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Броят на състезателите по време на игра е четирима (4).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Отборите са смесени – двама (2) мъже и две (2) жени.</a:t>
            </a:r>
            <a:endParaRPr kumimoji="0" lang="bg-BG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bg-BG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Екипировка - 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Играчите са с пояси и шапки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13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Картина 5" descr="IMG_0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00372"/>
            <a:ext cx="7345458" cy="31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1472" y="285728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i="1" dirty="0" smtClean="0"/>
              <a:t>Правила за воден баскетбол – Словения</a:t>
            </a:r>
            <a:endParaRPr lang="bg-BG" dirty="0" smtClean="0"/>
          </a:p>
          <a:p>
            <a:pPr lvl="0" algn="just"/>
            <a:r>
              <a:rPr lang="bg-BG" i="1" dirty="0" smtClean="0"/>
              <a:t>Игрово поле и съоръжения</a:t>
            </a:r>
            <a:r>
              <a:rPr lang="bg-BG" dirty="0" smtClean="0"/>
              <a:t> – Дължина на басейна: 25 метра. Разстояния между кошовете: 15 м, ширина от 10 м до 14 м. Кошовете са без табло, на 106 см над повърхността на водата. Диаметърът на ринга е 45 см </a:t>
            </a:r>
            <a:r>
              <a:rPr lang="bg-BG" i="1" dirty="0" smtClean="0"/>
              <a:t>Дълбочина на басейна </a:t>
            </a:r>
            <a:r>
              <a:rPr lang="bg-BG" dirty="0" smtClean="0"/>
              <a:t>– за официални срещи най-малко 180 см.</a:t>
            </a:r>
          </a:p>
          <a:p>
            <a:pPr lvl="0" algn="just"/>
            <a:r>
              <a:rPr lang="bg-BG" i="1" dirty="0" smtClean="0"/>
              <a:t>Играчи</a:t>
            </a:r>
            <a:r>
              <a:rPr lang="bg-BG" dirty="0" smtClean="0"/>
              <a:t> – Отбор от 12 състезатели. По време на игра: по 5 играчи от всеки отбор. Играе се с плувни шапки със състезателни номера, изписани върху тях.</a:t>
            </a:r>
          </a:p>
          <a:p>
            <a:pPr lvl="0" algn="just"/>
            <a:r>
              <a:rPr lang="bg-BG" i="1" dirty="0" smtClean="0"/>
              <a:t>Топка</a:t>
            </a:r>
            <a:r>
              <a:rPr lang="bg-BG" dirty="0" smtClean="0"/>
              <a:t> – водоустойчива; тегло 500 гр.; 71 см обиколка.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13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554" y="0"/>
            <a:ext cx="230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/>
              <a:t>ВОДЕН </a:t>
            </a:r>
            <a:r>
              <a:rPr lang="bg-BG" b="1" dirty="0" smtClean="0">
                <a:latin typeface="+mj-lt"/>
              </a:rPr>
              <a:t>БАСКЕТБОЛ</a:t>
            </a:r>
            <a:r>
              <a:rPr lang="bg-BG" b="1" dirty="0" smtClean="0"/>
              <a:t> </a:t>
            </a:r>
            <a:endParaRPr lang="bg-BG" dirty="0"/>
          </a:p>
        </p:txBody>
      </p:sp>
      <p:pic>
        <p:nvPicPr>
          <p:cNvPr id="57346" name="Картина 1" descr="http://sphotos-h.ak.fbcdn.net/hphotos-ak-prn1/26906_116639421687148_68617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695160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28596" y="350531"/>
            <a:ext cx="810665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bg-BG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Официален правила и наредби – воден баскетбол Тасмания – Австралия.</a:t>
            </a:r>
          </a:p>
          <a:p>
            <a:pPr lvl="0" algn="just"/>
            <a:r>
              <a:rPr lang="bg-BG" i="1" dirty="0" smtClean="0">
                <a:latin typeface="+mj-lt"/>
              </a:rPr>
              <a:t>Екипировка на играчите</a:t>
            </a:r>
            <a:r>
              <a:rPr lang="bg-BG" dirty="0" smtClean="0">
                <a:latin typeface="+mj-lt"/>
              </a:rPr>
              <a:t> – Шапки с номера, плавници – (не по-дълги от 30 см.).</a:t>
            </a:r>
          </a:p>
          <a:p>
            <a:pPr lvl="0" algn="just"/>
            <a:r>
              <a:rPr lang="bg-BG" i="1" dirty="0" smtClean="0">
                <a:latin typeface="+mj-lt"/>
              </a:rPr>
              <a:t>Отбори </a:t>
            </a:r>
            <a:r>
              <a:rPr lang="bg-BG" dirty="0" smtClean="0">
                <a:latin typeface="+mj-lt"/>
              </a:rPr>
              <a:t>– Броят на състезателите в игра е шест (6), с не повече от четири (4) резерви. </a:t>
            </a:r>
          </a:p>
          <a:p>
            <a:pPr lvl="0" algn="just"/>
            <a:r>
              <a:rPr lang="bg-BG" dirty="0" smtClean="0">
                <a:latin typeface="+mj-lt"/>
              </a:rPr>
              <a:t>Отборите са смесени – мъже и жени. </a:t>
            </a:r>
          </a:p>
          <a:p>
            <a:pPr lvl="0" algn="just"/>
            <a:r>
              <a:rPr lang="bg-BG" dirty="0" smtClean="0">
                <a:latin typeface="+mj-lt"/>
              </a:rPr>
              <a:t>По всяко време на играта, трябва да има минимум три (3) жени.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bg-B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4952"/>
            <a:ext cx="81153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400" dirty="0" smtClean="0">
                <a:latin typeface="+mj-lt"/>
              </a:rPr>
              <a:t>Водният баскетбол предимно се играе като развлекателна игра. В САЩ и в някои колежи тя се практикува от студенти като редовна дисциплина. Постоянни турнири по воден баскетбол се организират в САЩ, Бразилия, Австралия, от европейските страни – в Италия и Словения. В Холандия хората с увреждания играят воден баскетбол (известен като waterbasketbal</a:t>
            </a:r>
            <a:r>
              <a:rPr lang="en-US" sz="2400" dirty="0" smtClean="0">
                <a:latin typeface="+mj-lt"/>
              </a:rPr>
              <a:t>l</a:t>
            </a:r>
            <a:r>
              <a:rPr lang="bg-BG" sz="2400" dirty="0" smtClean="0">
                <a:latin typeface="+mj-lt"/>
              </a:rPr>
              <a:t>) от 1970 г. Освен редовните турнири, те провеждат и национален шампионат, където най-силните отбори играят за националната титла по воден баскетбол. Играта е в период на развитие и правилата се усъвършенстват непрекъснато.</a:t>
            </a:r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99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Картина 3" descr="3078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7867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92375" y="234056"/>
            <a:ext cx="7876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bg-BG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Вътрешни правила за воден баскетбол – Университета на Айова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bg-BG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Отбори –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Броят на състезателите по време на игра е четирима (4).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Отборите са смесени – двама (2) мъже и две (2) жени.</a:t>
            </a:r>
            <a:endParaRPr kumimoji="0" lang="bg-BG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bg-BG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Екипировка -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Играчите са с пояси и шапки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Картина 5" descr="IMG_0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00372"/>
            <a:ext cx="7345458" cy="31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285728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i="1" dirty="0" smtClean="0">
                <a:latin typeface="Bahnschrift" panose="020B0502040204020203" pitchFamily="34" charset="0"/>
              </a:rPr>
              <a:t>Правила за воден баскетбол – Словения</a:t>
            </a:r>
            <a:endParaRPr lang="bg-BG" dirty="0" smtClean="0">
              <a:latin typeface="Bahnschrift" panose="020B0502040204020203" pitchFamily="34" charset="0"/>
            </a:endParaRPr>
          </a:p>
          <a:p>
            <a:pPr lvl="0" algn="just"/>
            <a:r>
              <a:rPr lang="bg-BG" i="1" dirty="0" smtClean="0">
                <a:latin typeface="Bahnschrift" panose="020B0502040204020203" pitchFamily="34" charset="0"/>
              </a:rPr>
              <a:t>Игрово поле и съоръжения</a:t>
            </a:r>
            <a:r>
              <a:rPr lang="bg-BG" dirty="0" smtClean="0">
                <a:latin typeface="Bahnschrift" panose="020B0502040204020203" pitchFamily="34" charset="0"/>
              </a:rPr>
              <a:t> – Дължина на басейна: 25 метра. Разстояния между кошовете: 15 м ширина от 10 м до 14 м. Кошовете са без табло, на 106 см над повърхността на водата. Диаметърът на ринга е 45 см </a:t>
            </a:r>
            <a:r>
              <a:rPr lang="bg-BG" i="1" dirty="0" smtClean="0">
                <a:latin typeface="Bahnschrift" panose="020B0502040204020203" pitchFamily="34" charset="0"/>
              </a:rPr>
              <a:t>Дълбочина на басейна </a:t>
            </a:r>
            <a:r>
              <a:rPr lang="bg-BG" dirty="0" smtClean="0">
                <a:latin typeface="Bahnschrift" panose="020B0502040204020203" pitchFamily="34" charset="0"/>
              </a:rPr>
              <a:t>– за официални срещи най-малко 180 см.</a:t>
            </a:r>
          </a:p>
          <a:p>
            <a:pPr lvl="0" algn="just"/>
            <a:r>
              <a:rPr lang="bg-BG" i="1" dirty="0" smtClean="0">
                <a:latin typeface="Bahnschrift" panose="020B0502040204020203" pitchFamily="34" charset="0"/>
              </a:rPr>
              <a:t>Играчи</a:t>
            </a:r>
            <a:r>
              <a:rPr lang="bg-BG" dirty="0" smtClean="0">
                <a:latin typeface="Bahnschrift" panose="020B0502040204020203" pitchFamily="34" charset="0"/>
              </a:rPr>
              <a:t> – Отбор от 12 състезатели. По време на игра: по 5 играчи от всеки отбор. Играе се с плувни шапки със състезателни номера, изписани върху тях.</a:t>
            </a:r>
          </a:p>
          <a:p>
            <a:pPr lvl="0" algn="just"/>
            <a:r>
              <a:rPr lang="bg-BG" i="1" dirty="0" smtClean="0">
                <a:latin typeface="Bahnschrift" panose="020B0502040204020203" pitchFamily="34" charset="0"/>
              </a:rPr>
              <a:t>Топка</a:t>
            </a:r>
            <a:r>
              <a:rPr lang="bg-BG" dirty="0" smtClean="0">
                <a:latin typeface="Bahnschrift" panose="020B0502040204020203" pitchFamily="34" charset="0"/>
              </a:rPr>
              <a:t> – водоустойчива; тегло 500 гр.; 71 см обиколка.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611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503" y="1981200"/>
            <a:ext cx="63421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6000" dirty="0" smtClean="0">
                <a:solidFill>
                  <a:srgbClr val="0070C0"/>
                </a:solidFill>
              </a:rPr>
              <a:t>БЛАГОДАРЯ</a:t>
            </a:r>
          </a:p>
          <a:p>
            <a:pPr algn="ctr"/>
            <a:r>
              <a:rPr lang="bg-BG" sz="6000" dirty="0" smtClean="0">
                <a:solidFill>
                  <a:srgbClr val="0070C0"/>
                </a:solidFill>
              </a:rPr>
              <a:t>ЗА ВНИМАНИЕТО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505200" y="5181600"/>
            <a:ext cx="5150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Лектор: Доц. д-р Ирен Пелтекова,</a:t>
            </a:r>
          </a:p>
          <a:p>
            <a:r>
              <a:rPr lang="bg-BG" dirty="0" smtClean="0"/>
              <a:t>Катедра „Спортни игри и планински спортове“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0632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15263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533400" y="304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Баскетболно игрище: размери 28 м на 15 м;</a:t>
            </a:r>
          </a:p>
          <a:p>
            <a:r>
              <a:rPr lang="bg-BG" dirty="0" smtClean="0"/>
              <a:t>Височина на баскетболния кош: 3,05 м.;</a:t>
            </a:r>
          </a:p>
          <a:p>
            <a:r>
              <a:rPr lang="bg-BG" dirty="0" smtClean="0"/>
              <a:t>Зона на 3-те точки: 6,75 м; Линия за наказателни удари: 4,60 м до таблото.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671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4624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1894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4446796" y="457200"/>
            <a:ext cx="4592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На терена има 5-ма играчи. Има 7 резерви</a:t>
            </a:r>
          </a:p>
          <a:p>
            <a:r>
              <a:rPr lang="bg-BG" dirty="0" smtClean="0"/>
              <a:t>Игрови позиции в нападение.</a:t>
            </a:r>
          </a:p>
          <a:p>
            <a:r>
              <a:rPr lang="bg-BG" dirty="0" smtClean="0"/>
              <a:t>Най-високите състезатели играят</a:t>
            </a:r>
          </a:p>
          <a:p>
            <a:r>
              <a:rPr lang="bg-BG" dirty="0" smtClean="0"/>
              <a:t>на позиция център и близко до коша.</a:t>
            </a:r>
          </a:p>
        </p:txBody>
      </p:sp>
    </p:spTree>
    <p:extLst>
      <p:ext uri="{BB962C8B-B14F-4D97-AF65-F5344CB8AC3E}">
        <p14:creationId xmlns:p14="http://schemas.microsoft.com/office/powerpoint/2010/main" val="15859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8" y="1883818"/>
            <a:ext cx="8885238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214346" y="457200"/>
            <a:ext cx="893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Варианти на полето за 3 секунди в различните първенства и исторически промени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3403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баскетбол 3х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баскетбол 3х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баскетбол 3х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1314"/>
            <a:ext cx="7467600" cy="473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54242"/>
            <a:ext cx="4168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 smtClean="0">
                <a:latin typeface="Bahnschrift" panose="020B0502040204020203" pitchFamily="34" charset="0"/>
              </a:rPr>
              <a:t>БАСКЕТБОЛ 3 Х 3</a:t>
            </a:r>
            <a:endParaRPr lang="en-US" sz="4000" dirty="0">
              <a:latin typeface="Bahnschrift" panose="020B0502040204020203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801374" y="862128"/>
            <a:ext cx="7642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Един отбор се състои от 3 играчи и една резерва. Играе се на един кош.</a:t>
            </a:r>
          </a:p>
          <a:p>
            <a:r>
              <a:rPr lang="bg-BG" dirty="0" smtClean="0"/>
              <a:t>Играе се за време и до определен брой точки.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553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баскетбол 3х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"/>
            <a:ext cx="8135112" cy="611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БАСКЕТБОЛ НА КОЛИЧКИ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g-BG" sz="1800" dirty="0" smtClean="0">
                <a:latin typeface="Bahnschrift" panose="020B0502040204020203" pitchFamily="34" charset="0"/>
              </a:rPr>
              <a:t>Начало 1944-1946 Д-р </a:t>
            </a:r>
            <a:r>
              <a:rPr lang="bg-BG" sz="1800" dirty="0" err="1" smtClean="0">
                <a:latin typeface="Bahnschrift" panose="020B0502040204020203" pitchFamily="34" charset="0"/>
              </a:rPr>
              <a:t>Людвиг</a:t>
            </a:r>
            <a:r>
              <a:rPr lang="bg-BG" sz="1800" dirty="0" smtClean="0">
                <a:latin typeface="Bahnschrift" panose="020B0502040204020203" pitchFamily="34" charset="0"/>
              </a:rPr>
              <a:t> </a:t>
            </a:r>
            <a:r>
              <a:rPr lang="bg-BG" sz="1800" dirty="0" err="1" smtClean="0">
                <a:latin typeface="Bahnschrift" panose="020B0502040204020203" pitchFamily="34" charset="0"/>
              </a:rPr>
              <a:t>Гутман</a:t>
            </a:r>
            <a:r>
              <a:rPr lang="bg-BG" sz="1800" dirty="0" smtClean="0">
                <a:latin typeface="Bahnschrift" panose="020B0502040204020203" pitchFamily="34" charset="0"/>
              </a:rPr>
              <a:t>, Англия</a:t>
            </a:r>
          </a:p>
          <a:p>
            <a:r>
              <a:rPr lang="bg-BG" sz="1800" dirty="0" smtClean="0">
                <a:latin typeface="Bahnschrift" panose="020B0502040204020203" pitchFamily="34" charset="0"/>
              </a:rPr>
              <a:t>Адаптиран спорт за инвалиди от Втората световна война</a:t>
            </a:r>
            <a:endParaRPr lang="en-US" sz="1800" dirty="0">
              <a:latin typeface="Bahnschrift" panose="020B0502040204020203" pitchFamily="34" charset="0"/>
            </a:endParaRPr>
          </a:p>
        </p:txBody>
      </p:sp>
      <p:pic>
        <p:nvPicPr>
          <p:cNvPr id="4098" name="Picture 2" descr="F:\Barcelona - Museum\DSC_07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9" b="11859"/>
          <a:stretch>
            <a:fillRect/>
          </a:stretch>
        </p:blipFill>
        <p:spPr bwMode="auto">
          <a:xfrm>
            <a:off x="457200" y="152400"/>
            <a:ext cx="8163673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2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77120859_582258242547145_91911167723322736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638800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7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Чистота">
  <a:themeElements>
    <a:clrScheme name="Чистота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класик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Чистот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127</TotalTime>
  <Words>972</Words>
  <Application>Microsoft Office PowerPoint</Application>
  <PresentationFormat>Презентация на цял екран (4:3)</PresentationFormat>
  <Paragraphs>70</Paragraphs>
  <Slides>26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26</vt:i4>
      </vt:variant>
    </vt:vector>
  </HeadingPairs>
  <TitlesOfParts>
    <vt:vector size="36" baseType="lpstr">
      <vt:lpstr>Arial</vt:lpstr>
      <vt:lpstr>Bahnschrift</vt:lpstr>
      <vt:lpstr>Calibri</vt:lpstr>
      <vt:lpstr>Cambria</vt:lpstr>
      <vt:lpstr>Franklin Gothic Book</vt:lpstr>
      <vt:lpstr>Perpetua</vt:lpstr>
      <vt:lpstr>Times New Roman</vt:lpstr>
      <vt:lpstr>Wingdings 2</vt:lpstr>
      <vt:lpstr>Equity</vt:lpstr>
      <vt:lpstr>Чистота</vt:lpstr>
      <vt:lpstr>БАСКЕТБОЛ</vt:lpstr>
      <vt:lpstr>ИСТОРИЯ НА БАСКЕТБОЛНАТА ИГРА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БАСКЕТБОЛ НА КОЛИЧКИ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</dc:creator>
  <cp:lastModifiedBy>Iren</cp:lastModifiedBy>
  <cp:revision>31</cp:revision>
  <dcterms:created xsi:type="dcterms:W3CDTF">2019-11-29T14:01:52Z</dcterms:created>
  <dcterms:modified xsi:type="dcterms:W3CDTF">2020-11-01T17:04:28Z</dcterms:modified>
</cp:coreProperties>
</file>