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2" r:id="rId4"/>
    <p:sldId id="265" r:id="rId5"/>
    <p:sldId id="266" r:id="rId6"/>
    <p:sldId id="263" r:id="rId7"/>
    <p:sldId id="264" r:id="rId8"/>
    <p:sldId id="267" r:id="rId9"/>
    <p:sldId id="268" r:id="rId10"/>
    <p:sldId id="269" r:id="rId11"/>
    <p:sldId id="277" r:id="rId12"/>
    <p:sldId id="272" r:id="rId13"/>
    <p:sldId id="273" r:id="rId14"/>
    <p:sldId id="276" r:id="rId15"/>
    <p:sldId id="275" r:id="rId16"/>
    <p:sldId id="280" r:id="rId17"/>
    <p:sldId id="270" r:id="rId18"/>
    <p:sldId id="271" r:id="rId19"/>
    <p:sldId id="283" r:id="rId20"/>
    <p:sldId id="281" r:id="rId21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2A6F-4939-465A-88E0-1E85B20356C5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4EAB-C70A-48DE-8FEE-BBDAE9BD137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58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5B0BC-3029-4E8F-BA9A-88737ACF0249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877A-540B-4DC4-8676-51ECC42C94A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667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2EDD-2E8B-4A03-BF16-8D983CF1670D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BD595-6653-4F6C-B2D4-ED879E59CF2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015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DE1E7-25BB-4EB6-A1E8-784E409E2D0B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4D91E-AD1B-4767-AC81-1645851B29A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187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F4CA4-4A98-40A2-9210-ECA14FB6C7AA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729D-BF70-4291-9F1A-3093D3F9887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31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E88C8-50BC-4737-A37B-7E9714443693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BD99-1E41-42E1-9B14-14B2BC4540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31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73B0-E4E8-444A-B059-2EDB938025BA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72CD-EEBD-4E47-B53C-A06387596EC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674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9764-4CA2-466D-A073-C5AB00DB97A3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120CD-8BD0-40B1-93EE-B7AF009E162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52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D8C1-8E98-483F-B597-DD7AE3B4DCC6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7CD5-64E0-46A7-B578-5C96DBC25CE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495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5166-8942-4F07-AA54-B15A8BE6F464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3CC04-DC03-46CD-9507-7DBEA1B62B5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881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2F41B-1D23-49A6-8C04-455E80727CE7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4C3F-0590-450A-BE8A-C658050E47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869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bg-BG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bg-BG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C6DE1F-E808-4324-8844-C46366644F1E}" type="datetimeFigureOut">
              <a:rPr lang="bg-BG"/>
              <a:pPr>
                <a:defRPr/>
              </a:pPr>
              <a:t>1.6.2015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F11BB6-2601-4D68-A5CC-DC3419224F2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57200" y="1501775"/>
            <a:ext cx="8469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4000">
                <a:latin typeface="Impact" panose="020B0806030902050204" pitchFamily="34" charset="0"/>
              </a:rPr>
              <a:t>Отчитане на релативистични ефекти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51520" y="836613"/>
            <a:ext cx="8569325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1900" dirty="0">
                <a:latin typeface="Arial" panose="020B0604020202020204" pitchFamily="34" charset="0"/>
              </a:rPr>
              <a:t>Подходът е базиран на разделяне на големите от малките компоненти чрез трансформиране на </a:t>
            </a:r>
            <a:r>
              <a:rPr lang="bg-BG" altLang="en-US" sz="1900" dirty="0" err="1">
                <a:latin typeface="Arial" panose="020B0604020202020204" pitchFamily="34" charset="0"/>
              </a:rPr>
              <a:t>Дираковия</a:t>
            </a:r>
            <a:r>
              <a:rPr lang="bg-BG" altLang="en-US" sz="1900" dirty="0">
                <a:latin typeface="Arial" panose="020B0604020202020204" pitchFamily="34" charset="0"/>
              </a:rPr>
              <a:t> </a:t>
            </a:r>
            <a:r>
              <a:rPr lang="bg-BG" altLang="en-US" sz="1900" dirty="0" err="1">
                <a:latin typeface="Arial" panose="020B0604020202020204" pitchFamily="34" charset="0"/>
              </a:rPr>
              <a:t>Хамилтониан</a:t>
            </a:r>
            <a:r>
              <a:rPr lang="bg-BG" altLang="en-US" sz="1900" dirty="0">
                <a:latin typeface="Arial" panose="020B0604020202020204" pitchFamily="34" charset="0"/>
              </a:rPr>
              <a:t> в </a:t>
            </a:r>
            <a:r>
              <a:rPr lang="bg-BG" altLang="en-US" sz="1900" dirty="0" smtClean="0">
                <a:latin typeface="Arial" panose="020B0604020202020204" pitchFamily="34" charset="0"/>
              </a:rPr>
              <a:t>блок-диагонална </a:t>
            </a:r>
            <a:r>
              <a:rPr lang="bg-BG" altLang="en-US" sz="1900" dirty="0">
                <a:latin typeface="Arial" panose="020B0604020202020204" pitchFamily="34" charset="0"/>
              </a:rPr>
              <a:t>форма. Това се постига с </a:t>
            </a:r>
            <a:r>
              <a:rPr lang="bg-BG" altLang="en-US" sz="1900" dirty="0" smtClean="0">
                <a:latin typeface="Arial" panose="020B0604020202020204" pitchFamily="34" charset="0"/>
              </a:rPr>
              <a:t>помощта </a:t>
            </a:r>
            <a:r>
              <a:rPr lang="bg-BG" altLang="en-US" sz="1900" dirty="0">
                <a:latin typeface="Arial" panose="020B0604020202020204" pitchFamily="34" charset="0"/>
              </a:rPr>
              <a:t>на сложни унитарни трансформации.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bg-BG" altLang="en-US" sz="19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1900" dirty="0">
                <a:latin typeface="Arial" panose="020B0604020202020204" pitchFamily="34" charset="0"/>
              </a:rPr>
              <a:t>На практика </a:t>
            </a:r>
            <a:r>
              <a:rPr lang="bg-BG" altLang="en-US" sz="1900" dirty="0" smtClean="0">
                <a:latin typeface="Arial" panose="020B0604020202020204" pitchFamily="34" charset="0"/>
              </a:rPr>
              <a:t>блок-диагоналният </a:t>
            </a:r>
            <a:r>
              <a:rPr lang="bg-BG" altLang="en-US" sz="1900" dirty="0" err="1">
                <a:latin typeface="Arial" panose="020B0604020202020204" pitchFamily="34" charset="0"/>
              </a:rPr>
              <a:t>Хамилтониан</a:t>
            </a:r>
            <a:r>
              <a:rPr lang="bg-BG" altLang="en-US" sz="1900" dirty="0">
                <a:latin typeface="Arial" panose="020B0604020202020204" pitchFamily="34" charset="0"/>
              </a:rPr>
              <a:t> е развит в ред по четните степени на външния потенциал и в зависимост </a:t>
            </a:r>
            <a:r>
              <a:rPr lang="bg-BG" altLang="en-US" sz="1900" dirty="0" smtClean="0">
                <a:latin typeface="Arial" panose="020B0604020202020204" pitchFamily="34" charset="0"/>
              </a:rPr>
              <a:t>от това докъде </a:t>
            </a:r>
            <a:r>
              <a:rPr lang="bg-BG" altLang="en-US" sz="1900" dirty="0">
                <a:latin typeface="Arial" panose="020B0604020202020204" pitchFamily="34" charset="0"/>
              </a:rPr>
              <a:t>спира развитието се определя и степента на</a:t>
            </a:r>
            <a:r>
              <a:rPr lang="en-US" altLang="en-US" sz="1900" dirty="0">
                <a:latin typeface="Arial" panose="020B0604020202020204" pitchFamily="34" charset="0"/>
              </a:rPr>
              <a:t> Douglas–Kroll–Hess </a:t>
            </a:r>
            <a:r>
              <a:rPr lang="bg-BG" altLang="en-US" sz="1900" dirty="0">
                <a:latin typeface="Arial" panose="020B0604020202020204" pitchFamily="34" charset="0"/>
              </a:rPr>
              <a:t>метода. 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124075" y="477838"/>
            <a:ext cx="49577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Douglas–Kroll–Hess approximation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04813" y="3213100"/>
            <a:ext cx="7767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#UB3LYP/ 6-31G* </a:t>
            </a:r>
            <a:r>
              <a:rPr lang="en-US" altLang="en-US" sz="1800" b="1">
                <a:solidFill>
                  <a:srgbClr val="FF0000"/>
                </a:solidFill>
              </a:rPr>
              <a:t>Integral=DKH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619250" y="3582988"/>
            <a:ext cx="6840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Requests a Douglas-Kroll-Hess 2</a:t>
            </a:r>
            <a:r>
              <a:rPr lang="en-US" altLang="en-US" sz="1800" baseline="30000" dirty="0"/>
              <a:t>nd</a:t>
            </a:r>
            <a:r>
              <a:rPr lang="en-US" altLang="en-US" sz="1800" dirty="0"/>
              <a:t> order scalar relativistic calculation.</a:t>
            </a:r>
            <a:endParaRPr lang="bg-BG" altLang="en-US" sz="1800" dirty="0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95288" y="4076700"/>
            <a:ext cx="7767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#UB3LYP/ 6-31G* </a:t>
            </a:r>
            <a:r>
              <a:rPr lang="en-US" altLang="en-US" sz="1800" b="1">
                <a:solidFill>
                  <a:srgbClr val="FF0000"/>
                </a:solidFill>
              </a:rPr>
              <a:t>Integral=DKH0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611313" y="4446588"/>
            <a:ext cx="6840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Requests a Douglas-Kroll-Hess 0</a:t>
            </a:r>
            <a:r>
              <a:rPr lang="en-US" altLang="en-US" sz="1800" baseline="30000"/>
              <a:t>th</a:t>
            </a:r>
            <a:r>
              <a:rPr lang="en-US" altLang="en-US" sz="1800"/>
              <a:t> order scalar relativistic calculation.</a:t>
            </a:r>
            <a:endParaRPr lang="bg-BG" altLang="en-US" sz="1800"/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395288" y="5013325"/>
            <a:ext cx="7767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#UB3LYP/ 6-31G* </a:t>
            </a:r>
            <a:r>
              <a:rPr lang="en-US" altLang="en-US" sz="1800" b="1">
                <a:solidFill>
                  <a:srgbClr val="FF0000"/>
                </a:solidFill>
              </a:rPr>
              <a:t>Integral=DKHSO</a:t>
            </a: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1619249" y="5383213"/>
            <a:ext cx="7345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Requests a Douglas-Kroll-Hess 4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order relativistic calculation including spin-orbit terms . </a:t>
            </a:r>
            <a:endParaRPr lang="bg-BG" altLang="en-US" sz="1800" dirty="0"/>
          </a:p>
        </p:txBody>
      </p:sp>
      <p:sp>
        <p:nvSpPr>
          <p:cNvPr id="11274" name="TextBox 11"/>
          <p:cNvSpPr txBox="1">
            <a:spLocks noChangeArrowheads="1"/>
          </p:cNvSpPr>
          <p:nvPr/>
        </p:nvSpPr>
        <p:spPr bwMode="auto">
          <a:xfrm>
            <a:off x="6948488" y="6094413"/>
            <a:ext cx="21955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Berlin Sans FB" panose="020E0602020502020306" pitchFamily="34" charset="0"/>
              </a:rPr>
              <a:t>G09, ORCA, ADF, TURBOMOLE</a:t>
            </a:r>
            <a:endParaRPr lang="bg-BG" altLang="en-US" sz="1800" b="1"/>
          </a:p>
        </p:txBody>
      </p:sp>
      <p:sp>
        <p:nvSpPr>
          <p:cNvPr id="11275" name="TextBox 12"/>
          <p:cNvSpPr txBox="1">
            <a:spLocks noChangeArrowheads="1"/>
          </p:cNvSpPr>
          <p:nvPr/>
        </p:nvSpPr>
        <p:spPr bwMode="auto">
          <a:xfrm>
            <a:off x="2195513" y="6197600"/>
            <a:ext cx="3195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Матодът е вариационен!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187450" y="477838"/>
            <a:ext cx="76581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Relativistic Elimination of the Small Component (RESC)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95288" y="1700213"/>
            <a:ext cx="7767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#UB3LYP/ 6-31G* </a:t>
            </a:r>
            <a:r>
              <a:rPr lang="en-US" altLang="en-US" sz="1800" b="1">
                <a:solidFill>
                  <a:srgbClr val="FF0000"/>
                </a:solidFill>
              </a:rPr>
              <a:t>Integral=RESC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682750" y="1989138"/>
            <a:ext cx="440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Requests a RESC scalar relativistic calculation. </a:t>
            </a:r>
            <a:endParaRPr lang="bg-BG" altLang="en-US" sz="1800"/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3179763" y="2997200"/>
            <a:ext cx="348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М</a:t>
            </a:r>
            <a:r>
              <a:rPr lang="en-US" altLang="en-US" sz="2000">
                <a:latin typeface="Arial" panose="020B0604020202020204" pitchFamily="34" charset="0"/>
              </a:rPr>
              <a:t>e</a:t>
            </a:r>
            <a:r>
              <a:rPr lang="bg-BG" altLang="en-US" sz="2000">
                <a:latin typeface="Arial" panose="020B0604020202020204" pitchFamily="34" charset="0"/>
              </a:rPr>
              <a:t>тодът не е вариационен!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771775" y="333375"/>
            <a:ext cx="3910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One-component methods</a:t>
            </a:r>
            <a:endParaRPr lang="bg-BG" altLang="en-US" sz="240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531938" y="801688"/>
            <a:ext cx="7612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Perturbational treatment based on Breit-Pauli Hamiltonian</a:t>
            </a:r>
            <a:endParaRPr lang="bg-BG" altLang="en-US" sz="2000">
              <a:latin typeface="Arial" panose="020B0604020202020204" pitchFamily="34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31800" y="5384800"/>
            <a:ext cx="871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Всяка корекция стигаща до съответен пертурбационен ред може да  се третира самостоятелно. 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539750" y="1660525"/>
            <a:ext cx="7078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Релативистичните корекции се отчитат по следния начин:</a:t>
            </a: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8" y="2111375"/>
            <a:ext cx="5205412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6348413" y="6237288"/>
            <a:ext cx="1139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Berlin Sans FB" panose="020E0602020502020306" pitchFamily="34" charset="0"/>
              </a:rPr>
              <a:t>DALTON</a:t>
            </a:r>
            <a:endParaRPr lang="bg-BG" altLang="en-US" sz="1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68313" y="1593850"/>
            <a:ext cx="8280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Effective core potentials (ECPs), </a:t>
            </a:r>
            <a:r>
              <a:rPr lang="bg-BG" altLang="en-US" sz="2000" dirty="0">
                <a:latin typeface="Arial" panose="020B0604020202020204" pitchFamily="34" charset="0"/>
              </a:rPr>
              <a:t>или още </a:t>
            </a:r>
            <a:r>
              <a:rPr lang="bg-BG" altLang="en-US" sz="2000" dirty="0" err="1">
                <a:latin typeface="Arial" panose="020B0604020202020204" pitchFamily="34" charset="0"/>
              </a:rPr>
              <a:t>псевдопотенциали</a:t>
            </a:r>
            <a:r>
              <a:rPr lang="bg-BG" altLang="en-US" sz="2000" dirty="0">
                <a:latin typeface="Arial" panose="020B0604020202020204" pitchFamily="34" charset="0"/>
              </a:rPr>
              <a:t> заменят вътрешните електрони с ефективни потенциали и по този начин </a:t>
            </a:r>
            <a:r>
              <a:rPr lang="bg-BG" altLang="en-US" sz="2000" dirty="0" smtClean="0">
                <a:latin typeface="Arial" panose="020B0604020202020204" pitchFamily="34" charset="0"/>
              </a:rPr>
              <a:t>елиминират </a:t>
            </a:r>
            <a:r>
              <a:rPr lang="bg-BG" altLang="en-US" sz="2000" dirty="0">
                <a:latin typeface="Arial" panose="020B0604020202020204" pitchFamily="34" charset="0"/>
              </a:rPr>
              <a:t>нуждата от „вътрешни“ базисни функции. Стойностите използвани в </a:t>
            </a:r>
            <a:r>
              <a:rPr lang="en-US" altLang="en-US" sz="2000" dirty="0">
                <a:latin typeface="Arial" panose="020B0604020202020204" pitchFamily="34" charset="0"/>
              </a:rPr>
              <a:t>ECPs</a:t>
            </a:r>
            <a:r>
              <a:rPr lang="bg-BG" altLang="en-US" sz="2000" dirty="0">
                <a:latin typeface="Arial" panose="020B0604020202020204" pitchFamily="34" charset="0"/>
              </a:rPr>
              <a:t> са </a:t>
            </a:r>
            <a:r>
              <a:rPr lang="bg-BG" altLang="en-US" sz="2000" dirty="0" err="1" smtClean="0">
                <a:latin typeface="Arial" panose="020B0604020202020204" pitchFamily="34" charset="0"/>
              </a:rPr>
              <a:t>напаснати</a:t>
            </a:r>
            <a:r>
              <a:rPr lang="bg-BG" altLang="en-US" sz="2000" dirty="0" smtClean="0">
                <a:latin typeface="Arial" panose="020B0604020202020204" pitchFamily="34" charset="0"/>
              </a:rPr>
              <a:t> </a:t>
            </a:r>
            <a:r>
              <a:rPr lang="bg-BG" altLang="en-US" sz="2000" dirty="0">
                <a:latin typeface="Arial" panose="020B0604020202020204" pitchFamily="34" charset="0"/>
              </a:rPr>
              <a:t>към резултати от четири- или двукомпонентни релативистични изчисления за атоми.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917825" y="333375"/>
            <a:ext cx="3741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Effective core potentials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635375" y="347663"/>
            <a:ext cx="17335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Три подхода: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765175"/>
            <a:ext cx="8964612" cy="5938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bg-BG" sz="2000" dirty="0">
                <a:latin typeface="Arial" pitchFamily="34" charset="0"/>
              </a:rPr>
              <a:t>Използване на </a:t>
            </a:r>
            <a:r>
              <a:rPr lang="bg-BG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базиси, които автоматично включват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ECPs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bg-BG" sz="2000" dirty="0">
                <a:latin typeface="Arial" pitchFamily="34" charset="0"/>
              </a:rPr>
              <a:t>за вътрешните електрони на тежките атоми:</a:t>
            </a:r>
            <a:endParaRPr lang="en-US" sz="2000" dirty="0">
              <a:latin typeface="Arial" pitchFamily="34" charset="0"/>
            </a:endParaRPr>
          </a:p>
          <a:p>
            <a:pPr eaLnBrk="1" hangingPunct="1">
              <a:defRPr/>
            </a:pPr>
            <a:endParaRPr lang="bg-BG" sz="2000" dirty="0"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2000" b="1" dirty="0">
                <a:cs typeface="Arial" charset="0"/>
              </a:rPr>
              <a:t>SHC</a:t>
            </a:r>
            <a:r>
              <a:rPr lang="en-US" sz="2000" dirty="0">
                <a:cs typeface="Arial" charset="0"/>
              </a:rPr>
              <a:t>: D95V on first row, Goddard/</a:t>
            </a:r>
            <a:r>
              <a:rPr lang="en-US" sz="2000" dirty="0" err="1">
                <a:cs typeface="Arial" charset="0"/>
              </a:rPr>
              <a:t>Smedley</a:t>
            </a:r>
            <a:r>
              <a:rPr lang="en-US" sz="2000" dirty="0">
                <a:cs typeface="Arial" charset="0"/>
              </a:rPr>
              <a:t> ECP on second row . Also known as </a:t>
            </a:r>
            <a:r>
              <a:rPr lang="en-US" sz="2000" b="1" dirty="0">
                <a:cs typeface="Arial" charset="0"/>
              </a:rPr>
              <a:t>SEC</a:t>
            </a:r>
            <a:r>
              <a:rPr lang="en-US" sz="2000" dirty="0">
                <a:cs typeface="Arial" charset="0"/>
              </a:rPr>
              <a:t>.</a:t>
            </a:r>
          </a:p>
          <a:p>
            <a:pPr eaLnBrk="1" hangingPunct="1">
              <a:defRPr/>
            </a:pPr>
            <a:r>
              <a:rPr lang="en-US" sz="2000" b="1" dirty="0">
                <a:cs typeface="Arial" charset="0"/>
              </a:rPr>
              <a:t>CEP-4G</a:t>
            </a:r>
            <a:r>
              <a:rPr lang="en-US" sz="2000" dirty="0">
                <a:cs typeface="Arial" charset="0"/>
              </a:rPr>
              <a:t>: Stevens/</a:t>
            </a:r>
            <a:r>
              <a:rPr lang="en-US" sz="2000" dirty="0" err="1">
                <a:cs typeface="Arial" charset="0"/>
              </a:rPr>
              <a:t>Basch</a:t>
            </a:r>
            <a:r>
              <a:rPr lang="en-US" sz="2000" dirty="0">
                <a:cs typeface="Arial" charset="0"/>
              </a:rPr>
              <a:t>/Krauss ECP minimal basis.</a:t>
            </a:r>
          </a:p>
          <a:p>
            <a:pPr eaLnBrk="1" hangingPunct="1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CEP-31G</a:t>
            </a:r>
            <a:r>
              <a:rPr lang="en-US" sz="2000" dirty="0">
                <a:cs typeface="Arial" charset="0"/>
              </a:rPr>
              <a:t>: Stevens/</a:t>
            </a:r>
            <a:r>
              <a:rPr lang="en-US" sz="2000" dirty="0" err="1">
                <a:cs typeface="Arial" charset="0"/>
              </a:rPr>
              <a:t>Basch</a:t>
            </a:r>
            <a:r>
              <a:rPr lang="en-US" sz="2000" dirty="0">
                <a:cs typeface="Arial" charset="0"/>
              </a:rPr>
              <a:t>/Krauss ECP split valance.</a:t>
            </a:r>
          </a:p>
          <a:p>
            <a:pPr eaLnBrk="1" hangingPunct="1">
              <a:defRPr/>
            </a:pPr>
            <a:r>
              <a:rPr lang="en-US" sz="2000" b="1" dirty="0">
                <a:cs typeface="Arial" charset="0"/>
              </a:rPr>
              <a:t>CEP-121G</a:t>
            </a:r>
            <a:r>
              <a:rPr lang="en-US" sz="2000" dirty="0">
                <a:cs typeface="Arial" charset="0"/>
              </a:rPr>
              <a:t>: Stevens/</a:t>
            </a:r>
            <a:r>
              <a:rPr lang="en-US" sz="2000" dirty="0" err="1">
                <a:cs typeface="Arial" charset="0"/>
              </a:rPr>
              <a:t>Basch</a:t>
            </a:r>
            <a:r>
              <a:rPr lang="en-US" sz="2000" dirty="0">
                <a:cs typeface="Arial" charset="0"/>
              </a:rPr>
              <a:t>/Krauss ECP triple-split basis .</a:t>
            </a:r>
          </a:p>
          <a:p>
            <a:pPr eaLnBrk="1" hangingPunct="1">
              <a:defRPr/>
            </a:pPr>
            <a:r>
              <a:rPr lang="en-US" sz="2000" i="1" dirty="0">
                <a:cs typeface="Arial" charset="0"/>
              </a:rPr>
              <a:t>Note that there is only one CEP basis set defined beyond the second row, and all three keywords are equivalent for these atoms.</a:t>
            </a:r>
            <a:endParaRPr lang="en-US" sz="2000" dirty="0">
              <a:cs typeface="Arial" charset="0"/>
            </a:endParaRPr>
          </a:p>
          <a:p>
            <a:pPr eaLnBrk="1" hangingPunct="1">
              <a:defRPr/>
            </a:pPr>
            <a:r>
              <a:rPr lang="en-US" sz="2000" b="1" dirty="0">
                <a:cs typeface="Arial" charset="0"/>
              </a:rPr>
              <a:t>LanL2MB</a:t>
            </a:r>
            <a:r>
              <a:rPr lang="en-US" sz="2000" dirty="0">
                <a:cs typeface="Arial" charset="0"/>
              </a:rPr>
              <a:t>: STO-3G on first row, Los Alamos ECP plus MBS on Na-La, </a:t>
            </a:r>
            <a:r>
              <a:rPr lang="en-US" sz="2000" dirty="0" err="1">
                <a:cs typeface="Arial" charset="0"/>
              </a:rPr>
              <a:t>Hf</a:t>
            </a:r>
            <a:r>
              <a:rPr lang="en-US" sz="2000" dirty="0">
                <a:cs typeface="Arial" charset="0"/>
              </a:rPr>
              <a:t>-Bi.</a:t>
            </a:r>
          </a:p>
          <a:p>
            <a:pPr eaLnBrk="1" hangingPunct="1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LanL2DZ</a:t>
            </a:r>
            <a:r>
              <a:rPr lang="en-US" sz="2000" dirty="0">
                <a:cs typeface="Arial" charset="0"/>
              </a:rPr>
              <a:t>: D95V on first row, Los Alamos ECP plus DZ on Na-La, </a:t>
            </a:r>
            <a:r>
              <a:rPr lang="en-US" sz="2000" dirty="0" err="1">
                <a:cs typeface="Arial" charset="0"/>
              </a:rPr>
              <a:t>Hf</a:t>
            </a:r>
            <a:r>
              <a:rPr lang="en-US" sz="2000" dirty="0">
                <a:cs typeface="Arial" charset="0"/>
              </a:rPr>
              <a:t>-Bi.</a:t>
            </a:r>
          </a:p>
          <a:p>
            <a:pPr eaLnBrk="1" hangingPunct="1"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SDD</a:t>
            </a:r>
            <a:r>
              <a:rPr lang="en-US" sz="2000" dirty="0">
                <a:cs typeface="Arial" charset="0"/>
              </a:rPr>
              <a:t>: D95 up to </a:t>
            </a:r>
            <a:r>
              <a:rPr lang="en-US" sz="2000" dirty="0" err="1">
                <a:cs typeface="Arial" charset="0"/>
              </a:rPr>
              <a:t>Ar</a:t>
            </a:r>
            <a:r>
              <a:rPr lang="en-US" sz="2000" dirty="0">
                <a:cs typeface="Arial" charset="0"/>
              </a:rPr>
              <a:t> and Stuttgart/Dresden ECPs on the remainder of the periodic. </a:t>
            </a:r>
            <a:endParaRPr lang="bg-BG" sz="2000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sz="2000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sz="2000" dirty="0"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2000" dirty="0">
                <a:latin typeface="Arial" pitchFamily="34" charset="0"/>
              </a:rPr>
              <a:t>								</a:t>
            </a:r>
            <a:r>
              <a:rPr lang="en-US" sz="2000" b="1" i="1" dirty="0">
                <a:latin typeface="Berlin Sans FB" pitchFamily="34" charset="0"/>
              </a:rPr>
              <a:t>G09</a:t>
            </a:r>
            <a:endParaRPr lang="bg-BG" sz="2000" b="1" i="1" dirty="0">
              <a:latin typeface="Berlin Sans FB" pitchFamily="34" charset="0"/>
            </a:endParaRPr>
          </a:p>
          <a:p>
            <a:pPr eaLnBrk="1" hangingPunct="1">
              <a:defRPr/>
            </a:pPr>
            <a:endParaRPr lang="bg-BG" sz="2000" b="1" i="1" dirty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en-US" sz="2000" b="1" dirty="0">
                <a:latin typeface="Arial" pitchFamily="34" charset="0"/>
              </a:rPr>
              <a:t>def2-</a:t>
            </a:r>
            <a:r>
              <a:rPr lang="en-US" sz="2000" b="1" i="1" dirty="0">
                <a:latin typeface="Arial" pitchFamily="34" charset="0"/>
              </a:rPr>
              <a:t>X</a:t>
            </a:r>
            <a:r>
              <a:rPr lang="en-US" sz="2000" b="1" dirty="0">
                <a:latin typeface="Arial" pitchFamily="34" charset="0"/>
              </a:rPr>
              <a:t>ZVP</a:t>
            </a:r>
          </a:p>
          <a:p>
            <a:pPr eaLnBrk="1" hangingPunct="1">
              <a:defRPr/>
            </a:pPr>
            <a:r>
              <a:rPr lang="en-US" sz="2000" b="1" i="1" dirty="0">
                <a:latin typeface="Berlin Sans FB" pitchFamily="34" charset="0"/>
              </a:rPr>
              <a:t>							TURBOMOLE</a:t>
            </a:r>
            <a:endParaRPr lang="bg-BG" sz="2000" b="1" i="1" dirty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20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277813"/>
            <a:ext cx="8964612" cy="6508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1938" indent="-261938" eaLnBrk="1" hangingPunct="1">
              <a:defRPr/>
            </a:pPr>
            <a:r>
              <a:rPr lang="bg-BG" sz="2000" dirty="0">
                <a:latin typeface="Arial" pitchFamily="34" charset="0"/>
              </a:rPr>
              <a:t>2. Използване на </a:t>
            </a:r>
            <a:r>
              <a:rPr lang="bg-BG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базиси, които са напаснати по релативистични пресматания</a:t>
            </a:r>
            <a:r>
              <a:rPr lang="bg-BG" sz="2000" dirty="0">
                <a:latin typeface="Arial" pitchFamily="34" charset="0"/>
              </a:rPr>
              <a:t> за атоми</a:t>
            </a:r>
            <a:r>
              <a:rPr lang="en-US" sz="2000" dirty="0">
                <a:latin typeface="Arial" pitchFamily="34" charset="0"/>
              </a:rPr>
              <a:t> (</a:t>
            </a:r>
            <a:r>
              <a:rPr lang="en-US" sz="2000" b="1" i="1" dirty="0">
                <a:latin typeface="Arial" pitchFamily="34" charset="0"/>
              </a:rPr>
              <a:t>Stuttgart RLC ECP </a:t>
            </a:r>
            <a:r>
              <a:rPr lang="en-US" sz="2000" i="1" dirty="0">
                <a:latin typeface="Arial" pitchFamily="34" charset="0"/>
              </a:rPr>
              <a:t>; </a:t>
            </a:r>
            <a:r>
              <a:rPr lang="en-US" sz="2000" b="1" i="1" dirty="0">
                <a:latin typeface="Arial" pitchFamily="34" charset="0"/>
              </a:rPr>
              <a:t>aug-cc-pV5Z-</a:t>
            </a:r>
            <a:r>
              <a:rPr lang="en-US" sz="2000" b="1" i="1" dirty="0">
                <a:solidFill>
                  <a:srgbClr val="FF0000"/>
                </a:solidFill>
                <a:latin typeface="Arial" pitchFamily="34" charset="0"/>
              </a:rPr>
              <a:t>DK</a:t>
            </a:r>
            <a:r>
              <a:rPr lang="en-US" sz="2000" dirty="0">
                <a:latin typeface="Arial" pitchFamily="34" charset="0"/>
              </a:rPr>
              <a:t>)</a:t>
            </a:r>
            <a:endParaRPr lang="bg-BG" sz="2000" dirty="0">
              <a:latin typeface="Arial" pitchFamily="34" charset="0"/>
            </a:endParaRPr>
          </a:p>
          <a:p>
            <a:pPr eaLnBrk="1" hangingPunct="1">
              <a:defRPr/>
            </a:pPr>
            <a:endParaRPr lang="en-US" sz="2000" dirty="0">
              <a:latin typeface="Arial" pitchFamily="34" charset="0"/>
            </a:endParaRPr>
          </a:p>
          <a:p>
            <a:pPr eaLnBrk="1" hangingPunct="1">
              <a:defRPr/>
            </a:pPr>
            <a:endParaRPr lang="bg-BG" sz="2000" dirty="0">
              <a:latin typeface="Arial" pitchFamily="34" charset="0"/>
            </a:endParaRPr>
          </a:p>
          <a:p>
            <a:pPr eaLnBrk="1" hangingPunct="1">
              <a:defRPr/>
            </a:pPr>
            <a:endParaRPr lang="pt-BR" sz="1100" dirty="0">
              <a:latin typeface="Arial" pitchFamily="34" charset="0"/>
            </a:endParaRPr>
          </a:p>
          <a:p>
            <a:pPr eaLnBrk="1" hangingPunct="1">
              <a:defRPr/>
            </a:pPr>
            <a:r>
              <a:rPr lang="pt-BR" sz="1100" dirty="0">
                <a:latin typeface="Arial" pitchFamily="34" charset="0"/>
              </a:rPr>
              <a:t>C H O N 0</a:t>
            </a:r>
          </a:p>
          <a:p>
            <a:pPr eaLnBrk="1" hangingPunct="1">
              <a:defRPr/>
            </a:pPr>
            <a:r>
              <a:rPr lang="en-US" sz="1100" dirty="0">
                <a:latin typeface="Arial" pitchFamily="34" charset="0"/>
              </a:rPr>
              <a:t>6-31G*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****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Cs     0 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S   3   1.00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      0.3974310              0.2396470        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….      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0.0095740              1.0000000        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****</a:t>
            </a:r>
          </a:p>
          <a:p>
            <a:pPr eaLnBrk="1" hangingPunct="1">
              <a:defRPr/>
            </a:pPr>
            <a:endParaRPr lang="en-US" sz="1200" dirty="0"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CS     0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CS-ECP     3     54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f-</a:t>
            </a:r>
            <a:r>
              <a:rPr lang="en-US" sz="1200" dirty="0" err="1">
                <a:latin typeface="Arial" pitchFamily="34" charset="0"/>
              </a:rPr>
              <a:t>ul</a:t>
            </a:r>
            <a:r>
              <a:rPr lang="en-US" sz="1200" dirty="0">
                <a:latin typeface="Arial" pitchFamily="34" charset="0"/>
              </a:rPr>
              <a:t> potential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  1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2      1.000000000            0.000000000      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s-</a:t>
            </a:r>
            <a:r>
              <a:rPr lang="en-US" sz="1200" dirty="0" err="1">
                <a:latin typeface="Arial" pitchFamily="34" charset="0"/>
              </a:rPr>
              <a:t>ul</a:t>
            </a:r>
            <a:r>
              <a:rPr lang="en-US" sz="1200" dirty="0">
                <a:latin typeface="Arial" pitchFamily="34" charset="0"/>
              </a:rPr>
              <a:t> potential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  1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2      1.160000000          303.500000000      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p-</a:t>
            </a:r>
            <a:r>
              <a:rPr lang="en-US" sz="1200" dirty="0" err="1">
                <a:latin typeface="Arial" pitchFamily="34" charset="0"/>
              </a:rPr>
              <a:t>ul</a:t>
            </a:r>
            <a:r>
              <a:rPr lang="en-US" sz="1200" dirty="0">
                <a:latin typeface="Arial" pitchFamily="34" charset="0"/>
              </a:rPr>
              <a:t> potential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  1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2      0.244700000            2.930000000      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d-</a:t>
            </a:r>
            <a:r>
              <a:rPr lang="en-US" sz="1200" dirty="0" err="1">
                <a:latin typeface="Arial" pitchFamily="34" charset="0"/>
              </a:rPr>
              <a:t>ul</a:t>
            </a:r>
            <a:r>
              <a:rPr lang="en-US" sz="1200" dirty="0">
                <a:latin typeface="Arial" pitchFamily="34" charset="0"/>
              </a:rPr>
              <a:t> potential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  1</a:t>
            </a:r>
          </a:p>
          <a:p>
            <a:pPr eaLnBrk="1" hangingPunct="1">
              <a:defRPr/>
            </a:pPr>
            <a:r>
              <a:rPr lang="en-US" sz="1200" dirty="0">
                <a:latin typeface="Arial" pitchFamily="34" charset="0"/>
              </a:rPr>
              <a:t>2      0.242700000           -1.138000000 </a:t>
            </a:r>
          </a:p>
          <a:p>
            <a:pPr eaLnBrk="1" hangingPunct="1">
              <a:defRPr/>
            </a:pPr>
            <a:endParaRPr lang="en-US" sz="2000" b="1" dirty="0">
              <a:cs typeface="Arial" charset="0"/>
            </a:endParaRPr>
          </a:p>
          <a:p>
            <a:pPr eaLnBrk="1" hangingPunct="1">
              <a:defRPr/>
            </a:pPr>
            <a:r>
              <a:rPr lang="en-US" sz="2000" dirty="0">
                <a:latin typeface="Arial" pitchFamily="34" charset="0"/>
              </a:rPr>
              <a:t>								</a:t>
            </a:r>
            <a:r>
              <a:rPr lang="en-US" sz="2000" b="1" i="1" dirty="0">
                <a:latin typeface="Berlin Sans FB" pitchFamily="34" charset="0"/>
              </a:rPr>
              <a:t>G09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06375" y="1196975"/>
            <a:ext cx="4032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#RHF/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gen</a:t>
            </a:r>
            <a:r>
              <a:rPr lang="en-US" altLang="en-US" sz="2000" b="1">
                <a:solidFill>
                  <a:srgbClr val="9FFFED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Pseudo=Read</a:t>
            </a:r>
            <a:r>
              <a:rPr lang="en-US" altLang="en-US" sz="2000" b="1">
                <a:solidFill>
                  <a:srgbClr val="9FFFED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>
                <a:latin typeface="Courier New" panose="02070309020205020404" pitchFamily="49" charset="0"/>
              </a:rPr>
              <a:t>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8313" y="836613"/>
            <a:ext cx="8964612" cy="3446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1938" indent="-261938" eaLnBrk="1" hangingPunct="1"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3</a:t>
            </a:r>
            <a:r>
              <a:rPr lang="bg-BG" sz="2000" dirty="0">
                <a:solidFill>
                  <a:prstClr val="black"/>
                </a:solidFill>
                <a:latin typeface="Arial" pitchFamily="34" charset="0"/>
              </a:rPr>
              <a:t>. </a:t>
            </a:r>
            <a:r>
              <a:rPr lang="bg-BG" sz="2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Задаване на външни </a:t>
            </a:r>
            <a:r>
              <a:rPr lang="en-US" sz="2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ECPs</a:t>
            </a:r>
            <a:endParaRPr lang="bg-BG" sz="200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prstClr val="black"/>
              </a:solidFill>
              <a:latin typeface="Arial" pitchFamily="34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prstClr val="black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prstClr val="black"/>
                </a:solidFill>
                <a:latin typeface="Arial" pitchFamily="34" charset="0"/>
              </a:rPr>
              <a:t>								</a:t>
            </a:r>
            <a:r>
              <a:rPr lang="en-US" sz="2000" b="1" i="1" dirty="0">
                <a:solidFill>
                  <a:prstClr val="black"/>
                </a:solidFill>
                <a:latin typeface="Berlin Sans FB" pitchFamily="34" charset="0"/>
              </a:rPr>
              <a:t>G09</a:t>
            </a:r>
            <a:endParaRPr lang="bg-BG" sz="2000" b="1" i="1" dirty="0">
              <a:solidFill>
                <a:prstClr val="black"/>
              </a:solidFill>
              <a:latin typeface="Berlin Sans FB" pitchFamily="34" charset="0"/>
            </a:endParaRPr>
          </a:p>
          <a:p>
            <a:pPr eaLnBrk="1" hangingPunct="1">
              <a:defRPr/>
            </a:pPr>
            <a:endParaRPr lang="bg-BG" sz="2000" b="1" i="1" dirty="0">
              <a:solidFill>
                <a:prstClr val="black"/>
              </a:solidFill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bg-BG" sz="1600" dirty="0">
                <a:solidFill>
                  <a:prstClr val="black"/>
                </a:solidFill>
                <a:latin typeface="Arial" pitchFamily="34" charset="0"/>
              </a:rPr>
              <a:t>Молекулна геометрия</a:t>
            </a:r>
          </a:p>
          <a:p>
            <a:pPr eaLnBrk="1" hangingPunct="1">
              <a:defRPr/>
            </a:pPr>
            <a:r>
              <a:rPr lang="bg-BG" sz="1600" dirty="0">
                <a:solidFill>
                  <a:prstClr val="black"/>
                </a:solidFill>
                <a:latin typeface="Arial" pitchFamily="34" charset="0"/>
              </a:rPr>
              <a:t>Празен ред</a:t>
            </a:r>
            <a:endParaRPr lang="en-US" sz="1600" dirty="0">
              <a:solidFill>
                <a:prstClr val="black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2000" dirty="0" err="1">
                <a:solidFill>
                  <a:prstClr val="black"/>
                </a:solidFill>
                <a:cs typeface="Arial" charset="0"/>
              </a:rPr>
              <a:t>Mn</a:t>
            </a:r>
            <a:r>
              <a:rPr lang="en-US" sz="2000" dirty="0">
                <a:solidFill>
                  <a:prstClr val="black"/>
                </a:solidFill>
                <a:cs typeface="Arial" charset="0"/>
              </a:rPr>
              <a:t> 0</a:t>
            </a:r>
          </a:p>
          <a:p>
            <a:pPr eaLnBrk="1" hangingPunct="1">
              <a:defRPr/>
            </a:pPr>
            <a:r>
              <a:rPr lang="en-US" sz="2000" dirty="0">
                <a:solidFill>
                  <a:prstClr val="black"/>
                </a:solidFill>
                <a:cs typeface="Arial" charset="0"/>
              </a:rPr>
              <a:t>MDF10</a:t>
            </a:r>
          </a:p>
          <a:p>
            <a:pPr eaLnBrk="1" hangingPunct="1">
              <a:defRPr/>
            </a:pPr>
            <a:endParaRPr lang="en-US" sz="2000" b="1" i="1" dirty="0">
              <a:solidFill>
                <a:prstClr val="black"/>
              </a:solidFill>
              <a:latin typeface="Berlin Sans FB" pitchFamily="34" charset="0"/>
            </a:endParaRPr>
          </a:p>
          <a:p>
            <a:pPr eaLnBrk="1" hangingPunct="1">
              <a:defRPr/>
            </a:pPr>
            <a:endParaRPr lang="en-US" sz="20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57200" y="1557338"/>
            <a:ext cx="449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#RHF/</a:t>
            </a:r>
            <a:r>
              <a:rPr lang="bg-BG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6-31</a:t>
            </a: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G*</a:t>
            </a:r>
            <a:r>
              <a:rPr lang="en-US" altLang="en-US" sz="2000" b="1">
                <a:solidFill>
                  <a:srgbClr val="9FFFED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Pseudo=Read</a:t>
            </a:r>
            <a:r>
              <a:rPr lang="en-US" altLang="en-US" sz="2000" b="1">
                <a:solidFill>
                  <a:srgbClr val="9FFFED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Opt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n_2acac_X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92150"/>
            <a:ext cx="26003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63938" y="339725"/>
          <a:ext cx="4895850" cy="2984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07195"/>
                <a:gridCol w="1223963"/>
                <a:gridCol w="1182346"/>
                <a:gridCol w="1182346"/>
              </a:tblGrid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Structure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6-31G*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6-31G*/DKH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6-31G*/ RESC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 anchor="ctr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-1841.309744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-1847.672422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-1848.123659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Q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-1841.341330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-1847.704075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-1848.155313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-1841.405766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-1847.768574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-1848.219810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DQ</a:t>
                      </a:r>
                      <a:r>
                        <a:rPr lang="en-US" sz="1200">
                          <a:effectLst/>
                        </a:rPr>
                        <a:t>, kcal/mol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19.821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19.863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19.863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235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sym typeface="Symbol"/>
                        </a:rPr>
                        <a:t>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baseline="-25000" dirty="0">
                          <a:effectLst/>
                        </a:rPr>
                        <a:t>DS</a:t>
                      </a:r>
                      <a:r>
                        <a:rPr lang="en-US" sz="1200" dirty="0">
                          <a:effectLst/>
                        </a:rPr>
                        <a:t>, kcal/</a:t>
                      </a:r>
                      <a:r>
                        <a:rPr lang="en-US" sz="1200" dirty="0" err="1">
                          <a:effectLst/>
                        </a:rPr>
                        <a:t>mol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60.255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60.336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60.336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D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2.519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2.563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2.563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Q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4.582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4.582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4.582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S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D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0.999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1.019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1.019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Q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2.993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2.994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2.994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S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4.870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4.876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4.876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CPU time (D)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09:47:54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15:41:53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15:42:07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CPU time (Q)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05:58:02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07:33:01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07:45:32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  <a:tr h="19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CPU time (S)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00:50:59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01:14:27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01:10:16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70" marR="68570" marT="0" marB="0"/>
                </a:tc>
              </a:tr>
            </a:tbl>
          </a:graphicData>
        </a:graphic>
      </p:graphicFrame>
      <p:sp>
        <p:nvSpPr>
          <p:cNvPr id="18517" name="Rectangle 3"/>
          <p:cNvSpPr>
            <a:spLocks noChangeArrowheads="1"/>
          </p:cNvSpPr>
          <p:nvPr/>
        </p:nvSpPr>
        <p:spPr bwMode="auto">
          <a:xfrm>
            <a:off x="2808288" y="2924175"/>
            <a:ext cx="900112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 b="1">
                <a:latin typeface="Arial" panose="020B0604020202020204" pitchFamily="34" charset="0"/>
                <a:ea typeface="Batang" panose="02030600000101010101" pitchFamily="18" charset="-127"/>
              </a:rPr>
              <a:t>G09</a:t>
            </a:r>
            <a:endParaRPr lang="bg-BG" altLang="ko-KR" sz="2000"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4888" y="3644900"/>
          <a:ext cx="7599364" cy="28225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2075"/>
                <a:gridCol w="1050630"/>
                <a:gridCol w="1014907"/>
                <a:gridCol w="1102938"/>
                <a:gridCol w="1102938"/>
                <a:gridCol w="1102938"/>
                <a:gridCol w="1102938"/>
              </a:tblGrid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Structure11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6-31G*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6-31G*/DKH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6-31G*/ ZORA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TZVPP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TZVPP/DKH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TZVPP/ ZORA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 anchor="ctr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-1841.293783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-1847.609611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-1853.215501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-1838.714866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-----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-1854.217074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Q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-1841.316774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-1847.670579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-1853.253778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-1838.737185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-1849.657535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-1854.273449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-1841.389921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-1847.743914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-1853.327106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-1838.764658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-1849.726011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-1854.339286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DQ</a:t>
                      </a:r>
                      <a:r>
                        <a:rPr lang="en-US" sz="1200">
                          <a:effectLst/>
                        </a:rPr>
                        <a:t>, kcal/mol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14.427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38.258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24.019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14.005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-----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35.376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DS</a:t>
                      </a:r>
                      <a:r>
                        <a:rPr lang="en-US" sz="1200">
                          <a:effectLst/>
                        </a:rPr>
                        <a:t>, kcal/mol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60.328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84.276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70.033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31.245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-----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76.689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D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2.540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0.757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1.971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2.245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-----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0.761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Q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3.774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3.774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3.775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4.172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3.781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3.780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S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8.770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D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1.020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1.043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-----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1.040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Q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3.049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3.050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3.050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3.068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3.051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3.048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S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4.872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4.877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4.878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5.059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CPU time (D)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03:02:36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00:49:59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04:21:12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03:02:28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-----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37:18:49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CPU time (Q)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00:10:54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00:25:01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00:18:10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03:10:01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27:25:49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02:23:55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  <a:tr h="18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CPU time (S)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00:03:41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00:03:16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00:03:38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02:21:09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00:50:49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01:00:24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5" marR="68585" marT="0" marB="0"/>
                </a:tc>
              </a:tr>
            </a:tbl>
          </a:graphicData>
        </a:graphic>
      </p:graphicFrame>
      <p:sp>
        <p:nvSpPr>
          <p:cNvPr id="18648" name="Rectangle 4"/>
          <p:cNvSpPr>
            <a:spLocks noChangeArrowheads="1"/>
          </p:cNvSpPr>
          <p:nvPr/>
        </p:nvSpPr>
        <p:spPr bwMode="auto">
          <a:xfrm>
            <a:off x="34925" y="5373688"/>
            <a:ext cx="9413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 b="1">
                <a:latin typeface="Arial" panose="020B0604020202020204" pitchFamily="34" charset="0"/>
                <a:ea typeface="Batang" panose="02030600000101010101" pitchFamily="18" charset="-127"/>
              </a:rPr>
              <a:t>ORCA</a:t>
            </a:r>
            <a:endParaRPr lang="bg-BG" altLang="ko-KR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0638" y="404813"/>
          <a:ext cx="6953250" cy="26003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60962"/>
                <a:gridCol w="993407"/>
                <a:gridCol w="969281"/>
                <a:gridCol w="969281"/>
                <a:gridCol w="1000645"/>
                <a:gridCol w="982551"/>
                <a:gridCol w="977123"/>
              </a:tblGrid>
              <a:tr h="16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Basis set</a:t>
                      </a:r>
                      <a:endParaRPr lang="bg-BG" sz="11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6-31G*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LANL2DZ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CEP-31G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def2-TZVP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cc-pVTZ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aug-cc-pVTZ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 baseline="-25000">
                          <a:effectLst/>
                        </a:rPr>
                        <a:t>D</a:t>
                      </a:r>
                      <a:r>
                        <a:rPr lang="en-US" sz="1100">
                          <a:effectLst/>
                        </a:rPr>
                        <a:t>, a.u.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-1841.309744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-794.252963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-232.524547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-1841.724839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-1841.733363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 baseline="-25000">
                          <a:effectLst/>
                        </a:rPr>
                        <a:t>Q</a:t>
                      </a:r>
                      <a:r>
                        <a:rPr lang="en-US" sz="1100">
                          <a:effectLst/>
                        </a:rPr>
                        <a:t>, a.u.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-1841.341330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-794.280636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-232.553261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-1841.754411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-1841.762482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-1841.772120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 baseline="-25000">
                          <a:effectLst/>
                        </a:rPr>
                        <a:t>S</a:t>
                      </a:r>
                      <a:r>
                        <a:rPr lang="en-US" sz="1100">
                          <a:effectLst/>
                        </a:rPr>
                        <a:t>, a.u.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-1841.405766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-794.340940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-232.614901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-1841.814338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-1841.821311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-1841.831086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sym typeface="Symbol"/>
                        </a:rPr>
                        <a:t></a:t>
                      </a: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 baseline="-25000">
                          <a:effectLst/>
                        </a:rPr>
                        <a:t>DQ</a:t>
                      </a:r>
                      <a:r>
                        <a:rPr lang="en-US" sz="1100">
                          <a:effectLst/>
                        </a:rPr>
                        <a:t>, kcal/mol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19.821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17.365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18.018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18.557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18.272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sym typeface="Symbol"/>
                        </a:rPr>
                        <a:t></a:t>
                      </a:r>
                      <a:r>
                        <a:rPr lang="en-US" sz="1100">
                          <a:effectLst/>
                        </a:rPr>
                        <a:t>E</a:t>
                      </a:r>
                      <a:r>
                        <a:rPr lang="en-US" sz="1100" baseline="-25000">
                          <a:effectLst/>
                        </a:rPr>
                        <a:t>DS</a:t>
                      </a:r>
                      <a:r>
                        <a:rPr lang="en-US" sz="1100">
                          <a:effectLst/>
                        </a:rPr>
                        <a:t>, kcal/mol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60.255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55.206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56.698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56.161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55.188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&gt;</a:t>
                      </a:r>
                      <a:r>
                        <a:rPr lang="en-US" sz="1100" baseline="-25000">
                          <a:effectLst/>
                        </a:rPr>
                        <a:t>D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2.519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2.485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2.476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2.473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2.473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&gt;</a:t>
                      </a:r>
                      <a:r>
                        <a:rPr lang="en-US" sz="1100" baseline="-25000">
                          <a:effectLst/>
                        </a:rPr>
                        <a:t>Q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4.582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4.555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4.559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4.545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4.543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4.544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&lt;S</a:t>
                      </a:r>
                      <a:r>
                        <a:rPr lang="en-US" sz="1100" baseline="30000">
                          <a:effectLst/>
                        </a:rPr>
                        <a:t>2</a:t>
                      </a:r>
                      <a:r>
                        <a:rPr lang="en-US" sz="1100">
                          <a:effectLst/>
                        </a:rPr>
                        <a:t>&gt;</a:t>
                      </a:r>
                      <a:r>
                        <a:rPr lang="en-US" sz="1100" baseline="-25000">
                          <a:effectLst/>
                        </a:rPr>
                        <a:t>S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8.755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8.755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8.758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8.756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8.757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8.756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sym typeface="Symbol"/>
                        </a:rPr>
                        <a:t></a:t>
                      </a:r>
                      <a:r>
                        <a:rPr lang="en-US" sz="1100">
                          <a:effectLst/>
                        </a:rPr>
                        <a:t>(Mn)</a:t>
                      </a:r>
                      <a:r>
                        <a:rPr lang="en-US" sz="1100" baseline="-25000">
                          <a:effectLst/>
                        </a:rPr>
                        <a:t> D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1.017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0.989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sym typeface="Symbol"/>
                        </a:rPr>
                        <a:t></a:t>
                      </a:r>
                      <a:r>
                        <a:rPr lang="en-US" sz="1100">
                          <a:effectLst/>
                        </a:rPr>
                        <a:t>(Mn)</a:t>
                      </a:r>
                      <a:r>
                        <a:rPr lang="en-US" sz="1100" baseline="-25000">
                          <a:effectLst/>
                        </a:rPr>
                        <a:t> Q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2.993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2.978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2.985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3.005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2.984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3.011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sym typeface="Symbol"/>
                        </a:rPr>
                        <a:t></a:t>
                      </a:r>
                      <a:r>
                        <a:rPr lang="en-US" sz="1100">
                          <a:effectLst/>
                        </a:rPr>
                        <a:t>(Mn)</a:t>
                      </a:r>
                      <a:r>
                        <a:rPr lang="en-US" sz="1100" baseline="-25000">
                          <a:effectLst/>
                        </a:rPr>
                        <a:t> S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4.870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4.792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4.844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4.851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4.825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4.879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CPU time (D)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09:47:54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11:17:30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07:01:15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285:35:00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587:49:44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CPU time (Q)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05:58:02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03:25:33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03:10:45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71:35:58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221:45:40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2621:19:15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  <a:tr h="17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CPU time (S)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00:50:59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00:31:22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00:33:39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14:01:37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24:58:36</a:t>
                      </a:r>
                      <a:endParaRPr lang="bg-BG" sz="11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256:55:18</a:t>
                      </a:r>
                      <a:endParaRPr lang="bg-BG" sz="11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5142" marR="65142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55700" y="3349625"/>
          <a:ext cx="7593013" cy="3103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4777"/>
                <a:gridCol w="1071886"/>
                <a:gridCol w="1035440"/>
                <a:gridCol w="1035440"/>
                <a:gridCol w="1035440"/>
                <a:gridCol w="1135015"/>
                <a:gridCol w="1135015"/>
              </a:tblGrid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Basis set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6-31G*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LANL2DZ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CEP-31G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6-31G*/ CEP-31G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6-31G*/ LANL2DZ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6-31G*/ MDF10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 anchor="ctr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-1841.309744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-794.252963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-232.524547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-1092.841059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-794.318162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-793.521613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Q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-1841.341330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-794.280636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-232.553261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-1092.787243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-794.345627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-793.551031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, a.u.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-1841.405766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-794.340940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-232.614901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-1092.708485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-794.404942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-793.614158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DQ</a:t>
                      </a:r>
                      <a:r>
                        <a:rPr lang="en-US" sz="1200">
                          <a:effectLst/>
                        </a:rPr>
                        <a:t>, kcal/mol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19.821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17.365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18.018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-33.770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17.235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18.458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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baseline="-25000">
                          <a:effectLst/>
                        </a:rPr>
                        <a:t>DS</a:t>
                      </a:r>
                      <a:r>
                        <a:rPr lang="en-US" sz="1200">
                          <a:effectLst/>
                        </a:rPr>
                        <a:t>, kcal/mol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60.255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55.206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56.698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-83.191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54.455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58.073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D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2.519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2.485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2.476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0.787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2.471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2.563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Q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4.582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4.559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3.780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4.540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4.584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&lt;S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&gt;</a:t>
                      </a:r>
                      <a:r>
                        <a:rPr lang="en-US" sz="1200" baseline="-25000">
                          <a:effectLst/>
                        </a:rPr>
                        <a:t>S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8.818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8.756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D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0.999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0.991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0.571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1.012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1.016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Q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2.993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2.978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2.985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1.402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2.980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2.991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sym typeface="Symbol"/>
                        </a:rPr>
                        <a:t></a:t>
                      </a:r>
                      <a:r>
                        <a:rPr lang="en-US" sz="1200">
                          <a:effectLst/>
                        </a:rPr>
                        <a:t>(Mn)</a:t>
                      </a:r>
                      <a:r>
                        <a:rPr lang="en-US" sz="1200" baseline="-25000">
                          <a:effectLst/>
                        </a:rPr>
                        <a:t> S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4.870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4.792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4.844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2.550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4.775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4.882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CPU time (D)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09:47:54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11:17:30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07:01:15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01:22:36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21:18:07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21:58:42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CPU time (Q)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05:58:02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03:25:33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03:10:45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01:27:13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07:35:32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07:29:41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  <a:tr h="206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CPU time (S)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00:50:59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00:31:22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00:33:39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01:18:14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01:08:01</a:t>
                      </a:r>
                      <a:endParaRPr lang="bg-BG" sz="120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01:11:23</a:t>
                      </a:r>
                      <a:endParaRPr lang="bg-BG" sz="1200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3" marR="68583" marT="0" marB="0"/>
                </a:tc>
              </a:tr>
            </a:tbl>
          </a:graphicData>
        </a:graphic>
      </p:graphicFrame>
      <p:sp>
        <p:nvSpPr>
          <p:cNvPr id="19718" name="TextBox 3"/>
          <p:cNvSpPr txBox="1">
            <a:spLocks noChangeArrowheads="1"/>
          </p:cNvSpPr>
          <p:nvPr/>
        </p:nvSpPr>
        <p:spPr bwMode="auto">
          <a:xfrm>
            <a:off x="323850" y="1557338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G0</a:t>
            </a:r>
            <a:r>
              <a:rPr lang="bg-BG" altLang="en-US" sz="1800" b="1" dirty="0" smtClean="0">
                <a:latin typeface="Arial" panose="020B0604020202020204" pitchFamily="34" charset="0"/>
              </a:rPr>
              <a:t>9</a:t>
            </a:r>
            <a:endParaRPr lang="bg-BG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19719" name="TextBox 4"/>
          <p:cNvSpPr txBox="1">
            <a:spLocks noChangeArrowheads="1"/>
          </p:cNvSpPr>
          <p:nvPr/>
        </p:nvSpPr>
        <p:spPr bwMode="auto">
          <a:xfrm>
            <a:off x="179388" y="4652963"/>
            <a:ext cx="865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ORCA</a:t>
            </a:r>
            <a:endParaRPr lang="bg-BG" altLang="en-US" sz="1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1331640" y="404664"/>
            <a:ext cx="65966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4400" b="1" dirty="0" smtClean="0">
                <a:latin typeface="Arial" panose="020B0604020202020204" pitchFamily="34" charset="0"/>
              </a:rPr>
              <a:t>Самостоятелна работа</a:t>
            </a:r>
            <a:endParaRPr lang="bg-BG" altLang="en-US" sz="4400" b="1" dirty="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55679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1" hangingPunct="1">
              <a:buFontTx/>
              <a:buAutoNum type="arabicPeriod"/>
              <a:defRPr/>
            </a:pPr>
            <a:r>
              <a:rPr lang="bg-BG" sz="2400" dirty="0" smtClean="0">
                <a:latin typeface="Arial" pitchFamily="34" charset="0"/>
              </a:rPr>
              <a:t>Пресметнете енергията на молекулата с </a:t>
            </a:r>
            <a:r>
              <a:rPr lang="en-US" sz="2400" dirty="0" smtClean="0">
                <a:latin typeface="Arial" pitchFamily="34" charset="0"/>
              </a:rPr>
              <a:t>HF/6-31G*</a:t>
            </a:r>
            <a:r>
              <a:rPr lang="bg-BG" sz="2400" dirty="0" smtClean="0">
                <a:latin typeface="Arial" pitchFamily="34" charset="0"/>
              </a:rPr>
              <a:t>, като отчетете релативистичните ефекти с метода на </a:t>
            </a:r>
            <a:r>
              <a:rPr lang="en-US" sz="2400" dirty="0" smtClean="0">
                <a:latin typeface="Arial" pitchFamily="34" charset="0"/>
              </a:rPr>
              <a:t>Douglas-Kroll-Hess</a:t>
            </a:r>
            <a:r>
              <a:rPr lang="bg-BG" sz="2400" dirty="0" smtClean="0">
                <a:latin typeface="Arial" pitchFamily="34" charset="0"/>
              </a:rPr>
              <a:t>.</a:t>
            </a:r>
          </a:p>
          <a:p>
            <a:pPr algn="just" eaLnBrk="1" hangingPunct="1">
              <a:defRPr/>
            </a:pPr>
            <a:endParaRPr lang="bg-BG" sz="2400" dirty="0" smtClean="0">
              <a:latin typeface="Arial" pitchFamily="34" charset="0"/>
            </a:endParaRPr>
          </a:p>
          <a:p>
            <a:pPr marL="457200" indent="-457200" algn="just" eaLnBrk="1" hangingPunct="1">
              <a:buFont typeface="+mj-lt"/>
              <a:buAutoNum type="arabicPeriod" startAt="2"/>
              <a:defRPr/>
            </a:pPr>
            <a:r>
              <a:rPr lang="bg-BG" sz="2400" dirty="0">
                <a:latin typeface="Arial" pitchFamily="34" charset="0"/>
              </a:rPr>
              <a:t>Пресметнете енергията на молекулата с </a:t>
            </a:r>
            <a:r>
              <a:rPr lang="en-US" sz="2400" dirty="0">
                <a:latin typeface="Arial" pitchFamily="34" charset="0"/>
              </a:rPr>
              <a:t>HF/6-31G*</a:t>
            </a:r>
            <a:r>
              <a:rPr lang="bg-BG" sz="2400" dirty="0">
                <a:latin typeface="Arial" pitchFamily="34" charset="0"/>
              </a:rPr>
              <a:t>, </a:t>
            </a:r>
            <a:r>
              <a:rPr lang="bg-BG" sz="2400" dirty="0" smtClean="0">
                <a:latin typeface="Arial" pitchFamily="34" charset="0"/>
              </a:rPr>
              <a:t>като използвате релативистично-</a:t>
            </a:r>
            <a:r>
              <a:rPr lang="bg-BG" sz="2400" dirty="0" err="1" smtClean="0">
                <a:latin typeface="Arial" pitchFamily="34" charset="0"/>
              </a:rPr>
              <a:t>напаснат</a:t>
            </a:r>
            <a:r>
              <a:rPr lang="bg-BG" sz="2400" dirty="0" smtClean="0">
                <a:latin typeface="Arial" pitchFamily="34" charset="0"/>
              </a:rPr>
              <a:t> </a:t>
            </a:r>
            <a:r>
              <a:rPr lang="bg-BG" sz="2400" dirty="0" err="1" smtClean="0">
                <a:latin typeface="Arial" pitchFamily="34" charset="0"/>
              </a:rPr>
              <a:t>псевдопотенциал</a:t>
            </a:r>
            <a:r>
              <a:rPr lang="bg-BG" sz="2400" dirty="0" smtClean="0">
                <a:latin typeface="Arial" pitchFamily="34" charset="0"/>
              </a:rPr>
              <a:t> за вътрешните електрони.</a:t>
            </a:r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02035" y="5661248"/>
            <a:ext cx="79208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Грешките в пресметнатите свойства са толкова </a:t>
            </a:r>
            <a:r>
              <a:rPr lang="bg-BG" alt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по-големи</a:t>
            </a:r>
            <a:r>
              <a:rPr lang="bg-BG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, колкото по-тежък е </a:t>
            </a:r>
            <a:r>
              <a:rPr lang="bg-BG" alt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атомът!</a:t>
            </a:r>
            <a:endParaRPr lang="bg-BG" altLang="en-US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31913" y="1484313"/>
            <a:ext cx="1887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solvent effects </a:t>
            </a:r>
            <a:endParaRPr lang="bg-BG" altLang="en-US" sz="200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62475" y="1557338"/>
            <a:ext cx="45720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’electron correlation effects’</a:t>
            </a:r>
            <a:endParaRPr lang="bg-BG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’non-addiabatic effects’</a:t>
            </a:r>
            <a:endParaRPr lang="bg-BG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bg-BG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 ’relativistic effects’</a:t>
            </a:r>
            <a:endParaRPr lang="bg-BG" altLang="en-US" sz="20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468313" y="466725"/>
            <a:ext cx="8528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400" b="1">
                <a:latin typeface="Arial" panose="020B0604020202020204" pitchFamily="34" charset="0"/>
              </a:rPr>
              <a:t>Отчитане на ефекти в квантовохимичните изчисления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524" y="3068960"/>
            <a:ext cx="4593601" cy="22431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0568" y="5271011"/>
            <a:ext cx="53335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http://home.cc.umanitoba.ca/~schrecke/Pictures/research_page_pictures/ACR2010TOC_small.jpg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482850" y="3716338"/>
            <a:ext cx="3876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Lorentz Transformation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646238"/>
            <a:ext cx="4308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4292600"/>
            <a:ext cx="565308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2411413" y="735013"/>
            <a:ext cx="370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Galilean Transformation</a:t>
            </a:r>
            <a:endParaRPr lang="bg-BG" altLang="en-US" sz="2400" b="1">
              <a:latin typeface="Arial" panose="020B0604020202020204" pitchFamily="34" charset="0"/>
            </a:endParaRPr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445125"/>
            <a:ext cx="32146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260" y="984845"/>
            <a:ext cx="7993062" cy="5324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bg-BG" sz="2000" dirty="0">
                <a:latin typeface="Arial" pitchFamily="34" charset="0"/>
              </a:rPr>
              <a:t>Релативистичните ефекти могат да се разделят на два типа: 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bg-BG" sz="2000" dirty="0">
                <a:latin typeface="Arial" pitchFamily="34" charset="0"/>
              </a:rPr>
              <a:t>„</a:t>
            </a:r>
            <a:r>
              <a:rPr lang="bg-BG" sz="2000" b="1" u="sng" dirty="0">
                <a:solidFill>
                  <a:srgbClr val="FF0000"/>
                </a:solidFill>
                <a:latin typeface="Arial" pitchFamily="34" charset="0"/>
              </a:rPr>
              <a:t>скаларни</a:t>
            </a:r>
            <a:r>
              <a:rPr lang="bg-BG" sz="2000" dirty="0">
                <a:latin typeface="Arial" pitchFamily="34" charset="0"/>
              </a:rPr>
              <a:t>“ ефекти и ефекти </a:t>
            </a:r>
            <a:r>
              <a:rPr lang="bg-BG" sz="2000" b="1" u="sng" dirty="0">
                <a:latin typeface="Arial" pitchFamily="34" charset="0"/>
              </a:rPr>
              <a:t>на спин-орбитално взаимодействие</a:t>
            </a:r>
            <a:r>
              <a:rPr lang="bg-BG" sz="2000" dirty="0">
                <a:latin typeface="Arial" pitchFamily="34" charset="0"/>
              </a:rPr>
              <a:t>:</a:t>
            </a:r>
          </a:p>
          <a:p>
            <a:pPr algn="just" eaLnBrk="1" hangingPunct="1">
              <a:defRPr/>
            </a:pPr>
            <a:endParaRPr lang="bg-BG" sz="2000" dirty="0">
              <a:latin typeface="Arial" pitchFamily="34" charset="0"/>
            </a:endParaRPr>
          </a:p>
          <a:p>
            <a:pPr algn="just" eaLnBrk="1" hangingPunct="1">
              <a:defRPr/>
            </a:pPr>
            <a:endParaRPr lang="bg-BG" sz="2000" dirty="0"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bg-BG" sz="2000" dirty="0">
                <a:latin typeface="Arial" pitchFamily="34" charset="0"/>
              </a:rPr>
              <a:t> </a:t>
            </a:r>
            <a:r>
              <a:rPr lang="en-US" sz="2000" dirty="0">
                <a:latin typeface="Arial" pitchFamily="34" charset="0"/>
              </a:rPr>
              <a:t>The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mass-velocity correction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000" dirty="0">
                <a:latin typeface="Arial" pitchFamily="34" charset="0"/>
              </a:rPr>
              <a:t>e </a:t>
            </a:r>
            <a:r>
              <a:rPr lang="bg-BG" sz="2000" dirty="0">
                <a:latin typeface="Arial" pitchFamily="34" charset="0"/>
              </a:rPr>
              <a:t>корекция представяща кинетичната енергия чрез специалната релативистична формула</a:t>
            </a:r>
          </a:p>
          <a:p>
            <a:pPr algn="just" eaLnBrk="1" hangingPunct="1">
              <a:defRPr/>
            </a:pPr>
            <a:endParaRPr lang="bg-BG" sz="2000" dirty="0"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bg-BG" sz="2000" dirty="0">
                <a:latin typeface="Arial" pitchFamily="34" charset="0"/>
              </a:rPr>
              <a:t>					вместо</a:t>
            </a:r>
          </a:p>
          <a:p>
            <a:pPr algn="just" eaLnBrk="1" hangingPunct="1">
              <a:defRPr/>
            </a:pPr>
            <a:endParaRPr lang="bg-BG" sz="2000" dirty="0"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bg-BG" sz="2000" dirty="0">
                <a:latin typeface="Arial" pitchFamily="34" charset="0"/>
              </a:rPr>
              <a:t>/</a:t>
            </a: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зависимост на масата на електрона от скоростта</a:t>
            </a:r>
            <a:r>
              <a:rPr lang="bg-BG" sz="2000" dirty="0">
                <a:latin typeface="Arial" pitchFamily="34" charset="0"/>
              </a:rPr>
              <a:t>/</a:t>
            </a:r>
            <a:endParaRPr lang="en-US" sz="2000" dirty="0">
              <a:latin typeface="Arial" pitchFamily="34" charset="0"/>
            </a:endParaRPr>
          </a:p>
          <a:p>
            <a:pPr algn="just" eaLnBrk="1" hangingPunct="1">
              <a:defRPr/>
            </a:pPr>
            <a:endParaRPr lang="en-US" sz="2000" dirty="0">
              <a:latin typeface="Arial" pitchFamily="34" charset="0"/>
            </a:endParaRPr>
          </a:p>
          <a:p>
            <a:pPr algn="just" eaLnBrk="1" hangingPunct="1">
              <a:defRPr/>
            </a:pPr>
            <a:endParaRPr lang="bg-BG" sz="2000" dirty="0"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2000" dirty="0">
                <a:latin typeface="Arial" pitchFamily="34" charset="0"/>
              </a:rPr>
              <a:t>The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Darwin correction</a:t>
            </a:r>
            <a:r>
              <a:rPr lang="bg-BG" sz="20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bg-BG" sz="2000" dirty="0">
                <a:latin typeface="Arial" pitchFamily="34" charset="0"/>
              </a:rPr>
              <a:t>е корекция за електрон - ядреното взаимодействие. Може да се интерпретира като </a:t>
            </a:r>
            <a:r>
              <a:rPr lang="bg-BG" sz="2000" dirty="0" smtClean="0">
                <a:latin typeface="Arial" pitchFamily="34" charset="0"/>
              </a:rPr>
              <a:t>‚замазване‘ </a:t>
            </a:r>
            <a:r>
              <a:rPr lang="bg-BG" sz="2000" dirty="0">
                <a:latin typeface="Arial" pitchFamily="34" charset="0"/>
              </a:rPr>
              <a:t>на електростатичното взаимодействие между ядрото и електрона дължащо се на мигновените квантови осцилации на електроните. </a:t>
            </a:r>
          </a:p>
        </p:txBody>
      </p:sp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755576" y="3380382"/>
            <a:ext cx="7056438" cy="533400"/>
            <a:chOff x="755576" y="3543672"/>
            <a:chExt cx="7056784" cy="533400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3585964"/>
              <a:ext cx="3648075" cy="419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5060" y="3543672"/>
              <a:ext cx="1257300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55776" y="303039"/>
            <a:ext cx="3890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400" b="1" dirty="0" smtClean="0">
                <a:latin typeface="Arial" panose="020B0604020202020204" pitchFamily="34" charset="0"/>
              </a:rPr>
              <a:t>Релативистични ефекти</a:t>
            </a:r>
            <a:endParaRPr lang="bg-BG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2789088" y="379245"/>
            <a:ext cx="3367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400" b="1" dirty="0">
                <a:latin typeface="Arial" panose="020B0604020202020204" pitchFamily="34" charset="0"/>
              </a:rPr>
              <a:t>Уравнение на </a:t>
            </a:r>
            <a:r>
              <a:rPr lang="bg-BG" altLang="en-US" sz="2400" b="1" dirty="0" err="1" smtClean="0">
                <a:latin typeface="Arial" panose="020B0604020202020204" pitchFamily="34" charset="0"/>
              </a:rPr>
              <a:t>Дирак</a:t>
            </a:r>
            <a:endParaRPr lang="bg-BG" altLang="en-US" sz="2400" b="1" dirty="0">
              <a:latin typeface="Arial" panose="020B0604020202020204" pitchFamily="34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1268413"/>
            <a:ext cx="19526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2852738"/>
            <a:ext cx="3248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1341438"/>
            <a:ext cx="10096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3"/>
          <p:cNvSpPr txBox="1">
            <a:spLocks noChangeArrowheads="1"/>
          </p:cNvSpPr>
          <p:nvPr/>
        </p:nvSpPr>
        <p:spPr bwMode="auto">
          <a:xfrm>
            <a:off x="6300788" y="1268413"/>
            <a:ext cx="2725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 dirty="0"/>
              <a:t>&gt; 0 електронни състояния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 dirty="0"/>
              <a:t>&lt; 0 </a:t>
            </a:r>
            <a:r>
              <a:rPr lang="bg-BG" altLang="en-US" sz="1800" dirty="0" err="1"/>
              <a:t>позитронни</a:t>
            </a:r>
            <a:r>
              <a:rPr lang="bg-BG" altLang="en-US" sz="1800" dirty="0"/>
              <a:t> </a:t>
            </a:r>
            <a:r>
              <a:rPr lang="bg-BG" altLang="en-US" sz="1800" dirty="0" smtClean="0"/>
              <a:t>състояния</a:t>
            </a:r>
            <a:endParaRPr lang="bg-BG" altLang="en-US" sz="1800" dirty="0"/>
          </a:p>
        </p:txBody>
      </p:sp>
      <p:sp>
        <p:nvSpPr>
          <p:cNvPr id="5127" name="TextBox 4"/>
          <p:cNvSpPr txBox="1">
            <a:spLocks noChangeArrowheads="1"/>
          </p:cNvSpPr>
          <p:nvPr/>
        </p:nvSpPr>
        <p:spPr bwMode="auto">
          <a:xfrm>
            <a:off x="750888" y="2205038"/>
            <a:ext cx="504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Операторът на Дирак има 4 компонента:</a:t>
            </a: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944563" y="3906838"/>
            <a:ext cx="67405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векторен потенциал на магнитното поле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bg-BG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оператор на импулса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bg-BG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скаларен потенциал на електричното поле</a:t>
            </a:r>
          </a:p>
        </p:txBody>
      </p:sp>
      <p:pic>
        <p:nvPicPr>
          <p:cNvPr id="51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3933825"/>
            <a:ext cx="2190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4437063"/>
            <a:ext cx="1905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5084763"/>
            <a:ext cx="2476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2786063"/>
            <a:ext cx="1704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70263"/>
            <a:ext cx="25050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227638"/>
            <a:ext cx="29813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38775"/>
            <a:ext cx="52197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xtBox 6"/>
          <p:cNvSpPr txBox="1">
            <a:spLocks noChangeArrowheads="1"/>
          </p:cNvSpPr>
          <p:nvPr/>
        </p:nvSpPr>
        <p:spPr bwMode="auto">
          <a:xfrm>
            <a:off x="1403350" y="6524625"/>
            <a:ext cx="2355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2х2 матрици на Паули</a:t>
            </a:r>
          </a:p>
        </p:txBody>
      </p:sp>
      <p:sp>
        <p:nvSpPr>
          <p:cNvPr id="5137" name="TextBox 17"/>
          <p:cNvSpPr txBox="1">
            <a:spLocks noChangeArrowheads="1"/>
          </p:cNvSpPr>
          <p:nvPr/>
        </p:nvSpPr>
        <p:spPr bwMode="auto">
          <a:xfrm>
            <a:off x="5889625" y="6237288"/>
            <a:ext cx="2376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4х4 матрици на Дирак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38" y="1649413"/>
            <a:ext cx="12573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700213"/>
            <a:ext cx="19526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5254625" y="1893888"/>
            <a:ext cx="3421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4 компонентна вълнова функция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3213100"/>
            <a:ext cx="209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1582738" y="3141663"/>
            <a:ext cx="5086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спинор, съоветстващ на </a:t>
            </a:r>
            <a:r>
              <a:rPr lang="bg-BG" altLang="en-US" sz="1800">
                <a:sym typeface="Symbol" panose="05050102010706020507" pitchFamily="18" charset="2"/>
              </a:rPr>
              <a:t></a:t>
            </a:r>
            <a:r>
              <a:rPr lang="bg-BG" altLang="en-US" sz="1800"/>
              <a:t> и </a:t>
            </a:r>
            <a:r>
              <a:rPr lang="bg-BG" altLang="en-US" sz="1800">
                <a:sym typeface="Symbol" panose="05050102010706020507" pitchFamily="18" charset="2"/>
              </a:rPr>
              <a:t> </a:t>
            </a:r>
            <a:r>
              <a:rPr lang="bg-BG" altLang="en-US" sz="1800"/>
              <a:t>спин на електрона</a:t>
            </a:r>
          </a:p>
        </p:txBody>
      </p:sp>
      <p:pic>
        <p:nvPicPr>
          <p:cNvPr id="615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3644900"/>
            <a:ext cx="1809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1535113" y="3635375"/>
            <a:ext cx="5087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1800"/>
              <a:t>спинор, съоветстващ на </a:t>
            </a:r>
            <a:r>
              <a:rPr lang="bg-BG" altLang="en-US" sz="1800">
                <a:sym typeface="Symbol" panose="05050102010706020507" pitchFamily="18" charset="2"/>
              </a:rPr>
              <a:t></a:t>
            </a:r>
            <a:r>
              <a:rPr lang="bg-BG" altLang="en-US" sz="1800"/>
              <a:t> и </a:t>
            </a:r>
            <a:r>
              <a:rPr lang="bg-BG" altLang="en-US" sz="1800">
                <a:sym typeface="Symbol" panose="05050102010706020507" pitchFamily="18" charset="2"/>
              </a:rPr>
              <a:t> </a:t>
            </a:r>
            <a:r>
              <a:rPr lang="bg-BG" altLang="en-US" sz="1800"/>
              <a:t>спин на позитрона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539750" y="260350"/>
            <a:ext cx="8208963" cy="641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400" b="1" dirty="0">
                <a:latin typeface="Arial" panose="020B0604020202020204" pitchFamily="34" charset="0"/>
              </a:rPr>
              <a:t>Релативистични изчислителни методи</a:t>
            </a:r>
            <a:r>
              <a:rPr lang="bg-BG" altLang="en-US" sz="1800" dirty="0">
                <a:latin typeface="Arial" panose="020B0604020202020204" pitchFamily="34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1800" dirty="0">
                <a:latin typeface="Arial" panose="020B0604020202020204" pitchFamily="34" charset="0"/>
              </a:rPr>
              <a:t>(в ред на намаляваща точност)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• </a:t>
            </a:r>
            <a:r>
              <a:rPr lang="en-US" altLang="en-US" sz="1800" b="1" dirty="0">
                <a:latin typeface="Arial" panose="020B0604020202020204" pitchFamily="34" charset="0"/>
              </a:rPr>
              <a:t>Quantum electrodynamics</a:t>
            </a:r>
            <a:r>
              <a:rPr lang="bg-BG" altLang="en-US" sz="1800" b="1" dirty="0">
                <a:latin typeface="Arial" panose="020B0604020202020204" pitchFamily="34" charset="0"/>
              </a:rPr>
              <a:t>: „по принцип“ </a:t>
            </a:r>
            <a:r>
              <a:rPr lang="bg-BG" altLang="en-US" sz="1800" dirty="0">
                <a:latin typeface="Arial" panose="020B0604020202020204" pitchFamily="34" charset="0"/>
              </a:rPr>
              <a:t>третират ядрата, електроните и взаимодействията (фотоните) на едно и също ниво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  <a:r>
              <a:rPr lang="bg-BG" altLang="en-US" sz="1800" dirty="0">
                <a:latin typeface="Arial" panose="020B0604020202020204" pitchFamily="34" charset="0"/>
              </a:rPr>
              <a:t> На практика тези методи са приложими само за много прости системи. Неприложим за химични структури.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• </a:t>
            </a:r>
            <a:r>
              <a:rPr lang="en-US" altLang="en-US" sz="1800" b="1" dirty="0">
                <a:latin typeface="Arial" panose="020B0604020202020204" pitchFamily="34" charset="0"/>
              </a:rPr>
              <a:t>Four-component relativistic methods</a:t>
            </a:r>
            <a:r>
              <a:rPr lang="bg-BG" altLang="en-US" sz="1800" b="1" dirty="0">
                <a:latin typeface="Arial" panose="020B0604020202020204" pitchFamily="34" charset="0"/>
              </a:rPr>
              <a:t>: </a:t>
            </a:r>
            <a:r>
              <a:rPr lang="bg-BG" altLang="en-US" sz="1800" dirty="0">
                <a:latin typeface="Arial" panose="020B0604020202020204" pitchFamily="34" charset="0"/>
              </a:rPr>
              <a:t>базират се на уравнението на </a:t>
            </a:r>
            <a:r>
              <a:rPr lang="bg-BG" altLang="en-US" sz="1800" dirty="0" err="1">
                <a:latin typeface="Arial" panose="020B0604020202020204" pitchFamily="34" charset="0"/>
              </a:rPr>
              <a:t>Дирак</a:t>
            </a:r>
            <a:r>
              <a:rPr lang="bg-BG" altLang="en-US" sz="1800" dirty="0">
                <a:latin typeface="Arial" panose="020B0604020202020204" pitchFamily="34" charset="0"/>
              </a:rPr>
              <a:t> и третират молекулата </a:t>
            </a:r>
            <a:r>
              <a:rPr lang="bg-BG" altLang="en-US" sz="1800" dirty="0" err="1">
                <a:latin typeface="Arial" panose="020B0604020202020204" pitchFamily="34" charset="0"/>
              </a:rPr>
              <a:t>квантовохимично</a:t>
            </a:r>
            <a:r>
              <a:rPr lang="bg-BG" altLang="en-US" sz="1800" dirty="0">
                <a:latin typeface="Arial" panose="020B0604020202020204" pitchFamily="34" charset="0"/>
              </a:rPr>
              <a:t>, а електромагнитните полета по класически начин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• </a:t>
            </a:r>
            <a:r>
              <a:rPr lang="en-US" altLang="en-US" sz="1800" b="1" dirty="0">
                <a:latin typeface="Arial" panose="020B0604020202020204" pitchFamily="34" charset="0"/>
              </a:rPr>
              <a:t>Two-component methods</a:t>
            </a:r>
            <a:r>
              <a:rPr lang="bg-BG" altLang="en-US" sz="1800" dirty="0">
                <a:latin typeface="Arial" panose="020B0604020202020204" pitchFamily="34" charset="0"/>
              </a:rPr>
              <a:t>: пренебрегват малките компоненти в уравнението на </a:t>
            </a:r>
            <a:r>
              <a:rPr lang="bg-BG" altLang="en-US" sz="1800" dirty="0" err="1">
                <a:latin typeface="Arial" panose="020B0604020202020204" pitchFamily="34" charset="0"/>
              </a:rPr>
              <a:t>Дирак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endParaRPr lang="bg-BG" altLang="en-US" sz="18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• </a:t>
            </a:r>
            <a:r>
              <a:rPr lang="en-US" altLang="en-US" sz="1800" b="1" dirty="0">
                <a:latin typeface="Arial" panose="020B0604020202020204" pitchFamily="34" charset="0"/>
              </a:rPr>
              <a:t>One-component methods</a:t>
            </a:r>
            <a:r>
              <a:rPr lang="bg-BG" altLang="en-US" sz="1800" b="1" dirty="0">
                <a:latin typeface="Arial" panose="020B0604020202020204" pitchFamily="34" charset="0"/>
              </a:rPr>
              <a:t>: </a:t>
            </a:r>
            <a:r>
              <a:rPr lang="bg-BG" altLang="en-US" sz="1800" dirty="0">
                <a:latin typeface="Arial" panose="020B0604020202020204" pitchFamily="34" charset="0"/>
              </a:rPr>
              <a:t>третират </a:t>
            </a:r>
            <a:r>
              <a:rPr lang="bg-BG" altLang="en-US" sz="1800" dirty="0" err="1">
                <a:latin typeface="Arial" panose="020B0604020202020204" pitchFamily="34" charset="0"/>
              </a:rPr>
              <a:t>пертурбационно</a:t>
            </a:r>
            <a:r>
              <a:rPr lang="bg-BG" altLang="en-US" sz="1800" dirty="0">
                <a:latin typeface="Arial" panose="020B0604020202020204" pitchFamily="34" charset="0"/>
              </a:rPr>
              <a:t> релативистичните компоненти на </a:t>
            </a:r>
            <a:r>
              <a:rPr lang="bg-BG" altLang="en-US" sz="1800" dirty="0" err="1">
                <a:latin typeface="Arial" panose="020B0604020202020204" pitchFamily="34" charset="0"/>
              </a:rPr>
              <a:t>едноелектронния</a:t>
            </a:r>
            <a:r>
              <a:rPr lang="bg-BG" altLang="en-US" sz="1800" dirty="0">
                <a:latin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</a:rPr>
              <a:t>Breit</a:t>
            </a:r>
            <a:r>
              <a:rPr lang="en-US" altLang="en-US" sz="1800" dirty="0">
                <a:latin typeface="Arial" panose="020B0604020202020204" pitchFamily="34" charset="0"/>
              </a:rPr>
              <a:t>-Pauli Hamiltonian.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• </a:t>
            </a:r>
            <a:r>
              <a:rPr lang="en-US" altLang="en-US" sz="1800" b="1" dirty="0">
                <a:latin typeface="Arial" panose="020B0604020202020204" pitchFamily="34" charset="0"/>
              </a:rPr>
              <a:t>Effective core potentials</a:t>
            </a:r>
            <a:r>
              <a:rPr lang="bg-BG" altLang="en-US" sz="1800" b="1" dirty="0">
                <a:latin typeface="Arial" panose="020B0604020202020204" pitchFamily="34" charset="0"/>
              </a:rPr>
              <a:t>: </a:t>
            </a:r>
            <a:r>
              <a:rPr lang="bg-BG" altLang="en-US" sz="1800" dirty="0" err="1" smtClean="0">
                <a:latin typeface="Arial" panose="020B0604020202020204" pitchFamily="34" charset="0"/>
              </a:rPr>
              <a:t>параметризирани</a:t>
            </a:r>
            <a:r>
              <a:rPr lang="bg-BG" altLang="en-US" sz="1800" dirty="0" smtClean="0">
                <a:latin typeface="Arial" panose="020B0604020202020204" pitchFamily="34" charset="0"/>
              </a:rPr>
              <a:t> </a:t>
            </a:r>
            <a:r>
              <a:rPr lang="bg-BG" altLang="en-US" sz="1800" dirty="0">
                <a:latin typeface="Arial" panose="020B0604020202020204" pitchFamily="34" charset="0"/>
              </a:rPr>
              <a:t>по релативистични резултати за атомите и използвани за решаване на уравнението </a:t>
            </a:r>
            <a:r>
              <a:rPr lang="bg-BG" altLang="en-US" sz="1800" dirty="0" smtClean="0">
                <a:latin typeface="Arial" panose="020B0604020202020204" pitchFamily="34" charset="0"/>
              </a:rPr>
              <a:t>на </a:t>
            </a:r>
            <a:r>
              <a:rPr lang="bg-BG" altLang="en-US" sz="1800" dirty="0" err="1" smtClean="0">
                <a:latin typeface="Arial" panose="020B0604020202020204" pitchFamily="34" charset="0"/>
              </a:rPr>
              <a:t>Шрьодингер</a:t>
            </a:r>
            <a:r>
              <a:rPr lang="bg-BG" altLang="en-US" sz="18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547813" y="549275"/>
            <a:ext cx="5981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Four-component relativistic methods</a:t>
            </a:r>
            <a:r>
              <a:rPr lang="bg-BG" altLang="en-US" sz="2400" b="1">
                <a:latin typeface="Arial" panose="020B0604020202020204" pitchFamily="34" charset="0"/>
              </a:rPr>
              <a:t>: </a:t>
            </a:r>
            <a:endParaRPr lang="bg-BG" altLang="en-US" sz="2400"/>
          </a:p>
        </p:txBody>
      </p:sp>
      <p:sp>
        <p:nvSpPr>
          <p:cNvPr id="8195" name="Правоъгълник 2"/>
          <p:cNvSpPr>
            <a:spLocks noChangeArrowheads="1"/>
          </p:cNvSpPr>
          <p:nvPr/>
        </p:nvSpPr>
        <p:spPr bwMode="auto">
          <a:xfrm>
            <a:off x="539750" y="1541463"/>
            <a:ext cx="82804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Всички методи на квантовата химия (вкл. </a:t>
            </a:r>
            <a:r>
              <a:rPr lang="en-US" altLang="en-US" sz="2000">
                <a:latin typeface="Arial" panose="020B0604020202020204" pitchFamily="34" charset="0"/>
              </a:rPr>
              <a:t>MPn</a:t>
            </a:r>
            <a:r>
              <a:rPr lang="bg-BG" altLang="en-US" sz="2000">
                <a:latin typeface="Arial" panose="020B0604020202020204" pitchFamily="34" charset="0"/>
              </a:rPr>
              <a:t>, СС)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  <a:r>
              <a:rPr lang="bg-BG" altLang="en-US" sz="2000">
                <a:latin typeface="Arial" panose="020B0604020202020204" pitchFamily="34" charset="0"/>
              </a:rPr>
              <a:t>могат да се използват за приближено решаване на многоелектронното уравнение на Дирак. На практика се ползват 2 метода: </a:t>
            </a:r>
            <a:r>
              <a:rPr lang="en-US" altLang="en-US" sz="2000">
                <a:latin typeface="Arial" panose="020B0604020202020204" pitchFamily="34" charset="0"/>
              </a:rPr>
              <a:t>Dirac-Hartree-Fock </a:t>
            </a:r>
            <a:r>
              <a:rPr lang="bg-BG" altLang="en-US" sz="2000">
                <a:latin typeface="Arial" panose="020B0604020202020204" pitchFamily="34" charset="0"/>
              </a:rPr>
              <a:t>и </a:t>
            </a:r>
            <a:r>
              <a:rPr lang="en-US" altLang="en-US" sz="2000">
                <a:latin typeface="Arial" panose="020B0604020202020204" pitchFamily="34" charset="0"/>
              </a:rPr>
              <a:t>Dirac-Kohn-Sham.</a:t>
            </a:r>
            <a:endParaRPr lang="bg-BG" altLang="en-US" sz="20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Software: </a:t>
            </a:r>
            <a:r>
              <a:rPr lang="en-US" altLang="en-US" sz="2000">
                <a:latin typeface="Berlin Sans FB Demi" panose="020E0802020502020306" pitchFamily="34" charset="0"/>
              </a:rPr>
              <a:t>DIRAC, ReSpect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авоъгълник 1"/>
          <p:cNvSpPr>
            <a:spLocks noChangeArrowheads="1"/>
          </p:cNvSpPr>
          <p:nvPr/>
        </p:nvSpPr>
        <p:spPr bwMode="auto">
          <a:xfrm>
            <a:off x="611188" y="1143000"/>
            <a:ext cx="820896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2000" dirty="0">
                <a:latin typeface="Arial" panose="020B0604020202020204" pitchFamily="34" charset="0"/>
              </a:rPr>
              <a:t>Двукомпонентните </a:t>
            </a:r>
            <a:r>
              <a:rPr lang="bg-BG" altLang="en-US" sz="2000" dirty="0" err="1" smtClean="0">
                <a:latin typeface="Arial" panose="020B0604020202020204" pitchFamily="34" charset="0"/>
              </a:rPr>
              <a:t>Хамилтониани</a:t>
            </a:r>
            <a:r>
              <a:rPr lang="en-US" altLang="en-US" sz="2000" dirty="0" smtClean="0">
                <a:latin typeface="Arial" panose="020B0604020202020204" pitchFamily="34" charset="0"/>
              </a:rPr>
              <a:t> </a:t>
            </a:r>
            <a:r>
              <a:rPr lang="bg-BG" altLang="en-US" sz="2000" dirty="0">
                <a:latin typeface="Arial" panose="020B0604020202020204" pitchFamily="34" charset="0"/>
              </a:rPr>
              <a:t>са получени чрез трансформиране на </a:t>
            </a:r>
            <a:r>
              <a:rPr lang="bg-BG" altLang="en-US" sz="2000" dirty="0" err="1">
                <a:latin typeface="Arial" panose="020B0604020202020204" pitchFamily="34" charset="0"/>
              </a:rPr>
              <a:t>четирикомпонентния</a:t>
            </a:r>
            <a:r>
              <a:rPr lang="bg-BG" altLang="en-US" sz="2000" dirty="0">
                <a:latin typeface="Arial" panose="020B0604020202020204" pitchFamily="34" charset="0"/>
              </a:rPr>
              <a:t> </a:t>
            </a:r>
            <a:r>
              <a:rPr lang="bg-BG" altLang="en-US" sz="2000" dirty="0" err="1">
                <a:latin typeface="Arial" panose="020B0604020202020204" pitchFamily="34" charset="0"/>
              </a:rPr>
              <a:t>Хамилтониан</a:t>
            </a:r>
            <a:r>
              <a:rPr lang="bg-BG" altLang="en-US" sz="2000" dirty="0">
                <a:latin typeface="Arial" panose="020B0604020202020204" pitchFamily="34" charset="0"/>
              </a:rPr>
              <a:t> на </a:t>
            </a:r>
            <a:r>
              <a:rPr lang="en-US" altLang="en-US" sz="2000" dirty="0">
                <a:latin typeface="Arial" panose="020B0604020202020204" pitchFamily="34" charset="0"/>
              </a:rPr>
              <a:t>Dirac–Coulomb </a:t>
            </a:r>
            <a:r>
              <a:rPr lang="bg-BG" altLang="en-US" sz="2000" dirty="0">
                <a:latin typeface="Arial" panose="020B0604020202020204" pitchFamily="34" charset="0"/>
              </a:rPr>
              <a:t>в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bg-BG" altLang="en-US" sz="2000" dirty="0">
                <a:latin typeface="Arial" panose="020B0604020202020204" pitchFamily="34" charset="0"/>
              </a:rPr>
              <a:t>двукомпонентна форма чрез разделяне на големите и малките компоненти. Начинът на разделяне може да е различен. Най-популярните схеми са: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• </a:t>
            </a:r>
            <a:r>
              <a:rPr lang="en-US" altLang="en-US" sz="2000" b="1" dirty="0">
                <a:latin typeface="Arial" panose="020B0604020202020204" pitchFamily="34" charset="0"/>
              </a:rPr>
              <a:t>the regular approximation </a:t>
            </a:r>
            <a:endParaRPr lang="bg-BG" altLang="en-US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2000" b="1" dirty="0">
                <a:latin typeface="Arial" panose="020B0604020202020204" pitchFamily="34" charset="0"/>
              </a:rPr>
              <a:t>          </a:t>
            </a:r>
            <a:r>
              <a:rPr lang="en-US" altLang="en-US" sz="2000" dirty="0">
                <a:latin typeface="Arial" panose="020B0604020202020204" pitchFamily="34" charset="0"/>
              </a:rPr>
              <a:t>zero-order</a:t>
            </a:r>
            <a:r>
              <a:rPr lang="bg-BG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regular approximation (ZORA) </a:t>
            </a:r>
            <a:endParaRPr lang="bg-BG" altLang="en-US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2000" b="1" dirty="0">
                <a:latin typeface="Arial" panose="020B0604020202020204" pitchFamily="34" charset="0"/>
              </a:rPr>
              <a:t>          </a:t>
            </a:r>
            <a:r>
              <a:rPr lang="en-US" altLang="en-US" sz="2000" dirty="0">
                <a:latin typeface="Arial" panose="020B0604020202020204" pitchFamily="34" charset="0"/>
              </a:rPr>
              <a:t>first-order</a:t>
            </a:r>
            <a:r>
              <a:rPr lang="bg-BG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regular approximation (FORA) </a:t>
            </a:r>
            <a:endParaRPr lang="bg-BG" altLang="en-US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bg-BG" altLang="en-US" sz="2000" dirty="0">
                <a:latin typeface="Arial" panose="020B0604020202020204" pitchFamily="34" charset="0"/>
              </a:rPr>
              <a:t>          </a:t>
            </a:r>
            <a:r>
              <a:rPr lang="en-US" altLang="en-US" sz="2000" dirty="0">
                <a:latin typeface="Arial" panose="020B0604020202020204" pitchFamily="34" charset="0"/>
              </a:rPr>
              <a:t>infinite-order regular</a:t>
            </a:r>
            <a:r>
              <a:rPr lang="bg-BG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approximation with modified metric (</a:t>
            </a:r>
            <a:r>
              <a:rPr lang="en-US" altLang="en-US" sz="2000" dirty="0" err="1">
                <a:latin typeface="Arial" panose="020B0604020202020204" pitchFamily="34" charset="0"/>
              </a:rPr>
              <a:t>IORAmm</a:t>
            </a:r>
            <a:r>
              <a:rPr lang="en-US" altLang="en-US" sz="2000" dirty="0">
                <a:latin typeface="Arial" panose="020B0604020202020204" pitchFamily="34" charset="0"/>
              </a:rPr>
              <a:t>).</a:t>
            </a:r>
            <a:endParaRPr lang="bg-BG" altLang="en-US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 Spin-free</a:t>
            </a:r>
            <a:r>
              <a:rPr lang="bg-BG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ZORA Hamiltonian (without spin-orbit coupling term) is actually</a:t>
            </a:r>
            <a:r>
              <a:rPr lang="bg-BG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latin typeface="Arial" panose="020B0604020202020204" pitchFamily="34" charset="0"/>
              </a:rPr>
              <a:t>a one-component Hamiltonian.</a:t>
            </a:r>
            <a:endParaRPr lang="bg-BG" altLang="en-US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• </a:t>
            </a:r>
            <a:r>
              <a:rPr lang="en-US" altLang="en-US" sz="2000" b="1" dirty="0">
                <a:latin typeface="Arial" panose="020B0604020202020204" pitchFamily="34" charset="0"/>
              </a:rPr>
              <a:t>the Douglas–Kroll–Hess approximation</a:t>
            </a:r>
            <a:r>
              <a:rPr lang="bg-BG" altLang="en-US" sz="2000" dirty="0">
                <a:latin typeface="Arial" panose="020B0604020202020204" pitchFamily="34" charset="0"/>
              </a:rPr>
              <a:t> 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547813" y="549275"/>
            <a:ext cx="5818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Two-component relativistic methods</a:t>
            </a:r>
            <a:r>
              <a:rPr lang="bg-BG" altLang="en-US" sz="2400" b="1">
                <a:latin typeface="Arial" panose="020B0604020202020204" pitchFamily="34" charset="0"/>
              </a:rPr>
              <a:t>: </a:t>
            </a:r>
            <a:endParaRPr lang="bg-BG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6"/>
          <p:cNvGrpSpPr>
            <a:grpSpLocks/>
          </p:cNvGrpSpPr>
          <p:nvPr/>
        </p:nvGrpSpPr>
        <p:grpSpPr bwMode="auto">
          <a:xfrm>
            <a:off x="250825" y="915988"/>
            <a:ext cx="8642350" cy="1016000"/>
            <a:chOff x="251520" y="915685"/>
            <a:chExt cx="8640960" cy="1015663"/>
          </a:xfrm>
        </p:grpSpPr>
        <p:sp>
          <p:nvSpPr>
            <p:cNvPr id="10247" name="Rectangle 1"/>
            <p:cNvSpPr>
              <a:spLocks noChangeArrowheads="1"/>
            </p:cNvSpPr>
            <p:nvPr/>
          </p:nvSpPr>
          <p:spPr bwMode="auto">
            <a:xfrm>
              <a:off x="251520" y="915685"/>
              <a:ext cx="864096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1" algn="just" eaLnBrk="1" hangingPunct="1">
                <a:spcBef>
                  <a:spcPct val="0"/>
                </a:spcBef>
                <a:buFontTx/>
                <a:buNone/>
              </a:pPr>
              <a:r>
                <a:rPr lang="bg-BG" altLang="en-US" sz="2000">
                  <a:latin typeface="Arial" panose="020B0604020202020204" pitchFamily="34" charset="0"/>
                </a:rPr>
                <a:t>Хамилтонианът е конструиран чрез развитие на Дираковия оператор  в ред около                      , където</a:t>
              </a:r>
              <a:r>
                <a:rPr lang="en-US" altLang="en-US" sz="2000">
                  <a:latin typeface="Arial" panose="020B0604020202020204" pitchFamily="34" charset="0"/>
                </a:rPr>
                <a:t> V</a:t>
              </a:r>
              <a:r>
                <a:rPr lang="bg-BG" altLang="en-US" sz="2000">
                  <a:latin typeface="Arial" panose="020B0604020202020204" pitchFamily="34" charset="0"/>
                </a:rPr>
                <a:t> е общият потенциал на взаимодейсвие:</a:t>
              </a:r>
            </a:p>
          </p:txBody>
        </p:sp>
        <p:pic>
          <p:nvPicPr>
            <p:cNvPr id="1024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1307" y="1314475"/>
              <a:ext cx="1228725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133600"/>
            <a:ext cx="8353425" cy="115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124075" y="434975"/>
            <a:ext cx="50212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Arial" panose="020B0604020202020204" pitchFamily="34" charset="0"/>
              </a:rPr>
              <a:t>Zero</a:t>
            </a:r>
            <a:r>
              <a:rPr lang="bg-BG" altLang="en-US" sz="2200" b="1">
                <a:latin typeface="Arial" panose="020B0604020202020204" pitchFamily="34" charset="0"/>
              </a:rPr>
              <a:t>-</a:t>
            </a:r>
            <a:r>
              <a:rPr lang="en-US" altLang="en-US" sz="2200" b="1">
                <a:latin typeface="Arial" panose="020B0604020202020204" pitchFamily="34" charset="0"/>
              </a:rPr>
              <a:t>th order regular approximation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539750" y="4076700"/>
            <a:ext cx="8353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bg-BG" altLang="en-US" sz="2000">
                <a:latin typeface="Arial" panose="020B0604020202020204" pitchFamily="34" charset="0"/>
              </a:rPr>
              <a:t>Ако спин-орбиталният член се пренебрегне се получава: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Arial" panose="020B0604020202020204" pitchFamily="34" charset="0"/>
              </a:rPr>
              <a:t>scalar</a:t>
            </a:r>
            <a:r>
              <a:rPr lang="bg-BG" altLang="en-US" sz="2000" i="1">
                <a:latin typeface="Arial" panose="020B0604020202020204" pitchFamily="34" charset="0"/>
              </a:rPr>
              <a:t> </a:t>
            </a:r>
            <a:r>
              <a:rPr lang="en-US" altLang="en-US" sz="2000" i="1">
                <a:latin typeface="Arial" panose="020B0604020202020204" pitchFamily="34" charset="0"/>
              </a:rPr>
              <a:t>ZORA approximation</a:t>
            </a:r>
            <a:r>
              <a:rPr lang="en-US" altLang="en-US" sz="2000">
                <a:latin typeface="Arial" panose="020B0604020202020204" pitchFamily="34" charset="0"/>
              </a:rPr>
              <a:t>.</a:t>
            </a:r>
            <a:endParaRPr lang="bg-BG" altLang="en-US" sz="2000">
              <a:latin typeface="Arial" panose="020B0604020202020204" pitchFamily="34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492500" y="5516563"/>
            <a:ext cx="158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Berlin Sans FB" panose="020E0602020502020306" pitchFamily="34" charset="0"/>
              </a:rPr>
              <a:t>ADF; ORCA</a:t>
            </a:r>
            <a:endParaRPr lang="bg-BG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1545</Words>
  <Application>Microsoft Office PowerPoint</Application>
  <PresentationFormat>On-screen Show (4:3)</PresentationFormat>
  <Paragraphs>529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Batang</vt:lpstr>
      <vt:lpstr>맑은 고딕</vt:lpstr>
      <vt:lpstr>Arial</vt:lpstr>
      <vt:lpstr>Berlin Sans FB</vt:lpstr>
      <vt:lpstr>Berlin Sans FB Demi</vt:lpstr>
      <vt:lpstr>Calibri</vt:lpstr>
      <vt:lpstr>Courier New</vt:lpstr>
      <vt:lpstr>Impact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CompChem</dc:creator>
  <cp:lastModifiedBy>Q-User</cp:lastModifiedBy>
  <cp:revision>58</cp:revision>
  <dcterms:created xsi:type="dcterms:W3CDTF">2013-05-21T08:12:01Z</dcterms:created>
  <dcterms:modified xsi:type="dcterms:W3CDTF">2015-06-01T05:51:40Z</dcterms:modified>
</cp:coreProperties>
</file>