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84DA4-130D-4424-B3BA-DA47AC2E2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686" y="2742465"/>
            <a:ext cx="8144134" cy="1373070"/>
          </a:xfrm>
        </p:spPr>
        <p:txBody>
          <a:bodyPr/>
          <a:lstStyle/>
          <a:p>
            <a:r>
              <a:rPr lang="bg-BG" sz="3200" dirty="0"/>
              <a:t>Нормативна уредба в областта на допълнителната квалификация на педагогическите специалисти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09A149-A387-4822-9FC6-672612BDB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2800" b="1" dirty="0">
                <a:solidFill>
                  <a:schemeClr val="bg1"/>
                </a:solidFill>
              </a:rPr>
              <a:t>Ирина Давидова – Факултет по педагогика, </a:t>
            </a:r>
          </a:p>
          <a:p>
            <a:r>
              <a:rPr lang="bg-BG" sz="2800" b="1" dirty="0">
                <a:solidFill>
                  <a:schemeClr val="bg1"/>
                </a:solidFill>
              </a:rPr>
              <a:t>СУ „Св. Климент Охридски“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91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4E56-01A8-4ECE-9A5E-DD5469DD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1" y="606055"/>
            <a:ext cx="10209122" cy="1318437"/>
          </a:xfrm>
        </p:spPr>
        <p:txBody>
          <a:bodyPr>
            <a:noAutofit/>
          </a:bodyPr>
          <a:lstStyle/>
          <a:p>
            <a:r>
              <a:rPr lang="bg-BG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След участие и успешно завършване на обучение за повишаване на квалификацията </a:t>
            </a:r>
            <a:r>
              <a:rPr lang="bg-BG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лицата получават:</a:t>
            </a:r>
            <a:b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68B8-DF2E-4BBA-9669-5A0D4C652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" y="2083982"/>
            <a:ext cx="11834037" cy="4667692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удостоверение за допълнително обучение или специализация</a:t>
            </a:r>
            <a:r>
              <a:rPr lang="bg-BG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за обучения в  курсове, семинари, тренинги, школи, практикуми, лектории, уебинари, специализации, майсторски класове и форуми);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свидетелство за професионално-педагогическа специализация</a:t>
            </a:r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за придобиване на професионално-квалификационна степен).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5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35DC-7F34-4F2E-8CCA-368D86C3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9" y="584791"/>
            <a:ext cx="10219754" cy="1350335"/>
          </a:xfrm>
        </p:spPr>
        <p:txBody>
          <a:bodyPr>
            <a:noAutofit/>
          </a:bodyPr>
          <a:lstStyle/>
          <a:p>
            <a:br>
              <a:rPr lang="bg-B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секи педагогически специалист е длъжен да отразява в професионално портфолио своето</a:t>
            </a:r>
            <a:b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професионалното развитие. Портфолиото </a:t>
            </a:r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включва материали, които доказват: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F7C8-C245-45CB-9FF7-223E064E6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84" y="2336873"/>
            <a:ext cx="11685181" cy="4351006"/>
          </a:xfrm>
        </p:spPr>
        <p:txBody>
          <a:bodyPr>
            <a:normAutofit/>
          </a:bodyPr>
          <a:lstStyle/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bg-B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динамиката на професионалните изяви на педагогическия специалист, както и на децата/учениците, с които работи;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постигнатите резултати и придобиването на компетентности от децата и учениците в образователния процес;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реализирането на политиките на институцията;</a:t>
            </a:r>
            <a:endParaRPr lang="bg-BG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професионалното усъвършенстване и кариерното развитие.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2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6BB5C-C488-4053-9CDD-D95BE18D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" y="753228"/>
            <a:ext cx="10145327" cy="1080938"/>
          </a:xfrm>
        </p:spPr>
        <p:txBody>
          <a:bodyPr>
            <a:normAutofit/>
          </a:bodyPr>
          <a:lstStyle/>
          <a:p>
            <a:r>
              <a:rPr lang="bg-BG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Атестационната комисия определя крайната оценка от процеса на атестиране по следната скала:</a:t>
            </a:r>
            <a:b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CA686-BB9D-4803-AAAE-BB2D0934E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855" y="2336873"/>
            <a:ext cx="11844671" cy="4340374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„изключително изпълнение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 когато едновременно са показани компетентности, надвишаващи определените в професионалния профил;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надвишава изискванията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когато едновременно са установени знания и умения, които в преобладаващата част надвишават определените в професионалния профил;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отговаря на изискванията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когато показаните знания и умения съответстват на професионалния профил;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отговаря частично на изискванията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“, когато по-голямата част от показаните знания и умения съответстват на професионалния профил, а за останалите е необходима допълнителна квалификация и подкрепа;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съответства в минимална степен на изискванията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 при резултат от 25 до 29,99 точки – поставя се, когато показаните знания и умения в минимална степен съответстват на професионалния профил и е необходима допълнителна квалификация и методическа и организационна подкрепа;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8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1D0CC-B4F0-4602-B826-2169C01D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3" y="616689"/>
            <a:ext cx="10198489" cy="1339702"/>
          </a:xfrm>
        </p:spPr>
        <p:txBody>
          <a:bodyPr>
            <a:noAutofit/>
          </a:bodyPr>
          <a:lstStyle/>
          <a:p>
            <a:r>
              <a:rPr lang="bg-BG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Длъжностни лица, оправомощени от министъра на образованието и науката, извършват проверки за изпълнението на одобрените програми за обучение, като следят за качеството на предлаганите обучения по отношение на:</a:t>
            </a:r>
            <a:b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93121-B520-48B1-8137-9C61DC2D2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93" y="2041451"/>
            <a:ext cx="11929730" cy="4646428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съответствието на темата, съдържанието, продължителността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обучението (присъствени и неприсъствени часове) и на начина на завършване на обучението;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ресурсно осигуряване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човешки и материални ресурси, които да гарантират качествено провеждане на дейностите за повишаване на квалификацията;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формите и методите на обучение, продължителността и броя часове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които следва да бъдат съобразени с поставените цели;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спазването на графиците, воденето на съпътстващата обучението документация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осигурен достъп и обратна връзка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мнения, бележки и препоръки.</a:t>
            </a: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3AABC-CAF4-4D87-BB58-3D668A1B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9" y="616687"/>
            <a:ext cx="10219754" cy="1275907"/>
          </a:xfrm>
        </p:spPr>
        <p:txBody>
          <a:bodyPr>
            <a:noAutofit/>
          </a:bodyPr>
          <a:lstStyle/>
          <a:p>
            <a:b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Лицата, които заявяват желание за одобряване на програми за обучение и вписването им в информационния регистър, прилагат разработена </a:t>
            </a:r>
            <a:r>
              <a:rPr lang="bg-BG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вътрешна система за управление на качеството</a:t>
            </a:r>
            <a:r>
              <a:rPr lang="bg-BG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която: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8EA86-5B5D-4ECD-89DE-C5E9019F3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28" y="2105248"/>
            <a:ext cx="11897831" cy="4593264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sz="20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 управление на процеса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основан на анализиране, прогнозиране, планиране изпълнение на дейностите, оценяване и внасянена подобрения в работата;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гарантира постигането на максимално ниво на ефективност</a:t>
            </a:r>
            <a:r>
              <a:rPr lang="bg-BG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управлението и контрола от юридическото лице, включително и по отношение на управлението на рисковете;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гарантира, че </a:t>
            </a: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поставените цели в програмите ще бъдат постигнати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 ефективно използване на ресурсите;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bg-BG" sz="2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позволява да бъде осъществена </a:t>
            </a:r>
            <a:r>
              <a:rPr lang="bg-BG" sz="20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обратна връзка </a:t>
            </a:r>
            <a:r>
              <a:rPr lang="bg-BG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отношение на ефективността от проведените обучения и да бъде оценено въздействието на извършените квалификационни дейности.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58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D14F-E0E3-4DCF-993D-01B5E044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6056"/>
            <a:ext cx="10430539" cy="1414130"/>
          </a:xfrm>
        </p:spPr>
        <p:txBody>
          <a:bodyPr>
            <a:normAutofit/>
          </a:bodyPr>
          <a:lstStyle/>
          <a:p>
            <a:r>
              <a:rPr lang="bg-B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Национална стратегия за развитие на педагогическите кадри (2014-2020)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48A06-BFD5-4997-935C-1F7D4F9B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8" y="2147777"/>
            <a:ext cx="11919097" cy="4582632"/>
          </a:xfrm>
        </p:spPr>
        <p:txBody>
          <a:bodyPr>
            <a:normAutofit lnSpcReduction="10000"/>
          </a:bodyPr>
          <a:lstStyle/>
          <a:p>
            <a:pPr marL="32385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Като оперативни цели в Стратегията са заложени:</a:t>
            </a:r>
          </a:p>
          <a:p>
            <a:pPr marL="32385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</a:t>
            </a: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единна и непротиворечива система за подготовка и продължаваща квалификация </a:t>
            </a: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педагогическите кадри;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съдаване на </a:t>
            </a: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единна нормативна уредба </a:t>
            </a: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държавно регулиране на първоначалната подготовка, продължаващата квалификация и професионалното развитие на педагогическите кадри;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</a:t>
            </a: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 и специфицирани стандарти </a:t>
            </a: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педагогическите кадри и система за контрол на качеството, диференцираното заплащане и професионалното развитие;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разработване на </a:t>
            </a: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от специални мерки за привличане, задържане и развитие </a:t>
            </a: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педагогически кадри на възраст до 35 години и на специалисти с високо равнище на професионална подготовка и квалификация в системата на средното образование.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6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30FFA-4EF9-4AE9-ABF6-BC3EC193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59" y="753228"/>
            <a:ext cx="10177224" cy="1080938"/>
          </a:xfrm>
        </p:spPr>
        <p:txBody>
          <a:bodyPr>
            <a:normAutofit/>
          </a:bodyPr>
          <a:lstStyle/>
          <a:p>
            <a:r>
              <a:rPr lang="bg-BG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Национална програма „Квалификация“ 2020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55CA-975D-47C2-ACF0-7853EADE3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59" y="2052084"/>
            <a:ext cx="11972260" cy="4688957"/>
          </a:xfrm>
        </p:spPr>
        <p:txBody>
          <a:bodyPr/>
          <a:lstStyle/>
          <a:p>
            <a:endParaRPr lang="bg-BG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предоставя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възможност за повишаване на компетентностите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педагогическите специалисти;</a:t>
            </a:r>
          </a:p>
          <a:p>
            <a:pPr marL="0" indent="0">
              <a:buNone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обхваща дейности, които са продължение на успешно реализирани мерки в националните програми до 2019 година;</a:t>
            </a:r>
          </a:p>
          <a:p>
            <a:pPr marL="0" indent="0">
              <a:buNone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съответства на стратегическите цели на Министерството на образованието и науката за превръщане на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ученето през целия живот и мобилността в реалност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за подобряване на качеството и ефективността на образованието и обучението, както и за разгръщане на творчеството и иновациите;</a:t>
            </a:r>
          </a:p>
          <a:p>
            <a:pPr marL="0" indent="0">
              <a:buNone/>
            </a:pPr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фокусирана към изпълнение на цел 94 от Програмата за управление на правителството на Република България за периода 2017-2021 година, а именно: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„Мотивирани, подготвени и подкрепяни учители чрез инвестиции в тяхното развитие и квалификация. Повишаване на квалификацията на база идентифицирани потребности от обучение</a:t>
            </a:r>
            <a:r>
              <a:rPr lang="bg-BG" sz="1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.“ 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29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315D-2A4C-48B0-82C8-995EA30FF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Общата цел на програмата: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6BB69-5266-4E45-ABB9-834C1BFBE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814" y="2336873"/>
            <a:ext cx="11525693" cy="4276578"/>
          </a:xfrm>
        </p:spPr>
        <p:txBody>
          <a:bodyPr/>
          <a:lstStyle/>
          <a:p>
            <a:pPr marL="0" indent="0">
              <a:buNone/>
            </a:pP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bg-BG" sz="18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bg-BG" sz="36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Повишаване качеството и ефективността </a:t>
            </a:r>
            <a:r>
              <a:rPr lang="bg-BG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обучението, възпитанието и социализацията на децата и учениците в  </a:t>
            </a:r>
            <a:r>
              <a:rPr lang="bg-BG" sz="36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чрез усъвършенстване на ключовите компетентности на педагогическите специалисти</a:t>
            </a:r>
            <a:r>
              <a:rPr lang="bg-BG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5D5D1-1127-49C9-9A25-06FE7BCF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53228"/>
            <a:ext cx="10294182" cy="1080938"/>
          </a:xfrm>
        </p:spPr>
        <p:txBody>
          <a:bodyPr>
            <a:noAutofit/>
          </a:bodyPr>
          <a:lstStyle/>
          <a:p>
            <a:r>
              <a:rPr lang="bg-BG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Конкретните(специфични) цели, които програмата си поставя са: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6B474-E458-40EF-A03F-F56C37BEF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635" y="4199860"/>
            <a:ext cx="3549760" cy="2414639"/>
          </a:xfrm>
        </p:spPr>
        <p:txBody>
          <a:bodyPr/>
          <a:lstStyle/>
          <a:p>
            <a:endParaRPr lang="bg-BG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Осигуряване на равни възможности за професионално развитие на педагогическите специалисти чрез включването им във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 на продължаваща квалификация на национално и регионално ниво.</a:t>
            </a:r>
            <a:endParaRPr lang="en-US" sz="1800" b="1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9D709-AA9D-4084-BACA-5D6B784D2AB9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71635" y="2658140"/>
            <a:ext cx="3700130" cy="1718536"/>
          </a:xfrm>
        </p:spPr>
        <p:txBody>
          <a:bodyPr>
            <a:normAutofit/>
          </a:bodyPr>
          <a:lstStyle/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Професионално развитие на педагогическите специалисти чрез осигуряване на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обучения, в съответствие с потребностите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076714-ACFE-44FC-9BF3-83F0CE6E2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40372" y="2246188"/>
            <a:ext cx="3361744" cy="1953672"/>
          </a:xfrm>
        </p:spPr>
        <p:txBody>
          <a:bodyPr/>
          <a:lstStyle/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и усъвършенстване на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ключови професионални компетентности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педагогическите специалисти.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D02A00A-74E1-48C3-B622-1173A9064250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150860" y="4403169"/>
            <a:ext cx="3549760" cy="2130487"/>
          </a:xfrm>
        </p:spPr>
        <p:txBody>
          <a:bodyPr>
            <a:normAutofit/>
          </a:bodyPr>
          <a:lstStyle/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Укрепване на възможностите на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международното сътрудничество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областта на квалификацията на педагогическите специалисти по хуманитарни и природонаучни теми.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163BDC6-85B1-477C-BD13-D3A302345E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04298" y="2658138"/>
            <a:ext cx="4216067" cy="1718537"/>
          </a:xfrm>
        </p:spPr>
        <p:txBody>
          <a:bodyPr/>
          <a:lstStyle/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Формиране на нови политики и подходи в областта на квалификацията на педагогическите специалисти чрез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провеждане на изследвания </a:t>
            </a:r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 с широк кръг заинтересовани фактори.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7FB73EC-5B33-44A6-A73A-C29A18ABAAF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854143" y="4397901"/>
            <a:ext cx="4022424" cy="2130488"/>
          </a:xfrm>
        </p:spPr>
        <p:txBody>
          <a:bodyPr>
            <a:normAutofit/>
          </a:bodyPr>
          <a:lstStyle/>
          <a:p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Подобряване на обезпечеността на училищата с учители с </a:t>
            </a:r>
            <a:r>
              <a:rPr lang="bg-BG" sz="1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допълнителна професионална квалификация „учител по религия“.</a:t>
            </a:r>
            <a:endParaRPr lang="en-US" sz="1800" b="1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4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A58F5-A49E-4BEF-9777-07453B4B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22851"/>
            <a:ext cx="10442713" cy="1361383"/>
          </a:xfrm>
        </p:spPr>
        <p:txBody>
          <a:bodyPr>
            <a:normAutofit/>
          </a:bodyPr>
          <a:lstStyle/>
          <a:p>
            <a:r>
              <a:rPr lang="bg-BG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Национална програма „Мотивирани учители“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B916F-E3DD-4FE4-94B9-821FFF4BD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71" y="3937689"/>
            <a:ext cx="3597501" cy="1467284"/>
          </a:xfrm>
        </p:spPr>
        <p:txBody>
          <a:bodyPr/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Общата цел на програмата се състои във внимателно подбиране, подготвяне и насочване за оказване на подкрепа в обезпечаването на кадровия ресурс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E8027C-C807-463E-8482-3F6CAA21CD81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99066" y="2773503"/>
            <a:ext cx="3597501" cy="1524000"/>
          </a:xfrm>
        </p:spPr>
        <p:txBody>
          <a:bodyPr/>
          <a:lstStyle/>
          <a:p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Срок на програмата – 2020-2022 година.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8BC917-EA63-4BB6-958C-1FE9F811E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664872" y="1984234"/>
            <a:ext cx="8428061" cy="4873766"/>
          </a:xfrm>
        </p:spPr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6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6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6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6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6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bg-BG" sz="1800" b="1" u="sng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bg-BG" sz="1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Конкретните (специфични) цели на програмата са:</a:t>
            </a:r>
            <a:endParaRPr lang="en-US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повишаване броя на мотивираните педагогически специалисти, притежаващи знания, умения и нагласи, които ги правят подходящи за ефективно преподаване в училища, разположени в уязвими общности с нисък социално-икономически статус;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кадрово обезпечаване на училищната образователна система чрез привличане на високомотивирани специалисти от различни професионални области, както и привличане на заети в други сектори специалисти;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мултиплициране работещи практики за постигане на резултати с ученици в училища с уязвими общности;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обновяване на работата на педагогическите колективи с методи и нагласи, които отговарят на нуждите на учениците през 21-век;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повишаване мотивацията на педагогическите кадри за дългосрочен ангажимент в сферата на образованието.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16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8AC3C-0502-4274-B1A3-781067A6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Съдържание: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276CF-8877-4632-9997-1D416B7E7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505" y="2336873"/>
            <a:ext cx="11720946" cy="4346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dirty="0">
                <a:solidFill>
                  <a:schemeClr val="bg1"/>
                </a:solidFill>
              </a:rPr>
              <a:t>1.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за предучилищното и училищното образование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b="1" dirty="0">
                <a:solidFill>
                  <a:schemeClr val="bg1"/>
                </a:solidFill>
              </a:rPr>
              <a:t>2.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Наредба № 15 от 22.07.2019 г. за статута и професионалното развитие на учителите, директорите и другите педагогически специалисти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b="1" dirty="0">
                <a:solidFill>
                  <a:schemeClr val="bg1"/>
                </a:solidFill>
              </a:rPr>
              <a:t>3.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 стратегия за развитие на педагогическите кадри (2014-2020)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b="1" dirty="0">
                <a:solidFill>
                  <a:schemeClr val="bg1"/>
                </a:solidFill>
              </a:rPr>
              <a:t>4.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 програма „Квалификация“ 2020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g-BG" sz="2800" b="1" dirty="0">
                <a:solidFill>
                  <a:schemeClr val="bg1"/>
                </a:solidFill>
              </a:rPr>
              <a:t>5.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Национална програма „Мотивирани учители“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20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99A10A-0603-4757-8914-F0621A1E8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4906609"/>
            <a:ext cx="10294182" cy="927032"/>
          </a:xfrm>
        </p:spPr>
        <p:txBody>
          <a:bodyPr>
            <a:noAutofit/>
          </a:bodyPr>
          <a:lstStyle/>
          <a:p>
            <a:r>
              <a:rPr lang="bg-BG" sz="4400" dirty="0"/>
              <a:t>Благодаря за вниманието 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1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857F8-62F4-4367-82A8-87F77CF77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9" y="753228"/>
            <a:ext cx="10219754" cy="1080938"/>
          </a:xfrm>
        </p:spPr>
        <p:txBody>
          <a:bodyPr/>
          <a:lstStyle/>
          <a:p>
            <a:r>
              <a:rPr lang="bg-BG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Закон за предучилищното и училищното образование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41CC-35C1-437E-AE17-5000C1D6B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2336872"/>
            <a:ext cx="11671069" cy="4379811"/>
          </a:xfrm>
        </p:spPr>
        <p:txBody>
          <a:bodyPr>
            <a:normAutofit/>
          </a:bodyPr>
          <a:lstStyle/>
          <a:p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Допълнителната квалификация  е дефинирана и като </a:t>
            </a:r>
            <a:r>
              <a:rPr lang="bg-BG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</a:t>
            </a:r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като </a:t>
            </a:r>
            <a:r>
              <a:rPr lang="bg-BG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задължение</a:t>
            </a:r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педагогическите специалисти.</a:t>
            </a:r>
          </a:p>
          <a:p>
            <a:r>
              <a:rPr lang="bg-BG" sz="28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овишаването на квалификацията</a:t>
            </a:r>
            <a:r>
              <a:rPr lang="bg-BG" sz="2800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непрекъснат процес на усъвършенстване и обогатяване компетентностите на педагогическите специалисти за ефективно изпълнение на изискванията за изпълняваната работа и за кариерно развитие.</a:t>
            </a:r>
          </a:p>
          <a:p>
            <a:r>
              <a:rPr lang="bg-BG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ейностите за повишаване на квалификацията на педагогическите специалисти се осъществяват на </a:t>
            </a: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национално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регионално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общинско 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училищно ниво</a:t>
            </a:r>
            <a:r>
              <a:rPr lang="bg-B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5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0AACB-046E-40C5-8D63-9ACC5066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Допълнителната квалификация се реализира от: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0FF3E-5CC8-4BA4-A8BC-70219623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755" y="2336872"/>
            <a:ext cx="11604569" cy="4296683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3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специализирани обслужващи звена</a:t>
            </a: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висши училища</a:t>
            </a: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3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научни организации</a:t>
            </a: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3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обучителни организации, чиито програми за обучение са одобрени по предписания в закона ред</a:t>
            </a:r>
            <a:r>
              <a:rPr lang="bg-BG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9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44D7-4BC5-4E39-A7E6-6F1ACFEC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Повишаването на квалификацията на педагогическите специалисти: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5C0CE-153A-4B06-BAA7-6B3D3E99C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4" y="2336872"/>
            <a:ext cx="11820697" cy="4379811"/>
          </a:xfrm>
        </p:spPr>
        <p:txBody>
          <a:bodyPr/>
          <a:lstStyle/>
          <a:p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 измерва чрез </a:t>
            </a:r>
            <a:r>
              <a:rPr lang="bg-BG" sz="2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система от квалификационни креди</a:t>
            </a:r>
            <a:r>
              <a:rPr lang="bg-BG" sz="22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ти</a:t>
            </a:r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 </a:t>
            </a:r>
            <a:r>
              <a:rPr lang="bg-BG" sz="2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удостоверява с документ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48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академични часа за всеки период на атестиране</a:t>
            </a:r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bg-BG" sz="22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bg-BG" sz="2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ътрешноинституционалната квалификация 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 измерва в академични часове и за нея не се присъждат квалификационни кредити (не по-малко от 16 часа годишно );</a:t>
            </a:r>
          </a:p>
          <a:p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 да придобиват </a:t>
            </a:r>
            <a:r>
              <a:rPr lang="bg-BG" sz="2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професионално-квалификационни степени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(присъждат се от висши училища);</a:t>
            </a:r>
          </a:p>
          <a:p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остигнатите компетентности се отразяват в </a:t>
            </a:r>
            <a:r>
              <a:rPr lang="bg-BG" sz="22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професионално портфолио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води до </a:t>
            </a:r>
            <a:r>
              <a:rPr lang="bg-BG" sz="2200" b="1" u="sng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кариерно развитие </a:t>
            </a:r>
            <a:r>
              <a:rPr lang="bg-BG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bg-BG" sz="2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на усъвършенстване на компетентности при последователно заемане на учителски и възпитателски длъжности или при придобиване на степени с цел повишаване качеството и ефективността на образованието.).</a:t>
            </a:r>
            <a:endParaRPr lang="en-US" sz="22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bg-BG" sz="22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bg-BG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3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71C5-B4C3-4323-AF95-1C11BEB0B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bg-BG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тестиране: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6A12C-6F1A-4F29-BDA3-83DF730A8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" y="1995056"/>
            <a:ext cx="11837324" cy="4862944"/>
          </a:xfrm>
        </p:spPr>
        <p:txBody>
          <a:bodyPr>
            <a:normAutofit fontScale="92500" lnSpcReduction="10000"/>
          </a:bodyPr>
          <a:lstStyle/>
          <a:p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 на оценяване на съответствието на дейността с професионалния профил, с изискванията за изпълнение на длъжността, както и със стратегията за развитие на учебното заведение, а за директорите – и на управленската им компетентност;</a:t>
            </a:r>
          </a:p>
          <a:p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всеки четири години</a:t>
            </a:r>
            <a:r>
              <a:rPr lang="bg-BG" sz="2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от </a:t>
            </a:r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атестационна комисия, определена от работодателя;</a:t>
            </a:r>
          </a:p>
          <a:p>
            <a:r>
              <a:rPr lang="bg-BG" sz="2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ценката от атестирането освен за кариерното развитие може да служи и за насочване за повишаване на квалификацията и за поощряване;</a:t>
            </a:r>
          </a:p>
          <a:p>
            <a:r>
              <a:rPr lang="bg-BG" sz="2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 получена най-ниска оценка от атестирането работодателят заедно с атестационната комисия правят анализ на причините и изработват план за методическо и организационно подпомагане;</a:t>
            </a:r>
          </a:p>
          <a:p>
            <a:r>
              <a:rPr lang="bg-BG" sz="2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случаите на получена най-ниска оценка повторно атестиране на лицето се извършва една година след предприемане на гореспоменатите мерки;</a:t>
            </a:r>
          </a:p>
          <a:p>
            <a:r>
              <a:rPr lang="bg-BG" sz="2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ако при повторното атестиране отново е получена най-ниска оценка, лицето се освобождава от длъжност при условията на чл. 328, ал. 1, т. 5 от Кодекса на труда;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991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1C93D-2251-4FC6-8CE3-FA478D64E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bg-BG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инистърът на образованието и науката: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44C03-380E-4E8B-A9B9-41D39AA55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1804073" cy="4521127"/>
          </a:xfrm>
        </p:spPr>
        <p:txBody>
          <a:bodyPr>
            <a:normAutofit/>
          </a:bodyPr>
          <a:lstStyle/>
          <a:p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организира създаването и поддържането на информационен регистър на одобрените програми за обучение за повишаване на квалификацията;</a:t>
            </a:r>
          </a:p>
          <a:p>
            <a:pPr marL="0" indent="0">
              <a:buNone/>
            </a:pPr>
            <a:endParaRPr lang="bg-B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егистърът се публикува на официалната интернет страница на Министерството на образованието и науката;</a:t>
            </a:r>
          </a:p>
          <a:p>
            <a:pPr marL="0" indent="0">
              <a:buNone/>
            </a:pPr>
            <a:endParaRPr lang="bg-B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бучението по одобрена програма  е основание за присъждане на квалификационни кредити.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5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FFD4-55D4-46F7-BA38-7DB073E5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65265"/>
            <a:ext cx="10294182" cy="1396539"/>
          </a:xfrm>
        </p:spPr>
        <p:txBody>
          <a:bodyPr>
            <a:noAutofit/>
          </a:bodyPr>
          <a:lstStyle/>
          <a:p>
            <a:r>
              <a:rPr lang="bg-BG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Наредба № 15 от 22.07.2019 г. за статута и професионалното развитие на учителите, директорите и другите педагогически специалисти определя: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4F86-6AAA-4D59-9F8E-EC521693B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5" y="2111432"/>
            <a:ext cx="11804071" cy="47465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държавния образователен стандарт за статута и професионалното развитие на учителите, директорите и другите педагогически специалисти в системата на предучилищното и училищното образование;</a:t>
            </a: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функциите, образованието и професионалната квалификация, необходими за заемане на длъжности;</a:t>
            </a: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правомощията на директорите на образователни институции;</a:t>
            </a: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условията и реда за повишаване квалификацията на педагогическите специалисти, за придобиване на професионално-квалификационни степени и системата от квалификационни кредити;</a:t>
            </a: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цели, функции и съдържание на професионалното портфолио;</a:t>
            </a:r>
            <a:endParaRPr lang="bg-B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условията и реда за кариерното развитие на педагогическите специалисти;</a:t>
            </a:r>
            <a:endParaRPr lang="bg-B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условията и реда за атестиране на педагогическите специалисти;</a:t>
            </a:r>
            <a:endParaRPr lang="bg-B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bg-B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обстоятелствата, които се вписват в информационния регистър на одобрените програми за повишаване квалификацията на педагогическите специалисти.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50B5-2FA9-40E1-9366-84F0FC5E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753228"/>
            <a:ext cx="10127928" cy="1080938"/>
          </a:xfrm>
        </p:spPr>
        <p:txBody>
          <a:bodyPr>
            <a:noAutofit/>
          </a:bodyPr>
          <a:lstStyle/>
          <a:p>
            <a:r>
              <a:rPr lang="bg-BG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Квалификацията на педагогическите специалисти може да бъде:</a:t>
            </a:r>
            <a:b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4599D-AC15-475E-B481-7D008B403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33" y="2211185"/>
            <a:ext cx="11637818" cy="4389120"/>
          </a:xfrm>
        </p:spPr>
        <p:txBody>
          <a:bodyPr/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bg-BG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въвеждаща</a:t>
            </a: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за адаптиране в образователната среда и за методическо и организационно подпомагане;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bg-BG" sz="2800" b="1" u="sng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продължаваща</a:t>
            </a:r>
            <a:r>
              <a:rPr lang="bg-B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за непрекъснато професионално и личностно усъвършенстване, за кариерно развитие и успешна реализация чрез периодично актуализиране и допълване на знанията, уменията и компетентностите.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372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332</TotalTime>
  <Words>1739</Words>
  <Application>Microsoft Office PowerPoint</Application>
  <PresentationFormat>Widescreen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Trebuchet MS</vt:lpstr>
      <vt:lpstr>Berlin</vt:lpstr>
      <vt:lpstr>Нормативна уредба в областта на допълнителната квалификация на педагогическите специалисти</vt:lpstr>
      <vt:lpstr>Съдържание:</vt:lpstr>
      <vt:lpstr>1. Закон за предучилищното и училищното образование</vt:lpstr>
      <vt:lpstr>Допълнителната квалификация се реализира от:</vt:lpstr>
      <vt:lpstr>Повишаването на квалификацията на педагогическите специалисти:</vt:lpstr>
      <vt:lpstr>Атестиране:</vt:lpstr>
      <vt:lpstr>Министърът на образованието и науката:</vt:lpstr>
      <vt:lpstr>2. Наредба № 15 от 22.07.2019 г. за статута и професионалното развитие на учителите, директорите и другите педагогически специалисти определя: </vt:lpstr>
      <vt:lpstr>Квалификацията на педагогическите специалисти може да бъде: </vt:lpstr>
      <vt:lpstr>След участие и успешно завършване на обучение за повишаване на квалификацията лицата получават: </vt:lpstr>
      <vt:lpstr> Всеки педагогически специалист е длъжен да отразява в професионално портфолио своето  професионалното развитие. Портфолиото включва материали, които доказват:  </vt:lpstr>
      <vt:lpstr>Атестационната комисия определя крайната оценка от процеса на атестиране по следната скала: </vt:lpstr>
      <vt:lpstr>Длъжностни лица, оправомощени от министъра на образованието и науката, извършват проверки за изпълнението на одобрените програми за обучение, като следят за качеството на предлаганите обучения по отношение на: </vt:lpstr>
      <vt:lpstr> Лицата, които заявяват желание за одобряване на програми за обучение и вписването им в информационния регистър, прилагат разработена вътрешна система за управление на качеството, която: </vt:lpstr>
      <vt:lpstr>3. Национална стратегия за развитие на педагогическите кадри (2014-2020) </vt:lpstr>
      <vt:lpstr>4. Национална програма „Квалификация“ 2020 </vt:lpstr>
      <vt:lpstr>Общата цел на програмата:</vt:lpstr>
      <vt:lpstr>Конкретните(специфични) цели, които програмата си поставя са: </vt:lpstr>
      <vt:lpstr>5. Национална програма „Мотивирани учители“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Нормативна уредба в областта на допълнителната квалификация на педагогическите специалисти</dc:title>
  <dc:creator>Ирина Петрова Давидова</dc:creator>
  <cp:lastModifiedBy>Ирина Петрова Давидова</cp:lastModifiedBy>
  <cp:revision>79</cp:revision>
  <dcterms:created xsi:type="dcterms:W3CDTF">2020-12-03T17:34:50Z</dcterms:created>
  <dcterms:modified xsi:type="dcterms:W3CDTF">2020-12-03T23:08:00Z</dcterms:modified>
</cp:coreProperties>
</file>