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handoutMasterIdLst>
    <p:handoutMasterId r:id="rId20"/>
  </p:handoutMasterIdLst>
  <p:sldIdLst>
    <p:sldId id="256" r:id="rId2"/>
    <p:sldId id="264" r:id="rId3"/>
    <p:sldId id="257" r:id="rId4"/>
    <p:sldId id="258" r:id="rId5"/>
    <p:sldId id="265" r:id="rId6"/>
    <p:sldId id="259" r:id="rId7"/>
    <p:sldId id="260" r:id="rId8"/>
    <p:sldId id="261" r:id="rId9"/>
    <p:sldId id="262" r:id="rId10"/>
    <p:sldId id="273" r:id="rId11"/>
    <p:sldId id="274" r:id="rId12"/>
    <p:sldId id="266" r:id="rId13"/>
    <p:sldId id="263" r:id="rId14"/>
    <p:sldId id="267" r:id="rId15"/>
    <p:sldId id="268" r:id="rId16"/>
    <p:sldId id="269" r:id="rId17"/>
    <p:sldId id="270" r:id="rId18"/>
    <p:sldId id="271" r:id="rId19"/>
  </p:sldIdLst>
  <p:sldSz cx="12192000" cy="6858000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6005E"/>
    <a:srgbClr val="7A005F"/>
    <a:srgbClr val="7A005E"/>
    <a:srgbClr val="7A007A"/>
    <a:srgbClr val="FCFCF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80" autoAdjust="0"/>
    <p:restoredTop sz="94660"/>
  </p:normalViewPr>
  <p:slideViewPr>
    <p:cSldViewPr snapToGrid="0">
      <p:cViewPr varScale="1">
        <p:scale>
          <a:sx n="70" d="100"/>
          <a:sy n="70" d="100"/>
        </p:scale>
        <p:origin x="460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3" d="100"/>
          <a:sy n="83" d="100"/>
        </p:scale>
        <p:origin x="3852" y="96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bg-BG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F778B1FD-425A-4C45-BD03-3A9CC98BB4E0}" type="datetimeFigureOut">
              <a:rPr lang="bg-BG"/>
              <a:pPr>
                <a:defRPr/>
              </a:pPr>
              <a:t>18.6.2023 г.</a:t>
            </a:fld>
            <a:endParaRPr lang="bg-BG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bg-BG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E9584093-0025-4C31-AEEE-3BF77C6A2B3F}" type="slidenum">
              <a:rPr lang="bg-BG"/>
              <a:pPr>
                <a:defRPr/>
              </a:pPr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125512994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лавен слайд, вариант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00725" y="4022725"/>
            <a:ext cx="6391275" cy="2835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/>
          <p:nvPr userDrawn="1"/>
        </p:nvSpPr>
        <p:spPr>
          <a:xfrm>
            <a:off x="1980000" y="396000"/>
            <a:ext cx="10212000" cy="377825"/>
          </a:xfrm>
          <a:prstGeom prst="rect">
            <a:avLst/>
          </a:prstGeom>
          <a:solidFill>
            <a:srgbClr val="7A005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Rectangle 5"/>
          <p:cNvSpPr/>
          <p:nvPr userDrawn="1"/>
        </p:nvSpPr>
        <p:spPr>
          <a:xfrm>
            <a:off x="0" y="6370638"/>
            <a:ext cx="9917113" cy="346075"/>
          </a:xfrm>
          <a:prstGeom prst="rect">
            <a:avLst/>
          </a:prstGeom>
          <a:gradFill>
            <a:gsLst>
              <a:gs pos="0">
                <a:schemeClr val="bg1">
                  <a:alpha val="0"/>
                </a:schemeClr>
              </a:gs>
              <a:gs pos="53000">
                <a:srgbClr val="7A005F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2000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511930" y="2067200"/>
            <a:ext cx="9198320" cy="1324800"/>
          </a:xfrm>
        </p:spPr>
        <p:txBody>
          <a:bodyPr/>
          <a:lstStyle>
            <a:lvl1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  <a:defRPr sz="4800" b="1" cap="all" baseline="0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bg-BG" altLang="en-US" dirty="0" smtClean="0"/>
              <a:t>Въведете заглавие на презентацията</a:t>
            </a:r>
            <a:endParaRPr lang="en-US" alt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95A7E9D5-EB29-4BA1-9211-313307DFE926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>
              <a:defRPr/>
            </a:pPr>
            <a:fld id="{4A70C070-F159-4AC9-853C-A085328B4930}" type="datetimeFigureOut">
              <a:rPr lang="en-US" smtClean="0"/>
              <a:pPr>
                <a:defRPr/>
              </a:pPr>
              <a:t>6/18/2023</a:t>
            </a:fld>
            <a:endParaRPr lang="en-US" dirty="0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96000" y="0"/>
            <a:ext cx="1188000" cy="1916129"/>
          </a:xfrm>
          <a:prstGeom prst="rect">
            <a:avLst/>
          </a:prstGeom>
        </p:spPr>
      </p:pic>
      <p:sp>
        <p:nvSpPr>
          <p:cNvPr id="12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502730" y="3448038"/>
            <a:ext cx="9206742" cy="1109662"/>
          </a:xfrm>
        </p:spPr>
        <p:txBody>
          <a:bodyPr/>
          <a:lstStyle>
            <a:lvl1pPr marL="0" indent="0" algn="ctr">
              <a:buNone/>
              <a:defRPr sz="2800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bg-BG" dirty="0" smtClean="0"/>
              <a:t>Въведете подзаглавие на презентацията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364786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Две колони, вариант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3757975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bg-BG" dirty="0" smtClean="0"/>
              <a:t>Първо ниво текст, колона едно</a:t>
            </a:r>
            <a:endParaRPr lang="en-US" dirty="0" smtClean="0"/>
          </a:p>
          <a:p>
            <a:pPr lvl="1"/>
            <a:r>
              <a:rPr lang="bg-BG" dirty="0" smtClean="0"/>
              <a:t>Второ ниво текст</a:t>
            </a:r>
            <a:endParaRPr lang="en-US" dirty="0" smtClean="0"/>
          </a:p>
          <a:p>
            <a:pPr lvl="2"/>
            <a:r>
              <a:rPr lang="bg-BG" dirty="0" smtClean="0"/>
              <a:t>Трето ниво текст</a:t>
            </a:r>
            <a:endParaRPr lang="en-US" dirty="0" smtClean="0"/>
          </a:p>
          <a:p>
            <a:pPr lvl="3"/>
            <a:r>
              <a:rPr lang="bg-BG" dirty="0" smtClean="0"/>
              <a:t>Четвърто ниво текст</a:t>
            </a:r>
            <a:endParaRPr lang="en-US" dirty="0" smtClean="0"/>
          </a:p>
          <a:p>
            <a:pPr lvl="4"/>
            <a:r>
              <a:rPr lang="bg-BG" dirty="0" smtClean="0"/>
              <a:t>Пето ниво текст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3757975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bg-BG" dirty="0" smtClean="0"/>
              <a:t>Първо ниво текст, колона две</a:t>
            </a:r>
            <a:endParaRPr lang="en-US" dirty="0" smtClean="0"/>
          </a:p>
          <a:p>
            <a:pPr lvl="1"/>
            <a:r>
              <a:rPr lang="bg-BG" dirty="0" smtClean="0"/>
              <a:t>Второ ниво текст</a:t>
            </a:r>
            <a:endParaRPr lang="en-US" dirty="0" smtClean="0"/>
          </a:p>
          <a:p>
            <a:pPr lvl="2"/>
            <a:r>
              <a:rPr lang="bg-BG" dirty="0" smtClean="0"/>
              <a:t>Трето ниво текст</a:t>
            </a:r>
            <a:endParaRPr lang="en-US" dirty="0" smtClean="0"/>
          </a:p>
          <a:p>
            <a:pPr lvl="3"/>
            <a:r>
              <a:rPr lang="bg-BG" dirty="0" smtClean="0"/>
              <a:t>Четвърто ниво текст</a:t>
            </a:r>
            <a:endParaRPr lang="en-US" dirty="0" smtClean="0"/>
          </a:p>
          <a:p>
            <a:pPr lvl="4"/>
            <a:r>
              <a:rPr lang="bg-BG" dirty="0" smtClean="0"/>
              <a:t>Пето ниво текст</a:t>
            </a:r>
            <a:endParaRPr lang="en-US" dirty="0"/>
          </a:p>
        </p:txBody>
      </p:sp>
      <p:sp>
        <p:nvSpPr>
          <p:cNvPr id="8" name="Title 1"/>
          <p:cNvSpPr>
            <a:spLocks noGrp="1"/>
          </p:cNvSpPr>
          <p:nvPr>
            <p:ph type="title" hasCustomPrompt="1"/>
          </p:nvPr>
        </p:nvSpPr>
        <p:spPr>
          <a:xfrm>
            <a:off x="838200" y="288000"/>
            <a:ext cx="10515600" cy="1325563"/>
          </a:xfrm>
          <a:noFill/>
        </p:spPr>
        <p:txBody>
          <a:bodyPr/>
          <a:lstStyle>
            <a:lvl1pPr>
              <a:defRPr>
                <a:solidFill>
                  <a:srgbClr val="7A005F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bg-BG" dirty="0" smtClean="0"/>
              <a:t>Въведете заглавие</a:t>
            </a:r>
            <a:endParaRPr lang="en-US" dirty="0"/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426022"/>
            <a:ext cx="2743200" cy="365125"/>
          </a:xfrm>
        </p:spPr>
        <p:txBody>
          <a:bodyPr/>
          <a:lstStyle>
            <a:lvl1pPr>
              <a:defRPr>
                <a:solidFill>
                  <a:srgbClr val="7A005E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>
              <a:defRPr/>
            </a:pPr>
            <a:fld id="{F34B481C-4FF9-4E35-B4D9-ADD47E13CAC5}" type="datetimeFigureOut">
              <a:rPr lang="en-US" smtClean="0"/>
              <a:pPr>
                <a:defRPr/>
              </a:pPr>
              <a:t>6/18/2023</a:t>
            </a:fld>
            <a:endParaRPr lang="en-US" dirty="0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426022"/>
            <a:ext cx="4114800" cy="365125"/>
          </a:xfrm>
        </p:spPr>
        <p:txBody>
          <a:bodyPr/>
          <a:lstStyle>
            <a:lvl1pPr>
              <a:defRPr>
                <a:solidFill>
                  <a:srgbClr val="7A005E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426022"/>
            <a:ext cx="1360503" cy="365125"/>
          </a:xfrm>
        </p:spPr>
        <p:txBody>
          <a:bodyPr/>
          <a:lstStyle>
            <a:lvl1pPr>
              <a:defRPr>
                <a:solidFill>
                  <a:srgbClr val="7A005E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>
              <a:defRPr/>
            </a:pPr>
            <a:fld id="{AD4CA714-9523-464B-9094-07CE2AC82970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75600" y="5583600"/>
            <a:ext cx="1864714" cy="1080000"/>
          </a:xfrm>
          <a:prstGeom prst="rect">
            <a:avLst/>
          </a:prstGeom>
        </p:spPr>
      </p:pic>
      <p:sp>
        <p:nvSpPr>
          <p:cNvPr id="14" name="Rectangle 13"/>
          <p:cNvSpPr/>
          <p:nvPr userDrawn="1"/>
        </p:nvSpPr>
        <p:spPr>
          <a:xfrm>
            <a:off x="0" y="6175883"/>
            <a:ext cx="9971103" cy="252000"/>
          </a:xfrm>
          <a:prstGeom prst="rect">
            <a:avLst/>
          </a:prstGeom>
          <a:solidFill>
            <a:srgbClr val="7A005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g-BG"/>
          </a:p>
        </p:txBody>
      </p:sp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1400" y="6175883"/>
            <a:ext cx="6359328" cy="25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11726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Две колони, вариант 3">
    <p:bg>
      <p:bgPr>
        <a:solidFill>
          <a:srgbClr val="7A005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375797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bg-BG" dirty="0" smtClean="0"/>
              <a:t>Първо ниво текст, колона едно</a:t>
            </a:r>
            <a:endParaRPr lang="en-US" dirty="0" smtClean="0"/>
          </a:p>
          <a:p>
            <a:pPr lvl="1"/>
            <a:r>
              <a:rPr lang="bg-BG" dirty="0" smtClean="0"/>
              <a:t>Второ ниво текст</a:t>
            </a:r>
            <a:endParaRPr lang="en-US" dirty="0" smtClean="0"/>
          </a:p>
          <a:p>
            <a:pPr lvl="2"/>
            <a:r>
              <a:rPr lang="bg-BG" dirty="0" smtClean="0"/>
              <a:t>Трето ниво текст</a:t>
            </a:r>
            <a:endParaRPr lang="en-US" dirty="0" smtClean="0"/>
          </a:p>
          <a:p>
            <a:pPr lvl="3"/>
            <a:r>
              <a:rPr lang="bg-BG" dirty="0" smtClean="0"/>
              <a:t>Четвърто ниво текст</a:t>
            </a:r>
            <a:endParaRPr lang="en-US" dirty="0" smtClean="0"/>
          </a:p>
          <a:p>
            <a:pPr lvl="4"/>
            <a:r>
              <a:rPr lang="bg-BG" dirty="0" smtClean="0"/>
              <a:t>Пето ниво текст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375797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bg-BG" dirty="0" smtClean="0"/>
              <a:t>Първо ниво текст, колона две</a:t>
            </a:r>
            <a:endParaRPr lang="en-US" dirty="0" smtClean="0"/>
          </a:p>
          <a:p>
            <a:pPr lvl="1"/>
            <a:r>
              <a:rPr lang="bg-BG" dirty="0" smtClean="0"/>
              <a:t>Второ ниво текст</a:t>
            </a:r>
            <a:endParaRPr lang="en-US" dirty="0" smtClean="0"/>
          </a:p>
          <a:p>
            <a:pPr lvl="2"/>
            <a:r>
              <a:rPr lang="bg-BG" dirty="0" smtClean="0"/>
              <a:t>Трето ниво текст</a:t>
            </a:r>
            <a:endParaRPr lang="en-US" dirty="0" smtClean="0"/>
          </a:p>
          <a:p>
            <a:pPr lvl="3"/>
            <a:r>
              <a:rPr lang="bg-BG" dirty="0" smtClean="0"/>
              <a:t>Четвърто ниво текст</a:t>
            </a:r>
            <a:endParaRPr lang="en-US" dirty="0" smtClean="0"/>
          </a:p>
          <a:p>
            <a:pPr lvl="4"/>
            <a:r>
              <a:rPr lang="bg-BG" dirty="0" smtClean="0"/>
              <a:t>Пето ниво текст</a:t>
            </a:r>
            <a:endParaRPr lang="en-US" dirty="0"/>
          </a:p>
        </p:txBody>
      </p:sp>
      <p:sp>
        <p:nvSpPr>
          <p:cNvPr id="8" name="Title 1"/>
          <p:cNvSpPr>
            <a:spLocks noGrp="1"/>
          </p:cNvSpPr>
          <p:nvPr>
            <p:ph type="title" hasCustomPrompt="1"/>
          </p:nvPr>
        </p:nvSpPr>
        <p:spPr>
          <a:xfrm>
            <a:off x="838200" y="288000"/>
            <a:ext cx="10515600" cy="1325563"/>
          </a:xfrm>
          <a:noFill/>
        </p:spPr>
        <p:txBody>
          <a:bodyPr/>
          <a:lstStyle>
            <a:lvl1pPr>
              <a:defRPr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bg-BG" dirty="0" smtClean="0"/>
              <a:t>Въведете заглавие</a:t>
            </a:r>
            <a:endParaRPr lang="en-US" dirty="0"/>
          </a:p>
        </p:txBody>
      </p:sp>
      <p:sp>
        <p:nvSpPr>
          <p:cNvPr id="16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426022"/>
            <a:ext cx="27432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>
              <a:defRPr/>
            </a:pPr>
            <a:fld id="{F34B481C-4FF9-4E35-B4D9-ADD47E13CAC5}" type="datetimeFigureOut">
              <a:rPr lang="en-US" smtClean="0"/>
              <a:pPr>
                <a:defRPr/>
              </a:pPr>
              <a:t>6/18/2023</a:t>
            </a:fld>
            <a:endParaRPr lang="en-US" dirty="0"/>
          </a:p>
        </p:txBody>
      </p:sp>
      <p:sp>
        <p:nvSpPr>
          <p:cNvPr id="17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426022"/>
            <a:ext cx="41148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426022"/>
            <a:ext cx="1360503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>
              <a:defRPr/>
            </a:pPr>
            <a:fld id="{AD4CA714-9523-464B-9094-07CE2AC82970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19" name="Picture 1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92506" y="5583600"/>
            <a:ext cx="1830901" cy="1080000"/>
          </a:xfrm>
          <a:prstGeom prst="rect">
            <a:avLst/>
          </a:prstGeom>
        </p:spPr>
      </p:pic>
      <p:sp>
        <p:nvSpPr>
          <p:cNvPr id="20" name="Rectangle 19"/>
          <p:cNvSpPr/>
          <p:nvPr userDrawn="1"/>
        </p:nvSpPr>
        <p:spPr>
          <a:xfrm>
            <a:off x="0" y="6175883"/>
            <a:ext cx="9971103" cy="252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g-BG"/>
          </a:p>
        </p:txBody>
      </p:sp>
      <p:sp>
        <p:nvSpPr>
          <p:cNvPr id="21" name="TextBox 20"/>
          <p:cNvSpPr txBox="1"/>
          <p:nvPr userDrawn="1"/>
        </p:nvSpPr>
        <p:spPr>
          <a:xfrm>
            <a:off x="3228792" y="6157777"/>
            <a:ext cx="672420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bg-BG" sz="1400" b="0" cap="all" baseline="0" dirty="0" smtClean="0">
                <a:solidFill>
                  <a:srgbClr val="7A005E"/>
                </a:solidFill>
                <a:latin typeface="SP Trajan2ML" panose="02000505070000020004" pitchFamily="50" charset="-52"/>
              </a:rPr>
              <a:t>Софийски университет </a:t>
            </a:r>
            <a:r>
              <a:rPr lang="bg-BG" sz="1400" b="0" dirty="0" smtClean="0">
                <a:solidFill>
                  <a:srgbClr val="7A005E"/>
                </a:solidFill>
                <a:latin typeface="SP Trajan2ML" panose="02000505070000020004" pitchFamily="50" charset="-52"/>
              </a:rPr>
              <a:t>„Св. </a:t>
            </a:r>
            <a:r>
              <a:rPr lang="bg-BG" sz="1400" b="0" cap="all" baseline="0" dirty="0" smtClean="0">
                <a:solidFill>
                  <a:srgbClr val="7A005E"/>
                </a:solidFill>
                <a:latin typeface="SP Trajan2ML" panose="02000505070000020004" pitchFamily="50" charset="-52"/>
              </a:rPr>
              <a:t>Климент Охридски</a:t>
            </a:r>
            <a:r>
              <a:rPr lang="bg-BG" sz="1400" b="0" dirty="0" smtClean="0">
                <a:solidFill>
                  <a:srgbClr val="7A005E"/>
                </a:solidFill>
                <a:latin typeface="SP Trajan2ML" panose="02000505070000020004" pitchFamily="50" charset="-52"/>
              </a:rPr>
              <a:t>“</a:t>
            </a:r>
            <a:endParaRPr lang="bg-BG" sz="1400" b="0" dirty="0">
              <a:solidFill>
                <a:srgbClr val="7A005E"/>
              </a:solidFill>
              <a:latin typeface="SP Trajan2ML" panose="02000505070000020004" pitchFamily="50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159062371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Сравнение, вариант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839788" y="2064190"/>
            <a:ext cx="5157787" cy="597529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bg-BG" dirty="0" smtClean="0"/>
              <a:t>Подзаглавие</a:t>
            </a:r>
            <a:endParaRPr lang="en-US" dirty="0" smtClean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839788" y="2679826"/>
            <a:ext cx="5157787" cy="3509837"/>
          </a:xfrm>
        </p:spPr>
        <p:txBody>
          <a:bodyPr/>
          <a:lstStyle/>
          <a:p>
            <a:pPr lvl="0"/>
            <a:r>
              <a:rPr lang="bg-BG" dirty="0" smtClean="0"/>
              <a:t>Първо ниво текст</a:t>
            </a:r>
            <a:endParaRPr lang="en-US" dirty="0" smtClean="0"/>
          </a:p>
          <a:p>
            <a:pPr lvl="1"/>
            <a:r>
              <a:rPr lang="bg-BG" dirty="0" smtClean="0"/>
              <a:t>Второ ниво текст</a:t>
            </a:r>
            <a:endParaRPr lang="en-US" dirty="0" smtClean="0"/>
          </a:p>
          <a:p>
            <a:pPr lvl="2"/>
            <a:r>
              <a:rPr lang="bg-BG" dirty="0" smtClean="0"/>
              <a:t>Трето ниво текст</a:t>
            </a:r>
            <a:endParaRPr lang="en-US" dirty="0" smtClean="0"/>
          </a:p>
          <a:p>
            <a:pPr lvl="3"/>
            <a:r>
              <a:rPr lang="bg-BG" dirty="0" smtClean="0"/>
              <a:t>Четвърто ниво текст</a:t>
            </a:r>
            <a:endParaRPr lang="en-US" dirty="0" smtClean="0"/>
          </a:p>
          <a:p>
            <a:pPr lvl="4"/>
            <a:r>
              <a:rPr lang="bg-BG" dirty="0" smtClean="0"/>
              <a:t>Пето ниво текст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2064190"/>
            <a:ext cx="5183188" cy="61563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bg-BG" dirty="0" smtClean="0"/>
              <a:t>Подзаглавие</a:t>
            </a:r>
            <a:endParaRPr lang="en-US" dirty="0" smtClean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 hasCustomPrompt="1"/>
          </p:nvPr>
        </p:nvSpPr>
        <p:spPr>
          <a:xfrm>
            <a:off x="6172200" y="2679826"/>
            <a:ext cx="5183188" cy="3509837"/>
          </a:xfrm>
        </p:spPr>
        <p:txBody>
          <a:bodyPr/>
          <a:lstStyle/>
          <a:p>
            <a:pPr lvl="0"/>
            <a:r>
              <a:rPr lang="bg-BG" dirty="0" smtClean="0"/>
              <a:t>Първо ниво текст</a:t>
            </a:r>
            <a:endParaRPr lang="en-US" dirty="0" smtClean="0"/>
          </a:p>
          <a:p>
            <a:pPr lvl="1"/>
            <a:r>
              <a:rPr lang="bg-BG" dirty="0" smtClean="0"/>
              <a:t>Второ ниво текст</a:t>
            </a:r>
            <a:endParaRPr lang="en-US" dirty="0" smtClean="0"/>
          </a:p>
          <a:p>
            <a:pPr lvl="2"/>
            <a:r>
              <a:rPr lang="bg-BG" dirty="0" smtClean="0"/>
              <a:t>Трето ниво текст</a:t>
            </a:r>
            <a:endParaRPr lang="en-US" dirty="0" smtClean="0"/>
          </a:p>
          <a:p>
            <a:pPr lvl="3"/>
            <a:r>
              <a:rPr lang="bg-BG" dirty="0" smtClean="0"/>
              <a:t>Четвърто ниво текст</a:t>
            </a:r>
            <a:endParaRPr lang="en-US" dirty="0" smtClean="0"/>
          </a:p>
          <a:p>
            <a:pPr lvl="4"/>
            <a:r>
              <a:rPr lang="bg-BG" dirty="0" smtClean="0"/>
              <a:t>Пето ниво текст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7A005E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>
              <a:defRPr/>
            </a:pPr>
            <a:fld id="{C8371317-6240-4826-B33E-FC206F64A259}" type="datetimeFigureOut">
              <a:rPr lang="en-US" smtClean="0"/>
              <a:pPr>
                <a:defRPr/>
              </a:pPr>
              <a:t>6/18/2023</a:t>
            </a:fld>
            <a:endParaRPr lang="en-US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7A005E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7A005E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>
              <a:defRPr/>
            </a:pPr>
            <a:fld id="{A2CEC902-E1F8-4C04-921F-24D31A9D67F7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2" name="Title 1"/>
          <p:cNvSpPr>
            <a:spLocks noGrp="1"/>
          </p:cNvSpPr>
          <p:nvPr>
            <p:ph type="title" hasCustomPrompt="1"/>
          </p:nvPr>
        </p:nvSpPr>
        <p:spPr>
          <a:xfrm>
            <a:off x="1800000" y="288000"/>
            <a:ext cx="9865423" cy="1325563"/>
          </a:xfrm>
          <a:noFill/>
        </p:spPr>
        <p:txBody>
          <a:bodyPr/>
          <a:lstStyle>
            <a:lvl1pPr>
              <a:defRPr>
                <a:solidFill>
                  <a:srgbClr val="7A005F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bg-BG" dirty="0" smtClean="0"/>
              <a:t>Въведете заглавие</a:t>
            </a:r>
            <a:endParaRPr lang="en-US" dirty="0"/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60000" y="0"/>
            <a:ext cx="1116000" cy="18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689255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Сравнение, вариант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bg-BG" dirty="0" smtClean="0"/>
              <a:t>Подзаглавие </a:t>
            </a:r>
            <a:endParaRPr lang="en-US" dirty="0" smtClean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198608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bg-BG" dirty="0" smtClean="0"/>
              <a:t>Първо ниво текст</a:t>
            </a:r>
            <a:endParaRPr lang="en-US" dirty="0" smtClean="0"/>
          </a:p>
          <a:p>
            <a:pPr lvl="1"/>
            <a:r>
              <a:rPr lang="bg-BG" dirty="0" smtClean="0"/>
              <a:t>Второ ниво текст</a:t>
            </a:r>
            <a:endParaRPr lang="en-US" dirty="0" smtClean="0"/>
          </a:p>
          <a:p>
            <a:pPr lvl="2"/>
            <a:r>
              <a:rPr lang="bg-BG" dirty="0" smtClean="0"/>
              <a:t>Трето ниво текст</a:t>
            </a:r>
            <a:endParaRPr lang="en-US" dirty="0" smtClean="0"/>
          </a:p>
          <a:p>
            <a:pPr lvl="3"/>
            <a:r>
              <a:rPr lang="bg-BG" dirty="0" smtClean="0"/>
              <a:t>Четвърто ниво текст</a:t>
            </a:r>
            <a:endParaRPr lang="en-US" dirty="0" smtClean="0"/>
          </a:p>
          <a:p>
            <a:pPr lvl="4"/>
            <a:r>
              <a:rPr lang="bg-BG" dirty="0" smtClean="0"/>
              <a:t>Пето ниво текст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bg-BG" dirty="0" smtClean="0"/>
              <a:t>Подзаглавие </a:t>
            </a:r>
            <a:endParaRPr lang="en-US" dirty="0" smtClean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198608"/>
          </a:xfrm>
        </p:spPr>
        <p:txBody>
          <a:bodyPr/>
          <a:lstStyle>
            <a:lvl1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</a:lstStyle>
          <a:p>
            <a:pPr lvl="0"/>
            <a:r>
              <a:rPr lang="bg-BG" dirty="0" smtClean="0"/>
              <a:t>Първо ниво текст</a:t>
            </a:r>
            <a:endParaRPr lang="en-US" dirty="0" smtClean="0"/>
          </a:p>
          <a:p>
            <a:pPr lvl="1"/>
            <a:r>
              <a:rPr lang="bg-BG" dirty="0" smtClean="0"/>
              <a:t>Второ ниво текст</a:t>
            </a:r>
            <a:endParaRPr lang="en-US" dirty="0" smtClean="0"/>
          </a:p>
          <a:p>
            <a:pPr lvl="2"/>
            <a:r>
              <a:rPr lang="bg-BG" dirty="0" smtClean="0"/>
              <a:t>Трето ниво текст</a:t>
            </a:r>
            <a:endParaRPr lang="en-US" dirty="0" smtClean="0"/>
          </a:p>
          <a:p>
            <a:pPr lvl="3"/>
            <a:r>
              <a:rPr lang="bg-BG" dirty="0" smtClean="0"/>
              <a:t>Четвърто ниво текст</a:t>
            </a:r>
            <a:endParaRPr lang="en-US" dirty="0" smtClean="0"/>
          </a:p>
          <a:p>
            <a:pPr lvl="4"/>
            <a:r>
              <a:rPr lang="bg-BG" dirty="0" smtClean="0"/>
              <a:t>Пето ниво текст</a:t>
            </a:r>
            <a:endParaRPr lang="en-US" dirty="0"/>
          </a:p>
        </p:txBody>
      </p:sp>
      <p:sp>
        <p:nvSpPr>
          <p:cNvPr id="10" name="Title 1"/>
          <p:cNvSpPr>
            <a:spLocks noGrp="1"/>
          </p:cNvSpPr>
          <p:nvPr>
            <p:ph type="title" hasCustomPrompt="1"/>
          </p:nvPr>
        </p:nvSpPr>
        <p:spPr>
          <a:xfrm>
            <a:off x="838201" y="288000"/>
            <a:ext cx="10517188" cy="1325563"/>
          </a:xfrm>
          <a:noFill/>
        </p:spPr>
        <p:txBody>
          <a:bodyPr/>
          <a:lstStyle>
            <a:lvl1pPr>
              <a:defRPr>
                <a:solidFill>
                  <a:srgbClr val="7A005F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bg-BG" dirty="0" smtClean="0"/>
              <a:t>Въведете заглавие</a:t>
            </a:r>
            <a:endParaRPr lang="en-US" dirty="0"/>
          </a:p>
        </p:txBody>
      </p:sp>
      <p:sp>
        <p:nvSpPr>
          <p:cNvPr id="12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426022"/>
            <a:ext cx="2743200" cy="365125"/>
          </a:xfrm>
        </p:spPr>
        <p:txBody>
          <a:bodyPr/>
          <a:lstStyle>
            <a:lvl1pPr>
              <a:defRPr>
                <a:solidFill>
                  <a:srgbClr val="7A005E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>
              <a:defRPr/>
            </a:pPr>
            <a:fld id="{F34B481C-4FF9-4E35-B4D9-ADD47E13CAC5}" type="datetimeFigureOut">
              <a:rPr lang="en-US" smtClean="0"/>
              <a:pPr>
                <a:defRPr/>
              </a:pPr>
              <a:t>6/18/2023</a:t>
            </a:fld>
            <a:endParaRPr lang="en-US" dirty="0"/>
          </a:p>
        </p:txBody>
      </p:sp>
      <p:sp>
        <p:nvSpPr>
          <p:cNvPr id="13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426022"/>
            <a:ext cx="4114800" cy="365125"/>
          </a:xfrm>
        </p:spPr>
        <p:txBody>
          <a:bodyPr/>
          <a:lstStyle>
            <a:lvl1pPr>
              <a:defRPr>
                <a:solidFill>
                  <a:srgbClr val="7A005E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426022"/>
            <a:ext cx="1360503" cy="365125"/>
          </a:xfrm>
        </p:spPr>
        <p:txBody>
          <a:bodyPr/>
          <a:lstStyle>
            <a:lvl1pPr>
              <a:defRPr>
                <a:solidFill>
                  <a:srgbClr val="7A005E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>
              <a:defRPr/>
            </a:pPr>
            <a:fld id="{AD4CA714-9523-464B-9094-07CE2AC82970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75600" y="5583600"/>
            <a:ext cx="1864714" cy="1080000"/>
          </a:xfrm>
          <a:prstGeom prst="rect">
            <a:avLst/>
          </a:prstGeom>
        </p:spPr>
      </p:pic>
      <p:sp>
        <p:nvSpPr>
          <p:cNvPr id="16" name="Rectangle 15"/>
          <p:cNvSpPr/>
          <p:nvPr userDrawn="1"/>
        </p:nvSpPr>
        <p:spPr>
          <a:xfrm>
            <a:off x="0" y="6175883"/>
            <a:ext cx="9971103" cy="252000"/>
          </a:xfrm>
          <a:prstGeom prst="rect">
            <a:avLst/>
          </a:prstGeom>
          <a:solidFill>
            <a:srgbClr val="7A005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g-BG"/>
          </a:p>
        </p:txBody>
      </p:sp>
      <p:pic>
        <p:nvPicPr>
          <p:cNvPr id="17" name="Picture 1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1400" y="6175883"/>
            <a:ext cx="6359328" cy="25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360275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Сравнение, вариант 3">
    <p:bg>
      <p:bgPr>
        <a:solidFill>
          <a:srgbClr val="7A005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839788" y="1613563"/>
            <a:ext cx="5157787" cy="82391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bg-BG" dirty="0" smtClean="0"/>
              <a:t>Подзаглавие </a:t>
            </a:r>
            <a:endParaRPr lang="en-US" dirty="0" smtClean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839788" y="2437475"/>
            <a:ext cx="5157787" cy="3198608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bg-BG" dirty="0" smtClean="0"/>
              <a:t>Първо ниво текст</a:t>
            </a:r>
            <a:endParaRPr lang="en-US" dirty="0" smtClean="0"/>
          </a:p>
          <a:p>
            <a:pPr lvl="1"/>
            <a:r>
              <a:rPr lang="bg-BG" dirty="0" smtClean="0"/>
              <a:t>Второ ниво текст</a:t>
            </a:r>
            <a:endParaRPr lang="en-US" dirty="0" smtClean="0"/>
          </a:p>
          <a:p>
            <a:pPr lvl="2"/>
            <a:r>
              <a:rPr lang="bg-BG" dirty="0" smtClean="0"/>
              <a:t>Трето ниво текст</a:t>
            </a:r>
            <a:endParaRPr lang="en-US" dirty="0" smtClean="0"/>
          </a:p>
          <a:p>
            <a:pPr lvl="3"/>
            <a:r>
              <a:rPr lang="bg-BG" dirty="0" smtClean="0"/>
              <a:t>Четвърто ниво текст</a:t>
            </a:r>
            <a:endParaRPr lang="en-US" dirty="0" smtClean="0"/>
          </a:p>
          <a:p>
            <a:pPr lvl="4"/>
            <a:r>
              <a:rPr lang="bg-BG" dirty="0" smtClean="0"/>
              <a:t>Пето ниво текст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13563"/>
            <a:ext cx="5183188" cy="82391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bg-BG" dirty="0" smtClean="0"/>
              <a:t>Подзаглавие </a:t>
            </a:r>
            <a:endParaRPr lang="en-US" dirty="0" smtClean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 hasCustomPrompt="1"/>
          </p:nvPr>
        </p:nvSpPr>
        <p:spPr>
          <a:xfrm>
            <a:off x="6172200" y="2437475"/>
            <a:ext cx="5183188" cy="3198608"/>
          </a:xfrm>
        </p:spPr>
        <p:txBody>
          <a:bodyPr/>
          <a:lstStyle>
            <a:lvl1pPr>
              <a:defRPr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>
              <a:defRPr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>
              <a:defRPr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>
              <a:defRPr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>
              <a:defRPr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</a:lstStyle>
          <a:p>
            <a:pPr lvl="0"/>
            <a:r>
              <a:rPr lang="bg-BG" dirty="0" smtClean="0"/>
              <a:t>Първо ниво текст</a:t>
            </a:r>
            <a:endParaRPr lang="en-US" dirty="0" smtClean="0"/>
          </a:p>
          <a:p>
            <a:pPr lvl="1"/>
            <a:r>
              <a:rPr lang="bg-BG" dirty="0" smtClean="0"/>
              <a:t>Второ ниво текст</a:t>
            </a:r>
            <a:endParaRPr lang="en-US" dirty="0" smtClean="0"/>
          </a:p>
          <a:p>
            <a:pPr lvl="2"/>
            <a:r>
              <a:rPr lang="bg-BG" dirty="0" smtClean="0"/>
              <a:t>Трето ниво текст</a:t>
            </a:r>
            <a:endParaRPr lang="en-US" dirty="0" smtClean="0"/>
          </a:p>
          <a:p>
            <a:pPr lvl="3"/>
            <a:r>
              <a:rPr lang="bg-BG" dirty="0" smtClean="0"/>
              <a:t>Четвърто ниво текст</a:t>
            </a:r>
            <a:endParaRPr lang="en-US" dirty="0" smtClean="0"/>
          </a:p>
          <a:p>
            <a:pPr lvl="4"/>
            <a:r>
              <a:rPr lang="bg-BG" dirty="0" smtClean="0"/>
              <a:t>Пето ниво текст</a:t>
            </a:r>
            <a:endParaRPr lang="en-US" dirty="0"/>
          </a:p>
        </p:txBody>
      </p:sp>
      <p:sp>
        <p:nvSpPr>
          <p:cNvPr id="10" name="Title 1"/>
          <p:cNvSpPr>
            <a:spLocks noGrp="1"/>
          </p:cNvSpPr>
          <p:nvPr>
            <p:ph type="title" hasCustomPrompt="1"/>
          </p:nvPr>
        </p:nvSpPr>
        <p:spPr>
          <a:xfrm>
            <a:off x="838200" y="288000"/>
            <a:ext cx="10517188" cy="1325563"/>
          </a:xfrm>
          <a:noFill/>
        </p:spPr>
        <p:txBody>
          <a:bodyPr/>
          <a:lstStyle>
            <a:lvl1pPr>
              <a:defRPr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bg-BG" dirty="0" smtClean="0"/>
              <a:t>Въведете заглавие</a:t>
            </a:r>
            <a:endParaRPr lang="en-US" dirty="0"/>
          </a:p>
        </p:txBody>
      </p:sp>
      <p:sp>
        <p:nvSpPr>
          <p:cNvPr id="18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426022"/>
            <a:ext cx="27432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>
              <a:defRPr/>
            </a:pPr>
            <a:fld id="{F34B481C-4FF9-4E35-B4D9-ADD47E13CAC5}" type="datetimeFigureOut">
              <a:rPr lang="en-US" smtClean="0"/>
              <a:pPr>
                <a:defRPr/>
              </a:pPr>
              <a:t>6/18/2023</a:t>
            </a:fld>
            <a:endParaRPr lang="en-US" dirty="0"/>
          </a:p>
        </p:txBody>
      </p:sp>
      <p:sp>
        <p:nvSpPr>
          <p:cNvPr id="19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426022"/>
            <a:ext cx="41148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2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426022"/>
            <a:ext cx="1360503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>
              <a:defRPr/>
            </a:pPr>
            <a:fld id="{AD4CA714-9523-464B-9094-07CE2AC82970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21" name="Picture 2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92506" y="5583600"/>
            <a:ext cx="1830901" cy="1080000"/>
          </a:xfrm>
          <a:prstGeom prst="rect">
            <a:avLst/>
          </a:prstGeom>
        </p:spPr>
      </p:pic>
      <p:sp>
        <p:nvSpPr>
          <p:cNvPr id="22" name="Rectangle 21"/>
          <p:cNvSpPr/>
          <p:nvPr userDrawn="1"/>
        </p:nvSpPr>
        <p:spPr>
          <a:xfrm>
            <a:off x="0" y="6175883"/>
            <a:ext cx="9971103" cy="252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g-BG"/>
          </a:p>
        </p:txBody>
      </p:sp>
      <p:sp>
        <p:nvSpPr>
          <p:cNvPr id="23" name="TextBox 22"/>
          <p:cNvSpPr txBox="1"/>
          <p:nvPr userDrawn="1"/>
        </p:nvSpPr>
        <p:spPr>
          <a:xfrm>
            <a:off x="3228792" y="6157777"/>
            <a:ext cx="672420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bg-BG" sz="1400" b="0" cap="all" baseline="0" dirty="0" smtClean="0">
                <a:solidFill>
                  <a:srgbClr val="7A005E"/>
                </a:solidFill>
                <a:latin typeface="SP Trajan2ML" panose="02000505070000020004" pitchFamily="50" charset="-52"/>
              </a:rPr>
              <a:t>Софийски университет </a:t>
            </a:r>
            <a:r>
              <a:rPr lang="bg-BG" sz="1400" b="0" dirty="0" smtClean="0">
                <a:solidFill>
                  <a:srgbClr val="7A005E"/>
                </a:solidFill>
                <a:latin typeface="SP Trajan2ML" panose="02000505070000020004" pitchFamily="50" charset="-52"/>
              </a:rPr>
              <a:t>„Св. </a:t>
            </a:r>
            <a:r>
              <a:rPr lang="bg-BG" sz="1400" b="0" cap="all" baseline="0" dirty="0" smtClean="0">
                <a:solidFill>
                  <a:srgbClr val="7A005E"/>
                </a:solidFill>
                <a:latin typeface="SP Trajan2ML" panose="02000505070000020004" pitchFamily="50" charset="-52"/>
              </a:rPr>
              <a:t>Климент Охридски</a:t>
            </a:r>
            <a:r>
              <a:rPr lang="bg-BG" sz="1400" b="0" dirty="0" smtClean="0">
                <a:solidFill>
                  <a:srgbClr val="7A005E"/>
                </a:solidFill>
                <a:latin typeface="SP Trajan2ML" panose="02000505070000020004" pitchFamily="50" charset="-52"/>
              </a:rPr>
              <a:t>“</a:t>
            </a:r>
            <a:endParaRPr lang="bg-BG" sz="1400" b="0" dirty="0">
              <a:solidFill>
                <a:srgbClr val="7A005E"/>
              </a:solidFill>
              <a:latin typeface="SP Trajan2ML" panose="02000505070000020004" pitchFamily="50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114301067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Само заглавие, вариант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7A005E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>
              <a:defRPr/>
            </a:pPr>
            <a:fld id="{F094CAF8-503C-47FB-86BA-0D1DFFCD6E53}" type="datetimeFigureOut">
              <a:rPr lang="en-US" smtClean="0"/>
              <a:pPr>
                <a:defRPr/>
              </a:pPr>
              <a:t>6/18/2023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7A005E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7A005E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>
              <a:defRPr/>
            </a:pPr>
            <a:fld id="{A2C75319-91FF-41E2-95BE-8339CC46B665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8" name="Title 1"/>
          <p:cNvSpPr>
            <a:spLocks noGrp="1"/>
          </p:cNvSpPr>
          <p:nvPr>
            <p:ph type="title" hasCustomPrompt="1"/>
          </p:nvPr>
        </p:nvSpPr>
        <p:spPr>
          <a:xfrm>
            <a:off x="1800000" y="288000"/>
            <a:ext cx="9865423" cy="1325563"/>
          </a:xfrm>
          <a:noFill/>
        </p:spPr>
        <p:txBody>
          <a:bodyPr/>
          <a:lstStyle>
            <a:lvl1pPr>
              <a:defRPr>
                <a:solidFill>
                  <a:srgbClr val="7A005F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bg-BG" dirty="0" smtClean="0"/>
              <a:t>Въведете заглавие</a:t>
            </a:r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60000" y="0"/>
            <a:ext cx="1116000" cy="18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132103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Само заглавие, вариант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 hasCustomPrompt="1"/>
          </p:nvPr>
        </p:nvSpPr>
        <p:spPr>
          <a:xfrm>
            <a:off x="838200" y="288000"/>
            <a:ext cx="10487685" cy="1325563"/>
          </a:xfrm>
          <a:noFill/>
        </p:spPr>
        <p:txBody>
          <a:bodyPr/>
          <a:lstStyle>
            <a:lvl1pPr>
              <a:defRPr>
                <a:solidFill>
                  <a:srgbClr val="7A005F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bg-BG" dirty="0" smtClean="0"/>
              <a:t>Въведете заглавие</a:t>
            </a:r>
            <a:endParaRPr lang="en-US" dirty="0"/>
          </a:p>
        </p:txBody>
      </p:sp>
      <p:sp>
        <p:nvSpPr>
          <p:cNvPr id="13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426022"/>
            <a:ext cx="2743200" cy="365125"/>
          </a:xfrm>
        </p:spPr>
        <p:txBody>
          <a:bodyPr/>
          <a:lstStyle>
            <a:lvl1pPr>
              <a:defRPr>
                <a:solidFill>
                  <a:srgbClr val="7A005E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>
              <a:defRPr/>
            </a:pPr>
            <a:fld id="{F34B481C-4FF9-4E35-B4D9-ADD47E13CAC5}" type="datetimeFigureOut">
              <a:rPr lang="en-US" smtClean="0"/>
              <a:pPr>
                <a:defRPr/>
              </a:pPr>
              <a:t>6/18/2023</a:t>
            </a:fld>
            <a:endParaRPr lang="en-US" dirty="0"/>
          </a:p>
        </p:txBody>
      </p:sp>
      <p:sp>
        <p:nvSpPr>
          <p:cNvPr id="14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426022"/>
            <a:ext cx="4114800" cy="365125"/>
          </a:xfrm>
        </p:spPr>
        <p:txBody>
          <a:bodyPr/>
          <a:lstStyle>
            <a:lvl1pPr>
              <a:defRPr>
                <a:solidFill>
                  <a:srgbClr val="7A005E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426022"/>
            <a:ext cx="1360503" cy="365125"/>
          </a:xfrm>
        </p:spPr>
        <p:txBody>
          <a:bodyPr/>
          <a:lstStyle>
            <a:lvl1pPr>
              <a:defRPr>
                <a:solidFill>
                  <a:srgbClr val="7A005E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>
              <a:defRPr/>
            </a:pPr>
            <a:fld id="{AD4CA714-9523-464B-9094-07CE2AC82970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75600" y="5583600"/>
            <a:ext cx="1864714" cy="1080000"/>
          </a:xfrm>
          <a:prstGeom prst="rect">
            <a:avLst/>
          </a:prstGeom>
        </p:spPr>
      </p:pic>
      <p:sp>
        <p:nvSpPr>
          <p:cNvPr id="17" name="Rectangle 16"/>
          <p:cNvSpPr/>
          <p:nvPr userDrawn="1"/>
        </p:nvSpPr>
        <p:spPr>
          <a:xfrm>
            <a:off x="0" y="6175883"/>
            <a:ext cx="9971103" cy="252000"/>
          </a:xfrm>
          <a:prstGeom prst="rect">
            <a:avLst/>
          </a:prstGeom>
          <a:solidFill>
            <a:srgbClr val="7A005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g-BG"/>
          </a:p>
        </p:txBody>
      </p:sp>
      <p:pic>
        <p:nvPicPr>
          <p:cNvPr id="18" name="Picture 1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1400" y="6175883"/>
            <a:ext cx="6359328" cy="25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960134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Само заглавие, вариант 3">
    <p:bg>
      <p:bgPr>
        <a:solidFill>
          <a:srgbClr val="7A005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 hasCustomPrompt="1"/>
          </p:nvPr>
        </p:nvSpPr>
        <p:spPr>
          <a:xfrm>
            <a:off x="838200" y="288000"/>
            <a:ext cx="10487685" cy="1325563"/>
          </a:xfrm>
          <a:noFill/>
        </p:spPr>
        <p:txBody>
          <a:bodyPr/>
          <a:lstStyle>
            <a:lvl1pPr>
              <a:defRPr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bg-BG" dirty="0" smtClean="0"/>
              <a:t>Въведете заглавие</a:t>
            </a:r>
            <a:endParaRPr lang="en-US" dirty="0"/>
          </a:p>
        </p:txBody>
      </p:sp>
      <p:sp>
        <p:nvSpPr>
          <p:cNvPr id="9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426022"/>
            <a:ext cx="27432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>
              <a:defRPr/>
            </a:pPr>
            <a:fld id="{F34B481C-4FF9-4E35-B4D9-ADD47E13CAC5}" type="datetimeFigureOut">
              <a:rPr lang="en-US" smtClean="0"/>
              <a:pPr>
                <a:defRPr/>
              </a:pPr>
              <a:t>6/18/2023</a:t>
            </a:fld>
            <a:endParaRPr lang="en-US" dirty="0"/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426022"/>
            <a:ext cx="41148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426022"/>
            <a:ext cx="1360503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>
              <a:defRPr/>
            </a:pPr>
            <a:fld id="{AD4CA714-9523-464B-9094-07CE2AC82970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92506" y="5583600"/>
            <a:ext cx="1830901" cy="1080000"/>
          </a:xfrm>
          <a:prstGeom prst="rect">
            <a:avLst/>
          </a:prstGeom>
        </p:spPr>
      </p:pic>
      <p:sp>
        <p:nvSpPr>
          <p:cNvPr id="19" name="Rectangle 18"/>
          <p:cNvSpPr/>
          <p:nvPr userDrawn="1"/>
        </p:nvSpPr>
        <p:spPr>
          <a:xfrm>
            <a:off x="0" y="6175883"/>
            <a:ext cx="9971103" cy="252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g-BG"/>
          </a:p>
        </p:txBody>
      </p:sp>
      <p:sp>
        <p:nvSpPr>
          <p:cNvPr id="20" name="TextBox 19"/>
          <p:cNvSpPr txBox="1"/>
          <p:nvPr userDrawn="1"/>
        </p:nvSpPr>
        <p:spPr>
          <a:xfrm>
            <a:off x="3228792" y="6157777"/>
            <a:ext cx="672420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bg-BG" sz="1400" b="0" cap="all" baseline="0" dirty="0" smtClean="0">
                <a:solidFill>
                  <a:srgbClr val="7A005E"/>
                </a:solidFill>
                <a:latin typeface="SP Trajan2ML" panose="02000505070000020004" pitchFamily="50" charset="-52"/>
              </a:rPr>
              <a:t>Софийски университет </a:t>
            </a:r>
            <a:r>
              <a:rPr lang="bg-BG" sz="1400" b="0" dirty="0" smtClean="0">
                <a:solidFill>
                  <a:srgbClr val="7A005E"/>
                </a:solidFill>
                <a:latin typeface="SP Trajan2ML" panose="02000505070000020004" pitchFamily="50" charset="-52"/>
              </a:rPr>
              <a:t>„Св. </a:t>
            </a:r>
            <a:r>
              <a:rPr lang="bg-BG" sz="1400" b="0" cap="all" baseline="0" dirty="0" smtClean="0">
                <a:solidFill>
                  <a:srgbClr val="7A005E"/>
                </a:solidFill>
                <a:latin typeface="SP Trajan2ML" panose="02000505070000020004" pitchFamily="50" charset="-52"/>
              </a:rPr>
              <a:t>Климент Охридски</a:t>
            </a:r>
            <a:r>
              <a:rPr lang="bg-BG" sz="1400" b="0" dirty="0" smtClean="0">
                <a:solidFill>
                  <a:srgbClr val="7A005E"/>
                </a:solidFill>
                <a:latin typeface="SP Trajan2ML" panose="02000505070000020004" pitchFamily="50" charset="-52"/>
              </a:rPr>
              <a:t>“</a:t>
            </a:r>
            <a:endParaRPr lang="bg-BG" sz="1400" b="0" dirty="0">
              <a:solidFill>
                <a:srgbClr val="7A005E"/>
              </a:solidFill>
              <a:latin typeface="SP Trajan2ML" panose="02000505070000020004" pitchFamily="50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209350742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Съдържание и заглавен надпис, вариант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bg-BG" dirty="0" smtClean="0"/>
              <a:t>Въведете заглавие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5183188" y="457200"/>
            <a:ext cx="6172200" cy="51264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bg-BG" dirty="0" smtClean="0"/>
              <a:t>Първо ниво текст</a:t>
            </a:r>
            <a:endParaRPr lang="en-US" dirty="0" smtClean="0"/>
          </a:p>
          <a:p>
            <a:pPr lvl="1"/>
            <a:r>
              <a:rPr lang="bg-BG" dirty="0" smtClean="0"/>
              <a:t>Второ ниво текст</a:t>
            </a:r>
            <a:endParaRPr lang="en-US" dirty="0" smtClean="0"/>
          </a:p>
          <a:p>
            <a:pPr lvl="2"/>
            <a:r>
              <a:rPr lang="bg-BG" dirty="0" smtClean="0"/>
              <a:t>Трето ниво текст</a:t>
            </a:r>
            <a:endParaRPr lang="en-US" dirty="0" smtClean="0"/>
          </a:p>
          <a:p>
            <a:pPr lvl="3"/>
            <a:r>
              <a:rPr lang="bg-BG" dirty="0" smtClean="0"/>
              <a:t>Четвърто ниво текст</a:t>
            </a:r>
            <a:endParaRPr lang="en-US" dirty="0" smtClean="0"/>
          </a:p>
          <a:p>
            <a:pPr lvl="4"/>
            <a:r>
              <a:rPr lang="bg-BG" dirty="0" smtClean="0"/>
              <a:t>Пето ниво текст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bg-BG" dirty="0" smtClean="0"/>
              <a:t>Въведете текст</a:t>
            </a:r>
            <a:endParaRPr lang="en-US" dirty="0" smtClean="0"/>
          </a:p>
        </p:txBody>
      </p:sp>
      <p:sp>
        <p:nvSpPr>
          <p:cNvPr id="17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426022"/>
            <a:ext cx="2743200" cy="365125"/>
          </a:xfrm>
        </p:spPr>
        <p:txBody>
          <a:bodyPr/>
          <a:lstStyle>
            <a:lvl1pPr>
              <a:defRPr>
                <a:solidFill>
                  <a:srgbClr val="7A005E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>
              <a:defRPr/>
            </a:pPr>
            <a:fld id="{F34B481C-4FF9-4E35-B4D9-ADD47E13CAC5}" type="datetimeFigureOut">
              <a:rPr lang="en-US" smtClean="0"/>
              <a:pPr>
                <a:defRPr/>
              </a:pPr>
              <a:t>6/18/2023</a:t>
            </a:fld>
            <a:endParaRPr lang="en-US" dirty="0"/>
          </a:p>
        </p:txBody>
      </p:sp>
      <p:sp>
        <p:nvSpPr>
          <p:cNvPr id="1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426022"/>
            <a:ext cx="4114800" cy="365125"/>
          </a:xfrm>
        </p:spPr>
        <p:txBody>
          <a:bodyPr/>
          <a:lstStyle>
            <a:lvl1pPr>
              <a:defRPr>
                <a:solidFill>
                  <a:srgbClr val="7A005E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9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426022"/>
            <a:ext cx="1360503" cy="365125"/>
          </a:xfrm>
        </p:spPr>
        <p:txBody>
          <a:bodyPr/>
          <a:lstStyle>
            <a:lvl1pPr>
              <a:defRPr>
                <a:solidFill>
                  <a:srgbClr val="7A005E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>
              <a:defRPr/>
            </a:pPr>
            <a:fld id="{AD4CA714-9523-464B-9094-07CE2AC82970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20" name="Picture 1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75600" y="5583600"/>
            <a:ext cx="1864714" cy="1080000"/>
          </a:xfrm>
          <a:prstGeom prst="rect">
            <a:avLst/>
          </a:prstGeom>
        </p:spPr>
      </p:pic>
      <p:sp>
        <p:nvSpPr>
          <p:cNvPr id="21" name="Rectangle 20"/>
          <p:cNvSpPr/>
          <p:nvPr userDrawn="1"/>
        </p:nvSpPr>
        <p:spPr>
          <a:xfrm>
            <a:off x="0" y="6175883"/>
            <a:ext cx="9971103" cy="252000"/>
          </a:xfrm>
          <a:prstGeom prst="rect">
            <a:avLst/>
          </a:prstGeom>
          <a:solidFill>
            <a:srgbClr val="7A005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g-BG"/>
          </a:p>
        </p:txBody>
      </p:sp>
      <p:pic>
        <p:nvPicPr>
          <p:cNvPr id="22" name="Picture 21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1400" y="6175883"/>
            <a:ext cx="6359328" cy="25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063150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Съдържание и заглавен надпис, вариант 2">
    <p:bg>
      <p:bgPr>
        <a:solidFill>
          <a:srgbClr val="7A005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>
                <a:solidFill>
                  <a:schemeClr val="bg1"/>
                </a:solidFill>
              </a:defRPr>
            </a:lvl1pPr>
          </a:lstStyle>
          <a:p>
            <a:r>
              <a:rPr lang="bg-BG" dirty="0" smtClean="0"/>
              <a:t>Въведете заглавие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5183188" y="457200"/>
            <a:ext cx="6172200" cy="5126400"/>
          </a:xfrm>
        </p:spPr>
        <p:txBody>
          <a:bodyPr/>
          <a:lstStyle>
            <a:lvl1pPr>
              <a:defRPr sz="3200">
                <a:solidFill>
                  <a:schemeClr val="bg1"/>
                </a:solidFill>
              </a:defRPr>
            </a:lvl1pPr>
            <a:lvl2pPr>
              <a:defRPr sz="2800">
                <a:solidFill>
                  <a:schemeClr val="bg1"/>
                </a:solidFill>
              </a:defRPr>
            </a:lvl2pPr>
            <a:lvl3pPr>
              <a:defRPr sz="2400">
                <a:solidFill>
                  <a:schemeClr val="bg1"/>
                </a:solidFill>
              </a:defRPr>
            </a:lvl3pPr>
            <a:lvl4pPr>
              <a:defRPr sz="2000">
                <a:solidFill>
                  <a:schemeClr val="bg1"/>
                </a:solidFill>
              </a:defRPr>
            </a:lvl4pPr>
            <a:lvl5pPr>
              <a:defRPr sz="2000">
                <a:solidFill>
                  <a:schemeClr val="bg1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bg-BG" dirty="0" smtClean="0"/>
              <a:t>Първо ниво текст</a:t>
            </a:r>
            <a:endParaRPr lang="en-US" dirty="0" smtClean="0"/>
          </a:p>
          <a:p>
            <a:pPr lvl="1"/>
            <a:r>
              <a:rPr lang="bg-BG" dirty="0" smtClean="0"/>
              <a:t>Второ ниво текст</a:t>
            </a:r>
            <a:endParaRPr lang="en-US" dirty="0" smtClean="0"/>
          </a:p>
          <a:p>
            <a:pPr lvl="2"/>
            <a:r>
              <a:rPr lang="bg-BG" dirty="0" smtClean="0"/>
              <a:t>Трето ниво текст</a:t>
            </a:r>
            <a:endParaRPr lang="en-US" dirty="0" smtClean="0"/>
          </a:p>
          <a:p>
            <a:pPr lvl="3"/>
            <a:r>
              <a:rPr lang="bg-BG" dirty="0" smtClean="0"/>
              <a:t>Четвърто ниво текст</a:t>
            </a:r>
            <a:endParaRPr lang="en-US" dirty="0" smtClean="0"/>
          </a:p>
          <a:p>
            <a:pPr lvl="4"/>
            <a:r>
              <a:rPr lang="bg-BG" dirty="0" smtClean="0"/>
              <a:t>Пето ниво текст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>
                <a:solidFill>
                  <a:schemeClr val="bg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bg-BG" dirty="0" smtClean="0"/>
              <a:t>Въведете текст</a:t>
            </a:r>
            <a:endParaRPr lang="en-US" dirty="0" smtClean="0"/>
          </a:p>
        </p:txBody>
      </p:sp>
      <p:sp>
        <p:nvSpPr>
          <p:cNvPr id="11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426022"/>
            <a:ext cx="27432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>
              <a:defRPr/>
            </a:pPr>
            <a:fld id="{F34B481C-4FF9-4E35-B4D9-ADD47E13CAC5}" type="datetimeFigureOut">
              <a:rPr lang="en-US" smtClean="0"/>
              <a:pPr>
                <a:defRPr/>
              </a:pPr>
              <a:t>6/18/2023</a:t>
            </a:fld>
            <a:endParaRPr lang="en-US" dirty="0"/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426022"/>
            <a:ext cx="41148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426022"/>
            <a:ext cx="1360503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>
              <a:defRPr/>
            </a:pPr>
            <a:fld id="{AD4CA714-9523-464B-9094-07CE2AC82970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92506" y="5583600"/>
            <a:ext cx="1830901" cy="1080000"/>
          </a:xfrm>
          <a:prstGeom prst="rect">
            <a:avLst/>
          </a:prstGeom>
        </p:spPr>
      </p:pic>
      <p:sp>
        <p:nvSpPr>
          <p:cNvPr id="15" name="Rectangle 14"/>
          <p:cNvSpPr/>
          <p:nvPr userDrawn="1"/>
        </p:nvSpPr>
        <p:spPr>
          <a:xfrm>
            <a:off x="0" y="6175883"/>
            <a:ext cx="9971103" cy="252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g-BG"/>
          </a:p>
        </p:txBody>
      </p:sp>
      <p:sp>
        <p:nvSpPr>
          <p:cNvPr id="16" name="TextBox 15"/>
          <p:cNvSpPr txBox="1"/>
          <p:nvPr userDrawn="1"/>
        </p:nvSpPr>
        <p:spPr>
          <a:xfrm>
            <a:off x="3228792" y="6157777"/>
            <a:ext cx="672420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bg-BG" sz="1400" b="0" cap="all" baseline="0" dirty="0" smtClean="0">
                <a:solidFill>
                  <a:srgbClr val="7A005E"/>
                </a:solidFill>
                <a:latin typeface="SP Trajan2ML" panose="02000505070000020004" pitchFamily="50" charset="-52"/>
              </a:rPr>
              <a:t>Софийски университет </a:t>
            </a:r>
            <a:r>
              <a:rPr lang="bg-BG" sz="1400" b="0" dirty="0" smtClean="0">
                <a:solidFill>
                  <a:srgbClr val="7A005E"/>
                </a:solidFill>
                <a:latin typeface="SP Trajan2ML" panose="02000505070000020004" pitchFamily="50" charset="-52"/>
              </a:rPr>
              <a:t>„Св. </a:t>
            </a:r>
            <a:r>
              <a:rPr lang="bg-BG" sz="1400" b="0" cap="all" baseline="0" dirty="0" smtClean="0">
                <a:solidFill>
                  <a:srgbClr val="7A005E"/>
                </a:solidFill>
                <a:latin typeface="SP Trajan2ML" panose="02000505070000020004" pitchFamily="50" charset="-52"/>
              </a:rPr>
              <a:t>Климент Охридски</a:t>
            </a:r>
            <a:r>
              <a:rPr lang="bg-BG" sz="1400" b="0" dirty="0" smtClean="0">
                <a:solidFill>
                  <a:srgbClr val="7A005E"/>
                </a:solidFill>
                <a:latin typeface="SP Trajan2ML" panose="02000505070000020004" pitchFamily="50" charset="-52"/>
              </a:rPr>
              <a:t>“</a:t>
            </a:r>
            <a:endParaRPr lang="bg-BG" sz="1400" b="0" dirty="0">
              <a:solidFill>
                <a:srgbClr val="7A005E"/>
              </a:solidFill>
              <a:latin typeface="SP Trajan2ML" panose="02000505070000020004" pitchFamily="50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23896946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Заглавен слайд, вариант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1980001" y="396000"/>
            <a:ext cx="10212000" cy="377825"/>
          </a:xfrm>
          <a:prstGeom prst="rect">
            <a:avLst/>
          </a:prstGeom>
          <a:solidFill>
            <a:srgbClr val="7A00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567664" y="2068038"/>
            <a:ext cx="9106373" cy="1701800"/>
          </a:xfrm>
        </p:spPr>
        <p:txBody>
          <a:bodyPr/>
          <a:lstStyle>
            <a:lvl1pPr algn="ctr">
              <a:defRPr sz="4800" b="1" cap="all" baseline="0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bg-BG" dirty="0" smtClean="0"/>
              <a:t>Въведете заглавие на презентацията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567664" y="3861913"/>
            <a:ext cx="9105578" cy="1109662"/>
          </a:xfrm>
        </p:spPr>
        <p:txBody>
          <a:bodyPr/>
          <a:lstStyle>
            <a:lvl1pPr marL="0" indent="0" algn="ctr">
              <a:buNone/>
              <a:defRPr sz="2800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bg-BG" dirty="0" smtClean="0"/>
              <a:t>Въведете подзаглавие на презентацията</a:t>
            </a:r>
            <a:endParaRPr lang="en-US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solidFill>
                  <a:srgbClr val="7A005E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>
              <a:defRPr/>
            </a:pPr>
            <a:fld id="{EC241BC1-5301-4EEE-8B05-8D7F51090A00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9" name="Date Placeholder 3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>
                <a:solidFill>
                  <a:srgbClr val="7A005E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>
              <a:defRPr/>
            </a:pPr>
            <a:fld id="{B2A40B2D-FD06-4F0F-924C-D3ADBDBAB051}" type="datetimeFigureOut">
              <a:rPr lang="en-US" smtClean="0"/>
              <a:pPr>
                <a:defRPr/>
              </a:pPr>
              <a:t>6/18/2023</a:t>
            </a:fld>
            <a:endParaRPr lang="en-US" dirty="0"/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>
                <a:solidFill>
                  <a:srgbClr val="7A005E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pic>
        <p:nvPicPr>
          <p:cNvPr id="14" name="Picture 13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96000" y="0"/>
            <a:ext cx="1188000" cy="19161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39052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лавие и вертикален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bg-BG" dirty="0" smtClean="0"/>
              <a:t>Въведете заглавие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bg-BG" dirty="0" smtClean="0"/>
              <a:t>Първо ниво текст</a:t>
            </a:r>
            <a:endParaRPr lang="en-US" dirty="0" smtClean="0"/>
          </a:p>
          <a:p>
            <a:pPr lvl="1"/>
            <a:r>
              <a:rPr lang="bg-BG" dirty="0" smtClean="0"/>
              <a:t>Второ ниво текст</a:t>
            </a:r>
            <a:endParaRPr lang="en-US" dirty="0" smtClean="0"/>
          </a:p>
          <a:p>
            <a:pPr lvl="2"/>
            <a:r>
              <a:rPr lang="bg-BG" dirty="0" smtClean="0"/>
              <a:t>Трето ниво текст</a:t>
            </a:r>
            <a:endParaRPr lang="en-US" dirty="0" smtClean="0"/>
          </a:p>
          <a:p>
            <a:pPr lvl="3"/>
            <a:r>
              <a:rPr lang="bg-BG" dirty="0" smtClean="0"/>
              <a:t>Четвърто ниво текст</a:t>
            </a:r>
            <a:endParaRPr lang="en-US" dirty="0" smtClean="0"/>
          </a:p>
          <a:p>
            <a:pPr lvl="4"/>
            <a:r>
              <a:rPr lang="bg-BG" dirty="0" smtClean="0"/>
              <a:t>Пето ниво текст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>
              <a:defRPr/>
            </a:pPr>
            <a:fld id="{2B7CAB73-F53A-45C4-8CBB-336032A861D6}" type="datetimeFigureOut">
              <a:rPr lang="en-US" smtClean="0"/>
              <a:pPr>
                <a:defRPr/>
              </a:pPr>
              <a:t>6/18/2023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>
              <a:defRPr/>
            </a:pPr>
            <a:fld id="{245C7B92-A2BF-472D-9B9A-592914C494E1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135985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ен слйа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 hasCustomPrompt="1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>
            <a:lvl1pPr>
              <a:defRPr/>
            </a:lvl1pPr>
          </a:lstStyle>
          <a:p>
            <a:r>
              <a:rPr lang="bg-BG" dirty="0" smtClean="0"/>
              <a:t>Въведете заглавие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bg-BG" dirty="0" smtClean="0"/>
              <a:t>Първо ниво текст</a:t>
            </a:r>
            <a:endParaRPr lang="en-US" dirty="0" smtClean="0"/>
          </a:p>
          <a:p>
            <a:pPr lvl="1"/>
            <a:r>
              <a:rPr lang="bg-BG" dirty="0" smtClean="0"/>
              <a:t>Второ ниво текст</a:t>
            </a:r>
            <a:endParaRPr lang="en-US" dirty="0" smtClean="0"/>
          </a:p>
          <a:p>
            <a:pPr lvl="2"/>
            <a:r>
              <a:rPr lang="bg-BG" dirty="0" smtClean="0"/>
              <a:t>Трето ниво текст</a:t>
            </a:r>
            <a:endParaRPr lang="en-US" dirty="0" smtClean="0"/>
          </a:p>
          <a:p>
            <a:pPr lvl="3"/>
            <a:r>
              <a:rPr lang="bg-BG" dirty="0" smtClean="0"/>
              <a:t>Четвърто ниво текст</a:t>
            </a:r>
            <a:endParaRPr lang="en-US" dirty="0" smtClean="0"/>
          </a:p>
          <a:p>
            <a:pPr lvl="4"/>
            <a:r>
              <a:rPr lang="bg-BG" dirty="0" smtClean="0"/>
              <a:t>Пето ниво текст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>
              <a:defRPr/>
            </a:pPr>
            <a:fld id="{4F3A7360-110C-4BF0-886E-AC180DCFE887}" type="datetimeFigureOut">
              <a:rPr lang="en-US" smtClean="0"/>
              <a:pPr>
                <a:defRPr/>
              </a:pPr>
              <a:t>6/18/2023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>
              <a:defRPr/>
            </a:pPr>
            <a:fld id="{5CC68C64-99B7-4BAF-B12F-2CB823013DAB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53474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лавен слайд, вариант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itle 1"/>
          <p:cNvSpPr>
            <a:spLocks noGrp="1"/>
          </p:cNvSpPr>
          <p:nvPr>
            <p:ph type="ctrTitle" hasCustomPrompt="1"/>
          </p:nvPr>
        </p:nvSpPr>
        <p:spPr>
          <a:xfrm>
            <a:off x="1502875" y="2073988"/>
            <a:ext cx="9165125" cy="1701800"/>
          </a:xfrm>
        </p:spPr>
        <p:txBody>
          <a:bodyPr/>
          <a:lstStyle>
            <a:lvl1pPr algn="ctr">
              <a:defRPr sz="4800" b="1" cap="all" baseline="0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bg-BG" dirty="0" smtClean="0"/>
              <a:t>Въведете заглавие на презентацията</a:t>
            </a:r>
            <a:endParaRPr lang="en-US" dirty="0"/>
          </a:p>
        </p:txBody>
      </p:sp>
      <p:sp>
        <p:nvSpPr>
          <p:cNvPr id="18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502875" y="3867863"/>
            <a:ext cx="9165125" cy="1109662"/>
          </a:xfrm>
        </p:spPr>
        <p:txBody>
          <a:bodyPr/>
          <a:lstStyle>
            <a:lvl1pPr marL="0" indent="0" algn="ctr">
              <a:buNone/>
              <a:defRPr sz="2800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bg-BG" dirty="0" smtClean="0"/>
              <a:t>Въведете подзаглавие на презентацията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 hasCustomPrompt="1"/>
          </p:nvPr>
        </p:nvSpPr>
        <p:spPr>
          <a:xfrm>
            <a:off x="7036627" y="1343474"/>
            <a:ext cx="5153025" cy="378308"/>
          </a:xfrm>
        </p:spPr>
        <p:txBody>
          <a:bodyPr/>
          <a:lstStyle>
            <a:lvl1pPr marL="0" indent="0" algn="ctr">
              <a:buNone/>
              <a:defRPr sz="1800">
                <a:solidFill>
                  <a:srgbClr val="7A005F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lvl="0"/>
            <a:r>
              <a:rPr lang="bg-BG" dirty="0" smtClean="0"/>
              <a:t>Въведи факултет</a:t>
            </a:r>
            <a:endParaRPr lang="en-US" dirty="0" smtClean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>
              <a:defRPr>
                <a:solidFill>
                  <a:srgbClr val="7A005E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>
              <a:defRPr/>
            </a:pPr>
            <a:fld id="{67096990-C7C4-4A58-ADF0-508A4600D8F1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>
                <a:solidFill>
                  <a:srgbClr val="7A005E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>
              <a:defRPr/>
            </a:pPr>
            <a:fld id="{80348EC0-553A-4415-91F3-2829AECF395B}" type="datetimeFigureOut">
              <a:rPr lang="en-US" smtClean="0"/>
              <a:pPr>
                <a:defRPr/>
              </a:pPr>
              <a:t>6/18/2023</a:t>
            </a:fld>
            <a:endParaRPr lang="en-US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>
                <a:solidFill>
                  <a:srgbClr val="7A005E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9200" y="468000"/>
            <a:ext cx="1864714" cy="1080000"/>
          </a:xfrm>
          <a:prstGeom prst="rect">
            <a:avLst/>
          </a:prstGeom>
        </p:spPr>
      </p:pic>
      <p:sp>
        <p:nvSpPr>
          <p:cNvPr id="14" name="Rectangle 13"/>
          <p:cNvSpPr/>
          <p:nvPr userDrawn="1"/>
        </p:nvSpPr>
        <p:spPr>
          <a:xfrm>
            <a:off x="2475448" y="1071495"/>
            <a:ext cx="9716552" cy="252000"/>
          </a:xfrm>
          <a:prstGeom prst="rect">
            <a:avLst/>
          </a:prstGeom>
          <a:solidFill>
            <a:srgbClr val="7A005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g-BG"/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3914" y="1072800"/>
            <a:ext cx="6359328" cy="25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99516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лавен слайд, вариант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itle 1"/>
          <p:cNvSpPr>
            <a:spLocks noGrp="1"/>
          </p:cNvSpPr>
          <p:nvPr>
            <p:ph type="ctrTitle" hasCustomPrompt="1"/>
          </p:nvPr>
        </p:nvSpPr>
        <p:spPr>
          <a:xfrm>
            <a:off x="1524000" y="1378663"/>
            <a:ext cx="9144000" cy="1701800"/>
          </a:xfrm>
        </p:spPr>
        <p:txBody>
          <a:bodyPr/>
          <a:lstStyle>
            <a:lvl1pPr algn="ctr">
              <a:defRPr sz="4800" b="1" cap="all" baseline="0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bg-BG" dirty="0" smtClean="0"/>
              <a:t>Въведете заглавие на презентацията</a:t>
            </a:r>
            <a:endParaRPr lang="en-US" dirty="0"/>
          </a:p>
        </p:txBody>
      </p:sp>
      <p:sp>
        <p:nvSpPr>
          <p:cNvPr id="18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172538"/>
            <a:ext cx="9144000" cy="1109662"/>
          </a:xfrm>
        </p:spPr>
        <p:txBody>
          <a:bodyPr/>
          <a:lstStyle>
            <a:lvl1pPr marL="0" indent="0" algn="ctr">
              <a:buNone/>
              <a:defRPr sz="2800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bg-BG" dirty="0" smtClean="0"/>
              <a:t>Въведете подзаглавие на презентацията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426022"/>
            <a:ext cx="2743200" cy="365125"/>
          </a:xfrm>
        </p:spPr>
        <p:txBody>
          <a:bodyPr/>
          <a:lstStyle>
            <a:lvl1pPr>
              <a:defRPr>
                <a:solidFill>
                  <a:srgbClr val="7A005E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>
              <a:defRPr/>
            </a:pPr>
            <a:fld id="{F34B481C-4FF9-4E35-B4D9-ADD47E13CAC5}" type="datetimeFigureOut">
              <a:rPr lang="en-US" smtClean="0"/>
              <a:pPr>
                <a:defRPr/>
              </a:pPr>
              <a:t>6/18/2023</a:t>
            </a:fld>
            <a:endParaRPr lang="en-US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426022"/>
            <a:ext cx="4114800" cy="365125"/>
          </a:xfrm>
        </p:spPr>
        <p:txBody>
          <a:bodyPr/>
          <a:lstStyle>
            <a:lvl1pPr>
              <a:defRPr>
                <a:solidFill>
                  <a:srgbClr val="7A005E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426022"/>
            <a:ext cx="1360503" cy="365125"/>
          </a:xfrm>
        </p:spPr>
        <p:txBody>
          <a:bodyPr/>
          <a:lstStyle>
            <a:lvl1pPr>
              <a:defRPr>
                <a:solidFill>
                  <a:srgbClr val="7A005E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>
              <a:defRPr/>
            </a:pPr>
            <a:fld id="{AD4CA714-9523-464B-9094-07CE2AC82970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75600" y="5583600"/>
            <a:ext cx="1864714" cy="1080000"/>
          </a:xfrm>
          <a:prstGeom prst="rect">
            <a:avLst/>
          </a:prstGeom>
        </p:spPr>
      </p:pic>
      <p:sp>
        <p:nvSpPr>
          <p:cNvPr id="13" name="Rectangle 12"/>
          <p:cNvSpPr/>
          <p:nvPr userDrawn="1"/>
        </p:nvSpPr>
        <p:spPr>
          <a:xfrm>
            <a:off x="0" y="6175883"/>
            <a:ext cx="9971103" cy="252000"/>
          </a:xfrm>
          <a:prstGeom prst="rect">
            <a:avLst/>
          </a:prstGeom>
          <a:solidFill>
            <a:srgbClr val="7A005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g-BG"/>
          </a:p>
        </p:txBody>
      </p:sp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1400" y="6175883"/>
            <a:ext cx="6359328" cy="25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88819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лавен слайд, вариант 5">
    <p:bg>
      <p:bgPr>
        <a:solidFill>
          <a:srgbClr val="7A005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/>
          <p:cNvSpPr>
            <a:spLocks noGrp="1"/>
          </p:cNvSpPr>
          <p:nvPr>
            <p:ph type="ctrTitle" hasCustomPrompt="1"/>
          </p:nvPr>
        </p:nvSpPr>
        <p:spPr>
          <a:xfrm>
            <a:off x="1306096" y="2486383"/>
            <a:ext cx="9603330" cy="1701800"/>
          </a:xfrm>
        </p:spPr>
        <p:txBody>
          <a:bodyPr/>
          <a:lstStyle>
            <a:lvl1pPr algn="ctr">
              <a:defRPr sz="4800" b="1" cap="all" baseline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bg-BG" dirty="0" smtClean="0"/>
              <a:t>Въведете заглавие на презентацията</a:t>
            </a:r>
            <a:endParaRPr lang="en-US" dirty="0"/>
          </a:p>
        </p:txBody>
      </p:sp>
      <p:sp>
        <p:nvSpPr>
          <p:cNvPr id="1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306096" y="4214324"/>
            <a:ext cx="9603330" cy="1109662"/>
          </a:xfrm>
        </p:spPr>
        <p:txBody>
          <a:bodyPr/>
          <a:lstStyle>
            <a:lvl1pPr marL="0" indent="0" algn="ctr">
              <a:buNone/>
              <a:defRPr sz="28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bg-BG" dirty="0" smtClean="0"/>
              <a:t>Въведете подзаглавие</a:t>
            </a:r>
            <a:endParaRPr lang="en-US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>
              <a:defRPr/>
            </a:pPr>
            <a:fld id="{EB5D6F64-6575-4CC4-85BB-6F9C36DA3697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>
              <a:defRPr/>
            </a:pPr>
            <a:fld id="{3397C399-7257-482B-B2AA-D505EAB30C0E}" type="datetimeFigureOut">
              <a:rPr lang="en-US" smtClean="0"/>
              <a:pPr>
                <a:defRPr/>
              </a:pPr>
              <a:t>6/18/2023</a:t>
            </a:fld>
            <a:endParaRPr lang="en-US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96000" y="468001"/>
            <a:ext cx="1188000" cy="19161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30341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лавие и съдържание, вариант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800000" y="288000"/>
            <a:ext cx="9865423" cy="1325563"/>
          </a:xfrm>
          <a:noFill/>
        </p:spPr>
        <p:txBody>
          <a:bodyPr/>
          <a:lstStyle>
            <a:lvl1pPr>
              <a:defRPr>
                <a:solidFill>
                  <a:srgbClr val="7A005F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bg-BG" dirty="0" smtClean="0"/>
              <a:t>Въведете заглавие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7A005E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>
              <a:defRPr/>
            </a:pPr>
            <a:fld id="{F34B481C-4FF9-4E35-B4D9-ADD47E13CAC5}" type="datetimeFigureOut">
              <a:rPr lang="en-US" smtClean="0"/>
              <a:pPr>
                <a:defRPr/>
              </a:pPr>
              <a:t>6/18/2023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7A005E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7A005E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>
              <a:defRPr/>
            </a:pPr>
            <a:fld id="{AD4CA714-9523-464B-9094-07CE2AC82970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60000" y="0"/>
            <a:ext cx="1116000" cy="1800000"/>
          </a:xfrm>
          <a:prstGeom prst="rect">
            <a:avLst/>
          </a:prstGeom>
        </p:spPr>
      </p:pic>
      <p:sp>
        <p:nvSpPr>
          <p:cNvPr id="14" name="Content Placeholder 2"/>
          <p:cNvSpPr>
            <a:spLocks noGrp="1"/>
          </p:cNvSpPr>
          <p:nvPr>
            <p:ph idx="1" hasCustomPrompt="1"/>
          </p:nvPr>
        </p:nvSpPr>
        <p:spPr>
          <a:xfrm>
            <a:off x="838200" y="2055137"/>
            <a:ext cx="10515600" cy="4121825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bg-BG" dirty="0" smtClean="0"/>
              <a:t>Първо ниво текст</a:t>
            </a:r>
            <a:endParaRPr lang="en-US" dirty="0" smtClean="0"/>
          </a:p>
          <a:p>
            <a:pPr lvl="1"/>
            <a:r>
              <a:rPr lang="bg-BG" dirty="0" smtClean="0"/>
              <a:t>Второ ниво текст</a:t>
            </a:r>
            <a:endParaRPr lang="en-US" dirty="0" smtClean="0"/>
          </a:p>
          <a:p>
            <a:pPr lvl="2"/>
            <a:r>
              <a:rPr lang="bg-BG" dirty="0" smtClean="0"/>
              <a:t>Трето ниво текст</a:t>
            </a:r>
            <a:endParaRPr lang="en-US" dirty="0" smtClean="0"/>
          </a:p>
          <a:p>
            <a:pPr lvl="3"/>
            <a:r>
              <a:rPr lang="bg-BG" dirty="0" smtClean="0"/>
              <a:t>Четвърто ниво текст</a:t>
            </a:r>
            <a:endParaRPr lang="en-US" dirty="0" smtClean="0"/>
          </a:p>
          <a:p>
            <a:pPr lvl="4"/>
            <a:r>
              <a:rPr lang="bg-BG" dirty="0" smtClean="0"/>
              <a:t>Пето ниво текст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659862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лавие и съдържание, вариант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38201" y="288000"/>
            <a:ext cx="10515600" cy="1325563"/>
          </a:xfrm>
          <a:noFill/>
        </p:spPr>
        <p:txBody>
          <a:bodyPr/>
          <a:lstStyle>
            <a:lvl1pPr>
              <a:defRPr>
                <a:solidFill>
                  <a:srgbClr val="7A005F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bg-BG" dirty="0" smtClean="0"/>
              <a:t>Въведете заглавие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838200" y="1825625"/>
            <a:ext cx="10515600" cy="3757975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bg-BG" dirty="0" smtClean="0"/>
              <a:t>Първо ниво текст</a:t>
            </a:r>
            <a:endParaRPr lang="en-US" dirty="0" smtClean="0"/>
          </a:p>
          <a:p>
            <a:pPr lvl="1"/>
            <a:r>
              <a:rPr lang="bg-BG" dirty="0" smtClean="0"/>
              <a:t>Второ ниво текст</a:t>
            </a:r>
            <a:endParaRPr lang="en-US" dirty="0" smtClean="0"/>
          </a:p>
          <a:p>
            <a:pPr lvl="2"/>
            <a:r>
              <a:rPr lang="bg-BG" dirty="0" smtClean="0"/>
              <a:t>Трето ниво текст</a:t>
            </a:r>
            <a:endParaRPr lang="en-US" dirty="0" smtClean="0"/>
          </a:p>
          <a:p>
            <a:pPr lvl="3"/>
            <a:r>
              <a:rPr lang="bg-BG" dirty="0" smtClean="0"/>
              <a:t>Четвърто ниво текст</a:t>
            </a:r>
            <a:endParaRPr lang="en-US" dirty="0" smtClean="0"/>
          </a:p>
          <a:p>
            <a:pPr lvl="4"/>
            <a:r>
              <a:rPr lang="bg-BG" dirty="0" smtClean="0"/>
              <a:t>Пето ниво текст</a:t>
            </a:r>
            <a:endParaRPr lang="en-US" dirty="0"/>
          </a:p>
        </p:txBody>
      </p:sp>
      <p:sp>
        <p:nvSpPr>
          <p:cNvPr id="11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426022"/>
            <a:ext cx="2743200" cy="365125"/>
          </a:xfrm>
        </p:spPr>
        <p:txBody>
          <a:bodyPr/>
          <a:lstStyle>
            <a:lvl1pPr>
              <a:defRPr>
                <a:solidFill>
                  <a:srgbClr val="7A005E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>
              <a:defRPr/>
            </a:pPr>
            <a:fld id="{F34B481C-4FF9-4E35-B4D9-ADD47E13CAC5}" type="datetimeFigureOut">
              <a:rPr lang="en-US" smtClean="0"/>
              <a:pPr>
                <a:defRPr/>
              </a:pPr>
              <a:t>6/18/2023</a:t>
            </a:fld>
            <a:endParaRPr lang="en-US" dirty="0"/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426022"/>
            <a:ext cx="4114800" cy="365125"/>
          </a:xfrm>
        </p:spPr>
        <p:txBody>
          <a:bodyPr/>
          <a:lstStyle>
            <a:lvl1pPr>
              <a:defRPr>
                <a:solidFill>
                  <a:srgbClr val="7A005E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426022"/>
            <a:ext cx="1360503" cy="365125"/>
          </a:xfrm>
        </p:spPr>
        <p:txBody>
          <a:bodyPr/>
          <a:lstStyle>
            <a:lvl1pPr>
              <a:defRPr>
                <a:solidFill>
                  <a:srgbClr val="7A005E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>
              <a:defRPr/>
            </a:pPr>
            <a:fld id="{AD4CA714-9523-464B-9094-07CE2AC82970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75600" y="5583600"/>
            <a:ext cx="1864714" cy="1080000"/>
          </a:xfrm>
          <a:prstGeom prst="rect">
            <a:avLst/>
          </a:prstGeom>
        </p:spPr>
      </p:pic>
      <p:sp>
        <p:nvSpPr>
          <p:cNvPr id="15" name="Rectangle 14"/>
          <p:cNvSpPr/>
          <p:nvPr userDrawn="1"/>
        </p:nvSpPr>
        <p:spPr>
          <a:xfrm>
            <a:off x="0" y="6175883"/>
            <a:ext cx="9971103" cy="252000"/>
          </a:xfrm>
          <a:prstGeom prst="rect">
            <a:avLst/>
          </a:prstGeom>
          <a:solidFill>
            <a:srgbClr val="7A005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g-BG"/>
          </a:p>
        </p:txBody>
      </p:sp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1400" y="6175883"/>
            <a:ext cx="6359328" cy="25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56986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лавие и съдържание, вариант 3">
    <p:bg>
      <p:bgPr>
        <a:solidFill>
          <a:srgbClr val="7A005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38201" y="288000"/>
            <a:ext cx="10515600" cy="1325563"/>
          </a:xfrm>
          <a:noFill/>
        </p:spPr>
        <p:txBody>
          <a:bodyPr/>
          <a:lstStyle>
            <a:lvl1pPr>
              <a:defRPr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bg-BG" dirty="0" smtClean="0"/>
              <a:t>Въведете заглавие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838200" y="1825625"/>
            <a:ext cx="10515600" cy="375797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bg-BG" dirty="0" smtClean="0"/>
              <a:t>Първо ниво текст</a:t>
            </a:r>
            <a:endParaRPr lang="en-US" dirty="0" smtClean="0"/>
          </a:p>
          <a:p>
            <a:pPr lvl="1"/>
            <a:r>
              <a:rPr lang="bg-BG" dirty="0" smtClean="0"/>
              <a:t>Второ ниво текст</a:t>
            </a:r>
            <a:endParaRPr lang="en-US" dirty="0" smtClean="0"/>
          </a:p>
          <a:p>
            <a:pPr lvl="2"/>
            <a:r>
              <a:rPr lang="bg-BG" dirty="0" smtClean="0"/>
              <a:t>Трето ниво текст</a:t>
            </a:r>
            <a:endParaRPr lang="en-US" dirty="0" smtClean="0"/>
          </a:p>
          <a:p>
            <a:pPr lvl="3"/>
            <a:r>
              <a:rPr lang="bg-BG" dirty="0" smtClean="0"/>
              <a:t>Четвърто ниво текст</a:t>
            </a:r>
            <a:endParaRPr lang="en-US" dirty="0" smtClean="0"/>
          </a:p>
          <a:p>
            <a:pPr lvl="4"/>
            <a:r>
              <a:rPr lang="bg-BG" dirty="0" smtClean="0"/>
              <a:t>Пето ниво текст</a:t>
            </a:r>
            <a:endParaRPr lang="en-US" dirty="0"/>
          </a:p>
        </p:txBody>
      </p:sp>
      <p:sp>
        <p:nvSpPr>
          <p:cNvPr id="11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426022"/>
            <a:ext cx="27432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>
              <a:defRPr/>
            </a:pPr>
            <a:fld id="{F34B481C-4FF9-4E35-B4D9-ADD47E13CAC5}" type="datetimeFigureOut">
              <a:rPr lang="en-US" smtClean="0"/>
              <a:pPr>
                <a:defRPr/>
              </a:pPr>
              <a:t>6/18/2023</a:t>
            </a:fld>
            <a:endParaRPr lang="en-US" dirty="0"/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426022"/>
            <a:ext cx="41148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426022"/>
            <a:ext cx="1360503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>
              <a:defRPr/>
            </a:pPr>
            <a:fld id="{AD4CA714-9523-464B-9094-07CE2AC82970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92506" y="5583600"/>
            <a:ext cx="1830901" cy="1080000"/>
          </a:xfrm>
          <a:prstGeom prst="rect">
            <a:avLst/>
          </a:prstGeom>
        </p:spPr>
      </p:pic>
      <p:sp>
        <p:nvSpPr>
          <p:cNvPr id="15" name="Rectangle 14"/>
          <p:cNvSpPr/>
          <p:nvPr userDrawn="1"/>
        </p:nvSpPr>
        <p:spPr>
          <a:xfrm>
            <a:off x="0" y="6175883"/>
            <a:ext cx="9971103" cy="252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g-BG"/>
          </a:p>
        </p:txBody>
      </p:sp>
      <p:sp>
        <p:nvSpPr>
          <p:cNvPr id="4" name="TextBox 3"/>
          <p:cNvSpPr txBox="1"/>
          <p:nvPr userDrawn="1"/>
        </p:nvSpPr>
        <p:spPr>
          <a:xfrm>
            <a:off x="3228792" y="6157777"/>
            <a:ext cx="672420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bg-BG" sz="1400" b="0" cap="all" baseline="0" dirty="0" smtClean="0">
                <a:solidFill>
                  <a:srgbClr val="7A005E"/>
                </a:solidFill>
                <a:latin typeface="SP Trajan2ML" panose="02000505070000020004" pitchFamily="50" charset="-52"/>
              </a:rPr>
              <a:t>Софийски университет </a:t>
            </a:r>
            <a:r>
              <a:rPr lang="bg-BG" sz="1400" b="0" dirty="0" smtClean="0">
                <a:solidFill>
                  <a:srgbClr val="7A005E"/>
                </a:solidFill>
                <a:latin typeface="SP Trajan2ML" panose="02000505070000020004" pitchFamily="50" charset="-52"/>
              </a:rPr>
              <a:t>„Св. </a:t>
            </a:r>
            <a:r>
              <a:rPr lang="bg-BG" sz="1400" b="0" cap="all" baseline="0" dirty="0" smtClean="0">
                <a:solidFill>
                  <a:srgbClr val="7A005E"/>
                </a:solidFill>
                <a:latin typeface="SP Trajan2ML" panose="02000505070000020004" pitchFamily="50" charset="-52"/>
              </a:rPr>
              <a:t>Климент Охридски</a:t>
            </a:r>
            <a:r>
              <a:rPr lang="bg-BG" sz="1400" b="0" dirty="0" smtClean="0">
                <a:solidFill>
                  <a:srgbClr val="7A005E"/>
                </a:solidFill>
                <a:latin typeface="SP Trajan2ML" panose="02000505070000020004" pitchFamily="50" charset="-52"/>
              </a:rPr>
              <a:t>“</a:t>
            </a:r>
            <a:endParaRPr lang="bg-BG" sz="1400" b="0" dirty="0">
              <a:solidFill>
                <a:srgbClr val="7A005E"/>
              </a:solidFill>
              <a:latin typeface="SP Trajan2ML" panose="02000505070000020004" pitchFamily="50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21293651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Две колони, вариант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838200" y="2055137"/>
            <a:ext cx="5181600" cy="4121825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bg-BG" dirty="0" smtClean="0"/>
              <a:t>Първо ниво текст, колона едно</a:t>
            </a:r>
            <a:endParaRPr lang="en-US" dirty="0" smtClean="0"/>
          </a:p>
          <a:p>
            <a:pPr lvl="1"/>
            <a:r>
              <a:rPr lang="bg-BG" dirty="0" smtClean="0"/>
              <a:t>Второ ниво текст</a:t>
            </a:r>
            <a:endParaRPr lang="en-US" dirty="0" smtClean="0"/>
          </a:p>
          <a:p>
            <a:pPr lvl="2"/>
            <a:r>
              <a:rPr lang="bg-BG" dirty="0" smtClean="0"/>
              <a:t>Трето ниво текст</a:t>
            </a:r>
            <a:endParaRPr lang="en-US" dirty="0" smtClean="0"/>
          </a:p>
          <a:p>
            <a:pPr lvl="3"/>
            <a:r>
              <a:rPr lang="bg-BG" dirty="0" smtClean="0"/>
              <a:t>Четвърто ниво текст</a:t>
            </a:r>
            <a:endParaRPr lang="en-US" dirty="0" smtClean="0"/>
          </a:p>
          <a:p>
            <a:pPr lvl="4"/>
            <a:r>
              <a:rPr lang="bg-BG" dirty="0" smtClean="0"/>
              <a:t>Пето ниво текст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6172200" y="2055137"/>
            <a:ext cx="5181600" cy="4121825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bg-BG" dirty="0" smtClean="0"/>
              <a:t>Първо ниво текст, колона две</a:t>
            </a:r>
            <a:endParaRPr lang="en-US" dirty="0" smtClean="0"/>
          </a:p>
          <a:p>
            <a:pPr lvl="1"/>
            <a:r>
              <a:rPr lang="bg-BG" dirty="0" smtClean="0"/>
              <a:t>Второ ниво текст</a:t>
            </a:r>
            <a:endParaRPr lang="en-US" dirty="0" smtClean="0"/>
          </a:p>
          <a:p>
            <a:pPr lvl="2"/>
            <a:r>
              <a:rPr lang="bg-BG" dirty="0" smtClean="0"/>
              <a:t>Трето ниво текст</a:t>
            </a:r>
            <a:endParaRPr lang="en-US" dirty="0" smtClean="0"/>
          </a:p>
          <a:p>
            <a:pPr lvl="3"/>
            <a:r>
              <a:rPr lang="bg-BG" dirty="0" smtClean="0"/>
              <a:t>Четвърто ниво текст</a:t>
            </a:r>
            <a:endParaRPr lang="en-US" dirty="0" smtClean="0"/>
          </a:p>
          <a:p>
            <a:pPr lvl="4"/>
            <a:r>
              <a:rPr lang="bg-BG" dirty="0" smtClean="0"/>
              <a:t>Пето ниво текст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7A005E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>
              <a:defRPr/>
            </a:pPr>
            <a:fld id="{C3200459-167C-4BD5-AF64-74955F0CFBA4}" type="datetimeFigureOut">
              <a:rPr lang="en-US" smtClean="0"/>
              <a:pPr>
                <a:defRPr/>
              </a:pPr>
              <a:t>6/18/2023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7A005E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7A005E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>
              <a:defRPr/>
            </a:pPr>
            <a:fld id="{666E6706-76CD-4A18-A8A8-F61AA88AE4CB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>
          <a:xfrm>
            <a:off x="1800000" y="288000"/>
            <a:ext cx="9865423" cy="1325563"/>
          </a:xfrm>
          <a:noFill/>
        </p:spPr>
        <p:txBody>
          <a:bodyPr/>
          <a:lstStyle>
            <a:lvl1pPr>
              <a:defRPr>
                <a:solidFill>
                  <a:srgbClr val="7A005F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bg-BG" dirty="0" smtClean="0"/>
              <a:t>Въведете заглавие</a:t>
            </a:r>
            <a:endParaRPr lang="en-US" dirty="0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60000" y="0"/>
            <a:ext cx="1116000" cy="18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58895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dirty="0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dirty="0" smtClean="0"/>
              <a:t>Click to edit Master text styles</a:t>
            </a:r>
          </a:p>
          <a:p>
            <a:pPr lvl="1"/>
            <a:r>
              <a:rPr lang="en-US" altLang="en-US" dirty="0" smtClean="0"/>
              <a:t>Second level</a:t>
            </a:r>
          </a:p>
          <a:p>
            <a:pPr lvl="2"/>
            <a:r>
              <a:rPr lang="en-US" altLang="en-US" dirty="0" smtClean="0"/>
              <a:t>Third level</a:t>
            </a:r>
          </a:p>
          <a:p>
            <a:pPr lvl="3"/>
            <a:r>
              <a:rPr lang="en-US" altLang="en-US" dirty="0" smtClean="0"/>
              <a:t>Fourth level</a:t>
            </a:r>
          </a:p>
          <a:p>
            <a:pPr lvl="4"/>
            <a:r>
              <a:rPr lang="en-US" altLang="en-US" dirty="0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8338BD84-4C72-4D2D-8A48-54094362EAC5}" type="datetimeFigureOut">
              <a:rPr lang="en-US"/>
              <a:pPr>
                <a:defRPr/>
              </a:pPr>
              <a:t>6/18/2023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6667ACBD-C771-4EA3-9D4D-0DECC3F3A65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2" r:id="rId1"/>
    <p:sldLayoutId id="2147483726" r:id="rId2"/>
    <p:sldLayoutId id="2147483727" r:id="rId3"/>
    <p:sldLayoutId id="2147483739" r:id="rId4"/>
    <p:sldLayoutId id="2147483728" r:id="rId5"/>
    <p:sldLayoutId id="2147483743" r:id="rId6"/>
    <p:sldLayoutId id="2147483729" r:id="rId7"/>
    <p:sldLayoutId id="2147483757" r:id="rId8"/>
    <p:sldLayoutId id="2147483746" r:id="rId9"/>
    <p:sldLayoutId id="2147483756" r:id="rId10"/>
    <p:sldLayoutId id="2147483758" r:id="rId11"/>
    <p:sldLayoutId id="2147483749" r:id="rId12"/>
    <p:sldLayoutId id="2147483759" r:id="rId13"/>
    <p:sldLayoutId id="2147483760" r:id="rId14"/>
    <p:sldLayoutId id="2147483752" r:id="rId15"/>
    <p:sldLayoutId id="2147483755" r:id="rId16"/>
    <p:sldLayoutId id="2147483761" r:id="rId17"/>
    <p:sldLayoutId id="2147483753" r:id="rId18"/>
    <p:sldLayoutId id="2147483762" r:id="rId19"/>
    <p:sldLayoutId id="2147483723" r:id="rId20"/>
    <p:sldLayoutId id="2147483724" r:id="rId21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Times New Roman" panose="02020603050405020304" pitchFamily="18" charset="0"/>
          <a:ea typeface="+mj-ea"/>
          <a:cs typeface="Times New Roman" panose="02020603050405020304" pitchFamily="18" charset="0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Times New Roman" panose="02020603050405020304" pitchFamily="18" charset="0"/>
          <a:ea typeface="+mn-ea"/>
          <a:cs typeface="Times New Roman" panose="02020603050405020304" pitchFamily="18" charset="0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Times New Roman" panose="02020603050405020304" pitchFamily="18" charset="0"/>
          <a:ea typeface="+mn-ea"/>
          <a:cs typeface="Times New Roman" panose="02020603050405020304" pitchFamily="18" charset="0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Times New Roman" panose="02020603050405020304" pitchFamily="18" charset="0"/>
          <a:ea typeface="+mn-ea"/>
          <a:cs typeface="Times New Roman" panose="02020603050405020304" pitchFamily="18" charset="0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Times New Roman" panose="02020603050405020304" pitchFamily="18" charset="0"/>
          <a:ea typeface="+mn-ea"/>
          <a:cs typeface="Times New Roman" panose="02020603050405020304" pitchFamily="18" charset="0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Times New Roman" panose="02020603050405020304" pitchFamily="18" charset="0"/>
          <a:ea typeface="+mn-ea"/>
          <a:cs typeface="Times New Roman" panose="02020603050405020304" pitchFamily="18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uni-sofia.bg/index.php/bul/universitet_t/fakulteti/fakultet_po_pedagogika/uchebna_dejnost_bakalavri_magistri_doktoranti_sdk/magist_rski_programi/fakultet_po_pedagogika/pedagogika/dizajn_za_digitalno_uchene" TargetMode="Externa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hyperlink" Target="https://www.uni-sofia.bg/index.php/bul/universitet_t/fakulteti/fakultet_po_pedagogika/uchebna_dejnost_bakalavri_magistri_doktoranti_sdk/magist_rski_programi/fakultet_po_pedagogika/socialni_dejnosti/upravlenie_na_instituciite_za_socialna_rabota_redovno_i_zadochno_obuchenie" TargetMode="Externa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uni-sofia.bg/index.php/bul/universitet_t/fakulteti/fakultet_po_pedagogika/uchebna_dejnost_bakalavri_magistri_doktoranti_sdk/magist_rski_programi/fakultet_po_pedagogika/socialni_dejnosti/socialna_rabota_s_deca_i_semejstva_redovno_i_zadochno_obuchenie" TargetMode="Externa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hyperlink" Target="https://www.uni-sofia.bg/index.php/bul/universitet_t/fakulteti/fakultet_po_pedagogika/uchebna_dejnost_bakalavri_magistri_doktoranti_sdk/magist_rski_programi/fakultet_po_pedagogika/socialni_dejnosti/klinichna_socialna_rabota_zadochno_obuchenie" TargetMode="Externa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hyperlink" Target="https://www.uni-sofia.bg/index.php/bul/universitet_t/fakulteti/fakultet_po_pedagogika/uchebna_dejnost_bakalavri_magistri_doktoranti_sdk/magist_rski_programi/fakultet_po_pedagogika/socialni_dejnosti/kvalifikaciya_i_prenasochvane_na_rabotna_sila_zadochno_obuchenie" TargetMode="Externa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uni-sofia.bg/index.php/bul/universitet_t/fakulteti/fakultet_po_pedagogika/uchebna_dejnost_bakalavri_magistri_doktoranti_sdk/magist_rski_programi/fakultet_po_pedagogika/socialni_dejnosti/socialna_rabota_s_bezhanci_i_migranti_zadochno_obuchenie" TargetMode="Externa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uni-sofia.bg/index.php/bul/universitet_t/fakulteti/fakultet_po_pedagogika/uchebna_dejnost_bakalavri_magistri_doktoranti_sdk/magist_rski_programi/fakultet_po_pedagogika/mezhdufakultetska_magist_rska_programa/c_rkovno_socialno_delo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hyperlink" Target="https://www.uni-sofia.bg/index.php/bul/universitet_t/fakulteti/fakultet_po_pedagogika/uchebna_dejnost_bakalavri_magistri_doktoranti_sdk/magist_rski_programi/fakultet_po_pedagogika/teoriya_i_upravlenie_na_obrazovanieto/obrazovatelen_menidzhm_nt_redovno_i_zadochno_obuchenie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hyperlink" Target="https://www.uni-sofia.bg/index.php/bul/universitet_t/fakulteti/fakultet_po_pedagogika/uchebna_dejnost_bakalavri_magistri_doktoranti_sdk/magist_rski_programi/fakultet_po_pedagogika/teoriya_i_upravlenie_na_obrazovanieto/menidzhm_nt_na_uslugi_i_organizacii_za_neformalno_obrazovanie_zadochno_obuchenie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hyperlink" Target="https://www.uni-sofia.bg/index.php/bul/universitet_t/fakulteti/fakultet_po_pedagogika/uchebna_dejnost_bakalavri_magistri_doktoranti_sdk/magist_rski_programi/fakultet_po_pedagogika/pedagogika/pedagogika_na_deviantnoto_povedenie_redovno_i_zadochno_obuchenie" TargetMode="Externa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hyperlink" Target="https://www.uni-sofia.bg/index.php/bul/universitet_t/fakulteti/fakultet_po_pedagogika/uchebna_dejnost_bakalavri_magistri_doktoranti_sdk/magist_rski_programi/fakultet_po_pedagogika/pedagogika/s_vremenni_obrazovatelni_tehnologii_s_pridobivane_na_profesionalna_kvalifikaciya_uchitel_redovno_i_zadochno_obuchenie" TargetMode="Externa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uni-sofia.bg/index.php/bul/universitet_t/centrove/cent_r_za_distancionno_obuchenie/priem_v_magist_rska_programa_v_distancionna_forma_informacionni_i_komunikacionni_tehnologii_v_obrazovanieto" TargetMode="External"/><Relationship Id="rId2" Type="http://schemas.openxmlformats.org/officeDocument/2006/relationships/hyperlink" Target="https://www.uni-sofia.bg/index.php/bul/universitet_t/fakulteti/fakultet_po_pedagogika/uchebna_dejnost_bakalavri_magistri_doktoranti_sdk/magist_rski_programi/fakultet_po_pedagogika/pedagogika/informacionni_i_komunikacionni_tehnologii_v_obrazovanieto_redovno_zadochno_i_distancionno_obuchenie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hyperlink" Target="https://www.uni-sofia.bg/index.php/bul/universitet_t/fakulteti/fakultet_po_pedagogika/uchebna_dejnost_bakalavri_magistri_doktoranti_sdk/magist_rski_programi/fakultet_po_pedagogika/pedagogika/karierno_obrazovanie_v_institucii_i_mrezhi_za_neformalno_obrazovanie_zadochno_obuchenie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11930" y="2067199"/>
            <a:ext cx="9198320" cy="2700743"/>
          </a:xfrm>
        </p:spPr>
        <p:txBody>
          <a:bodyPr/>
          <a:lstStyle/>
          <a:p>
            <a:r>
              <a:rPr lang="bg-BG" dirty="0" smtClean="0"/>
              <a:t>Магистърски програми във Факултет по педагогика</a:t>
            </a:r>
            <a:br>
              <a:rPr lang="bg-BG" dirty="0" smtClean="0"/>
            </a:b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84573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ctrTitle"/>
          </p:nvPr>
        </p:nvSpPr>
        <p:spPr>
          <a:xfrm>
            <a:off x="2171168" y="658368"/>
            <a:ext cx="9106373" cy="758952"/>
          </a:xfrm>
        </p:spPr>
        <p:txBody>
          <a:bodyPr/>
          <a:lstStyle/>
          <a:p>
            <a:r>
              <a:rPr lang="bg-BG" sz="2800" dirty="0" smtClean="0">
                <a:hlinkClick r:id="rId2"/>
              </a:rPr>
              <a:t>Дизайн за дигитално учене</a:t>
            </a:r>
            <a:endParaRPr lang="en-US" sz="2800" dirty="0"/>
          </a:p>
        </p:txBody>
      </p:sp>
      <p:sp>
        <p:nvSpPr>
          <p:cNvPr id="3" name="Подзаглавие 2"/>
          <p:cNvSpPr>
            <a:spLocks noGrp="1"/>
          </p:cNvSpPr>
          <p:nvPr>
            <p:ph type="subTitle" idx="1"/>
          </p:nvPr>
        </p:nvSpPr>
        <p:spPr>
          <a:xfrm>
            <a:off x="384048" y="1289304"/>
            <a:ext cx="11475720" cy="5248656"/>
          </a:xfrm>
        </p:spPr>
        <p:txBody>
          <a:bodyPr/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ru-RU" sz="1900" i="1" dirty="0"/>
              <a:t>Срок на обучение</a:t>
            </a:r>
            <a:r>
              <a:rPr lang="ru-RU" sz="1900" dirty="0"/>
              <a:t>: 2 </a:t>
            </a:r>
            <a:r>
              <a:rPr lang="ru-RU" sz="1900" dirty="0" err="1"/>
              <a:t>семестъра</a:t>
            </a:r>
            <a:r>
              <a:rPr lang="ru-RU" sz="1900" dirty="0"/>
              <a:t> (</a:t>
            </a:r>
            <a:r>
              <a:rPr lang="ru-RU" sz="1900" dirty="0" err="1"/>
              <a:t>специалисти</a:t>
            </a:r>
            <a:r>
              <a:rPr lang="ru-RU" sz="1900" dirty="0" smtClean="0"/>
              <a:t>)</a:t>
            </a:r>
            <a:endParaRPr lang="ru-RU" sz="1900" dirty="0"/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ru-RU" sz="1900" dirty="0"/>
              <a:t> </a:t>
            </a:r>
            <a:r>
              <a:rPr lang="ru-RU" sz="1900" i="1" dirty="0"/>
              <a:t>Форма на обучение</a:t>
            </a:r>
            <a:r>
              <a:rPr lang="ru-RU" sz="1900" dirty="0"/>
              <a:t>:</a:t>
            </a:r>
            <a:r>
              <a:rPr lang="ru-RU" sz="1900" i="1" dirty="0"/>
              <a:t> </a:t>
            </a:r>
            <a:r>
              <a:rPr lang="ru-RU" sz="1900" dirty="0" err="1" smtClean="0"/>
              <a:t>редовна</a:t>
            </a:r>
            <a:r>
              <a:rPr lang="ru-RU" sz="1900" dirty="0" smtClean="0"/>
              <a:t> / </a:t>
            </a:r>
            <a:r>
              <a:rPr lang="ru-RU" sz="1900" dirty="0" err="1" smtClean="0"/>
              <a:t>задочна</a:t>
            </a:r>
            <a:endParaRPr lang="ru-RU" sz="1900" dirty="0"/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ru-RU" sz="1900" dirty="0"/>
              <a:t> </a:t>
            </a:r>
            <a:r>
              <a:rPr lang="ru-RU" sz="1900" i="1" dirty="0" err="1"/>
              <a:t>Ръководител</a:t>
            </a:r>
            <a:r>
              <a:rPr lang="ru-RU" sz="1900" i="1" dirty="0"/>
              <a:t>: </a:t>
            </a:r>
            <a:r>
              <a:rPr lang="ru-RU" sz="1900" dirty="0"/>
              <a:t>проф. д</a:t>
            </a:r>
            <a:r>
              <a:rPr lang="ru-RU" sz="1900" dirty="0" smtClean="0"/>
              <a:t>-р Румяна </a:t>
            </a:r>
            <a:r>
              <a:rPr lang="ru-RU" sz="1900" dirty="0" err="1" smtClean="0"/>
              <a:t>Пейчева</a:t>
            </a:r>
            <a:r>
              <a:rPr lang="ru-RU" sz="1900" dirty="0" smtClean="0"/>
              <a:t> - Форсайт</a:t>
            </a:r>
            <a:endParaRPr lang="ru-RU" sz="1900" dirty="0"/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bg-BG" sz="1900" dirty="0"/>
              <a:t>Обучението завършва със </a:t>
            </a:r>
            <a:r>
              <a:rPr lang="bg-BG" sz="1900" i="1" dirty="0"/>
              <a:t>защита на дипломна работа</a:t>
            </a:r>
            <a:r>
              <a:rPr lang="bg-BG" sz="1900" dirty="0"/>
              <a:t>.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bg-BG" sz="1900" dirty="0"/>
              <a:t> </a:t>
            </a:r>
            <a:r>
              <a:rPr lang="bg-BG" sz="1900" i="1" dirty="0"/>
              <a:t>Прием</a:t>
            </a:r>
            <a:r>
              <a:rPr lang="bg-BG" sz="1900" dirty="0"/>
              <a:t>: от зимен семестър, </a:t>
            </a:r>
            <a:r>
              <a:rPr lang="bg-BG" sz="1900" dirty="0" smtClean="0"/>
              <a:t>обучение с държавна субсидия и обучение </a:t>
            </a:r>
            <a:r>
              <a:rPr lang="bg-BG" sz="1900" dirty="0"/>
              <a:t>срещу заплащане</a:t>
            </a:r>
            <a:r>
              <a:rPr lang="bg-BG" sz="1900" dirty="0" smtClean="0"/>
              <a:t>.</a:t>
            </a:r>
            <a:endParaRPr lang="bg-BG" sz="1900" dirty="0"/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ru-RU" sz="1800" b="1" dirty="0" smtClean="0">
              <a:solidFill>
                <a:srgbClr val="7A005F"/>
              </a:solidFill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ru-RU" sz="1800" b="1" dirty="0" err="1" smtClean="0">
                <a:solidFill>
                  <a:srgbClr val="7A005F"/>
                </a:solidFill>
              </a:rPr>
              <a:t>Програмата</a:t>
            </a:r>
            <a:r>
              <a:rPr lang="ru-RU" sz="1800" b="1" dirty="0" smtClean="0">
                <a:solidFill>
                  <a:srgbClr val="7A005F"/>
                </a:solidFill>
              </a:rPr>
              <a:t> </a:t>
            </a:r>
            <a:r>
              <a:rPr lang="ru-RU" sz="1800" b="1" dirty="0">
                <a:solidFill>
                  <a:srgbClr val="7A005F"/>
                </a:solidFill>
              </a:rPr>
              <a:t>се </a:t>
            </a:r>
            <a:r>
              <a:rPr lang="ru-RU" sz="1800" b="1" dirty="0" err="1">
                <a:solidFill>
                  <a:srgbClr val="7A005F"/>
                </a:solidFill>
              </a:rPr>
              <a:t>предлага</a:t>
            </a:r>
            <a:r>
              <a:rPr lang="ru-RU" sz="1800" b="1" dirty="0">
                <a:solidFill>
                  <a:srgbClr val="7A005F"/>
                </a:solidFill>
              </a:rPr>
              <a:t> и с обучение на </a:t>
            </a:r>
            <a:r>
              <a:rPr lang="ru-RU" sz="1800" b="1" dirty="0" err="1">
                <a:solidFill>
                  <a:srgbClr val="7A005F"/>
                </a:solidFill>
              </a:rPr>
              <a:t>английски</a:t>
            </a:r>
            <a:r>
              <a:rPr lang="ru-RU" sz="1800" b="1" dirty="0">
                <a:solidFill>
                  <a:srgbClr val="7A005F"/>
                </a:solidFill>
              </a:rPr>
              <a:t> </a:t>
            </a:r>
            <a:r>
              <a:rPr lang="ru-RU" sz="1800" b="1" dirty="0" err="1" smtClean="0">
                <a:solidFill>
                  <a:srgbClr val="7A005F"/>
                </a:solidFill>
              </a:rPr>
              <a:t>език</a:t>
            </a:r>
            <a:r>
              <a:rPr lang="ru-RU" sz="1800" b="1" dirty="0" smtClean="0">
                <a:solidFill>
                  <a:srgbClr val="7A005F"/>
                </a:solidFill>
              </a:rPr>
              <a:t>.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ru-RU" sz="1900" b="1" dirty="0" smtClean="0"/>
          </a:p>
          <a:p>
            <a:pPr algn="just">
              <a:lnSpc>
                <a:spcPct val="100000"/>
              </a:lnSpc>
              <a:spcBef>
                <a:spcPts val="0"/>
              </a:spcBef>
            </a:pPr>
            <a:r>
              <a:rPr lang="ru-RU" sz="1800" b="1" dirty="0" smtClean="0"/>
              <a:t>Предназначение</a:t>
            </a:r>
            <a:r>
              <a:rPr lang="ru-RU" sz="1800" b="1" dirty="0"/>
              <a:t>: </a:t>
            </a:r>
            <a:r>
              <a:rPr lang="ru-RU" sz="1800" dirty="0" err="1"/>
              <a:t>бакалаври</a:t>
            </a:r>
            <a:r>
              <a:rPr lang="ru-RU" sz="1800" dirty="0"/>
              <a:t> и </a:t>
            </a:r>
            <a:r>
              <a:rPr lang="ru-RU" sz="1800" dirty="0" err="1"/>
              <a:t>магистри</a:t>
            </a:r>
            <a:r>
              <a:rPr lang="ru-RU" sz="1800" dirty="0"/>
              <a:t>, </a:t>
            </a:r>
            <a:r>
              <a:rPr lang="ru-RU" sz="1800" dirty="0" err="1"/>
              <a:t>завършили</a:t>
            </a:r>
            <a:r>
              <a:rPr lang="ru-RU" sz="1800" dirty="0"/>
              <a:t> педагогически </a:t>
            </a:r>
            <a:r>
              <a:rPr lang="ru-RU" sz="1800" dirty="0" err="1"/>
              <a:t>специалности</a:t>
            </a:r>
            <a:r>
              <a:rPr lang="ru-RU" sz="1800" dirty="0"/>
              <a:t> </a:t>
            </a:r>
            <a:r>
              <a:rPr lang="ru-RU" sz="1800" dirty="0" smtClean="0"/>
              <a:t>и/или </a:t>
            </a:r>
            <a:r>
              <a:rPr lang="ru-RU" sz="1800" dirty="0" err="1" smtClean="0"/>
              <a:t>придобили</a:t>
            </a:r>
            <a:r>
              <a:rPr lang="ru-RU" sz="1800" dirty="0" smtClean="0"/>
              <a:t> </a:t>
            </a:r>
            <a:r>
              <a:rPr lang="ru-RU" sz="1800" dirty="0" err="1"/>
              <a:t>професионална</a:t>
            </a:r>
            <a:r>
              <a:rPr lang="ru-RU" sz="1800" dirty="0"/>
              <a:t> квалификация „</a:t>
            </a:r>
            <a:r>
              <a:rPr lang="ru-RU" sz="1800" dirty="0" err="1"/>
              <a:t>учител</a:t>
            </a:r>
            <a:r>
              <a:rPr lang="ru-RU" sz="1800" dirty="0" smtClean="0"/>
              <a:t>“.</a:t>
            </a:r>
          </a:p>
          <a:p>
            <a:pPr algn="just">
              <a:lnSpc>
                <a:spcPct val="100000"/>
              </a:lnSpc>
              <a:spcBef>
                <a:spcPts val="0"/>
              </a:spcBef>
            </a:pPr>
            <a:endParaRPr lang="ru-RU" sz="1800" dirty="0"/>
          </a:p>
          <a:p>
            <a:pPr algn="just">
              <a:lnSpc>
                <a:spcPct val="100000"/>
              </a:lnSpc>
              <a:spcBef>
                <a:spcPts val="0"/>
              </a:spcBef>
            </a:pPr>
            <a:r>
              <a:rPr lang="ru-RU" sz="1800" b="1" dirty="0"/>
              <a:t>Реализация:</a:t>
            </a:r>
            <a:endParaRPr lang="ru-RU" sz="1800" dirty="0" smtClean="0"/>
          </a:p>
          <a:p>
            <a:pPr marL="285750" indent="-285750" algn="just">
              <a:lnSpc>
                <a:spcPct val="100000"/>
              </a:lnSpc>
              <a:spcBef>
                <a:spcPts val="0"/>
              </a:spcBef>
              <a:buFontTx/>
              <a:buChar char="-"/>
            </a:pPr>
            <a:r>
              <a:rPr lang="bg-BG" sz="1800" dirty="0" smtClean="0"/>
              <a:t>Специалист </a:t>
            </a:r>
            <a:r>
              <a:rPr lang="bg-BG" sz="1800" dirty="0"/>
              <a:t>по дистанционно обучение </a:t>
            </a:r>
            <a:endParaRPr lang="bg-BG" sz="1800" dirty="0" smtClean="0"/>
          </a:p>
          <a:p>
            <a:pPr marL="285750" indent="-285750" algn="just">
              <a:lnSpc>
                <a:spcPct val="100000"/>
              </a:lnSpc>
              <a:spcBef>
                <a:spcPts val="0"/>
              </a:spcBef>
              <a:buFontTx/>
              <a:buChar char="-"/>
            </a:pPr>
            <a:r>
              <a:rPr lang="bg-BG" sz="1800" dirty="0" smtClean="0"/>
              <a:t>Дизайнер </a:t>
            </a:r>
            <a:r>
              <a:rPr lang="bg-BG" sz="1800" dirty="0"/>
              <a:t>на електронно обучение/учене </a:t>
            </a:r>
            <a:endParaRPr lang="bg-BG" sz="1800" dirty="0" smtClean="0"/>
          </a:p>
          <a:p>
            <a:pPr marL="285750" indent="-285750" algn="just">
              <a:lnSpc>
                <a:spcPct val="100000"/>
              </a:lnSpc>
              <a:spcBef>
                <a:spcPts val="0"/>
              </a:spcBef>
              <a:buFontTx/>
              <a:buChar char="-"/>
            </a:pPr>
            <a:r>
              <a:rPr lang="bg-BG" sz="1800" dirty="0" smtClean="0"/>
              <a:t>Дизайнер </a:t>
            </a:r>
            <a:r>
              <a:rPr lang="bg-BG" sz="1800" dirty="0"/>
              <a:t>на електронни учебни ресурси и онлайн </a:t>
            </a:r>
            <a:r>
              <a:rPr lang="bg-BG" sz="1800" dirty="0" smtClean="0"/>
              <a:t>модули/курсове</a:t>
            </a:r>
          </a:p>
          <a:p>
            <a:pPr marL="285750" indent="-285750" algn="just">
              <a:lnSpc>
                <a:spcPct val="100000"/>
              </a:lnSpc>
              <a:spcBef>
                <a:spcPts val="0"/>
              </a:spcBef>
              <a:buFontTx/>
              <a:buChar char="-"/>
            </a:pPr>
            <a:r>
              <a:rPr lang="bg-BG" sz="1800" dirty="0" err="1" smtClean="0"/>
              <a:t>Обучител</a:t>
            </a:r>
            <a:r>
              <a:rPr lang="bg-BG" sz="1800" dirty="0" smtClean="0"/>
              <a:t> </a:t>
            </a:r>
            <a:r>
              <a:rPr lang="bg-BG" sz="1800" dirty="0"/>
              <a:t>на учители в сферата на педагогическия дизайн за дигитално </a:t>
            </a:r>
            <a:r>
              <a:rPr lang="bg-BG" sz="1800" dirty="0" smtClean="0"/>
              <a:t>учене </a:t>
            </a:r>
          </a:p>
          <a:p>
            <a:pPr marL="285750" indent="-285750" algn="just">
              <a:lnSpc>
                <a:spcPct val="100000"/>
              </a:lnSpc>
              <a:spcBef>
                <a:spcPts val="0"/>
              </a:spcBef>
              <a:buFontTx/>
              <a:buChar char="-"/>
            </a:pPr>
            <a:r>
              <a:rPr lang="bg-BG" sz="1800" dirty="0"/>
              <a:t>О</a:t>
            </a:r>
            <a:r>
              <a:rPr lang="bg-BG" sz="1800" dirty="0" smtClean="0"/>
              <a:t>ценител </a:t>
            </a:r>
            <a:r>
              <a:rPr lang="bg-BG" sz="1800" dirty="0"/>
              <a:t>на онлайн курсове, програми, електронни учебни ресурси и електронно съдържание като </a:t>
            </a:r>
            <a:r>
              <a:rPr lang="bg-BG" sz="1800" dirty="0" smtClean="0"/>
              <a:t>цяло;</a:t>
            </a:r>
          </a:p>
          <a:p>
            <a:pPr marL="285750" indent="-285750" algn="just">
              <a:lnSpc>
                <a:spcPct val="100000"/>
              </a:lnSpc>
              <a:spcBef>
                <a:spcPts val="0"/>
              </a:spcBef>
              <a:buFontTx/>
              <a:buChar char="-"/>
            </a:pPr>
            <a:r>
              <a:rPr lang="bg-BG" sz="1800" dirty="0" smtClean="0"/>
              <a:t>Консултант </a:t>
            </a:r>
            <a:r>
              <a:rPr lang="bg-BG" sz="1800" dirty="0"/>
              <a:t>по дизайн на електронно обучение в разнообразни образователни </a:t>
            </a:r>
            <a:r>
              <a:rPr lang="bg-BG" sz="1800" dirty="0" smtClean="0"/>
              <a:t>контексти;</a:t>
            </a:r>
          </a:p>
          <a:p>
            <a:pPr marL="285750" indent="-285750" algn="just">
              <a:lnSpc>
                <a:spcPct val="100000"/>
              </a:lnSpc>
              <a:spcBef>
                <a:spcPts val="0"/>
              </a:spcBef>
              <a:buFontTx/>
              <a:buChar char="-"/>
            </a:pPr>
            <a:r>
              <a:rPr lang="bg-BG" sz="1800" dirty="0" smtClean="0"/>
              <a:t>Автор </a:t>
            </a:r>
            <a:r>
              <a:rPr lang="bg-BG" sz="1800" dirty="0"/>
              <a:t>на проекти и ръководител на екипи в областта на дизайна на електронно обучение.</a:t>
            </a:r>
          </a:p>
          <a:p>
            <a:pPr algn="just">
              <a:lnSpc>
                <a:spcPct val="100000"/>
              </a:lnSpc>
              <a:spcBef>
                <a:spcPts val="0"/>
              </a:spcBef>
            </a:pPr>
            <a:endParaRPr lang="ru-RU" sz="1900" b="1" dirty="0"/>
          </a:p>
          <a:p>
            <a:pPr algn="just">
              <a:lnSpc>
                <a:spcPct val="100000"/>
              </a:lnSpc>
              <a:spcBef>
                <a:spcPts val="0"/>
              </a:spcBef>
            </a:pPr>
            <a:endParaRPr lang="bg-BG" sz="1900" dirty="0"/>
          </a:p>
        </p:txBody>
      </p:sp>
    </p:spTree>
    <p:extLst>
      <p:ext uri="{BB962C8B-B14F-4D97-AF65-F5344CB8AC3E}">
        <p14:creationId xmlns:p14="http://schemas.microsoft.com/office/powerpoint/2010/main" val="17247785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ctrTitle"/>
          </p:nvPr>
        </p:nvSpPr>
        <p:spPr>
          <a:xfrm>
            <a:off x="2061440" y="1053054"/>
            <a:ext cx="9106373" cy="885474"/>
          </a:xfrm>
        </p:spPr>
        <p:txBody>
          <a:bodyPr/>
          <a:lstStyle/>
          <a:p>
            <a:r>
              <a:rPr lang="bg-BG" sz="2800" dirty="0" smtClean="0"/>
              <a:t>Артистични подходи в образованието</a:t>
            </a:r>
            <a:br>
              <a:rPr lang="bg-BG" sz="2800" dirty="0" smtClean="0"/>
            </a:br>
            <a:r>
              <a:rPr lang="bg-BG" sz="2000" dirty="0" err="1" smtClean="0"/>
              <a:t>междууниверситетска</a:t>
            </a:r>
            <a:r>
              <a:rPr lang="bg-BG" sz="2000" dirty="0" smtClean="0"/>
              <a:t> програма – съвместно обучение с НАТФИЗ „Кръстьо Сарафов“</a:t>
            </a:r>
            <a:endParaRPr lang="en-US" sz="2000" dirty="0"/>
          </a:p>
        </p:txBody>
      </p:sp>
      <p:sp>
        <p:nvSpPr>
          <p:cNvPr id="3" name="Подзаглавие 2"/>
          <p:cNvSpPr>
            <a:spLocks noGrp="1"/>
          </p:cNvSpPr>
          <p:nvPr>
            <p:ph type="subTitle" idx="1"/>
          </p:nvPr>
        </p:nvSpPr>
        <p:spPr>
          <a:xfrm>
            <a:off x="585216" y="1938528"/>
            <a:ext cx="11402568" cy="4599432"/>
          </a:xfrm>
        </p:spPr>
        <p:txBody>
          <a:bodyPr/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ru-RU" sz="1900" i="1" dirty="0"/>
              <a:t>Срок на </a:t>
            </a:r>
            <a:r>
              <a:rPr lang="ru-RU" sz="1900" i="1" dirty="0" smtClean="0"/>
              <a:t>обучение</a:t>
            </a:r>
            <a:r>
              <a:rPr lang="bg-BG" sz="1900" dirty="0" smtClean="0"/>
              <a:t>: 2 семестъра (специалисти); 3 семестъра (неспециалисти)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bg-BG" sz="1900" dirty="0" smtClean="0"/>
              <a:t> </a:t>
            </a:r>
            <a:r>
              <a:rPr lang="bg-BG" sz="1900" i="1" dirty="0" smtClean="0"/>
              <a:t>Форма на обучение</a:t>
            </a:r>
            <a:r>
              <a:rPr lang="bg-BG" sz="1900" dirty="0" smtClean="0"/>
              <a:t>:</a:t>
            </a:r>
            <a:r>
              <a:rPr lang="bg-BG" sz="1900" i="1" dirty="0" smtClean="0"/>
              <a:t> </a:t>
            </a:r>
            <a:r>
              <a:rPr lang="bg-BG" sz="1900" dirty="0" smtClean="0"/>
              <a:t>задочна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bg-BG" sz="1900" dirty="0" smtClean="0"/>
              <a:t> </a:t>
            </a:r>
            <a:r>
              <a:rPr lang="bg-BG" sz="1900" i="1" dirty="0" smtClean="0"/>
              <a:t>Ръководители: </a:t>
            </a:r>
            <a:r>
              <a:rPr lang="bg-BG" sz="1900" dirty="0" smtClean="0"/>
              <a:t>проф. д-р Радка Василева и доц. д-р Маргарита Божилова - Андонова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bg-BG" sz="1900" dirty="0" smtClean="0"/>
              <a:t>Обучението завършва със </a:t>
            </a:r>
            <a:r>
              <a:rPr lang="bg-BG" sz="1900" i="1" dirty="0" smtClean="0"/>
              <a:t>защита на дипломна работа или държавен изпит</a:t>
            </a:r>
            <a:r>
              <a:rPr lang="bg-BG" sz="1900" dirty="0" smtClean="0"/>
              <a:t>.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bg-BG" sz="1900" dirty="0" smtClean="0"/>
              <a:t> </a:t>
            </a:r>
            <a:r>
              <a:rPr lang="bg-BG" sz="1900" i="1" dirty="0" smtClean="0"/>
              <a:t>Прием</a:t>
            </a:r>
            <a:r>
              <a:rPr lang="bg-BG" sz="1900" dirty="0" smtClean="0"/>
              <a:t>: от зимен семестър, обучение срещу заплащане.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bg-BG" sz="1900" dirty="0" smtClean="0"/>
          </a:p>
          <a:p>
            <a:pPr algn="l">
              <a:lnSpc>
                <a:spcPct val="100000"/>
              </a:lnSpc>
              <a:spcBef>
                <a:spcPts val="0"/>
              </a:spcBef>
            </a:pPr>
            <a:r>
              <a:rPr lang="bg-BG" sz="1700" b="1" dirty="0" smtClean="0"/>
              <a:t>Предназначение:</a:t>
            </a:r>
          </a:p>
          <a:p>
            <a:pPr marL="285750" indent="-285750" algn="l">
              <a:lnSpc>
                <a:spcPct val="100000"/>
              </a:lnSpc>
              <a:spcBef>
                <a:spcPts val="0"/>
              </a:spcBef>
              <a:buFontTx/>
              <a:buChar char="-"/>
            </a:pPr>
            <a:r>
              <a:rPr lang="bg-BG" sz="1700" b="1" dirty="0" smtClean="0"/>
              <a:t>2-семестриалната програма</a:t>
            </a:r>
            <a:r>
              <a:rPr lang="bg-BG" sz="1700" dirty="0" smtClean="0"/>
              <a:t> е предназначена за бакалаври, завършили педагогически специалности и /или придобили професионална квалификация «учител»</a:t>
            </a:r>
            <a:endParaRPr lang="bg-BG" sz="1700" b="1" dirty="0" smtClean="0"/>
          </a:p>
          <a:p>
            <a:pPr marL="285750" indent="-285750" algn="l">
              <a:lnSpc>
                <a:spcPct val="100000"/>
              </a:lnSpc>
              <a:spcBef>
                <a:spcPts val="0"/>
              </a:spcBef>
              <a:buFontTx/>
              <a:buChar char="-"/>
            </a:pPr>
            <a:r>
              <a:rPr lang="bg-BG" sz="1700" b="1" dirty="0" smtClean="0"/>
              <a:t>3-семестриалната програма </a:t>
            </a:r>
            <a:r>
              <a:rPr lang="bg-BG" sz="1700" dirty="0" smtClean="0"/>
              <a:t>е предназначена за завършили бакалавърска степен от всички други специалности.</a:t>
            </a:r>
            <a:endParaRPr lang="bg-BG" sz="1700" b="1" dirty="0" smtClean="0"/>
          </a:p>
          <a:p>
            <a:pPr algn="l">
              <a:lnSpc>
                <a:spcPct val="100000"/>
              </a:lnSpc>
              <a:spcBef>
                <a:spcPts val="0"/>
              </a:spcBef>
            </a:pPr>
            <a:endParaRPr lang="bg-BG" sz="1700" b="1" dirty="0" smtClean="0"/>
          </a:p>
          <a:p>
            <a:pPr algn="l">
              <a:lnSpc>
                <a:spcPct val="100000"/>
              </a:lnSpc>
              <a:spcBef>
                <a:spcPts val="0"/>
              </a:spcBef>
            </a:pPr>
            <a:r>
              <a:rPr lang="bg-BG" sz="1700" b="1" dirty="0" smtClean="0"/>
              <a:t>Реализация:</a:t>
            </a:r>
          </a:p>
          <a:p>
            <a:pPr marL="285750" indent="-285750" algn="l">
              <a:lnSpc>
                <a:spcPct val="100000"/>
              </a:lnSpc>
              <a:spcBef>
                <a:spcPts val="0"/>
              </a:spcBef>
              <a:buFontTx/>
              <a:buChar char="-"/>
            </a:pPr>
            <a:r>
              <a:rPr lang="bg-BG" sz="1700" dirty="0" smtClean="0"/>
              <a:t>специалисти по прилагане на артистични подходи в образованието; </a:t>
            </a:r>
          </a:p>
          <a:p>
            <a:pPr marL="285750" indent="-285750" algn="l">
              <a:lnSpc>
                <a:spcPct val="100000"/>
              </a:lnSpc>
              <a:spcBef>
                <a:spcPts val="0"/>
              </a:spcBef>
              <a:buFontTx/>
              <a:buChar char="-"/>
            </a:pPr>
            <a:r>
              <a:rPr lang="bg-BG" sz="1700" dirty="0" err="1" smtClean="0"/>
              <a:t>обучители</a:t>
            </a:r>
            <a:r>
              <a:rPr lang="bg-BG" sz="1700" dirty="0" smtClean="0"/>
              <a:t> в арт образователни дейности; </a:t>
            </a:r>
          </a:p>
          <a:p>
            <a:pPr marL="285750" indent="-285750" algn="l">
              <a:lnSpc>
                <a:spcPct val="100000"/>
              </a:lnSpc>
              <a:spcBef>
                <a:spcPts val="0"/>
              </a:spcBef>
              <a:buFontTx/>
              <a:buChar char="-"/>
            </a:pPr>
            <a:r>
              <a:rPr lang="bg-BG" sz="1700" dirty="0" smtClean="0"/>
              <a:t>организатори на арт образователни програми и проекти; </a:t>
            </a:r>
          </a:p>
          <a:p>
            <a:pPr marL="285750" indent="-285750" algn="l">
              <a:lnSpc>
                <a:spcPct val="100000"/>
              </a:lnSpc>
              <a:spcBef>
                <a:spcPts val="0"/>
              </a:spcBef>
              <a:buFontTx/>
              <a:buChar char="-"/>
            </a:pPr>
            <a:r>
              <a:rPr lang="bg-BG" sz="1700" dirty="0" smtClean="0"/>
              <a:t>консултанти </a:t>
            </a:r>
            <a:r>
              <a:rPr lang="bg-BG" sz="1700" dirty="0"/>
              <a:t>на арт образователни програми и проекти; </a:t>
            </a:r>
            <a:endParaRPr lang="bg-BG" sz="1700" dirty="0" smtClean="0"/>
          </a:p>
          <a:p>
            <a:pPr marL="285750" indent="-285750" algn="l">
              <a:lnSpc>
                <a:spcPct val="100000"/>
              </a:lnSpc>
              <a:spcBef>
                <a:spcPts val="0"/>
              </a:spcBef>
              <a:buFontTx/>
              <a:buChar char="-"/>
            </a:pPr>
            <a:r>
              <a:rPr lang="bg-BG" sz="1700" dirty="0" smtClean="0"/>
              <a:t>оценители </a:t>
            </a:r>
            <a:r>
              <a:rPr lang="bg-BG" sz="1700" dirty="0"/>
              <a:t>на арт образователни програми и проекти</a:t>
            </a:r>
            <a:endParaRPr lang="en-US" sz="1700" dirty="0"/>
          </a:p>
          <a:p>
            <a:pPr algn="l">
              <a:lnSpc>
                <a:spcPct val="100000"/>
              </a:lnSpc>
              <a:spcBef>
                <a:spcPts val="0"/>
              </a:spcBef>
            </a:pPr>
            <a:endParaRPr lang="bg-BG" sz="18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802809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bg-BG" sz="3600" dirty="0" smtClean="0"/>
              <a:t>3.4. Социални дейности</a:t>
            </a:r>
            <a:endParaRPr lang="bg-BG" sz="36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88583" y="4861719"/>
            <a:ext cx="2303417" cy="1996281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bg-BG" dirty="0"/>
          </a:p>
        </p:txBody>
      </p:sp>
    </p:spTree>
    <p:extLst>
      <p:ext uri="{BB962C8B-B14F-4D97-AF65-F5344CB8AC3E}">
        <p14:creationId xmlns:p14="http://schemas.microsoft.com/office/powerpoint/2010/main" val="36829910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33424" y="1018902"/>
            <a:ext cx="10045216" cy="444137"/>
          </a:xfrm>
        </p:spPr>
        <p:txBody>
          <a:bodyPr/>
          <a:lstStyle/>
          <a:p>
            <a:r>
              <a:rPr lang="ru-RU" sz="2800" dirty="0">
                <a:hlinkClick r:id="rId2"/>
              </a:rPr>
              <a:t>Управление на институциите за социална </a:t>
            </a:r>
            <a:r>
              <a:rPr lang="ru-RU" sz="2800" dirty="0" smtClean="0">
                <a:hlinkClick r:id="rId2"/>
              </a:rPr>
              <a:t>работа</a:t>
            </a:r>
            <a:endParaRPr lang="bg-BG" sz="28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52697" y="1672046"/>
            <a:ext cx="11534503" cy="4820194"/>
          </a:xfrm>
        </p:spPr>
        <p:txBody>
          <a:bodyPr/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ru-RU" sz="1900" i="1" dirty="0"/>
              <a:t>Срок на обучение</a:t>
            </a:r>
            <a:r>
              <a:rPr lang="ru-RU" sz="1900" dirty="0" smtClean="0"/>
              <a:t>: 2 </a:t>
            </a:r>
            <a:r>
              <a:rPr lang="ru-RU" sz="1900" dirty="0"/>
              <a:t>семестъра (специалисти</a:t>
            </a:r>
            <a:r>
              <a:rPr lang="ru-RU" sz="1900" dirty="0" smtClean="0"/>
              <a:t>) и 3 </a:t>
            </a:r>
            <a:r>
              <a:rPr lang="ru-RU" sz="1900" dirty="0"/>
              <a:t>семестъра (неспециалисти)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ru-RU" sz="1900" dirty="0"/>
              <a:t> </a:t>
            </a:r>
            <a:r>
              <a:rPr lang="bg-BG" sz="1900" i="1" dirty="0" smtClean="0"/>
              <a:t>Форма на обучение</a:t>
            </a:r>
            <a:r>
              <a:rPr lang="bg-BG" sz="1900" dirty="0" smtClean="0"/>
              <a:t>: задочна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bg-BG" sz="1900" dirty="0" smtClean="0"/>
              <a:t> </a:t>
            </a:r>
            <a:r>
              <a:rPr lang="bg-BG" sz="1900" i="1" dirty="0" smtClean="0"/>
              <a:t>Ръководител: </a:t>
            </a:r>
            <a:r>
              <a:rPr lang="bg-BG" sz="1900" dirty="0" smtClean="0"/>
              <a:t>проф. </a:t>
            </a:r>
            <a:r>
              <a:rPr lang="bg-BG" sz="1900" dirty="0" err="1" smtClean="0"/>
              <a:t>дпн</a:t>
            </a:r>
            <a:r>
              <a:rPr lang="bg-BG" sz="1900" dirty="0" smtClean="0"/>
              <a:t> Албена Чавдарова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bg-BG" sz="1900" dirty="0" smtClean="0"/>
              <a:t>Обучението завършва със </a:t>
            </a:r>
            <a:r>
              <a:rPr lang="bg-BG" sz="1900" i="1" dirty="0" smtClean="0"/>
              <a:t>защита на дипломна работа или държавен изпит</a:t>
            </a:r>
            <a:r>
              <a:rPr lang="bg-BG" sz="1900" dirty="0" smtClean="0"/>
              <a:t>.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bg-BG" sz="1900" dirty="0" smtClean="0"/>
              <a:t> </a:t>
            </a:r>
            <a:r>
              <a:rPr lang="bg-BG" sz="1900" i="1" dirty="0" smtClean="0"/>
              <a:t>Прием</a:t>
            </a:r>
            <a:r>
              <a:rPr lang="bg-BG" sz="1900" dirty="0" smtClean="0"/>
              <a:t>: от зимен семестър, обучение срещу заплащане.</a:t>
            </a:r>
          </a:p>
          <a:p>
            <a:pPr algn="l">
              <a:lnSpc>
                <a:spcPct val="100000"/>
              </a:lnSpc>
              <a:spcBef>
                <a:spcPts val="0"/>
              </a:spcBef>
            </a:pPr>
            <a:endParaRPr lang="bg-BG" sz="1900" b="1" dirty="0" smtClean="0"/>
          </a:p>
          <a:p>
            <a:pPr algn="l">
              <a:lnSpc>
                <a:spcPct val="100000"/>
              </a:lnSpc>
              <a:spcBef>
                <a:spcPts val="0"/>
              </a:spcBef>
            </a:pPr>
            <a:r>
              <a:rPr lang="bg-BG" sz="1900" b="1" dirty="0" smtClean="0"/>
              <a:t>Предназначение: </a:t>
            </a:r>
          </a:p>
          <a:p>
            <a:pPr marL="285750" indent="-285750" algn="l">
              <a:lnSpc>
                <a:spcPct val="100000"/>
              </a:lnSpc>
              <a:spcBef>
                <a:spcPts val="0"/>
              </a:spcBef>
              <a:buFontTx/>
              <a:buChar char="-"/>
            </a:pPr>
            <a:r>
              <a:rPr lang="bg-BG" sz="1900" b="1" dirty="0" smtClean="0"/>
              <a:t>2-сем. програма </a:t>
            </a:r>
            <a:r>
              <a:rPr lang="bg-BG" sz="1900" dirty="0" smtClean="0"/>
              <a:t>е</a:t>
            </a:r>
            <a:r>
              <a:rPr lang="bg-BG" sz="1900" b="1" dirty="0" smtClean="0"/>
              <a:t> </a:t>
            </a:r>
            <a:r>
              <a:rPr lang="bg-BG" sz="1900" dirty="0" smtClean="0"/>
              <a:t>предназначена за бакалаври, завършили специалност «Социални дейности».</a:t>
            </a:r>
          </a:p>
          <a:p>
            <a:pPr marL="285750" indent="-285750" algn="l">
              <a:lnSpc>
                <a:spcPct val="100000"/>
              </a:lnSpc>
              <a:spcBef>
                <a:spcPts val="0"/>
              </a:spcBef>
              <a:buFontTx/>
              <a:buChar char="-"/>
            </a:pPr>
            <a:r>
              <a:rPr lang="bg-BG" sz="1900" b="1" dirty="0" smtClean="0"/>
              <a:t>3-сем. програма </a:t>
            </a:r>
            <a:r>
              <a:rPr lang="bg-BG" sz="1900" dirty="0" smtClean="0"/>
              <a:t>е предназначена за завършили бакалавърска степен от всички други специалности.</a:t>
            </a:r>
          </a:p>
          <a:p>
            <a:pPr algn="l">
              <a:lnSpc>
                <a:spcPct val="100000"/>
              </a:lnSpc>
              <a:spcBef>
                <a:spcPts val="0"/>
              </a:spcBef>
            </a:pPr>
            <a:endParaRPr lang="bg-BG" sz="1900" b="1" dirty="0" smtClean="0"/>
          </a:p>
          <a:p>
            <a:pPr algn="l">
              <a:lnSpc>
                <a:spcPct val="100000"/>
              </a:lnSpc>
              <a:spcBef>
                <a:spcPts val="0"/>
              </a:spcBef>
            </a:pPr>
            <a:r>
              <a:rPr lang="bg-BG" sz="1900" b="1" dirty="0" smtClean="0"/>
              <a:t>Реализация: </a:t>
            </a:r>
            <a:r>
              <a:rPr lang="bg-BG" sz="1900" dirty="0" smtClean="0"/>
              <a:t>като ръководители</a:t>
            </a:r>
            <a:r>
              <a:rPr lang="bg-BG" sz="1900" dirty="0" smtClean="0"/>
              <a:t> (</a:t>
            </a:r>
            <a:r>
              <a:rPr lang="bg-BG" sz="1900" dirty="0" smtClean="0"/>
              <a:t>мениджъри</a:t>
            </a:r>
            <a:r>
              <a:rPr lang="bg-BG" sz="1900" dirty="0" smtClean="0"/>
              <a:t>), експерти, специалисти </a:t>
            </a:r>
            <a:r>
              <a:rPr lang="bg-BG" sz="1900" dirty="0" smtClean="0"/>
              <a:t>в </a:t>
            </a:r>
          </a:p>
          <a:p>
            <a:pPr marL="342900" indent="-342900" algn="l">
              <a:lnSpc>
                <a:spcPct val="100000"/>
              </a:lnSpc>
              <a:spcBef>
                <a:spcPts val="0"/>
              </a:spcBef>
              <a:buFontTx/>
              <a:buChar char="-"/>
            </a:pPr>
            <a:r>
              <a:rPr lang="bg-BG" sz="1900" dirty="0" smtClean="0"/>
              <a:t>общински и областни звена за социална работа</a:t>
            </a:r>
            <a:r>
              <a:rPr lang="ru-RU" sz="1900" dirty="0" smtClean="0"/>
              <a:t>, </a:t>
            </a:r>
            <a:endParaRPr lang="ru-RU" sz="1900" dirty="0" smtClean="0"/>
          </a:p>
          <a:p>
            <a:pPr marL="342900" indent="-342900" algn="l">
              <a:lnSpc>
                <a:spcPct val="100000"/>
              </a:lnSpc>
              <a:spcBef>
                <a:spcPts val="0"/>
              </a:spcBef>
              <a:buFontTx/>
              <a:buChar char="-"/>
            </a:pPr>
            <a:r>
              <a:rPr lang="ru-RU" sz="1900" dirty="0" smtClean="0"/>
              <a:t>национални </a:t>
            </a:r>
            <a:r>
              <a:rPr lang="ru-RU" sz="1900" dirty="0"/>
              <a:t>управленски </a:t>
            </a:r>
            <a:r>
              <a:rPr lang="ru-RU" sz="1900" dirty="0" smtClean="0"/>
              <a:t>институции </a:t>
            </a:r>
          </a:p>
          <a:p>
            <a:pPr marL="342900" indent="-342900" algn="l">
              <a:lnSpc>
                <a:spcPct val="100000"/>
              </a:lnSpc>
              <a:spcBef>
                <a:spcPts val="0"/>
              </a:spcBef>
              <a:buFontTx/>
              <a:buChar char="-"/>
            </a:pPr>
            <a:r>
              <a:rPr lang="ru-RU" sz="1900" dirty="0" smtClean="0"/>
              <a:t>неправителствени </a:t>
            </a:r>
            <a:r>
              <a:rPr lang="ru-RU" sz="1900" dirty="0"/>
              <a:t>организации и др., които работят в сферата на предоставяне на социални услуги и реализиране на социални проекти</a:t>
            </a:r>
          </a:p>
          <a:p>
            <a:endParaRPr lang="ru-RU" dirty="0"/>
          </a:p>
          <a:p>
            <a:endParaRPr lang="bg-BG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528663" y="4754880"/>
            <a:ext cx="1358537" cy="9666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73948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67664" y="809896"/>
            <a:ext cx="10476290" cy="718457"/>
          </a:xfrm>
        </p:spPr>
        <p:txBody>
          <a:bodyPr/>
          <a:lstStyle/>
          <a:p>
            <a:r>
              <a:rPr lang="ru-RU" sz="3000" dirty="0">
                <a:hlinkClick r:id="rId2"/>
              </a:rPr>
              <a:t>Социална работа с деца и семейства</a:t>
            </a:r>
            <a:endParaRPr lang="bg-BG" sz="30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70384" y="1528353"/>
            <a:ext cx="11482130" cy="5146767"/>
          </a:xfrm>
        </p:spPr>
        <p:txBody>
          <a:bodyPr/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ru-RU" sz="1900" i="1" dirty="0"/>
              <a:t>Срок на обучение</a:t>
            </a:r>
            <a:r>
              <a:rPr lang="ru-RU" sz="1900" dirty="0" smtClean="0"/>
              <a:t>: 2 </a:t>
            </a:r>
            <a:r>
              <a:rPr lang="ru-RU" sz="1900" dirty="0"/>
              <a:t>семестъра (специалисти</a:t>
            </a:r>
            <a:r>
              <a:rPr lang="ru-RU" sz="1900" dirty="0" smtClean="0"/>
              <a:t>) и 3 </a:t>
            </a:r>
            <a:r>
              <a:rPr lang="ru-RU" sz="1900" dirty="0"/>
              <a:t>семестъра (неспециалисти)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ru-RU" sz="1900" dirty="0"/>
              <a:t> </a:t>
            </a:r>
            <a:r>
              <a:rPr lang="ru-RU" sz="1900" i="1" dirty="0" smtClean="0"/>
              <a:t>Форма </a:t>
            </a:r>
            <a:r>
              <a:rPr lang="ru-RU" sz="1900" i="1" dirty="0"/>
              <a:t>на обучение</a:t>
            </a:r>
            <a:r>
              <a:rPr lang="ru-RU" sz="1900" dirty="0"/>
              <a:t>: </a:t>
            </a:r>
            <a:r>
              <a:rPr lang="ru-RU" sz="1900" dirty="0" smtClean="0"/>
              <a:t>редовна / задочна</a:t>
            </a:r>
            <a:endParaRPr lang="ru-RU" sz="1900" dirty="0"/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ru-RU" sz="1900" dirty="0"/>
              <a:t> </a:t>
            </a:r>
            <a:r>
              <a:rPr lang="ru-RU" sz="1900" i="1" dirty="0" smtClean="0"/>
              <a:t>Ръководител</a:t>
            </a:r>
            <a:r>
              <a:rPr lang="ru-RU" sz="1900" i="1" dirty="0"/>
              <a:t>: </a:t>
            </a:r>
            <a:r>
              <a:rPr lang="ru-RU" sz="1900" dirty="0"/>
              <a:t>доц. д-р </a:t>
            </a:r>
            <a:r>
              <a:rPr lang="ru-RU" sz="1900" dirty="0" smtClean="0"/>
              <a:t>Ваня </a:t>
            </a:r>
            <a:r>
              <a:rPr lang="ru-RU" sz="1900" dirty="0" err="1" smtClean="0"/>
              <a:t>Божилова</a:t>
            </a:r>
            <a:r>
              <a:rPr lang="ru-RU" sz="1900" dirty="0" smtClean="0"/>
              <a:t> </a:t>
            </a:r>
            <a:endParaRPr lang="ru-RU" sz="1900" dirty="0"/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ru-RU" sz="1900" dirty="0"/>
              <a:t>Обучението завършва със </a:t>
            </a:r>
            <a:r>
              <a:rPr lang="ru-RU" sz="1900" i="1" dirty="0"/>
              <a:t>защита на </a:t>
            </a:r>
            <a:r>
              <a:rPr lang="ru-RU" sz="1900" i="1" dirty="0" err="1"/>
              <a:t>дипломна</a:t>
            </a:r>
            <a:r>
              <a:rPr lang="ru-RU" sz="1900" i="1" dirty="0"/>
              <a:t> </a:t>
            </a:r>
            <a:r>
              <a:rPr lang="ru-RU" sz="1900" i="1" dirty="0" smtClean="0"/>
              <a:t>работа или </a:t>
            </a:r>
            <a:r>
              <a:rPr lang="ru-RU" sz="1900" i="1" dirty="0" err="1" smtClean="0"/>
              <a:t>държавен</a:t>
            </a:r>
            <a:r>
              <a:rPr lang="ru-RU" sz="1900" i="1" dirty="0" smtClean="0"/>
              <a:t> </a:t>
            </a:r>
            <a:r>
              <a:rPr lang="ru-RU" sz="1900" i="1" dirty="0" err="1" smtClean="0"/>
              <a:t>изпит</a:t>
            </a:r>
            <a:r>
              <a:rPr lang="ru-RU" sz="1900" dirty="0" smtClean="0"/>
              <a:t>.</a:t>
            </a:r>
            <a:endParaRPr lang="ru-RU" sz="1900" dirty="0"/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ru-RU" sz="1900" dirty="0"/>
              <a:t> </a:t>
            </a:r>
            <a:r>
              <a:rPr lang="bg-BG" sz="1900" i="1" dirty="0" smtClean="0"/>
              <a:t>Прием</a:t>
            </a:r>
            <a:r>
              <a:rPr lang="bg-BG" sz="1900" dirty="0" smtClean="0"/>
              <a:t>: от зимен семестър, с държавна субсидия (2 сем.) и обучение срещу заплащане (2 и 3 сем.).</a:t>
            </a:r>
          </a:p>
          <a:p>
            <a:pPr algn="l">
              <a:lnSpc>
                <a:spcPct val="100000"/>
              </a:lnSpc>
              <a:spcBef>
                <a:spcPts val="0"/>
              </a:spcBef>
            </a:pPr>
            <a:endParaRPr lang="bg-BG" sz="1900" b="1" dirty="0" smtClean="0"/>
          </a:p>
          <a:p>
            <a:pPr algn="l">
              <a:lnSpc>
                <a:spcPct val="100000"/>
              </a:lnSpc>
              <a:spcBef>
                <a:spcPts val="0"/>
              </a:spcBef>
            </a:pPr>
            <a:r>
              <a:rPr lang="bg-BG" sz="1900" b="1" dirty="0" smtClean="0"/>
              <a:t>Предназначение: </a:t>
            </a:r>
          </a:p>
          <a:p>
            <a:pPr marL="285750" indent="-285750" algn="l">
              <a:lnSpc>
                <a:spcPct val="100000"/>
              </a:lnSpc>
              <a:spcBef>
                <a:spcPts val="0"/>
              </a:spcBef>
              <a:buFontTx/>
              <a:buChar char="-"/>
            </a:pPr>
            <a:r>
              <a:rPr lang="ru-RU" sz="1900" b="1" dirty="0" smtClean="0"/>
              <a:t>2-сем</a:t>
            </a:r>
            <a:r>
              <a:rPr lang="ru-RU" sz="1900" b="1" dirty="0"/>
              <a:t>. програма е </a:t>
            </a:r>
            <a:r>
              <a:rPr lang="ru-RU" sz="1900" dirty="0"/>
              <a:t>предназначена за бакалаври, завършили специалност «Социални дейности» </a:t>
            </a:r>
            <a:r>
              <a:rPr lang="bg-BG" sz="1900" dirty="0"/>
              <a:t>и сродни на </a:t>
            </a:r>
            <a:r>
              <a:rPr lang="bg-BG" sz="1900" dirty="0" smtClean="0"/>
              <a:t>нея.</a:t>
            </a:r>
            <a:endParaRPr lang="bg-BG" sz="1900" dirty="0"/>
          </a:p>
          <a:p>
            <a:pPr marL="285750" indent="-285750" algn="l">
              <a:lnSpc>
                <a:spcPct val="100000"/>
              </a:lnSpc>
              <a:spcBef>
                <a:spcPts val="0"/>
              </a:spcBef>
              <a:buFontTx/>
              <a:buChar char="-"/>
            </a:pPr>
            <a:r>
              <a:rPr lang="ru-RU" sz="1900" b="1" dirty="0" smtClean="0"/>
              <a:t>3-сем</a:t>
            </a:r>
            <a:r>
              <a:rPr lang="ru-RU" sz="1900" b="1" dirty="0"/>
              <a:t>. програма </a:t>
            </a:r>
            <a:r>
              <a:rPr lang="ru-RU" sz="1900" dirty="0"/>
              <a:t>е предназначена за завършили бакалавърска степен от </a:t>
            </a:r>
            <a:r>
              <a:rPr lang="ru-RU" sz="1900" dirty="0" smtClean="0"/>
              <a:t>всички други </a:t>
            </a:r>
            <a:r>
              <a:rPr lang="ru-RU" sz="1900" dirty="0"/>
              <a:t>специалности.</a:t>
            </a:r>
          </a:p>
          <a:p>
            <a:pPr algn="l">
              <a:lnSpc>
                <a:spcPct val="100000"/>
              </a:lnSpc>
              <a:spcBef>
                <a:spcPts val="0"/>
              </a:spcBef>
            </a:pPr>
            <a:endParaRPr lang="ru-RU" sz="1900" b="1" dirty="0"/>
          </a:p>
          <a:p>
            <a:pPr algn="l">
              <a:lnSpc>
                <a:spcPct val="100000"/>
              </a:lnSpc>
              <a:spcBef>
                <a:spcPts val="0"/>
              </a:spcBef>
            </a:pPr>
            <a:r>
              <a:rPr lang="ru-RU" sz="1900" b="1" dirty="0" smtClean="0"/>
              <a:t>Реализация:</a:t>
            </a:r>
          </a:p>
          <a:p>
            <a:pPr marL="457200" indent="-457200" algn="l">
              <a:lnSpc>
                <a:spcPct val="100000"/>
              </a:lnSpc>
              <a:spcBef>
                <a:spcPts val="0"/>
              </a:spcBef>
              <a:buFontTx/>
              <a:buChar char="-"/>
            </a:pPr>
            <a:r>
              <a:rPr lang="ru-RU" sz="1900" dirty="0"/>
              <a:t> специалисти, социални работници и експерти в: сферата на социалното подпомагане, защитата и подкрепата на деца и семейства, реализирани в държавния, неправителствения и частния </a:t>
            </a:r>
            <a:r>
              <a:rPr lang="ru-RU" sz="1900" dirty="0" smtClean="0"/>
              <a:t>сектор</a:t>
            </a:r>
          </a:p>
          <a:p>
            <a:pPr marL="457200" indent="-457200" algn="l">
              <a:lnSpc>
                <a:spcPct val="100000"/>
              </a:lnSpc>
              <a:spcBef>
                <a:spcPts val="0"/>
              </a:spcBef>
              <a:buFontTx/>
              <a:buChar char="-"/>
            </a:pPr>
            <a:r>
              <a:rPr lang="ru-RU" sz="1900" dirty="0" smtClean="0"/>
              <a:t>организатори</a:t>
            </a:r>
            <a:r>
              <a:rPr lang="ru-RU" sz="1900" dirty="0"/>
              <a:t>, ръководители и координатори на дейности със социална насоченост с деца и семейства, вкл. от рискови </a:t>
            </a:r>
            <a:r>
              <a:rPr lang="ru-RU" sz="1900" dirty="0" smtClean="0"/>
              <a:t>групи</a:t>
            </a:r>
          </a:p>
          <a:p>
            <a:pPr marL="457200" indent="-457200" algn="l">
              <a:lnSpc>
                <a:spcPct val="100000"/>
              </a:lnSpc>
              <a:spcBef>
                <a:spcPts val="0"/>
              </a:spcBef>
              <a:buFontTx/>
              <a:buChar char="-"/>
            </a:pPr>
            <a:r>
              <a:rPr lang="ru-RU" sz="1900" dirty="0" smtClean="0"/>
              <a:t>експерти</a:t>
            </a:r>
            <a:r>
              <a:rPr lang="ru-RU" sz="1900" dirty="0"/>
              <a:t>, изследователи и оценители по проекти и програми в сферата на социалните услуги за деца и семейства.</a:t>
            </a:r>
          </a:p>
          <a:p>
            <a:pPr marL="342900" indent="-342900" algn="l">
              <a:lnSpc>
                <a:spcPct val="100000"/>
              </a:lnSpc>
              <a:spcBef>
                <a:spcPts val="0"/>
              </a:spcBef>
              <a:buFontTx/>
              <a:buChar char="-"/>
            </a:pPr>
            <a:endParaRPr lang="ru-RU" sz="1900" dirty="0"/>
          </a:p>
        </p:txBody>
      </p:sp>
    </p:spTree>
    <p:extLst>
      <p:ext uri="{BB962C8B-B14F-4D97-AF65-F5344CB8AC3E}">
        <p14:creationId xmlns:p14="http://schemas.microsoft.com/office/powerpoint/2010/main" val="6105599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67664" y="770709"/>
            <a:ext cx="10528542" cy="692331"/>
          </a:xfrm>
        </p:spPr>
        <p:txBody>
          <a:bodyPr/>
          <a:lstStyle/>
          <a:p>
            <a:r>
              <a:rPr lang="bg-BG" sz="3200" dirty="0">
                <a:hlinkClick r:id="rId2"/>
              </a:rPr>
              <a:t>Клинична социална работа</a:t>
            </a:r>
            <a:endParaRPr lang="bg-BG" sz="32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04949" y="1463040"/>
            <a:ext cx="11691257" cy="5238206"/>
          </a:xfrm>
        </p:spPr>
        <p:txBody>
          <a:bodyPr/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ru-RU" sz="1900" i="1" dirty="0"/>
              <a:t>Срок на обучение</a:t>
            </a:r>
            <a:r>
              <a:rPr lang="ru-RU" sz="1900" dirty="0" smtClean="0"/>
              <a:t>: 2 </a:t>
            </a:r>
            <a:r>
              <a:rPr lang="ru-RU" sz="1900" dirty="0"/>
              <a:t>семестъра (специалисти</a:t>
            </a:r>
            <a:r>
              <a:rPr lang="ru-RU" sz="1900" dirty="0" smtClean="0"/>
              <a:t>) и 3 </a:t>
            </a:r>
            <a:r>
              <a:rPr lang="ru-RU" sz="1900" dirty="0"/>
              <a:t>семестъра (неспециалисти)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ru-RU" sz="1900" dirty="0"/>
              <a:t> </a:t>
            </a:r>
            <a:r>
              <a:rPr lang="ru-RU" sz="1900" i="1" dirty="0" smtClean="0"/>
              <a:t>Форма </a:t>
            </a:r>
            <a:r>
              <a:rPr lang="ru-RU" sz="1900" i="1" dirty="0"/>
              <a:t>на обучение</a:t>
            </a:r>
            <a:r>
              <a:rPr lang="ru-RU" sz="1900" dirty="0"/>
              <a:t>: задочна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ru-RU" sz="1900" dirty="0"/>
              <a:t> </a:t>
            </a:r>
            <a:r>
              <a:rPr lang="ru-RU" sz="1900" i="1" dirty="0" smtClean="0"/>
              <a:t>Ръководител</a:t>
            </a:r>
            <a:r>
              <a:rPr lang="ru-RU" sz="1900" i="1" dirty="0"/>
              <a:t>: </a:t>
            </a:r>
            <a:r>
              <a:rPr lang="ru-RU" sz="1900" dirty="0"/>
              <a:t>доц. д-р Владислав </a:t>
            </a:r>
            <a:r>
              <a:rPr lang="ru-RU" sz="1900" dirty="0" smtClean="0"/>
              <a:t>Господинов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ru-RU" sz="1900" dirty="0"/>
              <a:t>Обучението завършва със </a:t>
            </a:r>
            <a:r>
              <a:rPr lang="ru-RU" sz="1900" i="1" dirty="0"/>
              <a:t>защита на дипломна работа</a:t>
            </a:r>
            <a:r>
              <a:rPr lang="ru-RU" sz="1900" dirty="0"/>
              <a:t>.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ru-RU" sz="1900" dirty="0"/>
              <a:t> </a:t>
            </a:r>
            <a:r>
              <a:rPr lang="ru-RU" sz="1900" i="1" dirty="0"/>
              <a:t>П</a:t>
            </a:r>
            <a:r>
              <a:rPr lang="ru-RU" sz="1900" i="1" dirty="0" smtClean="0"/>
              <a:t>рием</a:t>
            </a:r>
            <a:r>
              <a:rPr lang="ru-RU" sz="1900" dirty="0"/>
              <a:t>: </a:t>
            </a:r>
            <a:r>
              <a:rPr lang="bg-BG" sz="1900" dirty="0" smtClean="0"/>
              <a:t>от зимен семестър, обучение срещу заплащане. </a:t>
            </a:r>
          </a:p>
          <a:p>
            <a:pPr algn="l">
              <a:lnSpc>
                <a:spcPct val="100000"/>
              </a:lnSpc>
              <a:spcBef>
                <a:spcPts val="0"/>
              </a:spcBef>
            </a:pPr>
            <a:endParaRPr lang="bg-BG" sz="1900" b="1" dirty="0" smtClean="0"/>
          </a:p>
          <a:p>
            <a:pPr algn="l">
              <a:lnSpc>
                <a:spcPct val="100000"/>
              </a:lnSpc>
              <a:spcBef>
                <a:spcPts val="0"/>
              </a:spcBef>
            </a:pPr>
            <a:r>
              <a:rPr lang="ru-RU" sz="1900" b="1" dirty="0" smtClean="0"/>
              <a:t>Предназначение</a:t>
            </a:r>
            <a:r>
              <a:rPr lang="ru-RU" sz="1900" b="1" dirty="0"/>
              <a:t>: </a:t>
            </a:r>
          </a:p>
          <a:p>
            <a:pPr marL="285750" indent="-285750" algn="l">
              <a:lnSpc>
                <a:spcPct val="100000"/>
              </a:lnSpc>
              <a:spcBef>
                <a:spcPts val="0"/>
              </a:spcBef>
              <a:buFontTx/>
              <a:buChar char="-"/>
            </a:pPr>
            <a:r>
              <a:rPr lang="ru-RU" sz="1900" b="1" dirty="0"/>
              <a:t>2-сем. програма е </a:t>
            </a:r>
            <a:r>
              <a:rPr lang="ru-RU" sz="1900" dirty="0"/>
              <a:t>предназначена за бакалаври, завършили специалност «Социални дейности» </a:t>
            </a:r>
            <a:r>
              <a:rPr lang="bg-BG" sz="1900" dirty="0"/>
              <a:t>и сродни на </a:t>
            </a:r>
            <a:r>
              <a:rPr lang="bg-BG" sz="1900" dirty="0" smtClean="0"/>
              <a:t>нея.</a:t>
            </a:r>
            <a:endParaRPr lang="bg-BG" sz="1900" dirty="0"/>
          </a:p>
          <a:p>
            <a:pPr marL="285750" indent="-285750" algn="l">
              <a:lnSpc>
                <a:spcPct val="100000"/>
              </a:lnSpc>
              <a:spcBef>
                <a:spcPts val="0"/>
              </a:spcBef>
              <a:buFontTx/>
              <a:buChar char="-"/>
            </a:pPr>
            <a:r>
              <a:rPr lang="ru-RU" sz="1900" b="1" dirty="0" smtClean="0"/>
              <a:t>3-сем</a:t>
            </a:r>
            <a:r>
              <a:rPr lang="ru-RU" sz="1900" b="1" dirty="0"/>
              <a:t>. програма </a:t>
            </a:r>
            <a:r>
              <a:rPr lang="ru-RU" sz="1900" dirty="0"/>
              <a:t>е предназначена за завършили бакалавърска степен от всички </a:t>
            </a:r>
            <a:r>
              <a:rPr lang="ru-RU" sz="1900" dirty="0" smtClean="0"/>
              <a:t>други специалности</a:t>
            </a:r>
            <a:r>
              <a:rPr lang="ru-RU" sz="1900" dirty="0"/>
              <a:t>.</a:t>
            </a:r>
          </a:p>
          <a:p>
            <a:pPr algn="l">
              <a:lnSpc>
                <a:spcPct val="100000"/>
              </a:lnSpc>
              <a:spcBef>
                <a:spcPts val="0"/>
              </a:spcBef>
            </a:pPr>
            <a:endParaRPr lang="ru-RU" sz="1900" b="1" dirty="0"/>
          </a:p>
          <a:p>
            <a:pPr algn="l">
              <a:lnSpc>
                <a:spcPct val="100000"/>
              </a:lnSpc>
              <a:spcBef>
                <a:spcPts val="0"/>
              </a:spcBef>
            </a:pPr>
            <a:r>
              <a:rPr lang="ru-RU" sz="1900" b="1" dirty="0" smtClean="0"/>
              <a:t>Реализация:</a:t>
            </a:r>
          </a:p>
          <a:p>
            <a:pPr algn="l">
              <a:lnSpc>
                <a:spcPct val="100000"/>
              </a:lnSpc>
              <a:spcBef>
                <a:spcPts val="0"/>
              </a:spcBef>
            </a:pPr>
            <a:r>
              <a:rPr lang="ru-RU" sz="1800" dirty="0" smtClean="0"/>
              <a:t>- социални </a:t>
            </a:r>
            <a:r>
              <a:rPr lang="ru-RU" sz="1800" dirty="0"/>
              <a:t>работници в специализирани </a:t>
            </a:r>
            <a:r>
              <a:rPr lang="ru-RU" sz="1800" dirty="0" smtClean="0"/>
              <a:t>клиники, психодиспансери, </a:t>
            </a:r>
            <a:r>
              <a:rPr lang="ru-RU" sz="1800" dirty="0"/>
              <a:t>дневни стационари</a:t>
            </a:r>
          </a:p>
          <a:p>
            <a:pPr algn="l">
              <a:lnSpc>
                <a:spcPct val="100000"/>
              </a:lnSpc>
              <a:spcBef>
                <a:spcPts val="0"/>
              </a:spcBef>
            </a:pPr>
            <a:r>
              <a:rPr lang="ru-RU" sz="1800" dirty="0" smtClean="0"/>
              <a:t>- социални </a:t>
            </a:r>
            <a:r>
              <a:rPr lang="ru-RU" sz="1800" dirty="0"/>
              <a:t>работници в клиники и дневни стационари за хора със зависимости от психоактивни </a:t>
            </a:r>
            <a:r>
              <a:rPr lang="ru-RU" sz="1800" dirty="0" smtClean="0"/>
              <a:t>вещества</a:t>
            </a:r>
            <a:endParaRPr lang="ru-RU" sz="1800" dirty="0"/>
          </a:p>
          <a:p>
            <a:pPr algn="l">
              <a:lnSpc>
                <a:spcPct val="100000"/>
              </a:lnSpc>
              <a:spcBef>
                <a:spcPts val="0"/>
              </a:spcBef>
            </a:pPr>
            <a:r>
              <a:rPr lang="ru-RU" sz="1800" dirty="0" smtClean="0"/>
              <a:t>- ръководители </a:t>
            </a:r>
            <a:r>
              <a:rPr lang="ru-RU" sz="1800" dirty="0"/>
              <a:t>и социални работници в клиники и центрове за работа с хора с </a:t>
            </a:r>
            <a:r>
              <a:rPr lang="ru-RU" sz="1800" dirty="0" smtClean="0"/>
              <a:t>увреждания</a:t>
            </a:r>
            <a:endParaRPr lang="ru-RU" sz="1800" dirty="0"/>
          </a:p>
          <a:p>
            <a:pPr algn="l">
              <a:lnSpc>
                <a:spcPct val="100000"/>
              </a:lnSpc>
              <a:spcBef>
                <a:spcPts val="0"/>
              </a:spcBef>
            </a:pPr>
            <a:r>
              <a:rPr lang="ru-RU" sz="1800" dirty="0" smtClean="0"/>
              <a:t>- ръководители </a:t>
            </a:r>
            <a:r>
              <a:rPr lang="ru-RU" sz="1800" dirty="0"/>
              <a:t>и социални работници в домове за </a:t>
            </a:r>
            <a:r>
              <a:rPr lang="ru-RU" sz="1800" dirty="0" smtClean="0"/>
              <a:t>деца</a:t>
            </a:r>
          </a:p>
          <a:p>
            <a:pPr algn="l">
              <a:lnSpc>
                <a:spcPct val="100000"/>
              </a:lnSpc>
              <a:spcBef>
                <a:spcPts val="0"/>
              </a:spcBef>
            </a:pPr>
            <a:r>
              <a:rPr lang="ru-RU" sz="1800" dirty="0" smtClean="0"/>
              <a:t>- </a:t>
            </a:r>
            <a:r>
              <a:rPr lang="ru-RU" sz="1800" dirty="0"/>
              <a:t>ръководители и социални работници </a:t>
            </a:r>
            <a:r>
              <a:rPr lang="ru-RU" sz="1800" dirty="0" smtClean="0"/>
              <a:t>в </a:t>
            </a:r>
            <a:r>
              <a:rPr lang="ru-RU" sz="1800" dirty="0"/>
              <a:t>домове за стари </a:t>
            </a:r>
            <a:r>
              <a:rPr lang="ru-RU" sz="1800" dirty="0" smtClean="0"/>
              <a:t>хора, хосписи</a:t>
            </a:r>
            <a:endParaRPr lang="ru-RU" sz="1800" dirty="0"/>
          </a:p>
          <a:p>
            <a:pPr algn="l">
              <a:lnSpc>
                <a:spcPct val="100000"/>
              </a:lnSpc>
              <a:spcBef>
                <a:spcPts val="0"/>
              </a:spcBef>
            </a:pPr>
            <a:endParaRPr lang="ru-RU" sz="1900" b="1" dirty="0"/>
          </a:p>
          <a:p>
            <a:endParaRPr lang="bg-BG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474529" y="5572487"/>
            <a:ext cx="1621677" cy="14814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43766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67664" y="783771"/>
            <a:ext cx="10624336" cy="927463"/>
          </a:xfrm>
        </p:spPr>
        <p:txBody>
          <a:bodyPr/>
          <a:lstStyle/>
          <a:p>
            <a:r>
              <a:rPr lang="ru-RU" sz="3000" dirty="0">
                <a:hlinkClick r:id="rId2"/>
              </a:rPr>
              <a:t>Квалификация и пренасочване на работна сила</a:t>
            </a:r>
            <a:endParaRPr lang="bg-BG" sz="30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201" y="1652451"/>
            <a:ext cx="11521440" cy="5061858"/>
          </a:xfrm>
        </p:spPr>
        <p:txBody>
          <a:bodyPr/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ru-RU" sz="1900" i="1" dirty="0"/>
              <a:t>Срок на обучение</a:t>
            </a:r>
            <a:r>
              <a:rPr lang="ru-RU" sz="1900" dirty="0"/>
              <a:t>: 2 семестъра (специалисти) и 3 семестъра (неспециалисти)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ru-RU" sz="1900" dirty="0"/>
              <a:t> </a:t>
            </a:r>
            <a:r>
              <a:rPr lang="ru-RU" sz="1900" i="1" dirty="0"/>
              <a:t>Форма на обучение</a:t>
            </a:r>
            <a:r>
              <a:rPr lang="ru-RU" sz="1900" dirty="0"/>
              <a:t>: задочна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ru-RU" sz="1900" dirty="0"/>
              <a:t> </a:t>
            </a:r>
            <a:r>
              <a:rPr lang="ru-RU" sz="1900" i="1" dirty="0"/>
              <a:t>Ръководител: </a:t>
            </a:r>
            <a:r>
              <a:rPr lang="ru-RU" sz="1900" dirty="0"/>
              <a:t>доц. д-р </a:t>
            </a:r>
            <a:r>
              <a:rPr lang="ru-RU" sz="1900" dirty="0" smtClean="0"/>
              <a:t>Силвия Цветанска</a:t>
            </a:r>
            <a:endParaRPr lang="ru-RU" sz="1900" dirty="0"/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ru-RU" sz="1900" dirty="0"/>
              <a:t>Обучението завършва със </a:t>
            </a:r>
            <a:r>
              <a:rPr lang="ru-RU" sz="1900" i="1" dirty="0"/>
              <a:t>защита на дипломна работа</a:t>
            </a:r>
            <a:r>
              <a:rPr lang="ru-RU" sz="1900" dirty="0"/>
              <a:t>.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ru-RU" sz="1900" dirty="0"/>
              <a:t> </a:t>
            </a:r>
            <a:r>
              <a:rPr lang="ru-RU" sz="1900" i="1" dirty="0" smtClean="0"/>
              <a:t>Прием</a:t>
            </a:r>
            <a:r>
              <a:rPr lang="bg-BG" sz="1900" dirty="0" smtClean="0"/>
              <a:t>: от зимен семестър, обучение срещу заплащане. </a:t>
            </a:r>
          </a:p>
          <a:p>
            <a:pPr algn="l">
              <a:lnSpc>
                <a:spcPct val="100000"/>
              </a:lnSpc>
              <a:spcBef>
                <a:spcPts val="0"/>
              </a:spcBef>
            </a:pPr>
            <a:r>
              <a:rPr lang="ru-RU" sz="1900" b="1" dirty="0" smtClean="0"/>
              <a:t>Предназначение</a:t>
            </a:r>
            <a:r>
              <a:rPr lang="ru-RU" sz="1900" b="1" dirty="0"/>
              <a:t>: </a:t>
            </a:r>
          </a:p>
          <a:p>
            <a:pPr marL="285750" indent="-285750" algn="l">
              <a:lnSpc>
                <a:spcPct val="100000"/>
              </a:lnSpc>
              <a:spcBef>
                <a:spcPts val="0"/>
              </a:spcBef>
              <a:buFontTx/>
              <a:buChar char="-"/>
            </a:pPr>
            <a:r>
              <a:rPr lang="ru-RU" sz="1900" b="1" dirty="0"/>
              <a:t>2-сем. програма е </a:t>
            </a:r>
            <a:r>
              <a:rPr lang="ru-RU" sz="1900" dirty="0"/>
              <a:t>предназначена за бакалаври, </a:t>
            </a:r>
            <a:r>
              <a:rPr lang="ru-RU" sz="1900" dirty="0" smtClean="0"/>
              <a:t>завършили </a:t>
            </a:r>
            <a:r>
              <a:rPr lang="ru-RU" sz="1900" dirty="0"/>
              <a:t>специалност «Социални дейности» </a:t>
            </a:r>
            <a:r>
              <a:rPr lang="bg-BG" sz="1900" dirty="0"/>
              <a:t>и сродни на нея</a:t>
            </a:r>
          </a:p>
          <a:p>
            <a:pPr marL="285750" indent="-285750" algn="l">
              <a:lnSpc>
                <a:spcPct val="100000"/>
              </a:lnSpc>
              <a:spcBef>
                <a:spcPts val="0"/>
              </a:spcBef>
              <a:buFontTx/>
              <a:buChar char="-"/>
            </a:pPr>
            <a:r>
              <a:rPr lang="ru-RU" sz="1900" b="1" dirty="0" smtClean="0"/>
              <a:t>3-сем</a:t>
            </a:r>
            <a:r>
              <a:rPr lang="ru-RU" sz="1900" b="1" dirty="0"/>
              <a:t>. програма </a:t>
            </a:r>
            <a:r>
              <a:rPr lang="ru-RU" sz="1900" dirty="0"/>
              <a:t>е предназначена за завършили бакалавърска степен от всички </a:t>
            </a:r>
            <a:r>
              <a:rPr lang="ru-RU" sz="1900" dirty="0" smtClean="0"/>
              <a:t>други специалности.</a:t>
            </a:r>
          </a:p>
          <a:p>
            <a:pPr marL="285750" indent="-285750" algn="l">
              <a:lnSpc>
                <a:spcPct val="100000"/>
              </a:lnSpc>
              <a:spcBef>
                <a:spcPts val="0"/>
              </a:spcBef>
              <a:buFontTx/>
              <a:buChar char="-"/>
            </a:pPr>
            <a:endParaRPr lang="ru-RU" sz="1900" dirty="0"/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ru-RU" sz="1900" b="1" dirty="0">
                <a:solidFill>
                  <a:schemeClr val="accent1">
                    <a:lumMod val="50000"/>
                  </a:schemeClr>
                </a:solidFill>
              </a:rPr>
              <a:t>Възможност за придобиване на международно валидирания сертификат за кариерен консултант GCDF.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ru-RU" sz="1900" b="1" dirty="0"/>
          </a:p>
          <a:p>
            <a:pPr algn="l">
              <a:lnSpc>
                <a:spcPct val="100000"/>
              </a:lnSpc>
              <a:spcBef>
                <a:spcPts val="0"/>
              </a:spcBef>
            </a:pPr>
            <a:r>
              <a:rPr lang="ru-RU" sz="1900" b="1" dirty="0"/>
              <a:t>Реализация</a:t>
            </a:r>
            <a:r>
              <a:rPr lang="ru-RU" sz="1900" b="1" dirty="0" smtClean="0"/>
              <a:t>:</a:t>
            </a:r>
          </a:p>
          <a:p>
            <a:pPr algn="l">
              <a:lnSpc>
                <a:spcPct val="100000"/>
              </a:lnSpc>
              <a:spcBef>
                <a:spcPts val="0"/>
              </a:spcBef>
            </a:pPr>
            <a:r>
              <a:rPr lang="ru-RU" sz="1800" dirty="0" smtClean="0"/>
              <a:t>- специалисти</a:t>
            </a:r>
            <a:r>
              <a:rPr lang="ru-RU" sz="1800" dirty="0"/>
              <a:t>, които ще могат да работят в бюрата по труда, центровете по образование и квалификация, центровете за образователни услуги, по професионално ориентиране и обучение, отдели „Човешки ресурси“ и др. </a:t>
            </a:r>
            <a:r>
              <a:rPr lang="ru-RU" sz="1800" dirty="0" smtClean="0"/>
              <a:t>- - като </a:t>
            </a:r>
            <a:r>
              <a:rPr lang="ru-RU" sz="1800" dirty="0"/>
              <a:t>управленци и експерти на национално и общинско равнище, както и в неправителствения сектор.</a:t>
            </a:r>
            <a:endParaRPr lang="ru-RU" sz="1800" b="1" dirty="0"/>
          </a:p>
          <a:p>
            <a:endParaRPr lang="bg-BG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463643" y="1990587"/>
            <a:ext cx="1621677" cy="14814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04912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67664" y="822960"/>
            <a:ext cx="10450165" cy="613954"/>
          </a:xfrm>
        </p:spPr>
        <p:txBody>
          <a:bodyPr/>
          <a:lstStyle/>
          <a:p>
            <a:r>
              <a:rPr lang="ru-RU" sz="3000" dirty="0">
                <a:hlinkClick r:id="rId2"/>
              </a:rPr>
              <a:t>Социална работа с бежанци и мигранти</a:t>
            </a:r>
            <a:endParaRPr lang="bg-BG" sz="30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48491" y="1436914"/>
            <a:ext cx="11743509" cy="5734593"/>
          </a:xfrm>
        </p:spPr>
        <p:txBody>
          <a:bodyPr/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ru-RU" sz="1900" i="1" dirty="0"/>
              <a:t>Срок на обучение</a:t>
            </a:r>
            <a:r>
              <a:rPr lang="ru-RU" sz="1900" dirty="0" smtClean="0"/>
              <a:t>: 2 </a:t>
            </a:r>
            <a:r>
              <a:rPr lang="ru-RU" sz="1900" dirty="0"/>
              <a:t>семестъра (специалисти</a:t>
            </a:r>
            <a:r>
              <a:rPr lang="ru-RU" sz="1900" dirty="0" smtClean="0"/>
              <a:t>) и 3 </a:t>
            </a:r>
            <a:r>
              <a:rPr lang="ru-RU" sz="1900" dirty="0"/>
              <a:t>семестъра (</a:t>
            </a:r>
            <a:r>
              <a:rPr lang="ru-RU" sz="1900" dirty="0" smtClean="0"/>
              <a:t>неспециалисти)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ru-RU" sz="1900" i="1" dirty="0" smtClean="0"/>
              <a:t>Форма </a:t>
            </a:r>
            <a:r>
              <a:rPr lang="ru-RU" sz="1900" i="1" dirty="0"/>
              <a:t>на обучение</a:t>
            </a:r>
            <a:r>
              <a:rPr lang="ru-RU" sz="1900" dirty="0"/>
              <a:t>: задочна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bg-BG" sz="1900" dirty="0" smtClean="0"/>
              <a:t> </a:t>
            </a:r>
            <a:r>
              <a:rPr lang="bg-BG" sz="1900" i="1" dirty="0" smtClean="0"/>
              <a:t>Ръководител: </a:t>
            </a:r>
            <a:r>
              <a:rPr lang="bg-BG" sz="1900" dirty="0" smtClean="0"/>
              <a:t>проф. </a:t>
            </a:r>
            <a:r>
              <a:rPr lang="bg-BG" sz="1900" dirty="0" err="1" smtClean="0"/>
              <a:t>дпн</a:t>
            </a:r>
            <a:r>
              <a:rPr lang="bg-BG" sz="1900" dirty="0" smtClean="0"/>
              <a:t> Сийка Чавдарова – Костова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bg-BG" sz="1900" dirty="0" smtClean="0"/>
              <a:t>Обучението завършва със </a:t>
            </a:r>
            <a:r>
              <a:rPr lang="bg-BG" sz="1900" i="1" dirty="0" smtClean="0"/>
              <a:t>защита на дипломна работа</a:t>
            </a:r>
            <a:r>
              <a:rPr lang="bg-BG" sz="1900" dirty="0" smtClean="0"/>
              <a:t> или </a:t>
            </a:r>
            <a:r>
              <a:rPr lang="bg-BG" sz="1900" i="1" dirty="0" smtClean="0"/>
              <a:t>държавен изпит.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bg-BG" sz="1900" i="1" dirty="0" smtClean="0"/>
              <a:t>Прием</a:t>
            </a:r>
            <a:r>
              <a:rPr lang="bg-BG" sz="1900" dirty="0" smtClean="0"/>
              <a:t>: от зимен семестър, с държавна субсидия (2 сем.) и обучение срещу заплащане (2 и 3 сем.).</a:t>
            </a:r>
          </a:p>
          <a:p>
            <a:pPr algn="l">
              <a:lnSpc>
                <a:spcPct val="100000"/>
              </a:lnSpc>
              <a:spcBef>
                <a:spcPts val="0"/>
              </a:spcBef>
            </a:pPr>
            <a:r>
              <a:rPr lang="bg-BG" sz="1900" b="1" dirty="0" smtClean="0"/>
              <a:t>Предназначение: </a:t>
            </a:r>
          </a:p>
          <a:p>
            <a:pPr marL="285750" indent="-285750" algn="l">
              <a:lnSpc>
                <a:spcPct val="100000"/>
              </a:lnSpc>
              <a:spcBef>
                <a:spcPts val="0"/>
              </a:spcBef>
              <a:buFontTx/>
              <a:buChar char="-"/>
            </a:pPr>
            <a:r>
              <a:rPr lang="ru-RU" sz="1900" b="1" dirty="0" smtClean="0"/>
              <a:t>2-сем</a:t>
            </a:r>
            <a:r>
              <a:rPr lang="ru-RU" sz="1900" b="1" dirty="0"/>
              <a:t>. </a:t>
            </a:r>
            <a:r>
              <a:rPr lang="ru-RU" sz="1900" b="1" dirty="0" smtClean="0"/>
              <a:t>програма </a:t>
            </a:r>
            <a:r>
              <a:rPr lang="ru-RU" sz="1900" b="1" dirty="0"/>
              <a:t>е </a:t>
            </a:r>
            <a:r>
              <a:rPr lang="ru-RU" sz="1900" dirty="0"/>
              <a:t>предназначена за бакалаври, </a:t>
            </a:r>
            <a:r>
              <a:rPr lang="ru-RU" sz="1900" dirty="0" smtClean="0"/>
              <a:t>завършили специалност </a:t>
            </a:r>
            <a:r>
              <a:rPr lang="ru-RU" sz="1900" dirty="0"/>
              <a:t>«Социални дейности» </a:t>
            </a:r>
            <a:r>
              <a:rPr lang="bg-BG" sz="1900" dirty="0"/>
              <a:t>и сродни на </a:t>
            </a:r>
            <a:r>
              <a:rPr lang="bg-BG" sz="1900" dirty="0" smtClean="0"/>
              <a:t>нея</a:t>
            </a:r>
          </a:p>
          <a:p>
            <a:pPr marL="285750" indent="-285750" algn="l">
              <a:lnSpc>
                <a:spcPct val="100000"/>
              </a:lnSpc>
              <a:spcBef>
                <a:spcPts val="0"/>
              </a:spcBef>
              <a:buFontTx/>
              <a:buChar char="-"/>
            </a:pPr>
            <a:r>
              <a:rPr lang="ru-RU" sz="1900" b="1" dirty="0" smtClean="0"/>
              <a:t>3-сем</a:t>
            </a:r>
            <a:r>
              <a:rPr lang="ru-RU" sz="1900" b="1" dirty="0"/>
              <a:t>. програма </a:t>
            </a:r>
            <a:r>
              <a:rPr lang="ru-RU" sz="1900" dirty="0"/>
              <a:t>е предназначена за завършили бакалавърска степен от всички </a:t>
            </a:r>
            <a:r>
              <a:rPr lang="ru-RU" sz="1900" dirty="0" smtClean="0"/>
              <a:t>други специалности</a:t>
            </a:r>
            <a:r>
              <a:rPr lang="ru-RU" sz="1900" dirty="0"/>
              <a:t>.</a:t>
            </a:r>
          </a:p>
          <a:p>
            <a:pPr marL="285750" indent="-285750" algn="l">
              <a:lnSpc>
                <a:spcPct val="100000"/>
              </a:lnSpc>
              <a:spcBef>
                <a:spcPts val="0"/>
              </a:spcBef>
              <a:buFontTx/>
              <a:buChar char="-"/>
            </a:pPr>
            <a:endParaRPr lang="ru-RU" sz="1900" dirty="0"/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ru-RU" sz="1900" b="1" dirty="0" smtClean="0">
                <a:solidFill>
                  <a:srgbClr val="7A005F"/>
                </a:solidFill>
              </a:rPr>
              <a:t>Магистърската програма се реализира с подкрепата на Представителството на Върховния комисар за бежанците към ООН в България.</a:t>
            </a:r>
          </a:p>
          <a:p>
            <a:pPr algn="l">
              <a:lnSpc>
                <a:spcPct val="100000"/>
              </a:lnSpc>
              <a:spcBef>
                <a:spcPts val="0"/>
              </a:spcBef>
            </a:pPr>
            <a:r>
              <a:rPr lang="ru-RU" sz="1900" b="1" dirty="0" smtClean="0"/>
              <a:t>Реализация:</a:t>
            </a:r>
          </a:p>
          <a:p>
            <a:pPr algn="l">
              <a:lnSpc>
                <a:spcPct val="100000"/>
              </a:lnSpc>
              <a:spcBef>
                <a:spcPts val="0"/>
              </a:spcBef>
            </a:pPr>
            <a:r>
              <a:rPr lang="ru-RU" sz="1800" dirty="0" smtClean="0"/>
              <a:t>- социални </a:t>
            </a:r>
            <a:r>
              <a:rPr lang="ru-RU" sz="1800" dirty="0"/>
              <a:t>работници в териториалните поделения на Държавната агенция за бежанците</a:t>
            </a:r>
          </a:p>
          <a:p>
            <a:pPr algn="l">
              <a:lnSpc>
                <a:spcPct val="100000"/>
              </a:lnSpc>
              <a:spcBef>
                <a:spcPts val="0"/>
              </a:spcBef>
            </a:pPr>
            <a:r>
              <a:rPr lang="ru-RU" sz="1800" dirty="0" smtClean="0"/>
              <a:t>- социални </a:t>
            </a:r>
            <a:r>
              <a:rPr lang="ru-RU" sz="1800" dirty="0"/>
              <a:t>работници в системата за социално </a:t>
            </a:r>
            <a:r>
              <a:rPr lang="ru-RU" sz="1800" dirty="0" smtClean="0"/>
              <a:t>подпомагане, в </a:t>
            </a:r>
            <a:r>
              <a:rPr lang="ru-RU" sz="1800" dirty="0"/>
              <a:t>отдел „Закрила на детето”</a:t>
            </a:r>
          </a:p>
          <a:p>
            <a:pPr algn="l">
              <a:lnSpc>
                <a:spcPct val="100000"/>
              </a:lnSpc>
              <a:spcBef>
                <a:spcPts val="0"/>
              </a:spcBef>
            </a:pPr>
            <a:r>
              <a:rPr lang="ru-RU" sz="1800" dirty="0" smtClean="0"/>
              <a:t>- социални </a:t>
            </a:r>
            <a:r>
              <a:rPr lang="ru-RU" sz="1800" dirty="0"/>
              <a:t>работници в неправителствени организации, осигуряващи социални услуги за бежанци и мигранти</a:t>
            </a:r>
          </a:p>
          <a:p>
            <a:pPr algn="l">
              <a:lnSpc>
                <a:spcPct val="100000"/>
              </a:lnSpc>
              <a:spcBef>
                <a:spcPts val="0"/>
              </a:spcBef>
            </a:pPr>
            <a:r>
              <a:rPr lang="ru-RU" sz="1800" dirty="0" smtClean="0"/>
              <a:t>- социални </a:t>
            </a:r>
            <a:r>
              <a:rPr lang="ru-RU" sz="1800" dirty="0"/>
              <a:t>работници в социални услуги за хора с увреждания</a:t>
            </a:r>
          </a:p>
          <a:p>
            <a:pPr algn="l">
              <a:lnSpc>
                <a:spcPct val="100000"/>
              </a:lnSpc>
              <a:spcBef>
                <a:spcPts val="0"/>
              </a:spcBef>
            </a:pPr>
            <a:r>
              <a:rPr lang="ru-RU" sz="1800" dirty="0" smtClean="0"/>
              <a:t>- социални </a:t>
            </a:r>
            <a:r>
              <a:rPr lang="ru-RU" sz="1800" dirty="0"/>
              <a:t>работници в социални услуги за възрастни хора и др.</a:t>
            </a:r>
          </a:p>
          <a:p>
            <a:endParaRPr lang="bg-BG" sz="1900" b="1" dirty="0">
              <a:solidFill>
                <a:srgbClr val="7A005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3979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67664" y="796834"/>
            <a:ext cx="10515479" cy="809897"/>
          </a:xfrm>
        </p:spPr>
        <p:txBody>
          <a:bodyPr/>
          <a:lstStyle/>
          <a:p>
            <a:r>
              <a:rPr lang="bg-BG" sz="2800" dirty="0">
                <a:hlinkClick r:id="rId2"/>
              </a:rPr>
              <a:t>Църковно социално </a:t>
            </a:r>
            <a:r>
              <a:rPr lang="bg-BG" sz="2800" dirty="0" smtClean="0">
                <a:hlinkClick r:id="rId2"/>
              </a:rPr>
              <a:t>дело</a:t>
            </a:r>
            <a:br>
              <a:rPr lang="bg-BG" sz="2800" dirty="0" smtClean="0">
                <a:hlinkClick r:id="rId2"/>
              </a:rPr>
            </a:br>
            <a:r>
              <a:rPr lang="bg-BG" sz="2200" dirty="0" smtClean="0"/>
              <a:t>(междуфакултетска програма)</a:t>
            </a:r>
            <a:endParaRPr lang="bg-BG" sz="22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87383" y="1711234"/>
            <a:ext cx="11691257" cy="4794069"/>
          </a:xfrm>
        </p:spPr>
        <p:txBody>
          <a:bodyPr/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ru-RU" sz="1900" i="1" dirty="0"/>
              <a:t>Срок на обучение:</a:t>
            </a:r>
            <a:r>
              <a:rPr lang="ru-RU" sz="1900" dirty="0"/>
              <a:t> 4 семестъра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ru-RU" sz="1900" i="1" dirty="0"/>
              <a:t>Форма на обучение:</a:t>
            </a:r>
            <a:r>
              <a:rPr lang="ru-RU" sz="1900" dirty="0"/>
              <a:t> </a:t>
            </a:r>
            <a:r>
              <a:rPr lang="ru-RU" sz="1900" dirty="0" smtClean="0"/>
              <a:t>редовна / задочна</a:t>
            </a:r>
            <a:endParaRPr lang="ru-RU" sz="1900" dirty="0"/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ru-RU" sz="1900" dirty="0"/>
              <a:t> </a:t>
            </a:r>
            <a:r>
              <a:rPr lang="ru-RU" sz="1900" i="1" dirty="0" smtClean="0"/>
              <a:t>Ръководители: </a:t>
            </a:r>
            <a:r>
              <a:rPr lang="ru-RU" sz="1900" dirty="0" smtClean="0"/>
              <a:t>проф</a:t>
            </a:r>
            <a:r>
              <a:rPr lang="ru-RU" sz="1900" dirty="0"/>
              <a:t>. дпн Албена </a:t>
            </a:r>
            <a:r>
              <a:rPr lang="ru-RU" sz="1900" dirty="0" smtClean="0"/>
              <a:t>Чавдарова и доц</a:t>
            </a:r>
            <a:r>
              <a:rPr lang="ru-RU" sz="1900" dirty="0"/>
              <a:t>. д-р Костадин </a:t>
            </a:r>
            <a:r>
              <a:rPr lang="ru-RU" sz="1900" dirty="0" smtClean="0"/>
              <a:t>Нушев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ru-RU" sz="1900" dirty="0"/>
              <a:t>Обучението завършва със </a:t>
            </a:r>
            <a:r>
              <a:rPr lang="ru-RU" sz="1900" i="1" dirty="0"/>
              <a:t>защита на дипломна работа</a:t>
            </a:r>
            <a:r>
              <a:rPr lang="ru-RU" sz="1900" dirty="0"/>
              <a:t>.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ru-RU" sz="1900" dirty="0"/>
              <a:t> </a:t>
            </a:r>
            <a:r>
              <a:rPr lang="ru-RU" sz="1900" i="1" dirty="0"/>
              <a:t>Условия за прием</a:t>
            </a:r>
            <a:r>
              <a:rPr lang="ru-RU" sz="1900" dirty="0"/>
              <a:t>: по документи и </a:t>
            </a:r>
            <a:r>
              <a:rPr lang="ru-RU" sz="1900" dirty="0" smtClean="0"/>
              <a:t>събеседване.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ru-RU" sz="1900" dirty="0" smtClean="0"/>
              <a:t>Програмата се администрира от Богословски факултет.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ru-RU" sz="1900" b="1" dirty="0"/>
          </a:p>
          <a:p>
            <a:pPr algn="l">
              <a:lnSpc>
                <a:spcPct val="100000"/>
              </a:lnSpc>
              <a:spcBef>
                <a:spcPts val="0"/>
              </a:spcBef>
            </a:pPr>
            <a:r>
              <a:rPr lang="ru-RU" sz="1900" b="1" dirty="0" smtClean="0"/>
              <a:t>Предназначение</a:t>
            </a:r>
            <a:r>
              <a:rPr lang="ru-RU" sz="1900" b="1" dirty="0"/>
              <a:t>: </a:t>
            </a:r>
            <a:r>
              <a:rPr lang="ru-RU" sz="1900" dirty="0" smtClean="0"/>
              <a:t>бакалаври по </a:t>
            </a:r>
            <a:r>
              <a:rPr lang="ru-RU" sz="1900" dirty="0"/>
              <a:t>специалности от всички професионални направления</a:t>
            </a:r>
            <a:r>
              <a:rPr lang="ru-RU" sz="1900" dirty="0" smtClean="0"/>
              <a:t>. </a:t>
            </a:r>
          </a:p>
          <a:p>
            <a:pPr algn="l">
              <a:lnSpc>
                <a:spcPct val="100000"/>
              </a:lnSpc>
              <a:spcBef>
                <a:spcPts val="0"/>
              </a:spcBef>
            </a:pPr>
            <a:endParaRPr lang="ru-RU" dirty="0"/>
          </a:p>
          <a:p>
            <a:pPr algn="l">
              <a:lnSpc>
                <a:spcPct val="100000"/>
              </a:lnSpc>
              <a:spcBef>
                <a:spcPts val="0"/>
              </a:spcBef>
            </a:pPr>
            <a:r>
              <a:rPr lang="ru-RU" sz="1900" b="1" dirty="0" smtClean="0"/>
              <a:t>Реализация:</a:t>
            </a:r>
          </a:p>
          <a:p>
            <a:pPr marL="342900" indent="-342900" algn="l">
              <a:lnSpc>
                <a:spcPct val="100000"/>
              </a:lnSpc>
              <a:spcBef>
                <a:spcPts val="0"/>
              </a:spcBef>
              <a:buFontTx/>
              <a:buChar char="-"/>
            </a:pPr>
            <a:r>
              <a:rPr lang="ru-RU" sz="1900" dirty="0" smtClean="0"/>
              <a:t>работа </a:t>
            </a:r>
            <a:r>
              <a:rPr lang="ru-RU" sz="1900" dirty="0"/>
              <a:t>с различни лица, групи и общности, които имат нужда от църковно-социална </a:t>
            </a:r>
            <a:r>
              <a:rPr lang="ru-RU" sz="1900" dirty="0" smtClean="0"/>
              <a:t>подкрепа</a:t>
            </a:r>
          </a:p>
          <a:p>
            <a:pPr marL="342900" indent="-342900" algn="l">
              <a:lnSpc>
                <a:spcPct val="100000"/>
              </a:lnSpc>
              <a:spcBef>
                <a:spcPts val="0"/>
              </a:spcBef>
              <a:buFontTx/>
              <a:buChar char="-"/>
            </a:pPr>
            <a:r>
              <a:rPr lang="ru-RU" sz="1900" dirty="0" smtClean="0"/>
              <a:t>в </a:t>
            </a:r>
            <a:r>
              <a:rPr lang="ru-RU" sz="1900" dirty="0"/>
              <a:t>различни сфери на църковно-социалното </a:t>
            </a:r>
            <a:r>
              <a:rPr lang="ru-RU" sz="1900" dirty="0" smtClean="0"/>
              <a:t>дело</a:t>
            </a:r>
          </a:p>
          <a:p>
            <a:pPr marL="342900" indent="-342900" algn="l">
              <a:lnSpc>
                <a:spcPct val="100000"/>
              </a:lnSpc>
              <a:spcBef>
                <a:spcPts val="0"/>
              </a:spcBef>
              <a:buFontTx/>
              <a:buChar char="-"/>
            </a:pPr>
            <a:r>
              <a:rPr lang="ru-RU" sz="1900" dirty="0" smtClean="0"/>
              <a:t>в различни организации – </a:t>
            </a:r>
            <a:r>
              <a:rPr lang="ru-RU" sz="1900" dirty="0"/>
              <a:t>енорийски център, специализирани социални институции.</a:t>
            </a:r>
            <a:endParaRPr lang="ru-RU" sz="1900" b="1" dirty="0" smtClean="0"/>
          </a:p>
          <a:p>
            <a:pPr algn="l">
              <a:lnSpc>
                <a:spcPct val="100000"/>
              </a:lnSpc>
              <a:spcBef>
                <a:spcPts val="0"/>
              </a:spcBef>
            </a:pPr>
            <a:endParaRPr lang="ru-RU" sz="1900" b="1" dirty="0" smtClean="0"/>
          </a:p>
          <a:p>
            <a:pPr algn="l">
              <a:lnSpc>
                <a:spcPct val="100000"/>
              </a:lnSpc>
              <a:spcBef>
                <a:spcPts val="0"/>
              </a:spcBef>
            </a:pPr>
            <a:endParaRPr lang="bg-BG" sz="1900" dirty="0"/>
          </a:p>
        </p:txBody>
      </p:sp>
    </p:spTree>
    <p:extLst>
      <p:ext uri="{BB962C8B-B14F-4D97-AF65-F5344CB8AC3E}">
        <p14:creationId xmlns:p14="http://schemas.microsoft.com/office/powerpoint/2010/main" val="27209326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bg-BG" sz="3600" dirty="0" smtClean="0"/>
              <a:t>1.1. </a:t>
            </a:r>
            <a:r>
              <a:rPr lang="ru-RU" sz="3600" dirty="0"/>
              <a:t>Теория и управление на образованието</a:t>
            </a:r>
            <a:r>
              <a:rPr lang="ru-RU" b="0" dirty="0"/>
              <a:t/>
            </a:r>
            <a:br>
              <a:rPr lang="ru-RU" b="0" dirty="0"/>
            </a:br>
            <a:endParaRPr lang="bg-BG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71018" y="4066867"/>
            <a:ext cx="2304488" cy="1993565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bg-BG" dirty="0"/>
          </a:p>
        </p:txBody>
      </p:sp>
    </p:spTree>
    <p:extLst>
      <p:ext uri="{BB962C8B-B14F-4D97-AF65-F5344CB8AC3E}">
        <p14:creationId xmlns:p14="http://schemas.microsoft.com/office/powerpoint/2010/main" val="3238695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67664" y="796835"/>
            <a:ext cx="9106373" cy="914400"/>
          </a:xfrm>
        </p:spPr>
        <p:txBody>
          <a:bodyPr/>
          <a:lstStyle/>
          <a:p>
            <a:r>
              <a:rPr lang="bg-BG" sz="3200" dirty="0" smtClean="0">
                <a:hlinkClick r:id="rId2"/>
              </a:rPr>
              <a:t>Образователен мениджмънт</a:t>
            </a:r>
            <a:endParaRPr lang="bg-BG" sz="32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52697" y="1593669"/>
            <a:ext cx="11599817" cy="5172890"/>
          </a:xfrm>
        </p:spPr>
        <p:txBody>
          <a:bodyPr/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ru-RU" sz="1900" i="1" dirty="0"/>
              <a:t>Срок на обучение</a:t>
            </a:r>
            <a:r>
              <a:rPr lang="ru-RU" sz="1900" dirty="0"/>
              <a:t>:</a:t>
            </a:r>
            <a:r>
              <a:rPr lang="ru-RU" sz="1900" i="1" dirty="0"/>
              <a:t> </a:t>
            </a:r>
            <a:r>
              <a:rPr lang="ru-RU" sz="1900" dirty="0"/>
              <a:t>2 семестъра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ru-RU" sz="1900" i="1" dirty="0"/>
              <a:t>Форма на обучение</a:t>
            </a:r>
            <a:r>
              <a:rPr lang="ru-RU" sz="1900" dirty="0"/>
              <a:t>: </a:t>
            </a:r>
            <a:r>
              <a:rPr lang="ru-RU" sz="1900" dirty="0" smtClean="0"/>
              <a:t>редовна / задочна</a:t>
            </a:r>
            <a:endParaRPr lang="ru-RU" sz="1900" dirty="0"/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ru-RU" sz="1900" dirty="0"/>
              <a:t> </a:t>
            </a:r>
            <a:r>
              <a:rPr lang="ru-RU" sz="1900" i="1" dirty="0" smtClean="0"/>
              <a:t>Ръководител</a:t>
            </a:r>
            <a:r>
              <a:rPr lang="ru-RU" sz="1900" i="1" dirty="0"/>
              <a:t>: </a:t>
            </a:r>
            <a:r>
              <a:rPr lang="ru-RU" sz="1900" dirty="0"/>
              <a:t>доц. д-р Йонка </a:t>
            </a:r>
            <a:r>
              <a:rPr lang="ru-RU" sz="1900" dirty="0" smtClean="0"/>
              <a:t>Първанова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ru-RU" sz="1900" dirty="0"/>
              <a:t>Обучението завършва </a:t>
            </a:r>
            <a:r>
              <a:rPr lang="ru-RU" sz="1900" dirty="0" smtClean="0"/>
              <a:t>със </a:t>
            </a:r>
            <a:r>
              <a:rPr lang="ru-RU" sz="1900" i="1" dirty="0" smtClean="0"/>
              <a:t>защита </a:t>
            </a:r>
            <a:r>
              <a:rPr lang="ru-RU" sz="1900" i="1" dirty="0"/>
              <a:t>на дипломна </a:t>
            </a:r>
            <a:r>
              <a:rPr lang="ru-RU" sz="1900" i="1" dirty="0" smtClean="0"/>
              <a:t>работа или държавен изпит</a:t>
            </a:r>
            <a:r>
              <a:rPr lang="ru-RU" sz="1900" dirty="0" smtClean="0"/>
              <a:t>.</a:t>
            </a:r>
            <a:endParaRPr lang="ru-RU" sz="1900" dirty="0"/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ru-RU" sz="1900" dirty="0"/>
              <a:t> </a:t>
            </a:r>
            <a:r>
              <a:rPr lang="ru-RU" sz="1900" i="1" dirty="0"/>
              <a:t>П</a:t>
            </a:r>
            <a:r>
              <a:rPr lang="ru-RU" sz="1900" i="1" dirty="0" smtClean="0"/>
              <a:t>рием</a:t>
            </a:r>
            <a:r>
              <a:rPr lang="ru-RU" sz="1900" dirty="0"/>
              <a:t>: </a:t>
            </a:r>
            <a:r>
              <a:rPr lang="ru-RU" sz="1900" dirty="0" smtClean="0"/>
              <a:t>от </a:t>
            </a:r>
            <a:r>
              <a:rPr lang="bg-BG" sz="1900" dirty="0" smtClean="0"/>
              <a:t>зимен семестър</a:t>
            </a:r>
            <a:r>
              <a:rPr lang="ru-RU" sz="1900" dirty="0" smtClean="0"/>
              <a:t>, обучение </a:t>
            </a:r>
            <a:r>
              <a:rPr lang="bg-BG" sz="1900" dirty="0" smtClean="0"/>
              <a:t>срещу заплащане</a:t>
            </a:r>
            <a:r>
              <a:rPr lang="ru-RU" sz="1900" dirty="0" smtClean="0"/>
              <a:t>.</a:t>
            </a:r>
          </a:p>
          <a:p>
            <a:pPr>
              <a:spcBef>
                <a:spcPts val="600"/>
              </a:spcBef>
            </a:pPr>
            <a:endParaRPr lang="ru-RU" sz="2100" dirty="0"/>
          </a:p>
          <a:p>
            <a:pPr>
              <a:spcBef>
                <a:spcPts val="0"/>
              </a:spcBef>
            </a:pPr>
            <a:r>
              <a:rPr lang="ru-RU" sz="2000" b="1" dirty="0" smtClean="0">
                <a:solidFill>
                  <a:srgbClr val="7A005F"/>
                </a:solidFill>
              </a:rPr>
              <a:t>Програмата се предлага и с обучение на английски език, с прием от летен семестър.</a:t>
            </a:r>
          </a:p>
          <a:p>
            <a:pPr>
              <a:spcBef>
                <a:spcPts val="0"/>
              </a:spcBef>
            </a:pPr>
            <a:endParaRPr lang="ru-RU" sz="2000" b="1" dirty="0" smtClean="0">
              <a:solidFill>
                <a:srgbClr val="7A005F"/>
              </a:solidFill>
            </a:endParaRPr>
          </a:p>
          <a:p>
            <a:pPr algn="l">
              <a:spcBef>
                <a:spcPts val="0"/>
              </a:spcBef>
            </a:pPr>
            <a:r>
              <a:rPr lang="ru-RU" sz="1900" b="1" dirty="0" smtClean="0"/>
              <a:t>Предназначение:</a:t>
            </a:r>
            <a:r>
              <a:rPr lang="ru-RU" sz="1900" dirty="0" smtClean="0"/>
              <a:t> </a:t>
            </a:r>
            <a:r>
              <a:rPr lang="ru-RU" sz="1900" dirty="0"/>
              <a:t>завършили бакалавърска </a:t>
            </a:r>
            <a:r>
              <a:rPr lang="ru-RU" sz="1900" dirty="0" smtClean="0"/>
              <a:t>степен от всички специалности с </a:t>
            </a:r>
            <a:r>
              <a:rPr lang="ru-RU" sz="1900" dirty="0"/>
              <a:t>квалификация „учител</a:t>
            </a:r>
            <a:r>
              <a:rPr lang="ru-RU" sz="1900" dirty="0" smtClean="0"/>
              <a:t>“.</a:t>
            </a:r>
          </a:p>
          <a:p>
            <a:pPr algn="l">
              <a:spcBef>
                <a:spcPts val="0"/>
              </a:spcBef>
            </a:pPr>
            <a:endParaRPr lang="ru-RU" sz="1900" b="1" dirty="0" smtClean="0"/>
          </a:p>
          <a:p>
            <a:pPr algn="l">
              <a:spcBef>
                <a:spcPts val="0"/>
              </a:spcBef>
            </a:pPr>
            <a:r>
              <a:rPr lang="ru-RU" sz="1900" b="1" dirty="0" smtClean="0"/>
              <a:t>Реализация: </a:t>
            </a:r>
          </a:p>
          <a:p>
            <a:pPr algn="l">
              <a:spcBef>
                <a:spcPts val="0"/>
              </a:spcBef>
            </a:pPr>
            <a:r>
              <a:rPr lang="ru-RU" sz="1900" dirty="0" smtClean="0"/>
              <a:t>- </a:t>
            </a:r>
            <a:r>
              <a:rPr lang="en-US" sz="1900" dirty="0" smtClean="0"/>
              <a:t>   </a:t>
            </a:r>
            <a:r>
              <a:rPr lang="ru-RU" sz="1900" dirty="0" smtClean="0"/>
              <a:t>директори </a:t>
            </a:r>
            <a:r>
              <a:rPr lang="ru-RU" sz="1900" dirty="0"/>
              <a:t>и помощник-директори на детски градини и училища;</a:t>
            </a:r>
          </a:p>
          <a:p>
            <a:pPr marL="342900" indent="-342900" algn="l">
              <a:spcBef>
                <a:spcPts val="0"/>
              </a:spcBef>
              <a:buFontTx/>
              <a:buChar char="-"/>
            </a:pPr>
            <a:r>
              <a:rPr lang="ru-RU" sz="1900" dirty="0" smtClean="0"/>
              <a:t>мениджъри </a:t>
            </a:r>
            <a:r>
              <a:rPr lang="ru-RU" sz="1900" dirty="0"/>
              <a:t>на институции, предлагащи неформално образование и квалификация на деца и </a:t>
            </a:r>
            <a:r>
              <a:rPr lang="ru-RU" sz="1900" dirty="0" smtClean="0"/>
              <a:t>възрастни</a:t>
            </a:r>
          </a:p>
          <a:p>
            <a:pPr marL="342900" indent="-342900" algn="l">
              <a:spcBef>
                <a:spcPts val="0"/>
              </a:spcBef>
              <a:buFontTx/>
              <a:buChar char="-"/>
            </a:pPr>
            <a:r>
              <a:rPr lang="ru-RU" sz="1900" dirty="0"/>
              <a:t>организатори на собствен бизнес в сферата на образованието и образователните </a:t>
            </a:r>
            <a:r>
              <a:rPr lang="ru-RU" sz="1900" dirty="0" smtClean="0"/>
              <a:t>услуги</a:t>
            </a:r>
          </a:p>
          <a:p>
            <a:pPr marL="342900" indent="-342900" algn="l">
              <a:spcBef>
                <a:spcPts val="0"/>
              </a:spcBef>
              <a:buFontTx/>
              <a:buChar char="-"/>
            </a:pPr>
            <a:r>
              <a:rPr lang="ru-RU" sz="1900" dirty="0" smtClean="0"/>
              <a:t>анализатори </a:t>
            </a:r>
            <a:r>
              <a:rPr lang="ru-RU" sz="1900" dirty="0"/>
              <a:t>на пазара на образователните </a:t>
            </a:r>
            <a:r>
              <a:rPr lang="ru-RU" sz="1900" dirty="0" smtClean="0"/>
              <a:t>услуги</a:t>
            </a:r>
          </a:p>
          <a:p>
            <a:pPr marL="342900" indent="-342900" algn="l">
              <a:spcBef>
                <a:spcPts val="0"/>
              </a:spcBef>
              <a:buFontTx/>
              <a:buChar char="-"/>
            </a:pPr>
            <a:r>
              <a:rPr lang="ru-RU" sz="1900" dirty="0" smtClean="0"/>
              <a:t>експерт-оценители </a:t>
            </a:r>
            <a:r>
              <a:rPr lang="ru-RU" sz="1900" dirty="0"/>
              <a:t>на курсове, програми и проекти за обучение на деца и </a:t>
            </a:r>
            <a:r>
              <a:rPr lang="ru-RU" sz="1900" dirty="0" smtClean="0"/>
              <a:t>възрастни</a:t>
            </a:r>
          </a:p>
          <a:p>
            <a:pPr marL="342900" indent="-342900" algn="l">
              <a:spcBef>
                <a:spcPts val="0"/>
              </a:spcBef>
              <a:buFontTx/>
              <a:buChar char="-"/>
            </a:pPr>
            <a:r>
              <a:rPr lang="ru-RU" sz="1900" dirty="0" smtClean="0"/>
              <a:t>консултанти </a:t>
            </a:r>
            <a:r>
              <a:rPr lang="ru-RU" sz="1900" dirty="0"/>
              <a:t>за разработването на програми и проекти за образователни дейности</a:t>
            </a:r>
          </a:p>
          <a:p>
            <a:pPr marL="342900" indent="-342900" algn="l">
              <a:spcBef>
                <a:spcPts val="0"/>
              </a:spcBef>
              <a:buFontTx/>
              <a:buChar char="-"/>
            </a:pPr>
            <a:endParaRPr lang="ru-RU" sz="2000" dirty="0" smtClean="0"/>
          </a:p>
          <a:p>
            <a:pPr marL="342900" indent="-342900" algn="l">
              <a:buFontTx/>
              <a:buChar char="-"/>
            </a:pPr>
            <a:endParaRPr lang="ru-RU" sz="2200" dirty="0"/>
          </a:p>
          <a:p>
            <a:pPr algn="l"/>
            <a:endParaRPr lang="ru-RU" dirty="0"/>
          </a:p>
          <a:p>
            <a:endParaRPr lang="bg-BG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450286" y="5283924"/>
            <a:ext cx="1619794" cy="14826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98476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15858" y="814003"/>
            <a:ext cx="9106373" cy="923357"/>
          </a:xfrm>
        </p:spPr>
        <p:txBody>
          <a:bodyPr/>
          <a:lstStyle/>
          <a:p>
            <a:r>
              <a:rPr lang="bg-BG" sz="3000" dirty="0" smtClean="0">
                <a:hlinkClick r:id="rId2"/>
              </a:rPr>
              <a:t>Мениджмънт на услуги и организации за неформално образование</a:t>
            </a:r>
            <a:endParaRPr lang="bg-BG" sz="30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8194" y="1881050"/>
            <a:ext cx="11456126" cy="4676503"/>
          </a:xfrm>
        </p:spPr>
        <p:txBody>
          <a:bodyPr/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ru-RU" sz="1900" i="1" dirty="0"/>
              <a:t>Срок на обучение</a:t>
            </a:r>
            <a:r>
              <a:rPr lang="ru-RU" sz="1900" dirty="0" smtClean="0"/>
              <a:t>: 2 </a:t>
            </a:r>
            <a:r>
              <a:rPr lang="ru-RU" sz="1900" dirty="0"/>
              <a:t>семестъра (специалисти</a:t>
            </a:r>
            <a:r>
              <a:rPr lang="ru-RU" sz="1900" dirty="0" smtClean="0"/>
              <a:t>) и 3 </a:t>
            </a:r>
            <a:r>
              <a:rPr lang="ru-RU" sz="1900" dirty="0"/>
              <a:t>семестъра (неспециалисти)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ru-RU" sz="1900" dirty="0"/>
              <a:t> </a:t>
            </a:r>
            <a:r>
              <a:rPr lang="ru-RU" sz="1900" i="1" dirty="0" smtClean="0"/>
              <a:t>Форма </a:t>
            </a:r>
            <a:r>
              <a:rPr lang="ru-RU" sz="1900" i="1" dirty="0"/>
              <a:t>на обучение</a:t>
            </a:r>
            <a:r>
              <a:rPr lang="ru-RU" sz="1900" dirty="0"/>
              <a:t>:</a:t>
            </a:r>
            <a:r>
              <a:rPr lang="ru-RU" sz="1900" i="1" dirty="0"/>
              <a:t> </a:t>
            </a:r>
            <a:r>
              <a:rPr lang="ru-RU" sz="1900" dirty="0"/>
              <a:t>задочна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ru-RU" sz="1900" dirty="0"/>
              <a:t> </a:t>
            </a:r>
            <a:r>
              <a:rPr lang="ru-RU" sz="1900" i="1" dirty="0" smtClean="0"/>
              <a:t>Ръководител</a:t>
            </a:r>
            <a:r>
              <a:rPr lang="ru-RU" sz="1900" i="1" dirty="0"/>
              <a:t>: </a:t>
            </a:r>
            <a:r>
              <a:rPr lang="ru-RU" sz="1900" dirty="0"/>
              <a:t>проф. д-р Силвия </a:t>
            </a:r>
            <a:r>
              <a:rPr lang="ru-RU" sz="1900" dirty="0" smtClean="0"/>
              <a:t>Николаева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ru-RU" sz="1900" dirty="0"/>
              <a:t>Обучението завършва със </a:t>
            </a:r>
            <a:r>
              <a:rPr lang="ru-RU" sz="1900" i="1" dirty="0"/>
              <a:t>защита на дипломна </a:t>
            </a:r>
            <a:r>
              <a:rPr lang="ru-RU" sz="1900" i="1" dirty="0" smtClean="0"/>
              <a:t>работа. </a:t>
            </a:r>
            <a:endParaRPr lang="ru-RU" sz="1900" dirty="0"/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ru-RU" sz="1900" dirty="0"/>
              <a:t> </a:t>
            </a:r>
            <a:r>
              <a:rPr lang="ru-RU" sz="1900" i="1" dirty="0"/>
              <a:t>П</a:t>
            </a:r>
            <a:r>
              <a:rPr lang="ru-RU" sz="1900" i="1" dirty="0" smtClean="0"/>
              <a:t>рием</a:t>
            </a:r>
            <a:r>
              <a:rPr lang="ru-RU" sz="1900" dirty="0"/>
              <a:t>: </a:t>
            </a:r>
            <a:r>
              <a:rPr lang="bg-BG" sz="1900" dirty="0" smtClean="0"/>
              <a:t>от зимен семестър, с държавна субсидия (2 сем.) и обучение срещу заплащане (2 и 3 сем.).</a:t>
            </a:r>
          </a:p>
          <a:p>
            <a:pPr algn="l">
              <a:lnSpc>
                <a:spcPct val="100000"/>
              </a:lnSpc>
              <a:spcBef>
                <a:spcPts val="0"/>
              </a:spcBef>
            </a:pPr>
            <a:endParaRPr lang="ru-RU" sz="1900" b="1" dirty="0" smtClean="0"/>
          </a:p>
          <a:p>
            <a:pPr algn="l">
              <a:lnSpc>
                <a:spcPct val="100000"/>
              </a:lnSpc>
              <a:spcBef>
                <a:spcPts val="0"/>
              </a:spcBef>
            </a:pPr>
            <a:r>
              <a:rPr lang="ru-RU" sz="1800" b="1" dirty="0" smtClean="0"/>
              <a:t>Предназначение:</a:t>
            </a:r>
          </a:p>
          <a:p>
            <a:pPr marL="342900" indent="-342900" algn="l">
              <a:lnSpc>
                <a:spcPct val="100000"/>
              </a:lnSpc>
              <a:spcBef>
                <a:spcPts val="0"/>
              </a:spcBef>
              <a:buFontTx/>
              <a:buChar char="-"/>
            </a:pPr>
            <a:r>
              <a:rPr lang="ru-RU" sz="1800" b="1" dirty="0"/>
              <a:t>2-сем. програма </a:t>
            </a:r>
            <a:r>
              <a:rPr lang="ru-RU" sz="1800" dirty="0"/>
              <a:t>е предназначена за бакалаври, </a:t>
            </a:r>
            <a:r>
              <a:rPr lang="ru-RU" sz="1800" dirty="0" smtClean="0"/>
              <a:t>завършили специалност «Неформално образование».</a:t>
            </a:r>
          </a:p>
          <a:p>
            <a:pPr marL="342900" indent="-342900" algn="l">
              <a:lnSpc>
                <a:spcPct val="100000"/>
              </a:lnSpc>
              <a:spcBef>
                <a:spcPts val="0"/>
              </a:spcBef>
              <a:buFontTx/>
              <a:buChar char="-"/>
            </a:pPr>
            <a:r>
              <a:rPr lang="ru-RU" sz="1800" b="1" dirty="0" smtClean="0"/>
              <a:t>3-сем</a:t>
            </a:r>
            <a:r>
              <a:rPr lang="ru-RU" sz="1800" b="1" dirty="0"/>
              <a:t>. програма </a:t>
            </a:r>
            <a:r>
              <a:rPr lang="ru-RU" sz="1800" dirty="0"/>
              <a:t>е предназначена за завършили бакалавърска степен от </a:t>
            </a:r>
            <a:r>
              <a:rPr lang="ru-RU" sz="1800" dirty="0" smtClean="0"/>
              <a:t>всички</a:t>
            </a:r>
            <a:r>
              <a:rPr lang="en-US" sz="1800" dirty="0" smtClean="0"/>
              <a:t> </a:t>
            </a:r>
            <a:r>
              <a:rPr lang="bg-BG" sz="1800" dirty="0" smtClean="0"/>
              <a:t>други</a:t>
            </a:r>
            <a:r>
              <a:rPr lang="ru-RU" sz="1800" dirty="0" smtClean="0"/>
              <a:t> </a:t>
            </a:r>
            <a:r>
              <a:rPr lang="ru-RU" sz="1800" dirty="0"/>
              <a:t>специалности.</a:t>
            </a:r>
            <a:endParaRPr lang="ru-RU" sz="1800" b="1" dirty="0"/>
          </a:p>
          <a:p>
            <a:pPr algn="l">
              <a:lnSpc>
                <a:spcPct val="100000"/>
              </a:lnSpc>
              <a:spcBef>
                <a:spcPts val="0"/>
              </a:spcBef>
            </a:pPr>
            <a:endParaRPr lang="ru-RU" sz="1800" dirty="0"/>
          </a:p>
          <a:p>
            <a:pPr algn="l">
              <a:lnSpc>
                <a:spcPct val="100000"/>
              </a:lnSpc>
              <a:spcBef>
                <a:spcPts val="0"/>
              </a:spcBef>
            </a:pPr>
            <a:r>
              <a:rPr lang="ru-RU" sz="1900" b="1" dirty="0" smtClean="0"/>
              <a:t>Реализация</a:t>
            </a:r>
            <a:r>
              <a:rPr lang="ru-RU" sz="1900" b="1" dirty="0"/>
              <a:t>: </a:t>
            </a:r>
            <a:endParaRPr lang="ru-RU" sz="1900" b="1" dirty="0" smtClean="0"/>
          </a:p>
          <a:p>
            <a:pPr marL="342900" indent="-342900" algn="l">
              <a:lnSpc>
                <a:spcPct val="100000"/>
              </a:lnSpc>
              <a:spcBef>
                <a:spcPts val="0"/>
              </a:spcBef>
              <a:buFontTx/>
              <a:buChar char="-"/>
            </a:pPr>
            <a:r>
              <a:rPr lang="ru-RU" sz="1900" dirty="0" smtClean="0"/>
              <a:t>мениджъри </a:t>
            </a:r>
            <a:r>
              <a:rPr lang="ru-RU" sz="1900" dirty="0"/>
              <a:t>на частни и общински институции, предлагащи образователни услуги за деца и </a:t>
            </a:r>
            <a:r>
              <a:rPr lang="ru-RU" sz="1900" dirty="0" smtClean="0"/>
              <a:t>възрастни</a:t>
            </a:r>
          </a:p>
          <a:p>
            <a:pPr marL="342900" indent="-342900" algn="l">
              <a:lnSpc>
                <a:spcPct val="100000"/>
              </a:lnSpc>
              <a:spcBef>
                <a:spcPts val="0"/>
              </a:spcBef>
              <a:buFontTx/>
              <a:buChar char="-"/>
            </a:pPr>
            <a:r>
              <a:rPr lang="ru-RU" sz="1900" dirty="0" smtClean="0"/>
              <a:t>координатори </a:t>
            </a:r>
            <a:r>
              <a:rPr lang="ru-RU" sz="1900" dirty="0"/>
              <a:t>на образователни и обучителни проекти и </a:t>
            </a:r>
            <a:r>
              <a:rPr lang="ru-RU" sz="1900" dirty="0" smtClean="0"/>
              <a:t>програми</a:t>
            </a:r>
          </a:p>
          <a:p>
            <a:pPr marL="342900" indent="-342900" algn="l">
              <a:lnSpc>
                <a:spcPct val="100000"/>
              </a:lnSpc>
              <a:spcBef>
                <a:spcPts val="0"/>
              </a:spcBef>
              <a:buFontTx/>
              <a:buChar char="-"/>
            </a:pPr>
            <a:r>
              <a:rPr lang="ru-RU" sz="1900" dirty="0" smtClean="0"/>
              <a:t>експерти </a:t>
            </a:r>
            <a:r>
              <a:rPr lang="ru-RU" sz="1900" dirty="0"/>
              <a:t>и консултанти по неформално образование и </a:t>
            </a:r>
            <a:r>
              <a:rPr lang="ru-RU" sz="1900" dirty="0" smtClean="0"/>
              <a:t>обучение</a:t>
            </a:r>
          </a:p>
          <a:p>
            <a:pPr marL="342900" indent="-342900" algn="l">
              <a:lnSpc>
                <a:spcPct val="100000"/>
              </a:lnSpc>
              <a:spcBef>
                <a:spcPts val="0"/>
              </a:spcBef>
              <a:buFontTx/>
              <a:buChar char="-"/>
            </a:pPr>
            <a:r>
              <a:rPr lang="ru-RU" sz="1900" dirty="0" smtClean="0"/>
              <a:t>експерт-оценители </a:t>
            </a:r>
            <a:r>
              <a:rPr lang="ru-RU" sz="1900" dirty="0"/>
              <a:t>(одитори) на образователни услуги, програми и </a:t>
            </a:r>
            <a:r>
              <a:rPr lang="ru-RU" sz="1900" dirty="0" smtClean="0"/>
              <a:t>курсове</a:t>
            </a:r>
          </a:p>
          <a:p>
            <a:pPr marL="342900" indent="-342900" algn="l">
              <a:lnSpc>
                <a:spcPct val="100000"/>
              </a:lnSpc>
              <a:spcBef>
                <a:spcPts val="0"/>
              </a:spcBef>
              <a:buFontTx/>
              <a:buChar char="-"/>
            </a:pPr>
            <a:r>
              <a:rPr lang="ru-RU" sz="1900" dirty="0" smtClean="0"/>
              <a:t>специалисти </a:t>
            </a:r>
            <a:r>
              <a:rPr lang="ru-RU" sz="1900" dirty="0"/>
              <a:t>по образование на </a:t>
            </a:r>
            <a:r>
              <a:rPr lang="ru-RU" sz="1900" dirty="0" smtClean="0"/>
              <a:t>възрастните</a:t>
            </a:r>
          </a:p>
          <a:p>
            <a:pPr marL="342900" indent="-342900" algn="l">
              <a:lnSpc>
                <a:spcPct val="100000"/>
              </a:lnSpc>
              <a:spcBef>
                <a:spcPts val="0"/>
              </a:spcBef>
              <a:buFontTx/>
              <a:buChar char="-"/>
            </a:pPr>
            <a:r>
              <a:rPr lang="ru-RU" sz="1900" dirty="0" smtClean="0"/>
              <a:t>създатели </a:t>
            </a:r>
            <a:r>
              <a:rPr lang="ru-RU" sz="1900" dirty="0"/>
              <a:t>и мениджъри на алтернативни образователни среди, мрежи и услуги</a:t>
            </a:r>
            <a:endParaRPr lang="bg-BG" sz="19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426632" y="5376544"/>
            <a:ext cx="1621677" cy="14814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31293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67664" y="2028849"/>
            <a:ext cx="9106373" cy="1701800"/>
          </a:xfrm>
        </p:spPr>
        <p:txBody>
          <a:bodyPr/>
          <a:lstStyle/>
          <a:p>
            <a:r>
              <a:rPr lang="bg-BG" sz="3600" dirty="0" smtClean="0"/>
              <a:t>1.2. Педагогика</a:t>
            </a:r>
            <a:endParaRPr lang="bg-BG" sz="36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31829" y="4106056"/>
            <a:ext cx="2304488" cy="1993565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bg-BG" dirty="0"/>
          </a:p>
        </p:txBody>
      </p:sp>
    </p:spTree>
    <p:extLst>
      <p:ext uri="{BB962C8B-B14F-4D97-AF65-F5344CB8AC3E}">
        <p14:creationId xmlns:p14="http://schemas.microsoft.com/office/powerpoint/2010/main" val="23451364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67664" y="757647"/>
            <a:ext cx="10624336" cy="953587"/>
          </a:xfrm>
        </p:spPr>
        <p:txBody>
          <a:bodyPr/>
          <a:lstStyle/>
          <a:p>
            <a:r>
              <a:rPr lang="bg-BG" sz="3200" dirty="0" smtClean="0">
                <a:hlinkClick r:id="rId2"/>
              </a:rPr>
              <a:t>Педагогика на девиантното поведение</a:t>
            </a:r>
            <a:endParaRPr lang="bg-BG" sz="32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52697" y="1580606"/>
            <a:ext cx="11665131" cy="5055325"/>
          </a:xfrm>
        </p:spPr>
        <p:txBody>
          <a:bodyPr/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ru-RU" sz="1900" i="1" dirty="0"/>
              <a:t>Срок на обучение</a:t>
            </a:r>
            <a:r>
              <a:rPr lang="ru-RU" sz="1900" dirty="0" smtClean="0"/>
              <a:t>: 2 </a:t>
            </a:r>
            <a:r>
              <a:rPr lang="ru-RU" sz="1900" dirty="0"/>
              <a:t>семестъра (специалисти</a:t>
            </a:r>
            <a:r>
              <a:rPr lang="ru-RU" sz="1900" dirty="0" smtClean="0"/>
              <a:t>) и 3 </a:t>
            </a:r>
            <a:r>
              <a:rPr lang="ru-RU" sz="1900" dirty="0"/>
              <a:t>семестъра (неспециалисти)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ru-RU" sz="1900" dirty="0"/>
              <a:t> </a:t>
            </a:r>
            <a:r>
              <a:rPr lang="ru-RU" sz="1900" i="1" dirty="0" smtClean="0"/>
              <a:t>Форма </a:t>
            </a:r>
            <a:r>
              <a:rPr lang="ru-RU" sz="1900" i="1" dirty="0"/>
              <a:t>на обучение</a:t>
            </a:r>
            <a:r>
              <a:rPr lang="ru-RU" sz="1900" dirty="0"/>
              <a:t>: </a:t>
            </a:r>
            <a:r>
              <a:rPr lang="ru-RU" sz="1900" dirty="0" smtClean="0"/>
              <a:t>редовна / задочна</a:t>
            </a:r>
            <a:endParaRPr lang="ru-RU" sz="1900" dirty="0"/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ru-RU" sz="1900" dirty="0"/>
              <a:t> </a:t>
            </a:r>
            <a:r>
              <a:rPr lang="ru-RU" sz="1900" i="1" dirty="0" smtClean="0"/>
              <a:t>Ръководител</a:t>
            </a:r>
            <a:r>
              <a:rPr lang="ru-RU" sz="1900" i="1" dirty="0"/>
              <a:t>: доц. д-р </a:t>
            </a:r>
            <a:r>
              <a:rPr lang="ru-RU" sz="1900" i="1" dirty="0" smtClean="0"/>
              <a:t>Тони </a:t>
            </a:r>
            <a:r>
              <a:rPr lang="ru-RU" sz="1900" i="1" dirty="0" err="1" smtClean="0"/>
              <a:t>Манасиева</a:t>
            </a:r>
            <a:r>
              <a:rPr lang="ru-RU" sz="1900" i="1" dirty="0" smtClean="0"/>
              <a:t> 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ru-RU" sz="1900" dirty="0"/>
              <a:t>Обучението завършва със </a:t>
            </a:r>
            <a:r>
              <a:rPr lang="ru-RU" sz="1900" i="1" dirty="0"/>
              <a:t>защита на </a:t>
            </a:r>
            <a:r>
              <a:rPr lang="ru-RU" sz="1900" i="1" dirty="0" err="1"/>
              <a:t>дипломна</a:t>
            </a:r>
            <a:r>
              <a:rPr lang="ru-RU" sz="1900" i="1" dirty="0"/>
              <a:t> </a:t>
            </a:r>
            <a:r>
              <a:rPr lang="ru-RU" sz="1900" i="1" dirty="0" smtClean="0"/>
              <a:t>работа</a:t>
            </a:r>
            <a:r>
              <a:rPr lang="en-US" sz="1900" i="1" dirty="0" smtClean="0"/>
              <a:t> </a:t>
            </a:r>
            <a:r>
              <a:rPr lang="bg-BG" sz="1900" i="1" dirty="0" smtClean="0"/>
              <a:t>или държавен изпит</a:t>
            </a:r>
            <a:r>
              <a:rPr lang="ru-RU" sz="1900" i="1" dirty="0" smtClean="0"/>
              <a:t> </a:t>
            </a:r>
            <a:endParaRPr lang="ru-RU" sz="1900" dirty="0"/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ru-RU" sz="1900" dirty="0"/>
              <a:t> </a:t>
            </a:r>
            <a:r>
              <a:rPr lang="ru-RU" sz="1900" i="1" dirty="0"/>
              <a:t>П</a:t>
            </a:r>
            <a:r>
              <a:rPr lang="ru-RU" sz="1900" i="1" dirty="0" smtClean="0"/>
              <a:t>рием</a:t>
            </a:r>
            <a:r>
              <a:rPr lang="ru-RU" sz="1900" dirty="0"/>
              <a:t>: </a:t>
            </a:r>
            <a:r>
              <a:rPr lang="bg-BG" sz="1900" dirty="0" smtClean="0"/>
              <a:t>от зимен семестър, обучение срещу заплащане</a:t>
            </a:r>
          </a:p>
          <a:p>
            <a:pPr algn="l">
              <a:lnSpc>
                <a:spcPct val="100000"/>
              </a:lnSpc>
              <a:spcBef>
                <a:spcPts val="0"/>
              </a:spcBef>
            </a:pPr>
            <a:endParaRPr lang="ru-RU" sz="1900" b="1" dirty="0" smtClean="0"/>
          </a:p>
          <a:p>
            <a:pPr algn="l">
              <a:lnSpc>
                <a:spcPct val="100000"/>
              </a:lnSpc>
              <a:spcBef>
                <a:spcPts val="0"/>
              </a:spcBef>
            </a:pPr>
            <a:r>
              <a:rPr lang="ru-RU" sz="1800" b="1" dirty="0" smtClean="0"/>
              <a:t>Предназначение</a:t>
            </a:r>
            <a:r>
              <a:rPr lang="ru-RU" sz="1800" b="1" dirty="0"/>
              <a:t>:</a:t>
            </a:r>
            <a:r>
              <a:rPr lang="ru-RU" sz="1800" dirty="0"/>
              <a:t> </a:t>
            </a:r>
            <a:endParaRPr lang="ru-RU" sz="1800" dirty="0" smtClean="0"/>
          </a:p>
          <a:p>
            <a:pPr marL="342900" indent="-342900" algn="l">
              <a:lnSpc>
                <a:spcPct val="100000"/>
              </a:lnSpc>
              <a:spcBef>
                <a:spcPts val="0"/>
              </a:spcBef>
              <a:buFontTx/>
              <a:buChar char="-"/>
            </a:pPr>
            <a:r>
              <a:rPr lang="ru-RU" sz="1800" b="1" dirty="0" smtClean="0"/>
              <a:t>2-сем</a:t>
            </a:r>
            <a:r>
              <a:rPr lang="ru-RU" sz="1800" b="1" dirty="0"/>
              <a:t>. програма </a:t>
            </a:r>
            <a:r>
              <a:rPr lang="ru-RU" sz="1800" dirty="0"/>
              <a:t>е предназначена за</a:t>
            </a:r>
            <a:r>
              <a:rPr lang="ru-RU" sz="1800" dirty="0" smtClean="0"/>
              <a:t> бакалаври, завършили педагоги</a:t>
            </a:r>
            <a:r>
              <a:rPr lang="bg-BG" sz="1800" dirty="0" smtClean="0"/>
              <a:t>чески специалности </a:t>
            </a:r>
            <a:endParaRPr lang="ru-RU" sz="1800" dirty="0"/>
          </a:p>
          <a:p>
            <a:pPr marL="285750" indent="-285750" algn="l">
              <a:lnSpc>
                <a:spcPct val="100000"/>
              </a:lnSpc>
              <a:spcBef>
                <a:spcPts val="0"/>
              </a:spcBef>
              <a:buFontTx/>
              <a:buChar char="-"/>
            </a:pPr>
            <a:r>
              <a:rPr lang="ru-RU" sz="1800" b="1" dirty="0" smtClean="0"/>
              <a:t>3-сем. програма </a:t>
            </a:r>
            <a:r>
              <a:rPr lang="ru-RU" sz="1800" dirty="0"/>
              <a:t>е предназначена за </a:t>
            </a:r>
            <a:r>
              <a:rPr lang="ru-RU" sz="1800" dirty="0" smtClean="0"/>
              <a:t>завършили </a:t>
            </a:r>
            <a:r>
              <a:rPr lang="ru-RU" sz="1800" dirty="0"/>
              <a:t>бакалавърска степен от </a:t>
            </a:r>
            <a:r>
              <a:rPr lang="ru-RU" sz="1800" dirty="0" smtClean="0"/>
              <a:t>всички други </a:t>
            </a:r>
            <a:r>
              <a:rPr lang="ru-RU" sz="1800" dirty="0"/>
              <a:t>специалности.</a:t>
            </a:r>
            <a:endParaRPr lang="ru-RU" sz="1800" b="1" dirty="0"/>
          </a:p>
          <a:p>
            <a:pPr algn="l">
              <a:lnSpc>
                <a:spcPct val="100000"/>
              </a:lnSpc>
              <a:spcBef>
                <a:spcPts val="0"/>
              </a:spcBef>
            </a:pPr>
            <a:endParaRPr lang="ru-RU" sz="1800" b="1" dirty="0" smtClean="0"/>
          </a:p>
          <a:p>
            <a:pPr algn="l">
              <a:lnSpc>
                <a:spcPct val="100000"/>
              </a:lnSpc>
              <a:spcBef>
                <a:spcPts val="0"/>
              </a:spcBef>
            </a:pPr>
            <a:r>
              <a:rPr lang="ru-RU" sz="1900" b="1" dirty="0" smtClean="0"/>
              <a:t>Реализация</a:t>
            </a:r>
            <a:r>
              <a:rPr lang="ru-RU" sz="1900" b="1" dirty="0"/>
              <a:t>: </a:t>
            </a:r>
          </a:p>
          <a:p>
            <a:pPr marL="342900" indent="-342900" algn="l">
              <a:spcBef>
                <a:spcPts val="0"/>
              </a:spcBef>
              <a:buFontTx/>
              <a:buChar char="-"/>
            </a:pPr>
            <a:r>
              <a:rPr lang="ru-RU" sz="1900" dirty="0"/>
              <a:t>в</a:t>
            </a:r>
            <a:r>
              <a:rPr lang="ru-RU" sz="1900" dirty="0" smtClean="0"/>
              <a:t> правителствения </a:t>
            </a:r>
            <a:r>
              <a:rPr lang="ru-RU" sz="1900" dirty="0"/>
              <a:t>и неправителствения </a:t>
            </a:r>
            <a:r>
              <a:rPr lang="ru-RU" sz="1900" dirty="0" smtClean="0"/>
              <a:t>сектор, в </a:t>
            </a:r>
            <a:r>
              <a:rPr lang="ru-RU" sz="1900" dirty="0"/>
              <a:t>общообразователните и специалните </a:t>
            </a:r>
            <a:r>
              <a:rPr lang="ru-RU" sz="1900" dirty="0" smtClean="0"/>
              <a:t>училища</a:t>
            </a:r>
          </a:p>
          <a:p>
            <a:pPr marL="342900" indent="-342900" algn="l">
              <a:spcBef>
                <a:spcPts val="0"/>
              </a:spcBef>
              <a:buFontTx/>
              <a:buChar char="-"/>
            </a:pPr>
            <a:r>
              <a:rPr lang="ru-RU" sz="1900" dirty="0" smtClean="0"/>
              <a:t>в </a:t>
            </a:r>
            <a:r>
              <a:rPr lang="ru-RU" sz="1900" dirty="0"/>
              <a:t>институции в системата за ресоциализация на общинско и национално </a:t>
            </a:r>
            <a:r>
              <a:rPr lang="ru-RU" sz="1900" dirty="0" smtClean="0"/>
              <a:t>равнище – образователни </a:t>
            </a:r>
            <a:r>
              <a:rPr lang="ru-RU" sz="1900" dirty="0"/>
              <a:t>и възпитателни, социално-педагогически, корекционни институции и </a:t>
            </a:r>
            <a:r>
              <a:rPr lang="ru-RU" sz="1900" dirty="0" smtClean="0"/>
              <a:t>организации</a:t>
            </a:r>
          </a:p>
          <a:p>
            <a:pPr marL="342900" indent="-342900" algn="l">
              <a:spcBef>
                <a:spcPts val="0"/>
              </a:spcBef>
              <a:buFontTx/>
              <a:buChar char="-"/>
            </a:pPr>
            <a:r>
              <a:rPr lang="ru-RU" sz="1900" dirty="0"/>
              <a:t>секретари на комисии, педагози, възпитатели, педагогически съветници, инспектори, експерти, сътрудници, организатори и координатори на дейности, свързани с превенция и корекция на девиантно и делинквентно поведение.</a:t>
            </a:r>
          </a:p>
          <a:p>
            <a:pPr>
              <a:spcBef>
                <a:spcPts val="0"/>
              </a:spcBef>
            </a:pPr>
            <a:endParaRPr lang="bg-BG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570323" y="2113506"/>
            <a:ext cx="1621677" cy="14814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02247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06286" y="979714"/>
            <a:ext cx="10789920" cy="431075"/>
          </a:xfrm>
        </p:spPr>
        <p:txBody>
          <a:bodyPr/>
          <a:lstStyle/>
          <a:p>
            <a:r>
              <a:rPr lang="ru-RU" sz="2700" dirty="0">
                <a:hlinkClick r:id="rId2"/>
              </a:rPr>
              <a:t>Съвременни образователни </a:t>
            </a:r>
            <a:r>
              <a:rPr lang="ru-RU" sz="2700" dirty="0" smtClean="0">
                <a:hlinkClick r:id="rId2"/>
              </a:rPr>
              <a:t>технологии</a:t>
            </a:r>
            <a:r>
              <a:rPr lang="ru-RU" sz="2700" dirty="0" smtClean="0"/>
              <a:t/>
            </a:r>
            <a:br>
              <a:rPr lang="ru-RU" sz="2700" dirty="0" smtClean="0"/>
            </a:br>
            <a:r>
              <a:rPr lang="ru-RU" sz="2700" dirty="0" smtClean="0"/>
              <a:t> </a:t>
            </a:r>
            <a:endParaRPr lang="bg-BG" sz="27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" y="1293223"/>
            <a:ext cx="11930743" cy="5290457"/>
          </a:xfrm>
        </p:spPr>
        <p:txBody>
          <a:bodyPr/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ru-RU" sz="1900" i="1" dirty="0"/>
              <a:t>Срок на обучение</a:t>
            </a:r>
            <a:r>
              <a:rPr lang="ru-RU" sz="1900" dirty="0"/>
              <a:t>: </a:t>
            </a:r>
            <a:r>
              <a:rPr lang="ru-RU" sz="1900" dirty="0" smtClean="0"/>
              <a:t>2 </a:t>
            </a:r>
            <a:r>
              <a:rPr lang="bg-BG" sz="1900" dirty="0" smtClean="0"/>
              <a:t>семестъра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ru-RU" sz="1900" i="1" dirty="0" smtClean="0"/>
              <a:t>	Срок </a:t>
            </a:r>
            <a:r>
              <a:rPr lang="ru-RU" sz="1900" i="1" dirty="0"/>
              <a:t>на обучение</a:t>
            </a:r>
            <a:r>
              <a:rPr lang="ru-RU" sz="1900" dirty="0"/>
              <a:t>:</a:t>
            </a:r>
            <a:r>
              <a:rPr lang="ru-RU" sz="1900" dirty="0" smtClean="0"/>
              <a:t> 3 семестъра –  с </a:t>
            </a:r>
            <a:r>
              <a:rPr lang="ru-RU" sz="1900" dirty="0"/>
              <a:t>придобиване на професионална квалификация „учител</a:t>
            </a:r>
            <a:r>
              <a:rPr lang="ru-RU" sz="1900" dirty="0" smtClean="0"/>
              <a:t>“</a:t>
            </a:r>
            <a:endParaRPr lang="ru-RU" sz="1900" dirty="0"/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1900" i="1" dirty="0" smtClean="0"/>
              <a:t>(</a:t>
            </a:r>
            <a:r>
              <a:rPr lang="bg-BG" sz="1900" i="1" dirty="0" smtClean="0"/>
              <a:t>възможност за придобиване на проф. квалификация учител по чужд език, при наличие на документ за владеене на езика, ниво мин. В2)</a:t>
            </a:r>
            <a:endParaRPr lang="ru-RU" sz="1900" i="1" dirty="0" smtClean="0"/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ru-RU" sz="1900" i="1" dirty="0" smtClean="0"/>
              <a:t>Форма </a:t>
            </a:r>
            <a:r>
              <a:rPr lang="ru-RU" sz="1900" i="1" dirty="0"/>
              <a:t>на обучение</a:t>
            </a:r>
            <a:r>
              <a:rPr lang="ru-RU" sz="1900" dirty="0"/>
              <a:t>: </a:t>
            </a:r>
            <a:r>
              <a:rPr lang="ru-RU" sz="1900" dirty="0" smtClean="0"/>
              <a:t>редовна / задочна</a:t>
            </a:r>
            <a:endParaRPr lang="ru-RU" sz="1900" dirty="0"/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ru-RU" sz="1900" i="1" dirty="0" smtClean="0"/>
              <a:t>Ръководител:</a:t>
            </a:r>
            <a:r>
              <a:rPr lang="ru-RU" sz="1900" i="1" dirty="0"/>
              <a:t> </a:t>
            </a:r>
            <a:r>
              <a:rPr lang="ru-RU" sz="1900" dirty="0"/>
              <a:t>доц. д-р Лиляна </a:t>
            </a:r>
            <a:r>
              <a:rPr lang="ru-RU" sz="1900" dirty="0" smtClean="0"/>
              <a:t>Стракова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ru-RU" sz="1900" dirty="0"/>
              <a:t>Обучението завършва със </a:t>
            </a:r>
            <a:r>
              <a:rPr lang="ru-RU" sz="1900" i="1" dirty="0"/>
              <a:t>защита на </a:t>
            </a:r>
            <a:r>
              <a:rPr lang="bg-BG" sz="1900" i="1" dirty="0" smtClean="0"/>
              <a:t>дипломна работа или държавен изпит</a:t>
            </a:r>
            <a:endParaRPr lang="bg-BG" sz="1900" dirty="0" smtClean="0"/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bg-BG" sz="1900" dirty="0" smtClean="0"/>
              <a:t> </a:t>
            </a:r>
            <a:r>
              <a:rPr lang="bg-BG" sz="1900" i="1" dirty="0" smtClean="0"/>
              <a:t>Прием</a:t>
            </a:r>
            <a:r>
              <a:rPr lang="bg-BG" sz="1900" dirty="0" smtClean="0"/>
              <a:t>: от зимен семестър, с държавна субсидия (2 сем.) и обучение срещу заплащане (2 и 3 сем.)</a:t>
            </a:r>
          </a:p>
          <a:p>
            <a:pPr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ru-RU" sz="1900" b="1" dirty="0" smtClean="0"/>
              <a:t>Предназначение: </a:t>
            </a:r>
            <a:endParaRPr lang="ru-RU" sz="1900" dirty="0" smtClean="0"/>
          </a:p>
          <a:p>
            <a:pPr marL="342900" indent="-342900" algn="l">
              <a:lnSpc>
                <a:spcPct val="100000"/>
              </a:lnSpc>
              <a:spcBef>
                <a:spcPts val="0"/>
              </a:spcBef>
              <a:buFontTx/>
              <a:buChar char="-"/>
            </a:pPr>
            <a:r>
              <a:rPr lang="ru-RU" sz="1900" b="1" dirty="0" smtClean="0"/>
              <a:t>2-сем. програма </a:t>
            </a:r>
            <a:r>
              <a:rPr lang="ru-RU" sz="1900" dirty="0" smtClean="0"/>
              <a:t>е предназначена за бакалаври, завършили педагогически специалности и/или притежаващи професионална </a:t>
            </a:r>
            <a:r>
              <a:rPr lang="bg-BG" sz="1900" dirty="0" smtClean="0"/>
              <a:t>квалификация „учител“ </a:t>
            </a:r>
            <a:endParaRPr lang="ru-RU" sz="1900" dirty="0" smtClean="0"/>
          </a:p>
          <a:p>
            <a:pPr marL="285750" indent="-285750" algn="just">
              <a:lnSpc>
                <a:spcPct val="100000"/>
              </a:lnSpc>
              <a:spcBef>
                <a:spcPts val="600"/>
              </a:spcBef>
              <a:buFontTx/>
              <a:buChar char="-"/>
            </a:pPr>
            <a:r>
              <a:rPr lang="ru-RU" sz="1900" b="1" dirty="0" smtClean="0"/>
              <a:t>3-сем</a:t>
            </a:r>
            <a:r>
              <a:rPr lang="ru-RU" sz="1900" b="1" dirty="0"/>
              <a:t>. п</a:t>
            </a:r>
            <a:r>
              <a:rPr lang="ru-RU" sz="1900" b="1" dirty="0" smtClean="0"/>
              <a:t>рограма е </a:t>
            </a:r>
            <a:r>
              <a:rPr lang="ru-RU" sz="1900" dirty="0" smtClean="0"/>
              <a:t>предназначена за специалисти, от различни </a:t>
            </a:r>
            <a:r>
              <a:rPr lang="ru-RU" sz="1900" dirty="0"/>
              <a:t>области, които биха желали да работят като учители по професионалното направление, което са завършили на бакалавърско </a:t>
            </a:r>
            <a:r>
              <a:rPr lang="ru-RU" sz="1900" dirty="0" smtClean="0"/>
              <a:t>равнище, директори </a:t>
            </a:r>
            <a:r>
              <a:rPr lang="ru-RU" sz="1900" dirty="0"/>
              <a:t>и </a:t>
            </a:r>
            <a:r>
              <a:rPr lang="ru-RU" sz="1900" dirty="0" smtClean="0"/>
              <a:t>други </a:t>
            </a:r>
            <a:r>
              <a:rPr lang="ru-RU" sz="1900" dirty="0"/>
              <a:t>педагогически специалисти </a:t>
            </a:r>
            <a:r>
              <a:rPr lang="ru-RU" sz="1900" dirty="0" smtClean="0"/>
              <a:t>(педагогически </a:t>
            </a:r>
            <a:r>
              <a:rPr lang="ru-RU" sz="1900" dirty="0"/>
              <a:t>съветници, </a:t>
            </a:r>
            <a:r>
              <a:rPr lang="ru-RU" sz="1900" dirty="0" smtClean="0"/>
              <a:t>помощник-директори</a:t>
            </a:r>
            <a:r>
              <a:rPr lang="ru-RU" sz="1900" dirty="0"/>
              <a:t>, </a:t>
            </a:r>
            <a:r>
              <a:rPr lang="ru-RU" sz="1900" dirty="0" smtClean="0"/>
              <a:t>експерти и консултанти по проблемите </a:t>
            </a:r>
            <a:r>
              <a:rPr lang="ru-RU" sz="1900" dirty="0"/>
              <a:t>на </a:t>
            </a:r>
            <a:r>
              <a:rPr lang="ru-RU" sz="1900" dirty="0" smtClean="0"/>
              <a:t>образованието.</a:t>
            </a:r>
          </a:p>
          <a:p>
            <a:pPr algn="l">
              <a:lnSpc>
                <a:spcPct val="100000"/>
              </a:lnSpc>
              <a:spcBef>
                <a:spcPts val="600"/>
              </a:spcBef>
            </a:pPr>
            <a:r>
              <a:rPr lang="ru-RU" sz="1900" b="1" dirty="0" smtClean="0"/>
              <a:t>Реализация</a:t>
            </a:r>
            <a:r>
              <a:rPr lang="ru-RU" sz="1900" b="1" dirty="0"/>
              <a:t>: </a:t>
            </a:r>
            <a:endParaRPr lang="ru-RU" sz="1900" b="1" dirty="0" smtClean="0"/>
          </a:p>
          <a:p>
            <a:pPr marL="342900" indent="-342900" algn="l">
              <a:spcBef>
                <a:spcPts val="0"/>
              </a:spcBef>
              <a:buFontTx/>
              <a:buChar char="-"/>
            </a:pPr>
            <a:r>
              <a:rPr lang="ru-RU" sz="1900" dirty="0"/>
              <a:t>в</a:t>
            </a:r>
            <a:r>
              <a:rPr lang="ru-RU" sz="1900" dirty="0" smtClean="0"/>
              <a:t> училища</a:t>
            </a:r>
          </a:p>
          <a:p>
            <a:pPr marL="342900" indent="-342900" algn="l">
              <a:spcBef>
                <a:spcPts val="0"/>
              </a:spcBef>
              <a:buFontTx/>
              <a:buChar char="-"/>
            </a:pPr>
            <a:r>
              <a:rPr lang="ru-RU" sz="1900" dirty="0" smtClean="0"/>
              <a:t>в консултантски звена / центрове</a:t>
            </a:r>
            <a:endParaRPr lang="bg-BG" sz="21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474529" y="5572487"/>
            <a:ext cx="1621677" cy="14814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01145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67664" y="809898"/>
            <a:ext cx="10502416" cy="914400"/>
          </a:xfrm>
        </p:spPr>
        <p:txBody>
          <a:bodyPr/>
          <a:lstStyle/>
          <a:p>
            <a:r>
              <a:rPr lang="ru-RU" sz="2800" dirty="0">
                <a:hlinkClick r:id="rId2"/>
              </a:rPr>
              <a:t>Информационни и комуникационни технологии в </a:t>
            </a:r>
            <a:r>
              <a:rPr lang="ru-RU" sz="2800" dirty="0" smtClean="0">
                <a:hlinkClick r:id="rId2"/>
              </a:rPr>
              <a:t>образованието</a:t>
            </a:r>
            <a:endParaRPr lang="bg-BG" sz="28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8195" y="1632856"/>
            <a:ext cx="11756571" cy="5120639"/>
          </a:xfrm>
        </p:spPr>
        <p:txBody>
          <a:bodyPr/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ru-RU" sz="1700" i="1" dirty="0"/>
              <a:t>Срок на обучение</a:t>
            </a:r>
            <a:r>
              <a:rPr lang="ru-RU" sz="1700" dirty="0"/>
              <a:t>: 2 семестъра (специалисти)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ru-RU" sz="1700" i="1" dirty="0"/>
              <a:t>Форма на обучение</a:t>
            </a:r>
            <a:r>
              <a:rPr lang="ru-RU" sz="1700" dirty="0"/>
              <a:t>: редовна/дистанционна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ru-RU" sz="1700" i="1" dirty="0"/>
              <a:t>Прием</a:t>
            </a:r>
            <a:r>
              <a:rPr lang="ru-RU" sz="1700" dirty="0"/>
              <a:t>: от </a:t>
            </a:r>
            <a:r>
              <a:rPr lang="bg-BG" sz="1700" dirty="0" smtClean="0"/>
              <a:t>зимен семестър, обучение срещу заплащане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bg-BG" sz="1700" dirty="0" smtClean="0"/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bg-BG" sz="1700" i="1" dirty="0" smtClean="0"/>
              <a:t>Срок на обучение</a:t>
            </a:r>
            <a:r>
              <a:rPr lang="bg-BG" sz="1700" dirty="0" smtClean="0"/>
              <a:t>: 3 семестъра (неспециалисти)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bg-BG" sz="1700" i="1" dirty="0" smtClean="0"/>
              <a:t>Форма на обучение</a:t>
            </a:r>
            <a:r>
              <a:rPr lang="bg-BG" sz="1700" dirty="0" smtClean="0"/>
              <a:t>: задочна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bg-BG" sz="1700" i="1" dirty="0" smtClean="0"/>
              <a:t>Прием</a:t>
            </a:r>
            <a:r>
              <a:rPr lang="bg-BG" sz="1700" dirty="0" smtClean="0"/>
              <a:t>: от летен семестър, обучение срещу заплащане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bg-BG" sz="1700" i="1" dirty="0" smtClean="0"/>
              <a:t>Ръководител:</a:t>
            </a:r>
            <a:r>
              <a:rPr lang="bg-BG" sz="1700" b="1" dirty="0" smtClean="0"/>
              <a:t> </a:t>
            </a:r>
            <a:r>
              <a:rPr lang="bg-BG" sz="1700" dirty="0" smtClean="0"/>
              <a:t>доц. </a:t>
            </a:r>
            <a:r>
              <a:rPr lang="ru-RU" sz="1700" dirty="0" smtClean="0"/>
              <a:t>д-р </a:t>
            </a:r>
            <a:r>
              <a:rPr lang="ru-RU" sz="1700" dirty="0" err="1" smtClean="0"/>
              <a:t>Благовесна</a:t>
            </a:r>
            <a:r>
              <a:rPr lang="ru-RU" sz="1700" dirty="0" smtClean="0"/>
              <a:t> </a:t>
            </a:r>
            <a:r>
              <a:rPr lang="ru-RU" sz="1700" dirty="0" err="1" smtClean="0"/>
              <a:t>Йовкова</a:t>
            </a:r>
            <a:endParaRPr lang="ru-RU" sz="1700" dirty="0" smtClean="0"/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ru-RU" sz="1700" dirty="0"/>
              <a:t>Обучението завършва със </a:t>
            </a:r>
            <a:r>
              <a:rPr lang="ru-RU" sz="1700" i="1" dirty="0"/>
              <a:t>защита на дипломна работа или държавен изпит</a:t>
            </a:r>
            <a:r>
              <a:rPr lang="ru-RU" sz="1700" dirty="0"/>
              <a:t>.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ru-RU" sz="1800" dirty="0"/>
              <a:t> </a:t>
            </a:r>
            <a:r>
              <a:rPr lang="ru-RU" sz="1700" b="1" dirty="0" smtClean="0"/>
              <a:t>Предназначение: </a:t>
            </a:r>
          </a:p>
          <a:p>
            <a:pPr marL="342900" indent="-342900" algn="l">
              <a:lnSpc>
                <a:spcPct val="100000"/>
              </a:lnSpc>
              <a:spcBef>
                <a:spcPts val="0"/>
              </a:spcBef>
              <a:buFontTx/>
              <a:buChar char="-"/>
            </a:pPr>
            <a:r>
              <a:rPr lang="ru-RU" sz="1700" b="1" dirty="0" smtClean="0"/>
              <a:t>2-сем. програма </a:t>
            </a:r>
            <a:r>
              <a:rPr lang="ru-RU" sz="1700" dirty="0" smtClean="0"/>
              <a:t>е </a:t>
            </a:r>
            <a:r>
              <a:rPr lang="ru-RU" sz="1700" dirty="0"/>
              <a:t>предназначена за бакалаври, завършили педагогически специалности и/или притежаващи професионална </a:t>
            </a:r>
            <a:r>
              <a:rPr lang="bg-BG" sz="1700" dirty="0"/>
              <a:t>квалификация „учител“ </a:t>
            </a:r>
            <a:endParaRPr lang="ru-RU" sz="1700" dirty="0"/>
          </a:p>
          <a:p>
            <a:pPr marL="285750" indent="-285750" algn="l">
              <a:lnSpc>
                <a:spcPct val="100000"/>
              </a:lnSpc>
              <a:spcBef>
                <a:spcPts val="0"/>
              </a:spcBef>
              <a:buFontTx/>
              <a:buChar char="-"/>
            </a:pPr>
            <a:r>
              <a:rPr lang="ru-RU" sz="1700" b="1" dirty="0" smtClean="0"/>
              <a:t>3-сем. програма </a:t>
            </a:r>
            <a:r>
              <a:rPr lang="ru-RU" sz="1700" dirty="0"/>
              <a:t>е предназначена</a:t>
            </a:r>
            <a:r>
              <a:rPr lang="ru-RU" sz="1700" dirty="0" smtClean="0"/>
              <a:t> </a:t>
            </a:r>
            <a:r>
              <a:rPr lang="ru-RU" sz="1700" dirty="0"/>
              <a:t>за завършили бакалавърска степен от всички </a:t>
            </a:r>
            <a:r>
              <a:rPr lang="ru-RU" sz="1700" dirty="0" smtClean="0"/>
              <a:t>други специалности.</a:t>
            </a:r>
            <a:endParaRPr lang="ru-RU" sz="1700" b="1" dirty="0" smtClean="0"/>
          </a:p>
          <a:p>
            <a:pPr algn="l">
              <a:lnSpc>
                <a:spcPct val="100000"/>
              </a:lnSpc>
              <a:spcBef>
                <a:spcPts val="0"/>
              </a:spcBef>
            </a:pPr>
            <a:r>
              <a:rPr lang="ru-RU" sz="1700" b="1" dirty="0" smtClean="0"/>
              <a:t>								</a:t>
            </a:r>
          </a:p>
          <a:p>
            <a:pPr algn="l">
              <a:lnSpc>
                <a:spcPct val="100000"/>
              </a:lnSpc>
              <a:spcBef>
                <a:spcPts val="0"/>
              </a:spcBef>
            </a:pPr>
            <a:r>
              <a:rPr lang="ru-RU" sz="1700" b="1" dirty="0" smtClean="0"/>
              <a:t>Реализация</a:t>
            </a:r>
            <a:r>
              <a:rPr lang="ru-RU" sz="1700" b="1" dirty="0"/>
              <a:t>: </a:t>
            </a:r>
            <a:endParaRPr lang="ru-RU" sz="1700" b="1" dirty="0" smtClean="0"/>
          </a:p>
          <a:p>
            <a:pPr marL="285750" indent="-285750" algn="l">
              <a:lnSpc>
                <a:spcPct val="100000"/>
              </a:lnSpc>
              <a:spcBef>
                <a:spcPts val="0"/>
              </a:spcBef>
              <a:buFontTx/>
              <a:buChar char="-"/>
            </a:pPr>
            <a:r>
              <a:rPr lang="ru-RU" sz="1600" dirty="0" smtClean="0"/>
              <a:t>специалисти </a:t>
            </a:r>
            <a:r>
              <a:rPr lang="ru-RU" sz="1600" dirty="0"/>
              <a:t>по дистанционно </a:t>
            </a:r>
            <a:r>
              <a:rPr lang="ru-RU" sz="1600" dirty="0" smtClean="0"/>
              <a:t>обучение</a:t>
            </a:r>
            <a:endParaRPr lang="ru-RU" sz="1600" dirty="0"/>
          </a:p>
          <a:p>
            <a:pPr marL="285750" indent="-285750" algn="l">
              <a:lnSpc>
                <a:spcPct val="100000"/>
              </a:lnSpc>
              <a:spcBef>
                <a:spcPts val="0"/>
              </a:spcBef>
              <a:buFontTx/>
              <a:buChar char="-"/>
            </a:pPr>
            <a:r>
              <a:rPr lang="ru-RU" sz="1600" dirty="0" smtClean="0"/>
              <a:t>учител/преподавател</a:t>
            </a:r>
            <a:r>
              <a:rPr lang="ru-RU" sz="1600" dirty="0"/>
              <a:t>, по информационни технологии в занимания по интереси и в център за подкрепа за личностно </a:t>
            </a:r>
            <a:r>
              <a:rPr lang="ru-RU" sz="1600" dirty="0" smtClean="0"/>
              <a:t>развитие</a:t>
            </a:r>
            <a:endParaRPr lang="ru-RU" sz="1600" dirty="0"/>
          </a:p>
          <a:p>
            <a:pPr marL="285750" indent="-285750" algn="l">
              <a:lnSpc>
                <a:spcPct val="100000"/>
              </a:lnSpc>
              <a:spcBef>
                <a:spcPts val="0"/>
              </a:spcBef>
              <a:buFontTx/>
              <a:buChar char="-"/>
            </a:pPr>
            <a:r>
              <a:rPr lang="ru-RU" sz="1600" dirty="0" smtClean="0"/>
              <a:t>проектанти </a:t>
            </a:r>
            <a:r>
              <a:rPr lang="ru-RU" sz="1600" dirty="0"/>
              <a:t>и разработчици на електронно учебно съдържание в средното и висшето образование, научни </a:t>
            </a:r>
            <a:r>
              <a:rPr lang="ru-RU" sz="1600" dirty="0" smtClean="0"/>
              <a:t>институти</a:t>
            </a:r>
          </a:p>
          <a:p>
            <a:pPr marL="285750" indent="-285750" algn="l">
              <a:lnSpc>
                <a:spcPct val="100000"/>
              </a:lnSpc>
              <a:spcBef>
                <a:spcPts val="0"/>
              </a:spcBef>
              <a:buFontTx/>
              <a:buChar char="-"/>
            </a:pPr>
            <a:r>
              <a:rPr lang="ru-RU" sz="1600" dirty="0"/>
              <a:t>експерт-оценители на курсове, програми и проекти </a:t>
            </a:r>
            <a:r>
              <a:rPr lang="ru-RU" sz="1600" dirty="0" smtClean="0"/>
              <a:t>с използване на ИКТ</a:t>
            </a:r>
          </a:p>
          <a:p>
            <a:pPr marL="285750" indent="-285750" algn="l">
              <a:lnSpc>
                <a:spcPct val="100000"/>
              </a:lnSpc>
              <a:spcBef>
                <a:spcPts val="0"/>
              </a:spcBef>
              <a:buFontTx/>
              <a:buChar char="-"/>
            </a:pPr>
            <a:r>
              <a:rPr lang="ru-RU" sz="1600" dirty="0"/>
              <a:t>к</a:t>
            </a:r>
            <a:r>
              <a:rPr lang="ru-RU" sz="1600" dirty="0" smtClean="0"/>
              <a:t>онсултанти, автори на проекти </a:t>
            </a:r>
            <a:r>
              <a:rPr lang="ru-RU" sz="1600" dirty="0"/>
              <a:t>с използване на </a:t>
            </a:r>
            <a:r>
              <a:rPr lang="ru-RU" sz="1600" dirty="0" smtClean="0"/>
              <a:t>ИКТ</a:t>
            </a:r>
            <a:r>
              <a:rPr lang="en-US" sz="1600" dirty="0" smtClean="0"/>
              <a:t> </a:t>
            </a:r>
            <a:r>
              <a:rPr lang="bg-BG" sz="1600" dirty="0" smtClean="0"/>
              <a:t>                                </a:t>
            </a:r>
            <a:r>
              <a:rPr lang="en-US" sz="1600" dirty="0" smtClean="0"/>
              <a:t> </a:t>
            </a:r>
            <a:r>
              <a:rPr lang="bg-BG" sz="1600" dirty="0" smtClean="0">
                <a:hlinkClick r:id="rId3"/>
              </a:rPr>
              <a:t>Допълнителна информация за програмата</a:t>
            </a:r>
            <a:endParaRPr lang="bg-BG" sz="1600" dirty="0" smtClean="0"/>
          </a:p>
          <a:p>
            <a:pPr marL="285750" indent="-285750" algn="l">
              <a:lnSpc>
                <a:spcPct val="100000"/>
              </a:lnSpc>
              <a:spcBef>
                <a:spcPts val="0"/>
              </a:spcBef>
              <a:buFontTx/>
              <a:buChar char="-"/>
            </a:pPr>
            <a:endParaRPr lang="ru-RU" sz="1600" dirty="0"/>
          </a:p>
          <a:p>
            <a:pPr marL="285750" indent="-285750" algn="l">
              <a:lnSpc>
                <a:spcPct val="100000"/>
              </a:lnSpc>
              <a:spcBef>
                <a:spcPts val="0"/>
              </a:spcBef>
              <a:buFontTx/>
              <a:buChar char="-"/>
            </a:pPr>
            <a:endParaRPr lang="ru-RU" sz="1700" dirty="0"/>
          </a:p>
          <a:p>
            <a:pPr algn="l">
              <a:lnSpc>
                <a:spcPct val="100000"/>
              </a:lnSpc>
              <a:spcBef>
                <a:spcPts val="0"/>
              </a:spcBef>
            </a:pPr>
            <a:endParaRPr lang="ru-RU" sz="1900" b="1" dirty="0"/>
          </a:p>
          <a:p>
            <a:pPr algn="l">
              <a:lnSpc>
                <a:spcPct val="100000"/>
              </a:lnSpc>
              <a:spcBef>
                <a:spcPts val="0"/>
              </a:spcBef>
            </a:pPr>
            <a:endParaRPr lang="ru-RU" sz="1900" b="1" dirty="0" smtClean="0"/>
          </a:p>
          <a:p>
            <a:pPr algn="l">
              <a:lnSpc>
                <a:spcPct val="100000"/>
              </a:lnSpc>
              <a:spcBef>
                <a:spcPts val="0"/>
              </a:spcBef>
            </a:pPr>
            <a:endParaRPr lang="bg-BG" sz="19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448403" y="2711720"/>
            <a:ext cx="1621677" cy="14814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46087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67664" y="796835"/>
            <a:ext cx="10624336" cy="901336"/>
          </a:xfrm>
        </p:spPr>
        <p:txBody>
          <a:bodyPr/>
          <a:lstStyle/>
          <a:p>
            <a:r>
              <a:rPr lang="ru-RU" sz="2800" dirty="0">
                <a:hlinkClick r:id="rId2"/>
              </a:rPr>
              <a:t>Кариерно образование в институции и мрежи за неформално образование</a:t>
            </a:r>
            <a:endParaRPr lang="bg-BG" sz="28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39634" y="1698171"/>
            <a:ext cx="11639005" cy="5016138"/>
          </a:xfrm>
        </p:spPr>
        <p:txBody>
          <a:bodyPr/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ru-RU" sz="1900" i="1" dirty="0"/>
              <a:t>Срок на обучение</a:t>
            </a:r>
            <a:r>
              <a:rPr lang="ru-RU" sz="1900" dirty="0" smtClean="0"/>
              <a:t>: 2 </a:t>
            </a:r>
            <a:r>
              <a:rPr lang="ru-RU" sz="1900" dirty="0"/>
              <a:t>семестъра (специалисти</a:t>
            </a:r>
            <a:r>
              <a:rPr lang="ru-RU" sz="1900" dirty="0" smtClean="0"/>
              <a:t>) и 3 </a:t>
            </a:r>
            <a:r>
              <a:rPr lang="ru-RU" sz="1900" dirty="0"/>
              <a:t>семестъра (неспециалисти)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ru-RU" sz="1900" dirty="0"/>
              <a:t> </a:t>
            </a:r>
            <a:r>
              <a:rPr lang="ru-RU" sz="1900" i="1" dirty="0" smtClean="0"/>
              <a:t>Форма </a:t>
            </a:r>
            <a:r>
              <a:rPr lang="ru-RU" sz="1900" i="1" dirty="0"/>
              <a:t>на обучение</a:t>
            </a:r>
            <a:r>
              <a:rPr lang="ru-RU" sz="1900" dirty="0"/>
              <a:t>:</a:t>
            </a:r>
            <a:r>
              <a:rPr lang="ru-RU" sz="1900" i="1" dirty="0"/>
              <a:t> </a:t>
            </a:r>
            <a:r>
              <a:rPr lang="ru-RU" sz="1900" dirty="0"/>
              <a:t>задочна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ru-RU" sz="1900" dirty="0"/>
              <a:t> </a:t>
            </a:r>
            <a:r>
              <a:rPr lang="ru-RU" sz="1900" i="1" dirty="0" smtClean="0"/>
              <a:t>Ръководител</a:t>
            </a:r>
            <a:r>
              <a:rPr lang="ru-RU" sz="1900" i="1" dirty="0"/>
              <a:t>: </a:t>
            </a:r>
            <a:r>
              <a:rPr lang="ru-RU" sz="1900" dirty="0" smtClean="0"/>
              <a:t>доц. д-р </a:t>
            </a:r>
            <a:r>
              <a:rPr lang="ru-RU" sz="1900" dirty="0" err="1" smtClean="0"/>
              <a:t>Илиана</a:t>
            </a:r>
            <a:r>
              <a:rPr lang="ru-RU" sz="1900" dirty="0" smtClean="0"/>
              <a:t> </a:t>
            </a:r>
            <a:r>
              <a:rPr lang="ru-RU" sz="1900" dirty="0" err="1" smtClean="0"/>
              <a:t>Петкова</a:t>
            </a:r>
            <a:endParaRPr lang="ru-RU" sz="1900" dirty="0" smtClean="0"/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bg-BG" sz="1900" dirty="0" smtClean="0"/>
              <a:t>Обучението завършва със </a:t>
            </a:r>
            <a:r>
              <a:rPr lang="bg-BG" sz="1900" i="1" dirty="0" smtClean="0"/>
              <a:t>защита на дипломна работа</a:t>
            </a:r>
            <a:r>
              <a:rPr lang="bg-BG" sz="1900" dirty="0" smtClean="0"/>
              <a:t>.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bg-BG" sz="1900" dirty="0" smtClean="0"/>
              <a:t> </a:t>
            </a:r>
            <a:r>
              <a:rPr lang="bg-BG" sz="1900" i="1" dirty="0" smtClean="0"/>
              <a:t>Прием</a:t>
            </a:r>
            <a:r>
              <a:rPr lang="bg-BG" sz="1900" dirty="0" smtClean="0"/>
              <a:t>: от зимен семестър, обучение срещу заплащане.</a:t>
            </a:r>
          </a:p>
          <a:p>
            <a:pPr algn="l">
              <a:lnSpc>
                <a:spcPct val="100000"/>
              </a:lnSpc>
              <a:spcBef>
                <a:spcPts val="0"/>
              </a:spcBef>
            </a:pPr>
            <a:endParaRPr lang="ru-RU" sz="1900" b="1" dirty="0" smtClean="0"/>
          </a:p>
          <a:p>
            <a:pPr algn="l">
              <a:lnSpc>
                <a:spcPct val="100000"/>
              </a:lnSpc>
              <a:spcBef>
                <a:spcPts val="0"/>
              </a:spcBef>
            </a:pPr>
            <a:r>
              <a:rPr lang="ru-RU" sz="1900" b="1" dirty="0" smtClean="0"/>
              <a:t>Предназначение</a:t>
            </a:r>
            <a:r>
              <a:rPr lang="ru-RU" sz="1900" b="1" dirty="0"/>
              <a:t>: </a:t>
            </a:r>
          </a:p>
          <a:p>
            <a:pPr algn="l">
              <a:lnSpc>
                <a:spcPct val="100000"/>
              </a:lnSpc>
              <a:spcBef>
                <a:spcPts val="0"/>
              </a:spcBef>
            </a:pPr>
            <a:r>
              <a:rPr lang="en-US" sz="2000" b="1" dirty="0" smtClean="0"/>
              <a:t>- </a:t>
            </a:r>
            <a:r>
              <a:rPr lang="ru-RU" sz="2000" b="1" dirty="0" smtClean="0"/>
              <a:t>2-сем</a:t>
            </a:r>
            <a:r>
              <a:rPr lang="ru-RU" sz="2000" b="1" dirty="0"/>
              <a:t>. програма </a:t>
            </a:r>
            <a:r>
              <a:rPr lang="ru-RU" sz="2000" dirty="0"/>
              <a:t>е предназначена за бакалаври, завършили специалност «Неформално образование».</a:t>
            </a:r>
          </a:p>
          <a:p>
            <a:pPr algn="l">
              <a:lnSpc>
                <a:spcPct val="100000"/>
              </a:lnSpc>
              <a:spcBef>
                <a:spcPts val="0"/>
              </a:spcBef>
            </a:pPr>
            <a:r>
              <a:rPr lang="en-US" sz="1900" b="1" dirty="0" smtClean="0"/>
              <a:t>- </a:t>
            </a:r>
            <a:r>
              <a:rPr lang="ru-RU" sz="1900" b="1" dirty="0" smtClean="0"/>
              <a:t>3-сем</a:t>
            </a:r>
            <a:r>
              <a:rPr lang="ru-RU" sz="1900" b="1" dirty="0"/>
              <a:t>. </a:t>
            </a:r>
            <a:r>
              <a:rPr lang="ru-RU" sz="1900" b="1" dirty="0" smtClean="0"/>
              <a:t>програма </a:t>
            </a:r>
            <a:r>
              <a:rPr lang="ru-RU" sz="1900" dirty="0"/>
              <a:t>е предназначена за завършили бакалавърска степен от всички </a:t>
            </a:r>
            <a:r>
              <a:rPr lang="ru-RU" sz="1900" dirty="0" smtClean="0"/>
              <a:t>други специалности</a:t>
            </a:r>
            <a:r>
              <a:rPr lang="ru-RU" sz="1900" dirty="0"/>
              <a:t>.</a:t>
            </a:r>
            <a:endParaRPr lang="ru-RU" sz="1900" b="1" dirty="0"/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ru-RU" dirty="0" smtClean="0"/>
              <a:t>	</a:t>
            </a:r>
            <a:r>
              <a:rPr lang="ru-RU" sz="2000" b="1" dirty="0" smtClean="0">
                <a:solidFill>
                  <a:schemeClr val="accent1">
                    <a:lumMod val="50000"/>
                  </a:schemeClr>
                </a:solidFill>
              </a:rPr>
              <a:t>Възможност </a:t>
            </a:r>
            <a:r>
              <a:rPr lang="ru-RU" sz="2000" b="1" dirty="0">
                <a:solidFill>
                  <a:schemeClr val="accent1">
                    <a:lumMod val="50000"/>
                  </a:schemeClr>
                </a:solidFill>
              </a:rPr>
              <a:t>за придобиване на международно валидирания сертификат за кариерен консултант GCDF.</a:t>
            </a:r>
          </a:p>
          <a:p>
            <a:pPr algn="l">
              <a:lnSpc>
                <a:spcPct val="100000"/>
              </a:lnSpc>
              <a:spcBef>
                <a:spcPts val="0"/>
              </a:spcBef>
            </a:pPr>
            <a:r>
              <a:rPr lang="ru-RU" sz="1900" b="1" dirty="0"/>
              <a:t>Реализация: </a:t>
            </a:r>
            <a:endParaRPr lang="ru-RU" sz="1900" dirty="0"/>
          </a:p>
          <a:p>
            <a:pPr marL="342900" indent="-342900" algn="l">
              <a:lnSpc>
                <a:spcPct val="100000"/>
              </a:lnSpc>
              <a:spcBef>
                <a:spcPts val="0"/>
              </a:spcBef>
              <a:buFontTx/>
              <a:buChar char="-"/>
            </a:pPr>
            <a:r>
              <a:rPr lang="ru-RU" sz="1800" dirty="0" smtClean="0"/>
              <a:t>ръководители </a:t>
            </a:r>
            <a:r>
              <a:rPr lang="ru-RU" sz="1800" dirty="0"/>
              <a:t>и управители на кариерни </a:t>
            </a:r>
            <a:r>
              <a:rPr lang="ru-RU" sz="1800" dirty="0" smtClean="0"/>
              <a:t>центрове</a:t>
            </a:r>
          </a:p>
          <a:p>
            <a:pPr marL="342900" indent="-342900" algn="l">
              <a:lnSpc>
                <a:spcPct val="100000"/>
              </a:lnSpc>
              <a:spcBef>
                <a:spcPts val="0"/>
              </a:spcBef>
              <a:buFontTx/>
              <a:buChar char="-"/>
            </a:pPr>
            <a:r>
              <a:rPr lang="ru-RU" sz="1800" dirty="0" smtClean="0"/>
              <a:t>експерти </a:t>
            </a:r>
            <a:r>
              <a:rPr lang="ru-RU" sz="1800" dirty="0"/>
              <a:t>по кариерно </a:t>
            </a:r>
            <a:r>
              <a:rPr lang="ru-RU" sz="1800" dirty="0" smtClean="0"/>
              <a:t>образование и обучаващи </a:t>
            </a:r>
            <a:r>
              <a:rPr lang="ru-RU" sz="1800" dirty="0"/>
              <a:t>по кариерно </a:t>
            </a:r>
            <a:r>
              <a:rPr lang="ru-RU" sz="1800" dirty="0" smtClean="0"/>
              <a:t>образование</a:t>
            </a:r>
          </a:p>
          <a:p>
            <a:pPr marL="342900" indent="-342900" algn="l">
              <a:lnSpc>
                <a:spcPct val="100000"/>
              </a:lnSpc>
              <a:spcBef>
                <a:spcPts val="0"/>
              </a:spcBef>
              <a:buFontTx/>
              <a:buChar char="-"/>
            </a:pPr>
            <a:r>
              <a:rPr lang="ru-RU" sz="1800" dirty="0" smtClean="0"/>
              <a:t>кариерни </a:t>
            </a:r>
            <a:r>
              <a:rPr lang="ru-RU" sz="1800" dirty="0"/>
              <a:t>консултанти и специалисти по обучение и кариерно развитие на персонала (за придобилите валидирания международен </a:t>
            </a:r>
            <a:r>
              <a:rPr lang="ru-RU" sz="1800" dirty="0" smtClean="0"/>
              <a:t>сертификат)</a:t>
            </a:r>
          </a:p>
          <a:p>
            <a:pPr marL="342900" indent="-342900" algn="l">
              <a:lnSpc>
                <a:spcPct val="100000"/>
              </a:lnSpc>
              <a:spcBef>
                <a:spcPts val="0"/>
              </a:spcBef>
              <a:buFontTx/>
              <a:buChar char="-"/>
            </a:pPr>
            <a:r>
              <a:rPr lang="ru-RU" sz="1800" dirty="0" smtClean="0"/>
              <a:t>посредници </a:t>
            </a:r>
            <a:r>
              <a:rPr lang="ru-RU" sz="1800" dirty="0"/>
              <a:t>на услуги за кариерно </a:t>
            </a:r>
            <a:r>
              <a:rPr lang="ru-RU" sz="1800" dirty="0" smtClean="0"/>
              <a:t>образование; сътрудници-консултанти</a:t>
            </a:r>
            <a:endParaRPr lang="bg-BG" sz="18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356962" y="1984056"/>
            <a:ext cx="1621677" cy="14814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84078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Violet II">
      <a:dk1>
        <a:sysClr val="windowText" lastClr="000000"/>
      </a:dk1>
      <a:lt1>
        <a:sysClr val="window" lastClr="FFFFFF"/>
      </a:lt1>
      <a:dk2>
        <a:srgbClr val="632E62"/>
      </a:dk2>
      <a:lt2>
        <a:srgbClr val="EAE5EB"/>
      </a:lt2>
      <a:accent1>
        <a:srgbClr val="92278F"/>
      </a:accent1>
      <a:accent2>
        <a:srgbClr val="9B57D3"/>
      </a:accent2>
      <a:accent3>
        <a:srgbClr val="755DD9"/>
      </a:accent3>
      <a:accent4>
        <a:srgbClr val="665EB8"/>
      </a:accent4>
      <a:accent5>
        <a:srgbClr val="45A5ED"/>
      </a:accent5>
      <a:accent6>
        <a:srgbClr val="5982DB"/>
      </a:accent6>
      <a:hlink>
        <a:srgbClr val="0066FF"/>
      </a:hlink>
      <a:folHlink>
        <a:srgbClr val="666699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1035</TotalTime>
  <Words>300</Words>
  <Application>Microsoft Office PowerPoint</Application>
  <PresentationFormat>Широк екран</PresentationFormat>
  <Paragraphs>238</Paragraphs>
  <Slides>18</Slides>
  <Notes>0</Notes>
  <HiddenSlides>0</HiddenSlides>
  <MMClips>0</MMClips>
  <ScaleCrop>false</ScaleCrop>
  <HeadingPairs>
    <vt:vector size="6" baseType="variant">
      <vt:variant>
        <vt:lpstr>Използвани шрифтове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Заглавия на слайдовете</vt:lpstr>
      </vt:variant>
      <vt:variant>
        <vt:i4>18</vt:i4>
      </vt:variant>
    </vt:vector>
  </HeadingPairs>
  <TitlesOfParts>
    <vt:vector size="24" baseType="lpstr">
      <vt:lpstr>Arial</vt:lpstr>
      <vt:lpstr>Calibri</vt:lpstr>
      <vt:lpstr>Calibri Light</vt:lpstr>
      <vt:lpstr>SP Trajan2ML</vt:lpstr>
      <vt:lpstr>Times New Roman</vt:lpstr>
      <vt:lpstr>Office Theme</vt:lpstr>
      <vt:lpstr>Магистърски програми във Факултет по педагогика </vt:lpstr>
      <vt:lpstr>1.1. Теория и управление на образованието </vt:lpstr>
      <vt:lpstr>Образователен мениджмънт</vt:lpstr>
      <vt:lpstr>Мениджмънт на услуги и организации за неформално образование</vt:lpstr>
      <vt:lpstr>1.2. Педагогика</vt:lpstr>
      <vt:lpstr>Педагогика на девиантното поведение</vt:lpstr>
      <vt:lpstr>Съвременни образователни технологии  </vt:lpstr>
      <vt:lpstr>Информационни и комуникационни технологии в образованието</vt:lpstr>
      <vt:lpstr>Кариерно образование в институции и мрежи за неформално образование</vt:lpstr>
      <vt:lpstr>Дизайн за дигитално учене</vt:lpstr>
      <vt:lpstr>Артистични подходи в образованието междууниверситетска програма – съвместно обучение с НАТФИЗ „Кръстьо Сарафов“</vt:lpstr>
      <vt:lpstr>3.4. Социални дейности</vt:lpstr>
      <vt:lpstr>Управление на институциите за социална работа</vt:lpstr>
      <vt:lpstr>Социална работа с деца и семейства</vt:lpstr>
      <vt:lpstr>Клинична социална работа</vt:lpstr>
      <vt:lpstr>Квалификация и пренасочване на работна сила</vt:lpstr>
      <vt:lpstr>Социална работа с бежанци и мигранти</vt:lpstr>
      <vt:lpstr>Църковно социално дело (междуфакултетска програма)</vt:lpstr>
    </vt:vector>
  </TitlesOfParts>
  <Company>SU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Gorok</dc:creator>
  <cp:lastModifiedBy>Vania</cp:lastModifiedBy>
  <cp:revision>293</cp:revision>
  <dcterms:created xsi:type="dcterms:W3CDTF">2016-03-29T08:52:53Z</dcterms:created>
  <dcterms:modified xsi:type="dcterms:W3CDTF">2023-06-18T06:07:42Z</dcterms:modified>
</cp:coreProperties>
</file>