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1" r:id="rId4"/>
    <p:sldId id="262" r:id="rId5"/>
    <p:sldId id="266" r:id="rId6"/>
    <p:sldId id="263" r:id="rId7"/>
    <p:sldId id="264"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3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667871"/>
            <a:ext cx="8915399" cy="952500"/>
          </a:xfrm>
        </p:spPr>
        <p:txBody>
          <a:bodyPr>
            <a:normAutofit/>
          </a:bodyPr>
          <a:lstStyle/>
          <a:p>
            <a:pPr algn="ctr"/>
            <a:r>
              <a:rPr lang="bg-BG" sz="3600" dirty="0" smtClean="0">
                <a:latin typeface="Times New Roman" panose="02020603050405020304" pitchFamily="18" charset="0"/>
                <a:cs typeface="Times New Roman" panose="02020603050405020304" pitchFamily="18" charset="0"/>
              </a:rPr>
              <a:t>Тренировка в домашни условия</a:t>
            </a:r>
            <a:endParaRPr lang="bg-BG"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3" y="4194675"/>
            <a:ext cx="8915399" cy="1488950"/>
          </a:xfrm>
        </p:spPr>
        <p:txBody>
          <a:bodyPr>
            <a:normAutofit/>
          </a:bodyPr>
          <a:lstStyle/>
          <a:p>
            <a:pPr algn="r"/>
            <a:r>
              <a:rPr lang="bg-BG" b="1" i="1" dirty="0" smtClean="0">
                <a:latin typeface="Times New Roman" panose="02020603050405020304" pitchFamily="18" charset="0"/>
                <a:cs typeface="Times New Roman" panose="02020603050405020304" pitchFamily="18" charset="0"/>
              </a:rPr>
              <a:t>Петър Колев</a:t>
            </a:r>
          </a:p>
          <a:p>
            <a:pPr algn="r"/>
            <a:r>
              <a:rPr lang="bg-BG" b="1" i="1" dirty="0" smtClean="0">
                <a:latin typeface="Times New Roman" panose="02020603050405020304" pitchFamily="18" charset="0"/>
                <a:cs typeface="Times New Roman" panose="02020603050405020304" pitchFamily="18" charset="0"/>
              </a:rPr>
              <a:t>Департамент по спорт</a:t>
            </a:r>
          </a:p>
          <a:p>
            <a:pPr algn="r"/>
            <a:r>
              <a:rPr lang="bg-BG" b="1" i="1" dirty="0" smtClean="0">
                <a:latin typeface="Times New Roman" panose="02020603050405020304" pitchFamily="18" charset="0"/>
                <a:cs typeface="Times New Roman" panose="02020603050405020304" pitchFamily="18" charset="0"/>
              </a:rPr>
              <a:t>СУ </a:t>
            </a:r>
            <a:r>
              <a:rPr lang="bg-BG" b="1" i="1" dirty="0" smtClean="0">
                <a:latin typeface="Times New Roman" panose="02020603050405020304" pitchFamily="18" charset="0"/>
                <a:cs typeface="Times New Roman" panose="02020603050405020304" pitchFamily="18" charset="0"/>
              </a:rPr>
              <a:t>„Св</a:t>
            </a:r>
            <a:r>
              <a:rPr lang="bg-BG" b="1" i="1" dirty="0" smtClean="0">
                <a:latin typeface="Times New Roman" panose="02020603050405020304" pitchFamily="18" charset="0"/>
                <a:cs typeface="Times New Roman" panose="02020603050405020304" pitchFamily="18" charset="0"/>
              </a:rPr>
              <a:t>. Климент </a:t>
            </a:r>
            <a:r>
              <a:rPr lang="bg-BG" b="1" i="1" dirty="0" smtClean="0">
                <a:latin typeface="Times New Roman" panose="02020603050405020304" pitchFamily="18" charset="0"/>
                <a:cs typeface="Times New Roman" panose="02020603050405020304" pitchFamily="18" charset="0"/>
              </a:rPr>
              <a:t>Охридски“</a:t>
            </a:r>
            <a:endParaRPr lang="bg-BG"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327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57944"/>
            <a:ext cx="8911687" cy="621984"/>
          </a:xfrm>
        </p:spPr>
        <p:txBody>
          <a:bodyPr>
            <a:normAutofit/>
          </a:bodyPr>
          <a:lstStyle/>
          <a:p>
            <a:pPr algn="ctr"/>
            <a:r>
              <a:rPr lang="bg-BG" sz="2400" dirty="0" smtClean="0">
                <a:latin typeface="Times New Roman" panose="02020603050405020304" pitchFamily="18" charset="0"/>
                <a:cs typeface="Times New Roman" panose="02020603050405020304" pitchFamily="18" charset="0"/>
              </a:rPr>
              <a:t>Движението е здраве</a:t>
            </a:r>
            <a:endParaRPr lang="bg-BG" sz="2400" dirty="0"/>
          </a:p>
        </p:txBody>
      </p:sp>
      <p:sp>
        <p:nvSpPr>
          <p:cNvPr id="3" name="Content Placeholder 2"/>
          <p:cNvSpPr>
            <a:spLocks noGrp="1"/>
          </p:cNvSpPr>
          <p:nvPr>
            <p:ph idx="1"/>
          </p:nvPr>
        </p:nvSpPr>
        <p:spPr>
          <a:xfrm>
            <a:off x="1317812" y="1174379"/>
            <a:ext cx="10186800" cy="5862917"/>
          </a:xfrm>
        </p:spPr>
        <p:txBody>
          <a:bodyPr>
            <a:normAutofit fontScale="70000" lnSpcReduction="20000"/>
          </a:bodyPr>
          <a:lstStyle/>
          <a:p>
            <a:pPr marL="457200" lvl="1" indent="0" algn="just">
              <a:lnSpc>
                <a:spcPct val="150000"/>
              </a:lnSpc>
              <a:buNone/>
            </a:pPr>
            <a:r>
              <a:rPr lang="bg-BG" sz="1800" dirty="0" smtClean="0">
                <a:latin typeface="Times New Roman" panose="02020603050405020304" pitchFamily="18" charset="0"/>
                <a:cs typeface="Times New Roman" panose="02020603050405020304" pitchFamily="18" charset="0"/>
              </a:rPr>
              <a:t>	</a:t>
            </a:r>
            <a:r>
              <a:rPr lang="bg-BG" sz="2600" dirty="0" smtClean="0">
                <a:solidFill>
                  <a:schemeClr val="tx1"/>
                </a:solidFill>
                <a:latin typeface="Times New Roman" panose="02020603050405020304" pitchFamily="18" charset="0"/>
                <a:cs typeface="Times New Roman" panose="02020603050405020304" pitchFamily="18" charset="0"/>
              </a:rPr>
              <a:t>Основният враг на човешкото здраве в световен мащаб е обездвижването. Много са причините то да ни съпътства в ежедневието. В определен момент от нашето развитие всички сме чували сентенцията „Движението е здраве“. Чрез движение подобряваме множество функции в работата на нашия организъм. Това е най-лесният начин да поддържаме и укрепваме здравето си. Регулиране на нормално кръвно налягане, премахване на стреса, подобряване на съня, регулиране нивото на кръвна захар, предотвратяване на затлъстяването, подобряване на самочувствието са само част от положителните въздействия на двигателната дейност</a:t>
            </a:r>
            <a:r>
              <a:rPr lang="en-US" sz="2600" dirty="0" smtClean="0">
                <a:solidFill>
                  <a:schemeClr val="tx1"/>
                </a:solidFill>
                <a:latin typeface="Times New Roman" panose="02020603050405020304" pitchFamily="18" charset="0"/>
                <a:cs typeface="Times New Roman" panose="02020603050405020304" pitchFamily="18" charset="0"/>
              </a:rPr>
              <a:t>, </a:t>
            </a:r>
            <a:r>
              <a:rPr lang="bg-BG" sz="2600" dirty="0" smtClean="0">
                <a:solidFill>
                  <a:schemeClr val="tx1"/>
                </a:solidFill>
                <a:latin typeface="Times New Roman" panose="02020603050405020304" pitchFamily="18" charset="0"/>
                <a:cs typeface="Times New Roman" panose="02020603050405020304" pitchFamily="18" charset="0"/>
              </a:rPr>
              <a:t>реализирана чрез спорт.</a:t>
            </a:r>
            <a:endParaRPr lang="bg-BG" sz="2600" dirty="0" smtClean="0">
              <a:solidFill>
                <a:srgbClr val="FF0000"/>
              </a:solidFill>
              <a:latin typeface="Times New Roman" panose="02020603050405020304" pitchFamily="18" charset="0"/>
              <a:cs typeface="Times New Roman" panose="02020603050405020304" pitchFamily="18" charset="0"/>
            </a:endParaRPr>
          </a:p>
          <a:p>
            <a:pPr marL="457200" lvl="1" indent="0" algn="just">
              <a:lnSpc>
                <a:spcPct val="150000"/>
              </a:lnSpc>
              <a:buNone/>
            </a:pPr>
            <a:r>
              <a:rPr lang="bg-BG" sz="2600" dirty="0">
                <a:solidFill>
                  <a:schemeClr val="tx1"/>
                </a:solidFill>
                <a:latin typeface="Times New Roman" panose="02020603050405020304" pitchFamily="18" charset="0"/>
                <a:cs typeface="Times New Roman" panose="02020603050405020304" pitchFamily="18" charset="0"/>
              </a:rPr>
              <a:t>	</a:t>
            </a:r>
            <a:r>
              <a:rPr lang="bg-BG" sz="2600" dirty="0" smtClean="0">
                <a:solidFill>
                  <a:schemeClr val="tx1"/>
                </a:solidFill>
                <a:latin typeface="Times New Roman" panose="02020603050405020304" pitchFamily="18" charset="0"/>
                <a:cs typeface="Times New Roman" panose="02020603050405020304" pitchFamily="18" charset="0"/>
              </a:rPr>
              <a:t>С особена сила това важи в настоящия момент, когато всички ние сме принудени да живеем в условията на карантина, причинена от разпространението на корона вируса. Единственото решение в тази ситуация е практикуването на спорт в домашни условия. Целта на настоящата презентация е да Ви даде идеи и насочи към някои от многото възможности да извършваме двигателна дейност в тези условия.</a:t>
            </a:r>
          </a:p>
          <a:p>
            <a:pPr marL="457200" lvl="1" indent="0" algn="just">
              <a:lnSpc>
                <a:spcPct val="150000"/>
              </a:lnSpc>
              <a:buNone/>
            </a:pPr>
            <a:r>
              <a:rPr lang="bg-BG" sz="2600" dirty="0">
                <a:solidFill>
                  <a:schemeClr val="tx1"/>
                </a:solidFill>
                <a:latin typeface="Times New Roman" panose="02020603050405020304" pitchFamily="18" charset="0"/>
                <a:cs typeface="Times New Roman" panose="02020603050405020304" pitchFamily="18" charset="0"/>
              </a:rPr>
              <a:t>	</a:t>
            </a:r>
            <a:r>
              <a:rPr lang="bg-BG" sz="2600" dirty="0" smtClean="0">
                <a:solidFill>
                  <a:schemeClr val="tx1"/>
                </a:solidFill>
                <a:latin typeface="Times New Roman" panose="02020603050405020304" pitchFamily="18" charset="0"/>
                <a:cs typeface="Times New Roman" panose="02020603050405020304" pitchFamily="18" charset="0"/>
              </a:rPr>
              <a:t>	</a:t>
            </a:r>
            <a:endParaRPr lang="bg-BG"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75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1705"/>
            <a:ext cx="8911687" cy="500961"/>
          </a:xfrm>
        </p:spPr>
        <p:txBody>
          <a:bodyPr>
            <a:normAutofit/>
          </a:bodyPr>
          <a:lstStyle/>
          <a:p>
            <a:pPr algn="ctr"/>
            <a:r>
              <a:rPr lang="bg-BG" sz="2400" dirty="0">
                <a:latin typeface="Times New Roman" panose="02020603050405020304" pitchFamily="18" charset="0"/>
                <a:cs typeface="Times New Roman" panose="02020603050405020304" pitchFamily="18" charset="0"/>
              </a:rPr>
              <a:t>Тренировка в домашни условия</a:t>
            </a:r>
            <a:endParaRPr lang="bg-BG" sz="2400" dirty="0"/>
          </a:p>
        </p:txBody>
      </p:sp>
      <p:sp>
        <p:nvSpPr>
          <p:cNvPr id="3" name="Content Placeholder 2"/>
          <p:cNvSpPr>
            <a:spLocks noGrp="1"/>
          </p:cNvSpPr>
          <p:nvPr>
            <p:ph idx="1"/>
          </p:nvPr>
        </p:nvSpPr>
        <p:spPr>
          <a:xfrm>
            <a:off x="1532965" y="787406"/>
            <a:ext cx="9971647" cy="6398801"/>
          </a:xfrm>
        </p:spPr>
        <p:txBody>
          <a:bodyPr>
            <a:normAutofit fontScale="77500" lnSpcReduction="20000"/>
          </a:bodyPr>
          <a:lstStyle/>
          <a:p>
            <a:pPr marL="0" indent="0" algn="just">
              <a:lnSpc>
                <a:spcPct val="120000"/>
              </a:lnSpc>
              <a:buNone/>
            </a:pPr>
            <a:r>
              <a:rPr lang="bg-BG" sz="2000" dirty="0" smtClean="0">
                <a:solidFill>
                  <a:schemeClr val="tx1"/>
                </a:solidFill>
                <a:latin typeface="Times New Roman" panose="02020603050405020304" pitchFamily="18" charset="0"/>
                <a:cs typeface="Times New Roman" panose="02020603050405020304" pitchFamily="18" charset="0"/>
              </a:rPr>
              <a:t>В настоящата презентация е представен вариант за практикуване на спорт в домашни условия. Тренировката, която Ви предлагаме, е с неголяма трудност. Тя е насочена към запазване на силата и тонуса на мускулатурата на цялото тяло. Базирана е изцяло на упражнението „ПЛАНК“. През последните години това упражнение стана изключително популярно в цял свят. То има изометричен характер, свързано е единствено с преодоляване тежестта на собственото тяло, не е технически сложно и не изисква много време. Планк е идеално упражнение за изпълнение при домашни условия.</a:t>
            </a:r>
          </a:p>
          <a:p>
            <a:pPr marL="0" indent="0" algn="just">
              <a:lnSpc>
                <a:spcPct val="120000"/>
              </a:lnSpc>
              <a:buNone/>
            </a:pPr>
            <a:r>
              <a:rPr lang="bg-BG" sz="2000" dirty="0" smtClean="0">
                <a:solidFill>
                  <a:schemeClr val="tx1"/>
                </a:solidFill>
                <a:latin typeface="Times New Roman" panose="02020603050405020304" pitchFamily="18" charset="0"/>
                <a:cs typeface="Times New Roman" panose="02020603050405020304" pitchFamily="18" charset="0"/>
              </a:rPr>
              <a:t>Основните предимства при изпълнение на това упражнение са:</a:t>
            </a: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т</a:t>
            </a:r>
            <a:r>
              <a:rPr lang="ru-RU" sz="2000" dirty="0" smtClean="0">
                <a:solidFill>
                  <a:schemeClr val="tx1"/>
                </a:solidFill>
                <a:latin typeface="Times New Roman" panose="02020603050405020304" pitchFamily="18" charset="0"/>
                <a:cs typeface="Times New Roman" panose="02020603050405020304" pitchFamily="18" charset="0"/>
              </a:rPr>
              <a:t>ренира </a:t>
            </a:r>
            <a:r>
              <a:rPr lang="ru-RU" sz="2000" dirty="0">
                <a:solidFill>
                  <a:schemeClr val="tx1"/>
                </a:solidFill>
                <a:latin typeface="Times New Roman" panose="02020603050405020304" pitchFamily="18" charset="0"/>
                <a:cs typeface="Times New Roman" panose="02020603050405020304" pitchFamily="18" charset="0"/>
              </a:rPr>
              <a:t>едновременно коремните мускули, мускулите на седалището, бедрата, прасците, раменете и </a:t>
            </a:r>
            <a:r>
              <a:rPr lang="ru-RU" sz="2000" dirty="0" smtClean="0">
                <a:solidFill>
                  <a:schemeClr val="tx1"/>
                </a:solidFill>
                <a:latin typeface="Times New Roman" panose="02020603050405020304" pitchFamily="18" charset="0"/>
                <a:cs typeface="Times New Roman" panose="02020603050405020304" pitchFamily="18" charset="0"/>
              </a:rPr>
              <a:t>гърдите;</a:t>
            </a:r>
            <a:endParaRPr lang="ru-RU" sz="2000" dirty="0">
              <a:solidFill>
                <a:schemeClr val="tx1"/>
              </a:solidFill>
              <a:latin typeface="Times New Roman" panose="02020603050405020304" pitchFamily="18" charset="0"/>
              <a:cs typeface="Times New Roman" panose="02020603050405020304" pitchFamily="18" charset="0"/>
            </a:endParaRP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п</a:t>
            </a:r>
            <a:r>
              <a:rPr lang="ru-RU" sz="2000" dirty="0" smtClean="0">
                <a:solidFill>
                  <a:schemeClr val="tx1"/>
                </a:solidFill>
                <a:latin typeface="Times New Roman" panose="02020603050405020304" pitchFamily="18" charset="0"/>
                <a:cs typeface="Times New Roman" panose="02020603050405020304" pitchFamily="18" charset="0"/>
              </a:rPr>
              <a:t>одобрява силата и релефа на коремните мускули; </a:t>
            </a: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з</a:t>
            </a:r>
            <a:r>
              <a:rPr lang="ru-RU" sz="2000" dirty="0" smtClean="0">
                <a:solidFill>
                  <a:schemeClr val="tx1"/>
                </a:solidFill>
                <a:latin typeface="Times New Roman" panose="02020603050405020304" pitchFamily="18" charset="0"/>
                <a:cs typeface="Times New Roman" panose="02020603050405020304" pitchFamily="18" charset="0"/>
              </a:rPr>
              <a:t>аздравява мускулатурата на гръбначния стълб като по този начин премахва болките в него;</a:t>
            </a: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п</a:t>
            </a:r>
            <a:r>
              <a:rPr lang="ru-RU" sz="2000" dirty="0" smtClean="0">
                <a:solidFill>
                  <a:schemeClr val="tx1"/>
                </a:solidFill>
                <a:latin typeface="Times New Roman" panose="02020603050405020304" pitchFamily="18" charset="0"/>
                <a:cs typeface="Times New Roman" panose="02020603050405020304" pitchFamily="18" charset="0"/>
              </a:rPr>
              <a:t>одобрява метаболизма;</a:t>
            </a: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п</a:t>
            </a:r>
            <a:r>
              <a:rPr lang="ru-RU" sz="2000" dirty="0" smtClean="0">
                <a:solidFill>
                  <a:schemeClr val="tx1"/>
                </a:solidFill>
                <a:latin typeface="Times New Roman" panose="02020603050405020304" pitchFamily="18" charset="0"/>
                <a:cs typeface="Times New Roman" panose="02020603050405020304" pitchFamily="18" charset="0"/>
              </a:rPr>
              <a:t>одобрява телесната стойка;</a:t>
            </a:r>
          </a:p>
          <a:p>
            <a:pPr algn="just">
              <a:lnSpc>
                <a:spcPct val="120000"/>
              </a:lnSpc>
            </a:pPr>
            <a:r>
              <a:rPr lang="ru-RU" sz="2000" dirty="0" smtClean="0">
                <a:solidFill>
                  <a:schemeClr val="tx1"/>
                </a:solidFill>
                <a:latin typeface="Times New Roman" panose="02020603050405020304" pitchFamily="18" charset="0"/>
                <a:cs typeface="Times New Roman" panose="02020603050405020304" pitchFamily="18" charset="0"/>
              </a:rPr>
              <a:t>подобрява равновесието и гъвкавостта; </a:t>
            </a:r>
          </a:p>
          <a:p>
            <a:pPr algn="just">
              <a:lnSpc>
                <a:spcPct val="120000"/>
              </a:lnSpc>
            </a:pPr>
            <a:r>
              <a:rPr lang="ru-RU" sz="2000" dirty="0">
                <a:solidFill>
                  <a:schemeClr val="tx1"/>
                </a:solidFill>
                <a:latin typeface="Times New Roman" panose="02020603050405020304" pitchFamily="18" charset="0"/>
                <a:cs typeface="Times New Roman" panose="02020603050405020304" pitchFamily="18" charset="0"/>
              </a:rPr>
              <a:t>д</a:t>
            </a:r>
            <a:r>
              <a:rPr lang="ru-RU" sz="2000" dirty="0" smtClean="0">
                <a:solidFill>
                  <a:schemeClr val="tx1"/>
                </a:solidFill>
                <a:latin typeface="Times New Roman" panose="02020603050405020304" pitchFamily="18" charset="0"/>
                <a:cs typeface="Times New Roman" panose="02020603050405020304" pitchFamily="18" charset="0"/>
              </a:rPr>
              <a:t>ейства освежаващо и тонизиращо, премахва последствията от стреса.</a:t>
            </a:r>
          </a:p>
          <a:p>
            <a:pPr marL="0" indent="0" algn="just">
              <a:lnSpc>
                <a:spcPct val="120000"/>
              </a:lnSpc>
              <a:buNone/>
            </a:pPr>
            <a:r>
              <a:rPr lang="bg-BG" sz="2000" dirty="0" smtClean="0">
                <a:solidFill>
                  <a:schemeClr val="tx1"/>
                </a:solidFill>
                <a:latin typeface="Times New Roman" panose="02020603050405020304" pitchFamily="18" charset="0"/>
                <a:cs typeface="Times New Roman" panose="02020603050405020304" pitchFamily="18" charset="0"/>
              </a:rPr>
              <a:t>Продължителността на тренировката е между 10 и 20 минути. Броят на сериите, както и времетраенето на самите серии не са строго задължителни. Може да ги намалите или увеличите в зависимост от Вашите възможности. </a:t>
            </a:r>
          </a:p>
          <a:p>
            <a:pPr marL="0" indent="0" algn="ctr">
              <a:lnSpc>
                <a:spcPct val="150000"/>
              </a:lnSpc>
              <a:buNone/>
            </a:pPr>
            <a:r>
              <a:rPr lang="bg-BG" sz="2400" dirty="0" smtClean="0">
                <a:solidFill>
                  <a:schemeClr val="tx1"/>
                </a:solidFill>
                <a:latin typeface="Times New Roman" panose="02020603050405020304" pitchFamily="18" charset="0"/>
                <a:cs typeface="Times New Roman" panose="02020603050405020304" pitchFamily="18" charset="0"/>
              </a:rPr>
              <a:t>Приятна тренировка.</a:t>
            </a:r>
            <a:endParaRPr lang="bg-BG"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27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446088"/>
            <a:ext cx="5275261" cy="375179"/>
          </a:xfrm>
        </p:spPr>
        <p:txBody>
          <a:bodyPr>
            <a:noAutofit/>
          </a:bodyPr>
          <a:lstStyle/>
          <a:p>
            <a:pPr algn="ctr"/>
            <a:r>
              <a:rPr lang="bg-BG" sz="2400" b="1" i="1" dirty="0" smtClean="0">
                <a:latin typeface="Times New Roman" panose="02020603050405020304" pitchFamily="18" charset="0"/>
                <a:cs typeface="Times New Roman" panose="02020603050405020304" pitchFamily="18" charset="0"/>
              </a:rPr>
              <a:t>Планк</a:t>
            </a:r>
            <a:endParaRPr lang="bg-BG" sz="2400" b="1" i="1"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448733" y="821268"/>
            <a:ext cx="7408334" cy="5520266"/>
          </a:xfrm>
        </p:spPr>
        <p:txBody>
          <a:bodyPr/>
          <a:lstStyle/>
          <a:p>
            <a:endParaRPr lang="bg-BG" dirty="0" smtClean="0">
              <a:latin typeface="Times New Roman" panose="02020603050405020304" pitchFamily="18" charset="0"/>
              <a:cs typeface="Times New Roman" panose="02020603050405020304" pitchFamily="18" charset="0"/>
            </a:endParaRPr>
          </a:p>
          <a:p>
            <a:r>
              <a:rPr lang="bg-BG" b="1" i="1" dirty="0" smtClean="0">
                <a:latin typeface="Times New Roman" panose="02020603050405020304" pitchFamily="18" charset="0"/>
                <a:cs typeface="Times New Roman" panose="02020603050405020304" pitchFamily="18" charset="0"/>
              </a:rPr>
              <a:t>Класически планк </a:t>
            </a:r>
            <a:r>
              <a:rPr lang="bg-BG" dirty="0" smtClean="0">
                <a:latin typeface="Times New Roman" panose="02020603050405020304" pitchFamily="18" charset="0"/>
                <a:cs typeface="Times New Roman" panose="02020603050405020304" pitchFamily="18" charset="0"/>
              </a:rPr>
              <a:t>– Опората е на лактите на ръцете и пръстите на ходилата. Тялото е изпънато, така че да образува права линия.</a:t>
            </a:r>
          </a:p>
          <a:p>
            <a:endParaRPr lang="bg-BG" b="1" i="1" dirty="0" smtClean="0">
              <a:latin typeface="Times New Roman" panose="02020603050405020304" pitchFamily="18" charset="0"/>
              <a:cs typeface="Times New Roman" panose="02020603050405020304" pitchFamily="18" charset="0"/>
            </a:endParaRPr>
          </a:p>
          <a:p>
            <a:endParaRPr lang="bg-BG" b="1" i="1" dirty="0">
              <a:latin typeface="Times New Roman" panose="02020603050405020304" pitchFamily="18" charset="0"/>
              <a:cs typeface="Times New Roman" panose="02020603050405020304" pitchFamily="18" charset="0"/>
            </a:endParaRPr>
          </a:p>
          <a:p>
            <a:r>
              <a:rPr lang="bg-BG" b="1" i="1" dirty="0" smtClean="0">
                <a:latin typeface="Times New Roman" panose="02020603050405020304" pitchFamily="18" charset="0"/>
                <a:cs typeface="Times New Roman" panose="02020603050405020304" pitchFamily="18" charset="0"/>
              </a:rPr>
              <a:t>Планк с изпънати ръце </a:t>
            </a:r>
            <a:r>
              <a:rPr lang="bg-BG" dirty="0" smtClean="0">
                <a:latin typeface="Times New Roman" panose="02020603050405020304" pitchFamily="18" charset="0"/>
                <a:cs typeface="Times New Roman" panose="02020603050405020304" pitchFamily="18" charset="0"/>
              </a:rPr>
              <a:t>–  Като при </a:t>
            </a:r>
            <a:r>
              <a:rPr lang="bg-BG" dirty="0">
                <a:latin typeface="Times New Roman" panose="02020603050405020304" pitchFamily="18" charset="0"/>
                <a:cs typeface="Times New Roman" panose="02020603050405020304" pitchFamily="18" charset="0"/>
              </a:rPr>
              <a:t>к</a:t>
            </a:r>
            <a:r>
              <a:rPr lang="bg-BG" dirty="0" smtClean="0">
                <a:latin typeface="Times New Roman" panose="02020603050405020304" pitchFamily="18" charset="0"/>
                <a:cs typeface="Times New Roman" panose="02020603050405020304" pitchFamily="18" charset="0"/>
              </a:rPr>
              <a:t>ласическия планк, но ръцете са изпънати в лактите. </a:t>
            </a:r>
          </a:p>
          <a:p>
            <a:endParaRPr lang="bg-BG" b="1" i="1" dirty="0">
              <a:latin typeface="Times New Roman" panose="02020603050405020304" pitchFamily="18" charset="0"/>
              <a:cs typeface="Times New Roman" panose="02020603050405020304" pitchFamily="18" charset="0"/>
            </a:endParaRPr>
          </a:p>
          <a:p>
            <a:endParaRPr lang="bg-BG" b="1" i="1" dirty="0" smtClean="0">
              <a:latin typeface="Times New Roman" panose="02020603050405020304" pitchFamily="18" charset="0"/>
              <a:cs typeface="Times New Roman" panose="02020603050405020304" pitchFamily="18" charset="0"/>
            </a:endParaRPr>
          </a:p>
          <a:p>
            <a:endParaRPr lang="bg-BG" b="1" i="1" dirty="0">
              <a:latin typeface="Times New Roman" panose="02020603050405020304" pitchFamily="18" charset="0"/>
              <a:cs typeface="Times New Roman" panose="02020603050405020304" pitchFamily="18" charset="0"/>
            </a:endParaRPr>
          </a:p>
          <a:p>
            <a:r>
              <a:rPr lang="bg-BG" b="1" i="1" dirty="0" smtClean="0">
                <a:latin typeface="Times New Roman" panose="02020603050405020304" pitchFamily="18" charset="0"/>
                <a:cs typeface="Times New Roman" panose="02020603050405020304" pitchFamily="18" charset="0"/>
              </a:rPr>
              <a:t>Планк с три опорни точки </a:t>
            </a:r>
            <a:r>
              <a:rPr lang="bg-BG" dirty="0" smtClean="0">
                <a:latin typeface="Times New Roman" panose="02020603050405020304" pitchFamily="18" charset="0"/>
                <a:cs typeface="Times New Roman" panose="02020603050405020304" pitchFamily="18" charset="0"/>
              </a:rPr>
              <a:t>– От положение класически планк повдигаме единия крак нагоре и задържаме. Опората е на двете длани и едното ходило. Упражнението се изпълнява и противоравно.</a:t>
            </a:r>
          </a:p>
          <a:p>
            <a:endParaRPr lang="bg-BG" dirty="0">
              <a:latin typeface="Times New Roman" panose="02020603050405020304" pitchFamily="18" charset="0"/>
              <a:cs typeface="Times New Roman" panose="02020603050405020304" pitchFamily="18" charset="0"/>
            </a:endParaRPr>
          </a:p>
          <a:p>
            <a:endParaRPr lang="bg-BG" dirty="0" smtClean="0">
              <a:latin typeface="Times New Roman" panose="02020603050405020304" pitchFamily="18" charset="0"/>
              <a:cs typeface="Times New Roman" panose="02020603050405020304" pitchFamily="18" charset="0"/>
            </a:endParaRPr>
          </a:p>
          <a:p>
            <a:r>
              <a:rPr lang="bg-BG" b="1" i="1" dirty="0" smtClean="0">
                <a:latin typeface="Times New Roman" panose="02020603050405020304" pitchFamily="18" charset="0"/>
                <a:cs typeface="Times New Roman" panose="02020603050405020304" pitchFamily="18" charset="0"/>
              </a:rPr>
              <a:t>Планк с две опорни точки </a:t>
            </a:r>
            <a:r>
              <a:rPr lang="bg-BG" dirty="0" smtClean="0">
                <a:latin typeface="Times New Roman" panose="02020603050405020304" pitchFamily="18" charset="0"/>
                <a:cs typeface="Times New Roman" panose="02020603050405020304" pitchFamily="18" charset="0"/>
              </a:rPr>
              <a:t>– От положение </a:t>
            </a:r>
            <a:r>
              <a:rPr lang="bg-BG" dirty="0">
                <a:latin typeface="Times New Roman" panose="02020603050405020304" pitchFamily="18" charset="0"/>
                <a:cs typeface="Times New Roman" panose="02020603050405020304" pitchFamily="18" charset="0"/>
              </a:rPr>
              <a:t>п</a:t>
            </a:r>
            <a:r>
              <a:rPr lang="bg-BG" dirty="0" smtClean="0">
                <a:latin typeface="Times New Roman" panose="02020603050405020304" pitchFamily="18" charset="0"/>
                <a:cs typeface="Times New Roman" panose="02020603050405020304" pitchFamily="18" charset="0"/>
              </a:rPr>
              <a:t>ланк с изпънати ръце, изпъваме едната ръка напред, противоравния крак </a:t>
            </a:r>
            <a:r>
              <a:rPr lang="bg-BG" dirty="0">
                <a:latin typeface="Times New Roman" panose="02020603050405020304" pitchFamily="18" charset="0"/>
                <a:cs typeface="Times New Roman" panose="02020603050405020304" pitchFamily="18" charset="0"/>
              </a:rPr>
              <a:t>нагоре</a:t>
            </a:r>
            <a:r>
              <a:rPr lang="bg-BG" dirty="0" smtClean="0">
                <a:latin typeface="Times New Roman" panose="02020603050405020304" pitchFamily="18" charset="0"/>
                <a:cs typeface="Times New Roman" panose="02020603050405020304" pitchFamily="18" charset="0"/>
              </a:rPr>
              <a:t> и задържаме. Опората е на дланта на едната ръка и ходилото на противоравния крак. Упражнението се изпълнява и противоравно.</a:t>
            </a:r>
            <a:endParaRPr lang="bg-BG" dirty="0">
              <a:latin typeface="Times New Roman" panose="02020603050405020304" pitchFamily="18" charset="0"/>
              <a:cs typeface="Times New Roman" panose="02020603050405020304" pitchFamily="18" charset="0"/>
            </a:endParaRPr>
          </a:p>
        </p:txBody>
      </p:sp>
      <p:pic>
        <p:nvPicPr>
          <p:cNvPr id="1026" name="Picture 2" descr="Правилно положение на тялото при планк"/>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80400" y="245533"/>
            <a:ext cx="3224212" cy="143933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98932" y="380999"/>
            <a:ext cx="3105679" cy="307777"/>
          </a:xfrm>
          <a:prstGeom prst="rect">
            <a:avLst/>
          </a:prstGeom>
          <a:noFill/>
        </p:spPr>
        <p:txBody>
          <a:bodyPr wrap="square" rtlCol="0">
            <a:spAutoFit/>
          </a:bodyPr>
          <a:lstStyle/>
          <a:p>
            <a:pPr algn="ctr"/>
            <a:r>
              <a:rPr lang="bg-BG" sz="1400" dirty="0" smtClean="0">
                <a:latin typeface="Times New Roman" panose="02020603050405020304" pitchFamily="18" charset="0"/>
                <a:cs typeface="Times New Roman" panose="02020603050405020304" pitchFamily="18" charset="0"/>
              </a:rPr>
              <a:t>Упражнение 1</a:t>
            </a:r>
            <a:endParaRPr lang="bg-BG" sz="1400" dirty="0">
              <a:latin typeface="Times New Roman" panose="02020603050405020304" pitchFamily="18" charset="0"/>
              <a:cs typeface="Times New Roman" panose="02020603050405020304" pitchFamily="18" charset="0"/>
            </a:endParaRPr>
          </a:p>
        </p:txBody>
      </p:sp>
      <p:pic>
        <p:nvPicPr>
          <p:cNvPr id="1028" name="Picture 4" descr="5 вида планк, с които да стегнете корема и бързо да влезете във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0400" y="1798024"/>
            <a:ext cx="3224210" cy="12952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991600" y="2763212"/>
            <a:ext cx="2108200" cy="307777"/>
          </a:xfrm>
          <a:prstGeom prst="rect">
            <a:avLst/>
          </a:prstGeom>
          <a:noFill/>
        </p:spPr>
        <p:txBody>
          <a:bodyPr wrap="square" rtlCol="0">
            <a:spAutoFit/>
          </a:bodyPr>
          <a:lstStyle/>
          <a:p>
            <a:pPr algn="ctr"/>
            <a:r>
              <a:rPr lang="bg-BG" sz="1400" dirty="0" smtClean="0">
                <a:latin typeface="Times New Roman" panose="02020603050405020304" pitchFamily="18" charset="0"/>
                <a:cs typeface="Times New Roman" panose="02020603050405020304" pitchFamily="18" charset="0"/>
              </a:rPr>
              <a:t>Упражнение 2</a:t>
            </a:r>
            <a:endParaRPr lang="bg-BG" sz="1400" dirty="0">
              <a:latin typeface="Times New Roman" panose="02020603050405020304" pitchFamily="18" charset="0"/>
              <a:cs typeface="Times New Roman" panose="02020603050405020304" pitchFamily="18" charset="0"/>
            </a:endParaRPr>
          </a:p>
        </p:txBody>
      </p:sp>
      <p:pic>
        <p:nvPicPr>
          <p:cNvPr id="1032" name="Picture 8" descr="Hera.bg - Планкът - наистина ли това е съвършеното упражнение и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5954" y="3217334"/>
            <a:ext cx="3224209" cy="141393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8898466" y="3273624"/>
            <a:ext cx="2294467" cy="307777"/>
          </a:xfrm>
          <a:prstGeom prst="rect">
            <a:avLst/>
          </a:prstGeom>
          <a:noFill/>
        </p:spPr>
        <p:txBody>
          <a:bodyPr wrap="square" rtlCol="0">
            <a:spAutoFit/>
          </a:bodyPr>
          <a:lstStyle/>
          <a:p>
            <a:pPr algn="ctr"/>
            <a:r>
              <a:rPr lang="bg-BG" sz="1400" dirty="0" smtClean="0">
                <a:latin typeface="Times New Roman" panose="02020603050405020304" pitchFamily="18" charset="0"/>
                <a:cs typeface="Times New Roman" panose="02020603050405020304" pitchFamily="18" charset="0"/>
              </a:rPr>
              <a:t>Упражнение 3</a:t>
            </a:r>
            <a:endParaRPr lang="bg-BG" sz="1400" dirty="0">
              <a:latin typeface="Times New Roman" panose="02020603050405020304" pitchFamily="18" charset="0"/>
              <a:cs typeface="Times New Roman" panose="02020603050405020304" pitchFamily="18" charset="0"/>
            </a:endParaRPr>
          </a:p>
        </p:txBody>
      </p:sp>
      <p:pic>
        <p:nvPicPr>
          <p:cNvPr id="3" name="Picture 2" descr="10 планк пози за напреднали"/>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0400" y="4673600"/>
            <a:ext cx="3224209" cy="18370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585199" y="6172198"/>
            <a:ext cx="2446867" cy="307777"/>
          </a:xfrm>
          <a:prstGeom prst="rect">
            <a:avLst/>
          </a:prstGeom>
          <a:noFill/>
        </p:spPr>
        <p:txBody>
          <a:bodyPr wrap="square" rtlCol="0">
            <a:spAutoFit/>
          </a:bodyPr>
          <a:lstStyle/>
          <a:p>
            <a:pPr algn="ctr"/>
            <a:r>
              <a:rPr lang="bg-BG" sz="1400" dirty="0" smtClean="0">
                <a:latin typeface="Times New Roman" panose="02020603050405020304" pitchFamily="18" charset="0"/>
                <a:cs typeface="Times New Roman" panose="02020603050405020304" pitchFamily="18" charset="0"/>
              </a:rPr>
              <a:t>Упражнение 4</a:t>
            </a:r>
            <a:endParaRPr lang="bg-BG"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780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312738"/>
            <a:ext cx="5503861" cy="363537"/>
          </a:xfrm>
        </p:spPr>
        <p:txBody>
          <a:bodyPr>
            <a:noAutofit/>
          </a:bodyPr>
          <a:lstStyle/>
          <a:p>
            <a:pPr algn="ctr"/>
            <a:r>
              <a:rPr lang="bg-BG" sz="2400" b="1" i="1" dirty="0" smtClean="0">
                <a:latin typeface="Times New Roman" panose="02020603050405020304" pitchFamily="18" charset="0"/>
                <a:cs typeface="Times New Roman" panose="02020603050405020304" pitchFamily="18" charset="0"/>
              </a:rPr>
              <a:t>Планк – допълнителни упражнения</a:t>
            </a:r>
            <a:endParaRPr lang="bg-BG" sz="2400" b="1" i="1"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466726" y="1209675"/>
            <a:ext cx="6410324" cy="4651374"/>
          </a:xfrm>
        </p:spPr>
        <p:txBody>
          <a:bodyPr/>
          <a:lstStyle/>
          <a:p>
            <a:endParaRPr lang="bg-BG" b="1" i="1" dirty="0" smtClean="0">
              <a:solidFill>
                <a:schemeClr val="tx1"/>
              </a:solidFill>
              <a:latin typeface="Times New Roman" panose="02020603050405020304" pitchFamily="18" charset="0"/>
              <a:cs typeface="Times New Roman" panose="02020603050405020304" pitchFamily="18" charset="0"/>
            </a:endParaRPr>
          </a:p>
          <a:p>
            <a:r>
              <a:rPr lang="bg-BG" b="1" i="1" dirty="0" smtClean="0">
                <a:solidFill>
                  <a:schemeClr val="tx1"/>
                </a:solidFill>
                <a:latin typeface="Times New Roman" panose="02020603050405020304" pitchFamily="18" charset="0"/>
                <a:cs typeface="Times New Roman" panose="02020603050405020304" pitchFamily="18" charset="0"/>
              </a:rPr>
              <a:t>Преход от висок към нисък планк </a:t>
            </a:r>
            <a:r>
              <a:rPr lang="bg-BG" dirty="0" smtClean="0">
                <a:solidFill>
                  <a:schemeClr val="tx1"/>
                </a:solidFill>
                <a:latin typeface="Times New Roman" panose="02020603050405020304" pitchFamily="18" charset="0"/>
                <a:cs typeface="Times New Roman" panose="02020603050405020304" pitchFamily="18" charset="0"/>
              </a:rPr>
              <a:t>– От положение планк с изпънати ръце, сгъваме едната ръка до лакътна опора, след това другата и заставаме в положение класически планк. По обратния път се изправяме до висок планк. Редуваме ръцете. </a:t>
            </a:r>
          </a:p>
          <a:p>
            <a:endParaRPr lang="bg-BG" dirty="0">
              <a:solidFill>
                <a:schemeClr val="tx1"/>
              </a:solidFill>
              <a:latin typeface="Times New Roman" panose="02020603050405020304" pitchFamily="18" charset="0"/>
              <a:cs typeface="Times New Roman" panose="02020603050405020304" pitchFamily="18" charset="0"/>
            </a:endParaRPr>
          </a:p>
          <a:p>
            <a:endParaRPr lang="bg-BG" dirty="0" smtClean="0">
              <a:solidFill>
                <a:schemeClr val="tx1"/>
              </a:solidFill>
              <a:latin typeface="Times New Roman" panose="02020603050405020304" pitchFamily="18" charset="0"/>
              <a:cs typeface="Times New Roman" panose="02020603050405020304" pitchFamily="18" charset="0"/>
            </a:endParaRPr>
          </a:p>
          <a:p>
            <a:endParaRPr lang="bg-BG" dirty="0">
              <a:solidFill>
                <a:schemeClr val="tx1"/>
              </a:solidFill>
              <a:latin typeface="Times New Roman" panose="02020603050405020304" pitchFamily="18" charset="0"/>
              <a:cs typeface="Times New Roman" panose="02020603050405020304" pitchFamily="18" charset="0"/>
            </a:endParaRPr>
          </a:p>
          <a:p>
            <a:endParaRPr lang="bg-BG" b="1" i="1" dirty="0" smtClean="0">
              <a:solidFill>
                <a:schemeClr val="tx1"/>
              </a:solidFill>
              <a:latin typeface="Times New Roman" panose="02020603050405020304" pitchFamily="18" charset="0"/>
              <a:cs typeface="Times New Roman" panose="02020603050405020304" pitchFamily="18" charset="0"/>
            </a:endParaRPr>
          </a:p>
          <a:p>
            <a:endParaRPr lang="bg-BG" b="1" i="1" dirty="0">
              <a:solidFill>
                <a:schemeClr val="tx1"/>
              </a:solidFill>
              <a:latin typeface="Times New Roman" panose="02020603050405020304" pitchFamily="18" charset="0"/>
              <a:cs typeface="Times New Roman" panose="02020603050405020304" pitchFamily="18" charset="0"/>
            </a:endParaRPr>
          </a:p>
          <a:p>
            <a:r>
              <a:rPr lang="bg-BG" b="1" i="1" dirty="0" smtClean="0">
                <a:solidFill>
                  <a:schemeClr val="tx1"/>
                </a:solidFill>
                <a:latin typeface="Times New Roman" panose="02020603050405020304" pitchFamily="18" charset="0"/>
                <a:cs typeface="Times New Roman" panose="02020603050405020304" pitchFamily="18" charset="0"/>
              </a:rPr>
              <a:t>Планк с усукване на тялото </a:t>
            </a:r>
            <a:r>
              <a:rPr lang="bg-BG" dirty="0" smtClean="0">
                <a:solidFill>
                  <a:schemeClr val="tx1"/>
                </a:solidFill>
                <a:latin typeface="Times New Roman" panose="02020603050405020304" pitchFamily="18" charset="0"/>
                <a:cs typeface="Times New Roman" panose="02020603050405020304" pitchFamily="18" charset="0"/>
              </a:rPr>
              <a:t>– От положение </a:t>
            </a:r>
            <a:r>
              <a:rPr lang="bg-BG" dirty="0">
                <a:solidFill>
                  <a:schemeClr val="tx1"/>
                </a:solidFill>
                <a:latin typeface="Times New Roman" panose="02020603050405020304" pitchFamily="18" charset="0"/>
                <a:cs typeface="Times New Roman" panose="02020603050405020304" pitchFamily="18" charset="0"/>
              </a:rPr>
              <a:t>планк с изпънати </a:t>
            </a:r>
            <a:r>
              <a:rPr lang="bg-BG" dirty="0" smtClean="0">
                <a:solidFill>
                  <a:schemeClr val="tx1"/>
                </a:solidFill>
                <a:latin typeface="Times New Roman" panose="02020603050405020304" pitchFamily="18" charset="0"/>
                <a:cs typeface="Times New Roman" panose="02020603050405020304" pitchFamily="18" charset="0"/>
              </a:rPr>
              <a:t>ръце, поставени на широчината на раменете, повдигаме едната ръка встрани и нагоре, едновременно с това усукваме тялото по надлъжната ос.</a:t>
            </a:r>
          </a:p>
          <a:p>
            <a:endParaRPr lang="bg-BG" dirty="0">
              <a:solidFill>
                <a:schemeClr val="tx1"/>
              </a:solidFill>
              <a:latin typeface="Times New Roman" panose="02020603050405020304" pitchFamily="18" charset="0"/>
              <a:cs typeface="Times New Roman" panose="02020603050405020304" pitchFamily="18" charset="0"/>
            </a:endParaRPr>
          </a:p>
          <a:p>
            <a:endParaRPr lang="bg-BG" dirty="0" smtClean="0">
              <a:solidFill>
                <a:schemeClr val="tx1"/>
              </a:solidFill>
              <a:latin typeface="Times New Roman" panose="02020603050405020304" pitchFamily="18" charset="0"/>
              <a:cs typeface="Times New Roman" panose="02020603050405020304" pitchFamily="18" charset="0"/>
            </a:endParaRPr>
          </a:p>
          <a:p>
            <a:endParaRPr lang="bg-BG" dirty="0">
              <a:solidFill>
                <a:schemeClr val="tx1"/>
              </a:solidFill>
              <a:latin typeface="Times New Roman" panose="02020603050405020304" pitchFamily="18" charset="0"/>
              <a:cs typeface="Times New Roman" panose="02020603050405020304" pitchFamily="18" charset="0"/>
            </a:endParaRPr>
          </a:p>
          <a:p>
            <a:endParaRPr lang="bg-BG" dirty="0" smtClean="0">
              <a:solidFill>
                <a:schemeClr val="tx1"/>
              </a:solidFill>
              <a:latin typeface="Times New Roman" panose="02020603050405020304" pitchFamily="18" charset="0"/>
              <a:cs typeface="Times New Roman" panose="02020603050405020304" pitchFamily="18" charset="0"/>
            </a:endParaRPr>
          </a:p>
          <a:p>
            <a:endParaRPr lang="bg-BG"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Висок към нисък планк с акцент върху ръцете | Тренирай 2.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19925" y="312738"/>
            <a:ext cx="4762500" cy="31818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Упражнения за отслабване на корема и страните у дома за жени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925" y="3668712"/>
            <a:ext cx="4762500" cy="25622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0" y="3180301"/>
            <a:ext cx="3105150"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5</a:t>
            </a:r>
            <a:endParaRPr lang="bg-BG" sz="1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105650" y="5857875"/>
            <a:ext cx="4676775" cy="307777"/>
          </a:xfrm>
          <a:prstGeom prst="rect">
            <a:avLst/>
          </a:prstGeom>
          <a:noFill/>
        </p:spPr>
        <p:txBody>
          <a:bodyPr wrap="square" rtlCol="0">
            <a:spAutoFit/>
          </a:bodyPr>
          <a:lstStyle/>
          <a:p>
            <a:r>
              <a:rPr lang="bg-BG" sz="1400" b="1" dirty="0" smtClean="0">
                <a:latin typeface="Times New Roman" panose="02020603050405020304" pitchFamily="18" charset="0"/>
                <a:cs typeface="Times New Roman" panose="02020603050405020304" pitchFamily="18" charset="0"/>
              </a:rPr>
              <a:t>Упражнение 6</a:t>
            </a:r>
            <a:endParaRPr lang="bg-BG"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61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534" y="446088"/>
            <a:ext cx="5213878" cy="400579"/>
          </a:xfrm>
        </p:spPr>
        <p:txBody>
          <a:bodyPr/>
          <a:lstStyle/>
          <a:p>
            <a:pPr algn="ctr"/>
            <a:r>
              <a:rPr lang="bg-BG" b="1" i="1" dirty="0" smtClean="0">
                <a:latin typeface="Times New Roman" panose="02020603050405020304" pitchFamily="18" charset="0"/>
                <a:cs typeface="Times New Roman" panose="02020603050405020304" pitchFamily="18" charset="0"/>
              </a:rPr>
              <a:t>Страничен планк</a:t>
            </a:r>
            <a:endParaRPr lang="bg-BG" b="1" i="1"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406401" y="973667"/>
            <a:ext cx="7068078" cy="5192182"/>
          </a:xfrm>
        </p:spPr>
        <p:txBody>
          <a:bodyPr/>
          <a:lstStyle/>
          <a:p>
            <a:endParaRPr lang="bg-BG" dirty="0" smtClean="0"/>
          </a:p>
          <a:p>
            <a:r>
              <a:rPr lang="bg-BG" sz="1600" b="1" i="1" dirty="0" smtClean="0">
                <a:latin typeface="Times New Roman" panose="02020603050405020304" pitchFamily="18" charset="0"/>
                <a:cs typeface="Times New Roman" panose="02020603050405020304" pitchFamily="18" charset="0"/>
              </a:rPr>
              <a:t>Нисък страничен планк – </a:t>
            </a:r>
            <a:r>
              <a:rPr lang="bg-BG" sz="1600" dirty="0" smtClean="0">
                <a:latin typeface="Times New Roman" panose="02020603050405020304" pitchFamily="18" charset="0"/>
                <a:cs typeface="Times New Roman" panose="02020603050405020304" pitchFamily="18" charset="0"/>
              </a:rPr>
              <a:t>Тялото е обърнато странично. Опората е на лакътя на долната ръка и ходилото на долния крак.</a:t>
            </a:r>
            <a:endParaRPr lang="bg-BG" sz="1600"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endParaRPr lang="bg-BG" sz="1600" b="1" i="1"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r>
              <a:rPr lang="bg-BG" sz="1600" b="1" i="1" dirty="0" smtClean="0">
                <a:latin typeface="Times New Roman" panose="02020603050405020304" pitchFamily="18" charset="0"/>
                <a:cs typeface="Times New Roman" panose="02020603050405020304" pitchFamily="18" charset="0"/>
              </a:rPr>
              <a:t>Висок страничен планк – </a:t>
            </a:r>
            <a:r>
              <a:rPr lang="bg-BG" sz="1600" dirty="0" smtClean="0">
                <a:latin typeface="Times New Roman" panose="02020603050405020304" pitchFamily="18" charset="0"/>
                <a:cs typeface="Times New Roman" panose="02020603050405020304" pitchFamily="18" charset="0"/>
              </a:rPr>
              <a:t>Долната ръка е изпъната в лакътя. Опората е на дланта и външната част на ходилото на долния крак.</a:t>
            </a:r>
          </a:p>
          <a:p>
            <a:endParaRPr lang="bg-BG" sz="1600" b="1" i="1"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endParaRPr lang="bg-BG" sz="1600" b="1" i="1" dirty="0">
              <a:latin typeface="Times New Roman" panose="02020603050405020304" pitchFamily="18" charset="0"/>
              <a:cs typeface="Times New Roman" panose="02020603050405020304" pitchFamily="18" charset="0"/>
            </a:endParaRPr>
          </a:p>
          <a:p>
            <a:endParaRPr lang="bg-BG" sz="1600" b="1" i="1" dirty="0">
              <a:latin typeface="Times New Roman" panose="02020603050405020304" pitchFamily="18" charset="0"/>
              <a:cs typeface="Times New Roman" panose="02020603050405020304" pitchFamily="18" charset="0"/>
            </a:endParaRPr>
          </a:p>
          <a:p>
            <a:r>
              <a:rPr lang="bg-BG" sz="1600" b="1" i="1" dirty="0" smtClean="0">
                <a:latin typeface="Times New Roman" panose="02020603050405020304" pitchFamily="18" charset="0"/>
                <a:cs typeface="Times New Roman" panose="02020603050405020304" pitchFamily="18" charset="0"/>
              </a:rPr>
              <a:t>Нисък </a:t>
            </a:r>
            <a:r>
              <a:rPr lang="bg-BG" sz="1600" b="1" i="1" dirty="0">
                <a:latin typeface="Times New Roman" panose="02020603050405020304" pitchFamily="18" charset="0"/>
                <a:cs typeface="Times New Roman" panose="02020603050405020304" pitchFamily="18" charset="0"/>
              </a:rPr>
              <a:t>страничен </a:t>
            </a:r>
            <a:r>
              <a:rPr lang="bg-BG" sz="1600" b="1" i="1" dirty="0" smtClean="0">
                <a:latin typeface="Times New Roman" panose="02020603050405020304" pitchFamily="18" charset="0"/>
                <a:cs typeface="Times New Roman" panose="02020603050405020304" pitchFamily="18" charset="0"/>
              </a:rPr>
              <a:t>планк с повдигнат крак. </a:t>
            </a:r>
            <a:r>
              <a:rPr lang="bg-BG" sz="1600" dirty="0" smtClean="0">
                <a:latin typeface="Times New Roman" panose="02020603050405020304" pitchFamily="18" charset="0"/>
                <a:cs typeface="Times New Roman" panose="02020603050405020304" pitchFamily="18" charset="0"/>
              </a:rPr>
              <a:t>От нисък страничен планк повдигаме горния крак и задържаме.</a:t>
            </a:r>
          </a:p>
          <a:p>
            <a:endParaRPr lang="bg-BG" sz="1600" b="1" i="1" dirty="0" smtClean="0">
              <a:latin typeface="Times New Roman" panose="02020603050405020304" pitchFamily="18" charset="0"/>
              <a:cs typeface="Times New Roman" panose="02020603050405020304" pitchFamily="18" charset="0"/>
            </a:endParaRPr>
          </a:p>
          <a:p>
            <a:endParaRPr lang="bg-BG" sz="1600" b="1" i="1" dirty="0">
              <a:latin typeface="Times New Roman" panose="02020603050405020304" pitchFamily="18" charset="0"/>
              <a:cs typeface="Times New Roman" panose="02020603050405020304" pitchFamily="18" charset="0"/>
            </a:endParaRPr>
          </a:p>
          <a:p>
            <a:endParaRPr lang="bg-BG" b="1" i="1" dirty="0" smtClean="0">
              <a:latin typeface="Times New Roman" panose="02020603050405020304" pitchFamily="18" charset="0"/>
              <a:cs typeface="Times New Roman" panose="02020603050405020304" pitchFamily="18" charset="0"/>
            </a:endParaRPr>
          </a:p>
          <a:p>
            <a:endParaRPr lang="bg-BG" b="1" i="1" dirty="0">
              <a:latin typeface="Times New Roman" panose="02020603050405020304" pitchFamily="18" charset="0"/>
              <a:cs typeface="Times New Roman" panose="02020603050405020304" pitchFamily="18" charset="0"/>
            </a:endParaRPr>
          </a:p>
        </p:txBody>
      </p:sp>
      <p:pic>
        <p:nvPicPr>
          <p:cNvPr id="2054" name="Picture 6" descr="Планк всеки ден! Лесно упражнение, което помага да стегнете тялото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34350" y="492126"/>
            <a:ext cx="35433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Висок страничен планк High Side Plank | PlanTip.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0" y="2370668"/>
            <a:ext cx="3543300" cy="183938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3-eu-west-1.amazonaws.com/plantip-images/images/size320sq-exercise2029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657725"/>
            <a:ext cx="3543300" cy="168380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72500" y="1845736"/>
            <a:ext cx="2667000"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8</a:t>
            </a:r>
            <a:endParaRPr lang="bg-BG" sz="14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382000" y="3895725"/>
            <a:ext cx="2981325"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9</a:t>
            </a:r>
            <a:endParaRPr lang="bg-BG" sz="1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8134350" y="6038850"/>
            <a:ext cx="3543300"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10</a:t>
            </a:r>
            <a:endParaRPr lang="bg-BG"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213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068" y="446088"/>
            <a:ext cx="4968344" cy="459845"/>
          </a:xfrm>
        </p:spPr>
        <p:txBody>
          <a:bodyPr/>
          <a:lstStyle/>
          <a:p>
            <a:pPr algn="ctr"/>
            <a:r>
              <a:rPr lang="bg-BG" b="1" i="1" dirty="0" smtClean="0">
                <a:latin typeface="Times New Roman" panose="02020603050405020304" pitchFamily="18" charset="0"/>
                <a:cs typeface="Times New Roman" panose="02020603050405020304" pitchFamily="18" charset="0"/>
              </a:rPr>
              <a:t>Обратен планк</a:t>
            </a:r>
            <a:endParaRPr lang="bg-BG" b="1" i="1" dirty="0">
              <a:latin typeface="Times New Roman" panose="02020603050405020304" pitchFamily="18" charset="0"/>
              <a:cs typeface="Times New Roman" panose="02020603050405020304" pitchFamily="18" charset="0"/>
            </a:endParaRPr>
          </a:p>
        </p:txBody>
      </p:sp>
      <p:sp>
        <p:nvSpPr>
          <p:cNvPr id="10" name="AutoShape 12" descr="5 вида планк, с които да стегнете корема и бързо да влезете във ..."/>
          <p:cNvSpPr>
            <a:spLocks noGrp="1" noChangeAspect="1" noChangeArrowheads="1"/>
          </p:cNvSpPr>
          <p:nvPr>
            <p:ph type="body" sz="half" idx="2"/>
          </p:nvPr>
        </p:nvSpPr>
        <p:spPr bwMode="auto">
          <a:xfrm>
            <a:off x="906461" y="982133"/>
            <a:ext cx="6435725" cy="52757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dirty="0" smtClean="0"/>
          </a:p>
          <a:p>
            <a:r>
              <a:rPr lang="bg-BG" sz="1600" b="1" i="1" dirty="0" smtClean="0">
                <a:latin typeface="Times New Roman" panose="02020603050405020304" pitchFamily="18" charset="0"/>
                <a:cs typeface="Times New Roman" panose="02020603050405020304" pitchFamily="18" charset="0"/>
              </a:rPr>
              <a:t>Обратен планк – </a:t>
            </a:r>
            <a:r>
              <a:rPr lang="bg-BG" sz="1600" dirty="0" smtClean="0">
                <a:latin typeface="Times New Roman" panose="02020603050405020304" pitchFamily="18" charset="0"/>
                <a:cs typeface="Times New Roman" panose="02020603050405020304" pitchFamily="18" charset="0"/>
              </a:rPr>
              <a:t>От положение седеж с обтегнати крака и </a:t>
            </a:r>
            <a:r>
              <a:rPr lang="bg-BG" sz="1600" dirty="0">
                <a:latin typeface="Times New Roman" panose="02020603050405020304" pitchFamily="18" charset="0"/>
                <a:cs typeface="Times New Roman" panose="02020603050405020304" pitchFamily="18" charset="0"/>
              </a:rPr>
              <a:t>поставени на пода </a:t>
            </a:r>
            <a:r>
              <a:rPr lang="bg-BG" sz="1600" dirty="0" smtClean="0">
                <a:latin typeface="Times New Roman" panose="02020603050405020304" pitchFamily="18" charset="0"/>
                <a:cs typeface="Times New Roman" panose="02020603050405020304" pitchFamily="18" charset="0"/>
              </a:rPr>
              <a:t>ръце повдигаме таза нагоре, докато тялото и бедрата постигнат права линия. Опората е на двете длани и ходилата.</a:t>
            </a:r>
            <a:endParaRPr lang="bg-BG" sz="1600"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endParaRPr lang="bg-BG" sz="1600" b="1" i="1"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r>
              <a:rPr lang="bg-BG" sz="1600" b="1" i="1" dirty="0" smtClean="0">
                <a:latin typeface="Times New Roman" panose="02020603050405020304" pitchFamily="18" charset="0"/>
                <a:cs typeface="Times New Roman" panose="02020603050405020304" pitchFamily="18" charset="0"/>
              </a:rPr>
              <a:t>Глутеус планк – </a:t>
            </a:r>
            <a:r>
              <a:rPr lang="bg-BG" sz="1600" dirty="0" smtClean="0">
                <a:latin typeface="Times New Roman" panose="02020603050405020304" pitchFamily="18" charset="0"/>
                <a:cs typeface="Times New Roman" panose="02020603050405020304" pitchFamily="18" charset="0"/>
              </a:rPr>
              <a:t>От легнало положение </a:t>
            </a:r>
            <a:r>
              <a:rPr lang="bg-BG" sz="1600" dirty="0">
                <a:latin typeface="Times New Roman" panose="02020603050405020304" pitchFamily="18" charset="0"/>
                <a:cs typeface="Times New Roman" panose="02020603050405020304" pitchFamily="18" charset="0"/>
              </a:rPr>
              <a:t>със сгънати в коленете </a:t>
            </a:r>
            <a:r>
              <a:rPr lang="bg-BG" sz="1600" dirty="0" smtClean="0">
                <a:latin typeface="Times New Roman" panose="02020603050405020304" pitchFamily="18" charset="0"/>
                <a:cs typeface="Times New Roman" panose="02020603050405020304" pitchFamily="18" charset="0"/>
              </a:rPr>
              <a:t>крака повдигаме таза нагоре до постигане на права линия на тялото и краката.</a:t>
            </a:r>
          </a:p>
          <a:p>
            <a:endParaRPr lang="bg-BG" sz="1600" b="1" i="1" dirty="0">
              <a:latin typeface="Times New Roman" panose="02020603050405020304" pitchFamily="18" charset="0"/>
              <a:cs typeface="Times New Roman" panose="02020603050405020304" pitchFamily="18" charset="0"/>
            </a:endParaRPr>
          </a:p>
          <a:p>
            <a:endParaRPr lang="bg-BG" sz="1600" b="1" i="1" dirty="0" smtClean="0">
              <a:latin typeface="Times New Roman" panose="02020603050405020304" pitchFamily="18" charset="0"/>
              <a:cs typeface="Times New Roman" panose="02020603050405020304" pitchFamily="18" charset="0"/>
            </a:endParaRPr>
          </a:p>
          <a:p>
            <a:r>
              <a:rPr lang="bg-BG" sz="1600" b="1" i="1" dirty="0" smtClean="0">
                <a:latin typeface="Times New Roman" panose="02020603050405020304" pitchFamily="18" charset="0"/>
                <a:cs typeface="Times New Roman" panose="02020603050405020304" pitchFamily="18" charset="0"/>
              </a:rPr>
              <a:t>Глутеус планк с изпънат крак – </a:t>
            </a:r>
            <a:r>
              <a:rPr lang="bg-BG" sz="1600" dirty="0" smtClean="0">
                <a:latin typeface="Times New Roman" panose="02020603050405020304" pitchFamily="18" charset="0"/>
                <a:cs typeface="Times New Roman" panose="02020603050405020304" pitchFamily="18" charset="0"/>
              </a:rPr>
              <a:t>От положение глутеус планк повдигаме единия крак и задържаме. Упражнението се изпълнява противоравно.</a:t>
            </a:r>
            <a:endParaRPr lang="bg-BG" sz="1600" dirty="0">
              <a:latin typeface="Times New Roman" panose="02020603050405020304" pitchFamily="18" charset="0"/>
              <a:cs typeface="Times New Roman" panose="02020603050405020304" pitchFamily="18" charset="0"/>
            </a:endParaRPr>
          </a:p>
        </p:txBody>
      </p:sp>
      <p:pic>
        <p:nvPicPr>
          <p:cNvPr id="3086" name="Picture 14" descr="глутеус планк с повдигане на крак"/>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57066" y="4817533"/>
            <a:ext cx="3808942" cy="1802342"/>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глутеус план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7066" y="2876550"/>
            <a:ext cx="3808941" cy="1780117"/>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обратен планк"/>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7066" y="446088"/>
            <a:ext cx="3808941" cy="21732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201150" y="1049338"/>
            <a:ext cx="3228975"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11</a:t>
            </a:r>
            <a:endParaRPr lang="bg-BG" sz="1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886825" y="3222625"/>
            <a:ext cx="2495550" cy="307777"/>
          </a:xfrm>
          <a:prstGeom prst="rect">
            <a:avLst/>
          </a:prstGeom>
          <a:noFill/>
        </p:spPr>
        <p:txBody>
          <a:bodyPr wrap="square" rtlCol="0">
            <a:spAutoFit/>
          </a:bodyPr>
          <a:lstStyle/>
          <a:p>
            <a:r>
              <a:rPr lang="bg-BG" sz="1400" b="1" dirty="0" smtClean="0">
                <a:latin typeface="Times New Roman" panose="02020603050405020304" pitchFamily="18" charset="0"/>
                <a:cs typeface="Times New Roman" panose="02020603050405020304" pitchFamily="18" charset="0"/>
              </a:rPr>
              <a:t>Упражнение 12</a:t>
            </a:r>
            <a:endParaRPr lang="bg-BG" sz="1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524875" y="5191125"/>
            <a:ext cx="3141132" cy="307777"/>
          </a:xfrm>
          <a:prstGeom prst="rect">
            <a:avLst/>
          </a:prstGeom>
          <a:noFill/>
        </p:spPr>
        <p:txBody>
          <a:bodyPr wrap="square" rtlCol="0">
            <a:spAutoFit/>
          </a:bodyPr>
          <a:lstStyle/>
          <a:p>
            <a:pPr algn="ctr"/>
            <a:r>
              <a:rPr lang="bg-BG" sz="1400" b="1" dirty="0" smtClean="0">
                <a:latin typeface="Times New Roman" panose="02020603050405020304" pitchFamily="18" charset="0"/>
                <a:cs typeface="Times New Roman" panose="02020603050405020304" pitchFamily="18" charset="0"/>
              </a:rPr>
              <a:t>Упражнение 13</a:t>
            </a:r>
            <a:endParaRPr lang="bg-BG"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415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875" y="309785"/>
            <a:ext cx="9837737" cy="566515"/>
          </a:xfrm>
        </p:spPr>
        <p:txBody>
          <a:bodyPr>
            <a:normAutofit/>
          </a:bodyPr>
          <a:lstStyle/>
          <a:p>
            <a:r>
              <a:rPr lang="bg-BG" sz="2400" b="1" dirty="0" smtClean="0">
                <a:latin typeface="Times New Roman" panose="02020603050405020304" pitchFamily="18" charset="0"/>
                <a:cs typeface="Times New Roman" panose="02020603050405020304" pitchFamily="18" charset="0"/>
              </a:rPr>
              <a:t>Препоръчителна едномесечна програма за тренировка с ПЛАНК</a:t>
            </a:r>
            <a:endParaRPr lang="bg-BG" sz="2400" b="1" dirty="0">
              <a:latin typeface="Times New Roman" panose="02020603050405020304" pitchFamily="18"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54023145"/>
              </p:ext>
            </p:extLst>
          </p:nvPr>
        </p:nvGraphicFramePr>
        <p:xfrm>
          <a:off x="657226" y="876299"/>
          <a:ext cx="10925174" cy="4796325"/>
        </p:xfrm>
        <a:graphic>
          <a:graphicData uri="http://schemas.openxmlformats.org/drawingml/2006/table">
            <a:tbl>
              <a:tblPr firstRow="1" firstCol="1" bandRow="1">
                <a:tableStyleId>{5C22544A-7EE6-4342-B048-85BDC9FD1C3A}</a:tableStyleId>
              </a:tblPr>
              <a:tblGrid>
                <a:gridCol w="923864"/>
                <a:gridCol w="1740533"/>
                <a:gridCol w="1739714"/>
                <a:gridCol w="811758"/>
                <a:gridCol w="1739714"/>
                <a:gridCol w="1740533"/>
                <a:gridCol w="1482766"/>
                <a:gridCol w="746292"/>
              </a:tblGrid>
              <a:tr h="539560">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Ден</a:t>
                      </a:r>
                    </a:p>
                    <a:p>
                      <a:pPr algn="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седмица</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Понеделник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Вторник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Сряда</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Четвъртък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Петък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Събота</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Неделя</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r>
              <a:tr h="700091">
                <a:tc>
                  <a:txBody>
                    <a:bodyPr/>
                    <a:lstStyle/>
                    <a:p>
                      <a:pPr algn="ctr">
                        <a:lnSpc>
                          <a:spcPct val="150000"/>
                        </a:lnSpc>
                        <a:spcAft>
                          <a:spcPts val="0"/>
                        </a:spcAft>
                        <a:tabLst>
                          <a:tab pos="160020" algn="l"/>
                          <a:tab pos="245110" algn="ctr"/>
                          <a:tab pos="586740" algn="l"/>
                        </a:tabLst>
                      </a:pPr>
                      <a:r>
                        <a:rPr lang="bg-BG" sz="1200" b="1" dirty="0">
                          <a:effectLst/>
                          <a:latin typeface="Times New Roman" panose="02020603050405020304" pitchFamily="18" charset="0"/>
                          <a:cs typeface="Times New Roman" panose="02020603050405020304" pitchFamily="18" charset="0"/>
                        </a:rPr>
                        <a:t>		1.</a:t>
                      </a: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1,2,8,11,12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1,2,8,9,11,12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1,2,8,9,11,12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1,2,8,9,11,12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3 серии х 30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r>
              <a:tr h="1079119">
                <a:tc>
                  <a:txBody>
                    <a:bodyPr/>
                    <a:lstStyle/>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2.</a:t>
                      </a: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20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20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У-е 3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20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3 серии х 20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серия х 10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r>
              <a:tr h="1225157">
                <a:tc>
                  <a:txBody>
                    <a:bodyPr/>
                    <a:lstStyle/>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3.</a:t>
                      </a: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10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10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40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10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3, 10 и 13 -</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серия х 10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40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5,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r>
              <a:tr h="1225157">
                <a:tc>
                  <a:txBody>
                    <a:bodyPr/>
                    <a:lstStyle/>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4.</a:t>
                      </a: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3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5,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3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6,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П</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3 серии х 30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5,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2, 9,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40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6,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1 серия х 20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1, 8, 11, 12</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серии х 40 сек.</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У- е 4, 5, 6, 10 и 13-</a:t>
                      </a:r>
                    </a:p>
                    <a:p>
                      <a:pPr>
                        <a:lnSpc>
                          <a:spcPct val="150000"/>
                        </a:lnSpc>
                        <a:spcAft>
                          <a:spcPts val="0"/>
                        </a:spcAft>
                        <a:tabLst>
                          <a:tab pos="586740" algn="l"/>
                        </a:tabLst>
                      </a:pPr>
                      <a:r>
                        <a:rPr lang="bg-BG" sz="1200" b="1">
                          <a:effectLst/>
                          <a:latin typeface="Times New Roman" panose="02020603050405020304" pitchFamily="18" charset="0"/>
                          <a:cs typeface="Times New Roman" panose="02020603050405020304" pitchFamily="18" charset="0"/>
                        </a:rPr>
                        <a:t>2 серия х 15 сек.</a:t>
                      </a:r>
                      <a:endParaRPr lang="bg-BG"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c>
                  <a:txBody>
                    <a:bodyPr/>
                    <a:lstStyle/>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586740" algn="l"/>
                        </a:tabLst>
                      </a:pPr>
                      <a:r>
                        <a:rPr lang="bg-BG" sz="1200" b="1" dirty="0">
                          <a:effectLst/>
                          <a:latin typeface="Times New Roman" panose="02020603050405020304" pitchFamily="18" charset="0"/>
                          <a:cs typeface="Times New Roman" panose="02020603050405020304" pitchFamily="18" charset="0"/>
                        </a:rPr>
                        <a:t>П</a:t>
                      </a: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29" marR="36329" marT="0" marB="0"/>
                </a:tc>
              </a:tr>
            </a:tbl>
          </a:graphicData>
        </a:graphic>
      </p:graphicFrame>
      <p:sp>
        <p:nvSpPr>
          <p:cNvPr id="10" name="TextBox 9"/>
          <p:cNvSpPr txBox="1"/>
          <p:nvPr/>
        </p:nvSpPr>
        <p:spPr>
          <a:xfrm>
            <a:off x="1447800" y="5753100"/>
            <a:ext cx="10134600" cy="954107"/>
          </a:xfrm>
          <a:prstGeom prst="rect">
            <a:avLst/>
          </a:prstGeom>
          <a:noFill/>
        </p:spPr>
        <p:txBody>
          <a:bodyPr wrap="square" rtlCol="0">
            <a:spAutoFit/>
          </a:bodyPr>
          <a:lstStyle/>
          <a:p>
            <a:r>
              <a:rPr lang="bg-BG" sz="1400" b="1" i="1" dirty="0" smtClean="0">
                <a:latin typeface="Times New Roman" panose="02020603050405020304" pitchFamily="18" charset="0"/>
                <a:cs typeface="Times New Roman" panose="02020603050405020304" pitchFamily="18" charset="0"/>
              </a:rPr>
              <a:t>П – почивка</a:t>
            </a:r>
          </a:p>
          <a:p>
            <a:endParaRPr lang="bg-BG" sz="1400" b="1" i="1" dirty="0">
              <a:latin typeface="Times New Roman" panose="02020603050405020304" pitchFamily="18" charset="0"/>
              <a:cs typeface="Times New Roman" panose="02020603050405020304" pitchFamily="18" charset="0"/>
            </a:endParaRPr>
          </a:p>
          <a:p>
            <a:r>
              <a:rPr lang="bg-BG" sz="1400" b="1" i="1" dirty="0" smtClean="0">
                <a:latin typeface="Times New Roman" panose="02020603050405020304" pitchFamily="18" charset="0"/>
                <a:cs typeface="Times New Roman" panose="02020603050405020304" pitchFamily="18" charset="0"/>
              </a:rPr>
              <a:t>Забележка</a:t>
            </a:r>
            <a:r>
              <a:rPr lang="bg-BG" sz="1400" b="1" i="1" smtClean="0">
                <a:latin typeface="Times New Roman" panose="02020603050405020304" pitchFamily="18" charset="0"/>
                <a:cs typeface="Times New Roman" panose="02020603050405020304" pitchFamily="18" charset="0"/>
              </a:rPr>
              <a:t>: Обемът, </a:t>
            </a:r>
            <a:r>
              <a:rPr lang="bg-BG" sz="1400" b="1" i="1" dirty="0" smtClean="0">
                <a:latin typeface="Times New Roman" panose="02020603050405020304" pitchFamily="18" charset="0"/>
                <a:cs typeface="Times New Roman" panose="02020603050405020304" pitchFamily="18" charset="0"/>
              </a:rPr>
              <a:t>като брой серии и времетраене не е строго задължителен. Той може да бъде променян спрямо Вашите лични възможности.</a:t>
            </a:r>
            <a:endParaRPr lang="bg-BG" sz="1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97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389</TotalTime>
  <Words>1123</Words>
  <Application>Microsoft Office PowerPoint</Application>
  <PresentationFormat>Widescreen</PresentationFormat>
  <Paragraphs>187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Wisp</vt:lpstr>
      <vt:lpstr>Тренировка в домашни условия</vt:lpstr>
      <vt:lpstr>Движението е здраве</vt:lpstr>
      <vt:lpstr>Тренировка в домашни условия</vt:lpstr>
      <vt:lpstr>Планк</vt:lpstr>
      <vt:lpstr>Планк – допълнителни упражнения</vt:lpstr>
      <vt:lpstr>Страничен планк</vt:lpstr>
      <vt:lpstr>Обратен планк</vt:lpstr>
      <vt:lpstr>Препоръчителна едномесечна програма за тренировка с ПЛАНК</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Тренировка в домашни условия</dc:title>
  <dc:creator>Windows User</dc:creator>
  <cp:lastModifiedBy>Windows User</cp:lastModifiedBy>
  <cp:revision>32</cp:revision>
  <dcterms:created xsi:type="dcterms:W3CDTF">2020-04-26T13:54:55Z</dcterms:created>
  <dcterms:modified xsi:type="dcterms:W3CDTF">2020-04-29T11:48:12Z</dcterms:modified>
</cp:coreProperties>
</file>