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6146-BC5B-4A04-8101-50AA02670179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9C5E-82BD-4744-B975-2B330AAB4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6146-BC5B-4A04-8101-50AA02670179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9C5E-82BD-4744-B975-2B330AAB4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6146-BC5B-4A04-8101-50AA02670179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9C5E-82BD-4744-B975-2B330AAB4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6146-BC5B-4A04-8101-50AA02670179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9C5E-82BD-4744-B975-2B330AAB4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6146-BC5B-4A04-8101-50AA02670179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9C5E-82BD-4744-B975-2B330AAB4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6146-BC5B-4A04-8101-50AA02670179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9C5E-82BD-4744-B975-2B330AAB4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6146-BC5B-4A04-8101-50AA02670179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9C5E-82BD-4744-B975-2B330AAB4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6146-BC5B-4A04-8101-50AA02670179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9C5E-82BD-4744-B975-2B330AAB4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6146-BC5B-4A04-8101-50AA02670179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9C5E-82BD-4744-B975-2B330AAB4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6146-BC5B-4A04-8101-50AA02670179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9C5E-82BD-4744-B975-2B330AAB4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6146-BC5B-4A04-8101-50AA02670179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9C5E-82BD-4744-B975-2B330AAB4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26146-BC5B-4A04-8101-50AA02670179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89C5E-82BD-4744-B975-2B330AAB4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todorov@clio.uni-sofia.b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707231" y="1680906"/>
            <a:ext cx="7891463" cy="2308324"/>
          </a:xfrm>
          <a:solidFill>
            <a:srgbClr val="FFF5D9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400" dirty="0" smtClean="0">
                <a:latin typeface="+mn-lt"/>
              </a:rPr>
              <a:t>Проект BG051PO001-4.3.04-00</a:t>
            </a:r>
            <a:r>
              <a:rPr lang="en-US" sz="2400" dirty="0" smtClean="0">
                <a:latin typeface="+mn-lt"/>
              </a:rPr>
              <a:t>38</a:t>
            </a:r>
            <a:r>
              <a:rPr lang="bg-BG" sz="2400" dirty="0" smtClean="0">
                <a:latin typeface="+mn-lt"/>
              </a:rPr>
              <a:t> </a:t>
            </a:r>
            <a:r>
              <a:rPr lang="bg-BG" sz="2400" b="0" dirty="0" smtClean="0">
                <a:latin typeface="+mn-lt"/>
              </a:rPr>
              <a:t/>
            </a:r>
            <a:br>
              <a:rPr lang="bg-BG" sz="2400" b="0" dirty="0" smtClean="0">
                <a:latin typeface="+mn-lt"/>
              </a:rPr>
            </a:br>
            <a:r>
              <a:rPr lang="ru-RU" sz="2400" b="0" dirty="0" err="1" smtClean="0">
                <a:latin typeface="+mn-lt"/>
              </a:rPr>
              <a:t>Подобряване</a:t>
            </a:r>
            <a:r>
              <a:rPr lang="ru-RU" sz="2400" b="0" dirty="0" smtClean="0">
                <a:latin typeface="+mn-lt"/>
              </a:rPr>
              <a:t> на </a:t>
            </a:r>
            <a:r>
              <a:rPr lang="ru-RU" sz="2400" b="0" dirty="0" err="1" smtClean="0">
                <a:latin typeface="+mn-lt"/>
              </a:rPr>
              <a:t>достъпа</a:t>
            </a:r>
            <a:r>
              <a:rPr lang="ru-RU" sz="2400" b="0" dirty="0" smtClean="0">
                <a:latin typeface="+mn-lt"/>
              </a:rPr>
              <a:t> до образование и обучение за </a:t>
            </a:r>
            <a:r>
              <a:rPr lang="ru-RU" sz="2400" b="0" dirty="0" err="1" smtClean="0">
                <a:latin typeface="+mn-lt"/>
              </a:rPr>
              <a:t>студентите</a:t>
            </a:r>
            <a:r>
              <a:rPr lang="ru-RU" sz="2400" b="0" dirty="0" smtClean="0">
                <a:latin typeface="+mn-lt"/>
              </a:rPr>
              <a:t> в </a:t>
            </a:r>
            <a:r>
              <a:rPr lang="ru-RU" sz="2400" b="0" dirty="0" err="1" smtClean="0">
                <a:latin typeface="+mn-lt"/>
              </a:rPr>
              <a:t>магистърските</a:t>
            </a:r>
            <a:r>
              <a:rPr lang="ru-RU" sz="2400" b="0" dirty="0" smtClean="0">
                <a:latin typeface="+mn-lt"/>
              </a:rPr>
              <a:t> </a:t>
            </a:r>
            <a:r>
              <a:rPr lang="ru-RU" sz="2400" b="0" dirty="0" err="1" smtClean="0">
                <a:latin typeface="+mn-lt"/>
              </a:rPr>
              <a:t>програми</a:t>
            </a:r>
            <a:r>
              <a:rPr lang="ru-RU" sz="2400" b="0" dirty="0" smtClean="0">
                <a:latin typeface="+mn-lt"/>
              </a:rPr>
              <a:t> на </a:t>
            </a:r>
            <a:r>
              <a:rPr lang="ru-RU" sz="2400" dirty="0" err="1" smtClean="0">
                <a:latin typeface="+mn-lt"/>
              </a:rPr>
              <a:t>Историческия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факултет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на</a:t>
            </a:r>
            <a:r>
              <a:rPr lang="ru-RU" sz="2400" dirty="0" smtClean="0">
                <a:latin typeface="+mn-lt"/>
              </a:rPr>
              <a:t> СУ „Св. </a:t>
            </a:r>
            <a:r>
              <a:rPr lang="ru-RU" sz="2400" dirty="0" err="1" smtClean="0">
                <a:latin typeface="+mn-lt"/>
              </a:rPr>
              <a:t>Климент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Охридски</a:t>
            </a:r>
            <a:r>
              <a:rPr lang="ru-RU" sz="2400" dirty="0" smtClean="0">
                <a:latin typeface="+mn-lt"/>
              </a:rPr>
              <a:t>”</a:t>
            </a:r>
            <a:r>
              <a:rPr lang="ru-RU" sz="2400" b="0" dirty="0" smtClean="0">
                <a:latin typeface="+mn-lt"/>
              </a:rPr>
              <a:t>, чрез развитие на </a:t>
            </a:r>
            <a:r>
              <a:rPr lang="ru-RU" sz="2400" b="0" dirty="0" err="1" smtClean="0">
                <a:latin typeface="+mn-lt"/>
              </a:rPr>
              <a:t>електронни</a:t>
            </a:r>
            <a:r>
              <a:rPr lang="ru-RU" sz="2400" b="0" dirty="0" smtClean="0">
                <a:latin typeface="+mn-lt"/>
              </a:rPr>
              <a:t> </a:t>
            </a:r>
            <a:r>
              <a:rPr lang="ru-RU" sz="2400" b="0" dirty="0" err="1" smtClean="0">
                <a:latin typeface="+mn-lt"/>
              </a:rPr>
              <a:t>форми</a:t>
            </a:r>
            <a:r>
              <a:rPr lang="ru-RU" sz="2400" b="0" dirty="0" smtClean="0">
                <a:latin typeface="+mn-lt"/>
              </a:rPr>
              <a:t> </a:t>
            </a:r>
            <a:r>
              <a:rPr lang="ru-RU" sz="2400" b="0" dirty="0" err="1" smtClean="0">
                <a:latin typeface="+mn-lt"/>
              </a:rPr>
              <a:t>на</a:t>
            </a:r>
            <a:r>
              <a:rPr lang="en-US" sz="2400" b="0" dirty="0" smtClean="0">
                <a:latin typeface="+mn-lt"/>
              </a:rPr>
              <a:t> </a:t>
            </a:r>
            <a:r>
              <a:rPr lang="ru-RU" sz="2400" b="0" dirty="0" smtClean="0">
                <a:latin typeface="+mn-lt"/>
              </a:rPr>
              <a:t>дистанционно обучение.</a:t>
            </a:r>
            <a:endParaRPr lang="bg-BG" sz="2400" b="0" dirty="0"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11994" y="4384675"/>
            <a:ext cx="7886700" cy="20256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bg-BG" sz="2800" b="1" dirty="0">
                <a:latin typeface="+mn-lt"/>
                <a:cs typeface="+mn-cs"/>
              </a:rPr>
              <a:t>Безвъзмездна финансова помощ</a:t>
            </a:r>
            <a:r>
              <a:rPr lang="bg-BG" sz="2800" dirty="0">
                <a:latin typeface="+mn-lt"/>
                <a:cs typeface="+mn-cs"/>
              </a:rPr>
              <a:t> </a:t>
            </a:r>
            <a:endParaRPr lang="bg-BG" sz="2800" dirty="0" smtClean="0">
              <a:latin typeface="+mn-lt"/>
              <a:cs typeface="+mn-cs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bg-BG" sz="2800" dirty="0" smtClean="0">
                <a:latin typeface="+mn-lt"/>
                <a:cs typeface="+mn-cs"/>
              </a:rPr>
              <a:t>в </a:t>
            </a:r>
            <a:r>
              <a:rPr lang="bg-BG" sz="2800" dirty="0">
                <a:latin typeface="+mn-lt"/>
                <a:cs typeface="+mn-cs"/>
              </a:rPr>
              <a:t>размер </a:t>
            </a:r>
            <a:r>
              <a:rPr lang="bg-BG" sz="2800" dirty="0" smtClean="0">
                <a:latin typeface="+mn-lt"/>
                <a:cs typeface="+mn-cs"/>
              </a:rPr>
              <a:t>от </a:t>
            </a:r>
            <a:r>
              <a:rPr lang="bg-BG" sz="2800" b="1" dirty="0" smtClean="0">
                <a:latin typeface="+mn-lt"/>
                <a:cs typeface="+mn-cs"/>
              </a:rPr>
              <a:t>622 2</a:t>
            </a:r>
            <a:r>
              <a:rPr lang="en-US" sz="2800" b="1" dirty="0" smtClean="0">
                <a:latin typeface="+mn-lt"/>
                <a:cs typeface="+mn-cs"/>
              </a:rPr>
              <a:t>95</a:t>
            </a:r>
            <a:r>
              <a:rPr lang="bg-BG" sz="2800" b="1" dirty="0" smtClean="0">
                <a:latin typeface="+mn-lt"/>
                <a:cs typeface="+mn-cs"/>
              </a:rPr>
              <a:t>,</a:t>
            </a:r>
            <a:r>
              <a:rPr lang="en-US" sz="2800" b="1" dirty="0" smtClean="0">
                <a:latin typeface="+mn-lt"/>
                <a:cs typeface="+mn-cs"/>
              </a:rPr>
              <a:t>94</a:t>
            </a:r>
            <a:r>
              <a:rPr lang="bg-BG" sz="2800" b="1" dirty="0" smtClean="0">
                <a:latin typeface="+mn-lt"/>
                <a:cs typeface="+mn-cs"/>
              </a:rPr>
              <a:t> </a:t>
            </a:r>
            <a:r>
              <a:rPr lang="bg-BG" sz="2800" b="1" dirty="0">
                <a:latin typeface="+mn-lt"/>
                <a:cs typeface="+mn-cs"/>
              </a:rPr>
              <a:t>лв.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bg-BG" sz="2800" b="1" dirty="0">
                <a:latin typeface="+mn-lt"/>
                <a:cs typeface="+mn-cs"/>
              </a:rPr>
              <a:t>Продължителност</a:t>
            </a:r>
            <a:r>
              <a:rPr lang="bg-BG" sz="2800" dirty="0">
                <a:latin typeface="+mn-lt"/>
                <a:cs typeface="+mn-cs"/>
              </a:rPr>
              <a:t> </a:t>
            </a:r>
            <a:r>
              <a:rPr lang="bg-BG" sz="2800" dirty="0">
                <a:latin typeface="+mn-lt"/>
              </a:rPr>
              <a:t>24 </a:t>
            </a:r>
            <a:r>
              <a:rPr lang="bg-BG" sz="2800" dirty="0" smtClean="0">
                <a:latin typeface="+mn-lt"/>
              </a:rPr>
              <a:t>месеца</a:t>
            </a:r>
            <a:endParaRPr lang="bg-BG" sz="2800" dirty="0">
              <a:latin typeface="+mn-lt"/>
              <a:cs typeface="+mn-cs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bg-BG" sz="2800" b="1" dirty="0">
                <a:latin typeface="+mn-lt"/>
                <a:cs typeface="+mn-cs"/>
              </a:rPr>
              <a:t>Ръководител на проекта </a:t>
            </a:r>
            <a:endParaRPr lang="en-US" sz="2800" b="1" dirty="0" smtClean="0">
              <a:latin typeface="+mn-lt"/>
              <a:cs typeface="+mn-cs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bg-BG" sz="2800" dirty="0" smtClean="0">
                <a:latin typeface="+mn-lt"/>
                <a:cs typeface="+mn-cs"/>
              </a:rPr>
              <a:t>проф</a:t>
            </a:r>
            <a:r>
              <a:rPr lang="bg-BG" sz="2800" dirty="0">
                <a:latin typeface="+mn-lt"/>
                <a:cs typeface="+mn-cs"/>
              </a:rPr>
              <a:t>. </a:t>
            </a:r>
            <a:r>
              <a:rPr lang="bg-BG" sz="2800" dirty="0" smtClean="0">
                <a:latin typeface="+mn-lt"/>
                <a:cs typeface="+mn-cs"/>
              </a:rPr>
              <a:t>д</a:t>
            </a:r>
            <a:r>
              <a:rPr lang="en-US" sz="2800" dirty="0" smtClean="0">
                <a:latin typeface="+mn-lt"/>
                <a:cs typeface="+mn-cs"/>
              </a:rPr>
              <a:t>-</a:t>
            </a:r>
            <a:r>
              <a:rPr lang="bg-BG" sz="2800" dirty="0" smtClean="0">
                <a:latin typeface="+mn-lt"/>
                <a:cs typeface="+mn-cs"/>
              </a:rPr>
              <a:t>р Юри Тодоров</a:t>
            </a:r>
            <a:endParaRPr lang="bg-BG" sz="2800" dirty="0">
              <a:latin typeface="+mn-lt"/>
              <a:cs typeface="+mn-cs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defRPr/>
            </a:pPr>
            <a:r>
              <a:rPr lang="bg-BG" sz="2700" dirty="0">
                <a:latin typeface="+mn-lt"/>
                <a:cs typeface="+mn-cs"/>
              </a:rPr>
              <a:t>				 </a:t>
            </a:r>
            <a:r>
              <a:rPr lang="en-US" sz="2200" dirty="0">
                <a:hlinkClick r:id="rId2"/>
              </a:rPr>
              <a:t>todorov@clio.uni-sofia.bg</a:t>
            </a:r>
            <a:endParaRPr lang="bg-BG" sz="2200" dirty="0">
              <a:latin typeface="+mn-lt"/>
              <a:cs typeface="+mn-cs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Arial" charset="0"/>
              <a:buNone/>
              <a:defRPr/>
            </a:pPr>
            <a:endParaRPr lang="bg-BG" sz="2700" dirty="0">
              <a:latin typeface="+mn-lt"/>
              <a:cs typeface="+mn-cs"/>
            </a:endParaRPr>
          </a:p>
        </p:txBody>
      </p:sp>
      <p:pic>
        <p:nvPicPr>
          <p:cNvPr id="9222" name="Picture 6" descr="C:\Users\admin\Desktop\marka_sofijski_universitet_medium200x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4306" y="4422274"/>
            <a:ext cx="1571625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406" y="1970088"/>
            <a:ext cx="8154591" cy="1435100"/>
          </a:xfrm>
          <a:solidFill>
            <a:schemeClr val="accent6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Autofit/>
          </a:bodyPr>
          <a:lstStyle/>
          <a:p>
            <a:pPr>
              <a:defRPr/>
            </a:pPr>
            <a:r>
              <a:rPr lang="bg-BG" dirty="0" smtClean="0"/>
              <a:t>60 преподаватели и служители</a:t>
            </a:r>
          </a:p>
          <a:p>
            <a:pPr>
              <a:defRPr/>
            </a:pPr>
            <a:r>
              <a:rPr lang="bg-BG" dirty="0" smtClean="0"/>
              <a:t>500 студенти</a:t>
            </a:r>
          </a:p>
          <a:p>
            <a:pPr>
              <a:defRPr/>
            </a:pPr>
            <a:endParaRPr lang="bg-BG" sz="2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83407" y="1333501"/>
            <a:ext cx="8166497" cy="523875"/>
          </a:xfrm>
          <a:prstGeom prst="rect">
            <a:avLst/>
          </a:prstGeom>
          <a:solidFill>
            <a:srgbClr val="FFF5D9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800" b="1" dirty="0">
                <a:latin typeface="Arial" panose="020B0604020202020204" pitchFamily="34" charset="0"/>
                <a:cs typeface="+mn-cs"/>
              </a:rPr>
              <a:t>Целеви групи</a:t>
            </a:r>
            <a:endParaRPr lang="bg-BG" sz="2800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-1065050" y="3480873"/>
            <a:ext cx="26420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 smtClean="0">
                <a:latin typeface="+mn-lt"/>
                <a:cs typeface="+mn-cs"/>
              </a:rPr>
              <a:t>BG051PO001-4.3.04-00</a:t>
            </a:r>
            <a:r>
              <a:rPr lang="bg-BG" b="1" dirty="0" smtClean="0">
                <a:latin typeface="+mn-lt"/>
                <a:cs typeface="+mn-cs"/>
              </a:rPr>
              <a:t>38</a:t>
            </a:r>
            <a:endParaRPr lang="bg-BG" dirty="0">
              <a:latin typeface="+mn-lt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56023" y="4784725"/>
            <a:ext cx="8154590" cy="1435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360363" indent="-360363" eaLnBrk="1" hangingPunct="1">
              <a:buFont typeface="Arial" pitchFamily="34" charset="0"/>
              <a:buChar char="•"/>
              <a:defRPr/>
            </a:pPr>
            <a:r>
              <a:rPr lang="bg-BG" sz="2800" dirty="0" smtClean="0">
                <a:latin typeface="+mn-lt"/>
                <a:cs typeface="+mn-cs"/>
              </a:rPr>
              <a:t>37 </a:t>
            </a:r>
            <a:r>
              <a:rPr lang="bg-BG" sz="2800" dirty="0">
                <a:latin typeface="+mn-lt"/>
                <a:cs typeface="+mn-cs"/>
              </a:rPr>
              <a:t>експерти:</a:t>
            </a:r>
          </a:p>
          <a:p>
            <a:pPr eaLnBrk="1" hangingPunct="1">
              <a:defRPr/>
            </a:pPr>
            <a:r>
              <a:rPr lang="bg-BG" sz="2800" dirty="0">
                <a:latin typeface="+mn-lt"/>
                <a:cs typeface="+mn-cs"/>
              </a:rPr>
              <a:t>	учени и преподаватели във висши училища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6022" y="4148139"/>
            <a:ext cx="8166497" cy="523875"/>
          </a:xfrm>
          <a:prstGeom prst="rect">
            <a:avLst/>
          </a:prstGeom>
          <a:solidFill>
            <a:srgbClr val="FFF5D9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800" b="1" dirty="0">
                <a:latin typeface="Arial" panose="020B0604020202020204" pitchFamily="34" charset="0"/>
                <a:cs typeface="+mn-cs"/>
              </a:rPr>
              <a:t>Участници</a:t>
            </a:r>
            <a:endParaRPr lang="bg-BG" sz="2800" dirty="0">
              <a:latin typeface="Arial" panose="020B0604020202020204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742" y="2128838"/>
            <a:ext cx="8146256" cy="4146550"/>
          </a:xfrm>
          <a:solidFill>
            <a:schemeClr val="accent6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400" dirty="0" err="1" smtClean="0"/>
              <a:t>Общата</a:t>
            </a:r>
            <a:r>
              <a:rPr lang="ru-RU" sz="2400" dirty="0" smtClean="0"/>
              <a:t> цел на проекта е да </a:t>
            </a:r>
            <a:r>
              <a:rPr lang="ru-RU" sz="2400" dirty="0" err="1" smtClean="0"/>
              <a:t>подобри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достъпа</a:t>
            </a:r>
            <a:r>
              <a:rPr lang="ru-RU" sz="2400" dirty="0" smtClean="0"/>
              <a:t> до образование и обучение на </a:t>
            </a:r>
            <a:r>
              <a:rPr lang="ru-RU" sz="2400" dirty="0" err="1" smtClean="0"/>
              <a:t>българските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граждани</a:t>
            </a:r>
            <a:r>
              <a:rPr lang="ru-RU" sz="2400" dirty="0" smtClean="0"/>
              <a:t>, </a:t>
            </a:r>
            <a:r>
              <a:rPr lang="ru-RU" sz="2400" dirty="0" err="1" smtClean="0"/>
              <a:t>желаещи</a:t>
            </a:r>
            <a:r>
              <a:rPr lang="ru-RU" sz="2400" dirty="0" smtClean="0"/>
              <a:t> да се </a:t>
            </a:r>
            <a:r>
              <a:rPr lang="ru-RU" sz="2400" dirty="0" err="1" smtClean="0"/>
              <a:t>обучават</a:t>
            </a:r>
            <a:r>
              <a:rPr lang="ru-RU" sz="2400" dirty="0" smtClean="0"/>
              <a:t> в </a:t>
            </a:r>
            <a:r>
              <a:rPr lang="ru-RU" sz="2400" dirty="0" err="1" smtClean="0"/>
              <a:t>магистърските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програми</a:t>
            </a:r>
            <a:r>
              <a:rPr lang="ru-RU" sz="2400" dirty="0" smtClean="0"/>
              <a:t> на Исторически </a:t>
            </a:r>
            <a:r>
              <a:rPr lang="ru-RU" sz="2400" dirty="0" err="1" smtClean="0"/>
              <a:t>факултет</a:t>
            </a:r>
            <a:r>
              <a:rPr lang="ru-RU" sz="2400" dirty="0" smtClean="0"/>
              <a:t> на СУ „Св. </a:t>
            </a:r>
            <a:r>
              <a:rPr lang="ru-RU" sz="2400" dirty="0" err="1" smtClean="0"/>
              <a:t>Климент</a:t>
            </a:r>
            <a:r>
              <a:rPr lang="ru-RU" sz="2400" dirty="0" smtClean="0"/>
              <a:t> </a:t>
            </a:r>
            <a:r>
              <a:rPr lang="ru-RU" sz="2400" dirty="0" err="1" smtClean="0"/>
              <a:t>Охридски</a:t>
            </a:r>
            <a:r>
              <a:rPr lang="ru-RU" sz="2400" dirty="0" smtClean="0"/>
              <a:t>”, </a:t>
            </a:r>
            <a:r>
              <a:rPr lang="ru-RU" sz="2400" dirty="0" err="1" smtClean="0"/>
              <a:t>като</a:t>
            </a:r>
            <a:r>
              <a:rPr lang="ru-RU" sz="2400" dirty="0" smtClean="0"/>
              <a:t> за </a:t>
            </a:r>
            <a:r>
              <a:rPr lang="ru-RU" sz="2400" dirty="0" err="1" smtClean="0"/>
              <a:t>целта</a:t>
            </a:r>
            <a:r>
              <a:rPr lang="ru-RU" sz="2400" dirty="0" smtClean="0"/>
              <a:t> се </a:t>
            </a:r>
            <a:r>
              <a:rPr lang="ru-RU" sz="2400" dirty="0" err="1" smtClean="0"/>
              <a:t>подготви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техническо</a:t>
            </a:r>
            <a:r>
              <a:rPr lang="ru-RU" sz="2400" dirty="0" smtClean="0"/>
              <a:t> </a:t>
            </a:r>
            <a:r>
              <a:rPr lang="ru-RU" sz="2400" dirty="0" err="1" smtClean="0"/>
              <a:t>осигуряване</a:t>
            </a:r>
            <a:r>
              <a:rPr lang="ru-RU" sz="2400" dirty="0" smtClean="0"/>
              <a:t>, </a:t>
            </a:r>
            <a:r>
              <a:rPr lang="ru-RU" sz="2400" dirty="0" err="1" smtClean="0"/>
              <a:t>подготвени</a:t>
            </a:r>
            <a:r>
              <a:rPr lang="ru-RU" sz="2400" dirty="0" smtClean="0"/>
              <a:t> преподаватели, административно </a:t>
            </a:r>
            <a:r>
              <a:rPr lang="ru-RU" sz="2400" dirty="0" err="1" smtClean="0"/>
              <a:t>обслужване</a:t>
            </a:r>
            <a:r>
              <a:rPr lang="ru-RU" sz="2400" dirty="0" smtClean="0"/>
              <a:t> и </a:t>
            </a:r>
            <a:r>
              <a:rPr lang="ru-RU" sz="2400" dirty="0" err="1" smtClean="0"/>
              <a:t>капацитет</a:t>
            </a:r>
            <a:r>
              <a:rPr lang="ru-RU" sz="2400" dirty="0" smtClean="0"/>
              <a:t> за </a:t>
            </a:r>
            <a:r>
              <a:rPr lang="ru-RU" sz="2400" dirty="0" err="1" smtClean="0"/>
              <a:t>провеждане</a:t>
            </a:r>
            <a:r>
              <a:rPr lang="ru-RU" sz="2400" dirty="0" smtClean="0"/>
              <a:t> на „дистанционно обучение в </a:t>
            </a:r>
            <a:r>
              <a:rPr lang="ru-RU" sz="2400" dirty="0" err="1" smtClean="0"/>
              <a:t>електронна</a:t>
            </a:r>
            <a:r>
              <a:rPr lang="ru-RU" sz="2400" dirty="0" smtClean="0"/>
              <a:t> форма” в </a:t>
            </a:r>
            <a:r>
              <a:rPr lang="ru-RU" sz="2400" dirty="0" err="1" smtClean="0"/>
              <a:t>образователно-квалификационната</a:t>
            </a:r>
            <a:r>
              <a:rPr lang="ru-RU" sz="2400" dirty="0" smtClean="0"/>
              <a:t> </a:t>
            </a:r>
            <a:r>
              <a:rPr lang="ru-RU" sz="2400" dirty="0" err="1" smtClean="0"/>
              <a:t>степен</a:t>
            </a:r>
            <a:r>
              <a:rPr lang="ru-RU" sz="2400" dirty="0" smtClean="0"/>
              <a:t> </a:t>
            </a:r>
            <a:r>
              <a:rPr lang="ru-RU" sz="2400" dirty="0" err="1" smtClean="0"/>
              <a:t>магистър</a:t>
            </a:r>
            <a:r>
              <a:rPr lang="ru-RU" sz="2400" dirty="0" smtClean="0"/>
              <a:t>.</a:t>
            </a:r>
            <a:endParaRPr lang="bg-BG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83407" y="1428751"/>
            <a:ext cx="8166497" cy="523875"/>
          </a:xfrm>
          <a:prstGeom prst="rect">
            <a:avLst/>
          </a:prstGeom>
          <a:solidFill>
            <a:srgbClr val="FFF5D9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800" b="1" dirty="0" smtClean="0">
                <a:latin typeface="Arial" panose="020B0604020202020204" pitchFamily="34" charset="0"/>
                <a:cs typeface="+mn-cs"/>
              </a:rPr>
              <a:t>Обща </a:t>
            </a:r>
            <a:r>
              <a:rPr lang="bg-BG" sz="2800" b="1" dirty="0">
                <a:latin typeface="Arial" panose="020B0604020202020204" pitchFamily="34" charset="0"/>
                <a:cs typeface="+mn-cs"/>
              </a:rPr>
              <a:t>цел на проекта </a:t>
            </a:r>
            <a:endParaRPr lang="bg-BG" sz="2800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 rot="16200000">
            <a:off x="-1065050" y="3023673"/>
            <a:ext cx="26420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indent="-228600" eaLnBrk="1" hangingPunct="1"/>
            <a:r>
              <a:rPr lang="bg-BG" b="1" dirty="0" smtClean="0">
                <a:latin typeface="Calibri" pitchFamily="34" charset="0"/>
              </a:rPr>
              <a:t>BG051PO001-4.3.04-0038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166" y="1828800"/>
            <a:ext cx="8223647" cy="4588042"/>
          </a:xfrm>
          <a:solidFill>
            <a:schemeClr val="accent6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400" dirty="0" smtClean="0"/>
              <a:t>Обучение на </a:t>
            </a:r>
            <a:r>
              <a:rPr lang="ru-RU" sz="2400" dirty="0" err="1" smtClean="0"/>
              <a:t>преподавателския</a:t>
            </a:r>
            <a:r>
              <a:rPr lang="ru-RU" sz="2400" dirty="0" smtClean="0"/>
              <a:t>, </a:t>
            </a:r>
            <a:r>
              <a:rPr lang="ru-RU" sz="2400" dirty="0" err="1" smtClean="0"/>
              <a:t>административния</a:t>
            </a:r>
            <a:r>
              <a:rPr lang="ru-RU" sz="2400" dirty="0" smtClean="0"/>
              <a:t> и </a:t>
            </a:r>
            <a:r>
              <a:rPr lang="ru-RU" sz="2400" dirty="0" err="1" smtClean="0"/>
              <a:t>техническия</a:t>
            </a:r>
            <a:r>
              <a:rPr lang="ru-RU" sz="2400" dirty="0" smtClean="0"/>
              <a:t> персонал на </a:t>
            </a:r>
            <a:r>
              <a:rPr lang="ru-RU" sz="2400" b="1" dirty="0" err="1" smtClean="0"/>
              <a:t>Историческия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факултет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СУ „Св. </a:t>
            </a:r>
            <a:r>
              <a:rPr lang="ru-RU" sz="2400" dirty="0" err="1" smtClean="0"/>
              <a:t>Климент</a:t>
            </a:r>
            <a:r>
              <a:rPr lang="ru-RU" sz="2400" dirty="0" smtClean="0"/>
              <a:t> </a:t>
            </a:r>
            <a:r>
              <a:rPr lang="ru-RU" sz="2400" dirty="0" err="1" smtClean="0"/>
              <a:t>Охридски</a:t>
            </a:r>
            <a:r>
              <a:rPr lang="ru-RU" sz="2400" dirty="0" smtClean="0"/>
              <a:t>” за </a:t>
            </a:r>
            <a:r>
              <a:rPr lang="ru-RU" sz="2400" dirty="0" err="1" smtClean="0"/>
              <a:t>прилагане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електронни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форми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дистанционно обучение.</a:t>
            </a:r>
          </a:p>
          <a:p>
            <a:pPr>
              <a:defRPr/>
            </a:pPr>
            <a:r>
              <a:rPr lang="ru-RU" sz="2400" dirty="0" err="1" smtClean="0"/>
              <a:t>Създаване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виртуална</a:t>
            </a:r>
            <a:r>
              <a:rPr lang="ru-RU" sz="2400" dirty="0" smtClean="0"/>
              <a:t> библиотека с хранилище, система за управление на </a:t>
            </a:r>
            <a:r>
              <a:rPr lang="ru-RU" sz="2400" dirty="0" err="1" smtClean="0"/>
              <a:t>обучението</a:t>
            </a:r>
            <a:r>
              <a:rPr lang="ru-RU" sz="2400" dirty="0" smtClean="0"/>
              <a:t> и видео </a:t>
            </a:r>
            <a:r>
              <a:rPr lang="ru-RU" sz="2400" dirty="0" err="1" smtClean="0"/>
              <a:t>обучителна</a:t>
            </a:r>
            <a:r>
              <a:rPr lang="ru-RU" sz="2400" dirty="0" smtClean="0"/>
              <a:t> система за </a:t>
            </a:r>
            <a:r>
              <a:rPr lang="ru-RU" sz="2400" dirty="0" err="1" smtClean="0"/>
              <a:t>въвеждането</a:t>
            </a:r>
            <a:r>
              <a:rPr lang="ru-RU" sz="2400" dirty="0" smtClean="0"/>
              <a:t> на </a:t>
            </a:r>
            <a:r>
              <a:rPr lang="ru-RU" sz="2400" dirty="0" err="1" smtClean="0"/>
              <a:t>електронни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форми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дистанционно обучение в ИФ на СУ</a:t>
            </a:r>
          </a:p>
          <a:p>
            <a:pPr>
              <a:defRPr/>
            </a:pPr>
            <a:r>
              <a:rPr lang="ru-RU" sz="2400" dirty="0" err="1" smtClean="0"/>
              <a:t>Разработване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вътрешно</a:t>
            </a:r>
            <a:r>
              <a:rPr lang="ru-RU" sz="2400" dirty="0" smtClean="0"/>
              <a:t> </a:t>
            </a:r>
            <a:r>
              <a:rPr lang="ru-RU" sz="2400" dirty="0" err="1" smtClean="0"/>
              <a:t>факултетна</a:t>
            </a:r>
            <a:r>
              <a:rPr lang="ru-RU" sz="2400" dirty="0" smtClean="0"/>
              <a:t> система за управление на </a:t>
            </a:r>
            <a:r>
              <a:rPr lang="ru-RU" sz="2400" dirty="0" err="1" smtClean="0"/>
              <a:t>качеството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електронното</a:t>
            </a:r>
            <a:r>
              <a:rPr lang="ru-RU" sz="2400" dirty="0" smtClean="0"/>
              <a:t> дистанционно обучение. </a:t>
            </a:r>
            <a:r>
              <a:rPr lang="ru-RU" sz="2400" dirty="0" err="1" smtClean="0"/>
              <a:t>Разработване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административни</a:t>
            </a:r>
            <a:r>
              <a:rPr lang="ru-RU" sz="2400" dirty="0" smtClean="0"/>
              <a:t> услуги за </a:t>
            </a:r>
            <a:r>
              <a:rPr lang="ru-RU" sz="2400" dirty="0" err="1" smtClean="0"/>
              <a:t>електронни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форми</a:t>
            </a:r>
            <a:r>
              <a:rPr lang="ru-RU" sz="2400" dirty="0" smtClean="0"/>
              <a:t> на дистанционно обучение.</a:t>
            </a:r>
          </a:p>
          <a:p>
            <a:pPr>
              <a:defRPr/>
            </a:pPr>
            <a:endParaRPr lang="bg-BG" sz="2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83407" y="1184276"/>
            <a:ext cx="8166497" cy="523875"/>
          </a:xfrm>
          <a:prstGeom prst="rect">
            <a:avLst/>
          </a:prstGeom>
          <a:solidFill>
            <a:srgbClr val="FFF5D9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800" b="1" dirty="0">
                <a:latin typeface="Arial" panose="020B0604020202020204" pitchFamily="34" charset="0"/>
                <a:cs typeface="+mn-cs"/>
              </a:rPr>
              <a:t>Ключови дейности	(1)</a:t>
            </a:r>
            <a:endParaRPr lang="bg-BG" sz="2800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 rot="16200000">
            <a:off x="-1065050" y="2991923"/>
            <a:ext cx="26420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indent="-228600" eaLnBrk="1" hangingPunct="1"/>
            <a:r>
              <a:rPr lang="bg-BG" b="1" dirty="0" smtClean="0">
                <a:latin typeface="Calibri" pitchFamily="34" charset="0"/>
              </a:rPr>
              <a:t>BG051PO001-4.3.04-0038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406" y="1846264"/>
            <a:ext cx="8154591" cy="4510087"/>
          </a:xfrm>
          <a:solidFill>
            <a:schemeClr val="accent6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800" dirty="0" err="1" smtClean="0"/>
              <a:t>Разработване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програми</a:t>
            </a:r>
            <a:r>
              <a:rPr lang="ru-RU" sz="2800" dirty="0" smtClean="0"/>
              <a:t> за </a:t>
            </a:r>
            <a:r>
              <a:rPr lang="ru-RU" sz="2800" dirty="0" err="1" smtClean="0"/>
              <a:t>електронна</a:t>
            </a:r>
            <a:r>
              <a:rPr lang="ru-RU" sz="2800" dirty="0" smtClean="0"/>
              <a:t> форма на дистанционно обучение в ОКС </a:t>
            </a:r>
            <a:r>
              <a:rPr lang="ru-RU" sz="2800" dirty="0" err="1" smtClean="0"/>
              <a:t>Магистър</a:t>
            </a:r>
            <a:r>
              <a:rPr lang="ru-RU" sz="2800" dirty="0" smtClean="0"/>
              <a:t> в ИФ на СУ.</a:t>
            </a:r>
          </a:p>
          <a:p>
            <a:pPr>
              <a:defRPr/>
            </a:pPr>
            <a:r>
              <a:rPr lang="ru-RU" sz="2800" dirty="0" err="1" smtClean="0"/>
              <a:t>Разработване</a:t>
            </a:r>
            <a:r>
              <a:rPr lang="ru-RU" sz="2800" dirty="0" smtClean="0"/>
              <a:t> на </a:t>
            </a:r>
            <a:r>
              <a:rPr lang="ru-RU" sz="2800" dirty="0" err="1" smtClean="0"/>
              <a:t>електронни</a:t>
            </a:r>
            <a:r>
              <a:rPr lang="ru-RU" sz="2800" dirty="0" smtClean="0"/>
              <a:t> и </a:t>
            </a:r>
            <a:r>
              <a:rPr lang="ru-RU" sz="2800" dirty="0" err="1" smtClean="0"/>
              <a:t>мултимедийни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помагала</a:t>
            </a:r>
            <a:r>
              <a:rPr lang="ru-RU" sz="2800" dirty="0" smtClean="0"/>
              <a:t> за </a:t>
            </a:r>
            <a:r>
              <a:rPr lang="ru-RU" sz="2800" dirty="0" err="1" smtClean="0"/>
              <a:t>електронни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форми</a:t>
            </a:r>
            <a:r>
              <a:rPr lang="ru-RU" sz="2800" dirty="0" smtClean="0"/>
              <a:t> на дистанционно обучение. </a:t>
            </a:r>
          </a:p>
          <a:p>
            <a:pPr>
              <a:defRPr/>
            </a:pPr>
            <a:r>
              <a:rPr lang="ru-RU" sz="2800" dirty="0" err="1" smtClean="0"/>
              <a:t>Включване</a:t>
            </a:r>
            <a:r>
              <a:rPr lang="ru-RU" sz="2800" dirty="0" smtClean="0"/>
              <a:t> на </a:t>
            </a:r>
            <a:r>
              <a:rPr lang="ru-RU" sz="2800" dirty="0" err="1" smtClean="0"/>
              <a:t>студентите</a:t>
            </a:r>
            <a:r>
              <a:rPr lang="ru-RU" sz="2800" dirty="0" smtClean="0"/>
              <a:t> от ОКС "</a:t>
            </a:r>
            <a:r>
              <a:rPr lang="ru-RU" sz="2800" dirty="0" err="1" smtClean="0"/>
              <a:t>Магистър</a:t>
            </a:r>
            <a:r>
              <a:rPr lang="ru-RU" sz="2800" dirty="0" smtClean="0"/>
              <a:t>" на ИФ на СУ в </a:t>
            </a:r>
            <a:r>
              <a:rPr lang="ru-RU" sz="2800" dirty="0" err="1" smtClean="0"/>
              <a:t>тестови</a:t>
            </a:r>
            <a:r>
              <a:rPr lang="ru-RU" sz="2800" dirty="0" smtClean="0"/>
              <a:t> </a:t>
            </a:r>
            <a:r>
              <a:rPr lang="ru-RU" sz="2800" dirty="0" err="1" smtClean="0"/>
              <a:t>курсове</a:t>
            </a:r>
            <a:r>
              <a:rPr lang="ru-RU" sz="2800" dirty="0" smtClean="0"/>
              <a:t> чрез </a:t>
            </a:r>
            <a:r>
              <a:rPr lang="ru-RU" sz="2800" dirty="0" err="1" smtClean="0"/>
              <a:t>електронни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форми</a:t>
            </a:r>
            <a:r>
              <a:rPr lang="ru-RU" sz="2800" dirty="0" smtClean="0"/>
              <a:t> на дистанционно обучение </a:t>
            </a:r>
            <a:r>
              <a:rPr lang="ru-RU" sz="2800" dirty="0" err="1" smtClean="0"/>
              <a:t>заложени</a:t>
            </a:r>
            <a:r>
              <a:rPr lang="ru-RU" sz="2800" dirty="0" smtClean="0"/>
              <a:t> в </a:t>
            </a:r>
            <a:r>
              <a:rPr lang="ru-RU" sz="2800" dirty="0" err="1" smtClean="0"/>
              <a:t>създадените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програми</a:t>
            </a:r>
            <a:r>
              <a:rPr lang="ru-RU" sz="280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3407" y="1192214"/>
            <a:ext cx="8166497" cy="523875"/>
          </a:xfrm>
          <a:prstGeom prst="rect">
            <a:avLst/>
          </a:prstGeom>
          <a:solidFill>
            <a:srgbClr val="FFF5D9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800" b="1" dirty="0">
                <a:latin typeface="Arial" panose="020B0604020202020204" pitchFamily="34" charset="0"/>
                <a:cs typeface="+mn-cs"/>
              </a:rPr>
              <a:t>Ключови дейности	(</a:t>
            </a:r>
            <a:r>
              <a:rPr lang="en-US" sz="2800" b="1" dirty="0">
                <a:latin typeface="Arial" panose="020B0604020202020204" pitchFamily="34" charset="0"/>
                <a:cs typeface="+mn-cs"/>
              </a:rPr>
              <a:t>2</a:t>
            </a:r>
            <a:r>
              <a:rPr lang="bg-BG" sz="2800" b="1" dirty="0">
                <a:latin typeface="Arial" panose="020B0604020202020204" pitchFamily="34" charset="0"/>
                <a:cs typeface="+mn-cs"/>
              </a:rPr>
              <a:t>)</a:t>
            </a:r>
            <a:endParaRPr lang="bg-BG" sz="2800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16200000">
            <a:off x="-1026398" y="3328807"/>
            <a:ext cx="26420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indent="-228600" eaLnBrk="1" hangingPunct="1"/>
            <a:r>
              <a:rPr lang="bg-BG" b="1" dirty="0" smtClean="0">
                <a:latin typeface="Calibri" pitchFamily="34" charset="0"/>
              </a:rPr>
              <a:t>BG051PO001-4.3.04-0038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835" y="1892301"/>
            <a:ext cx="7980759" cy="4760913"/>
          </a:xfrm>
          <a:solidFill>
            <a:schemeClr val="accent6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Autofit/>
          </a:bodyPr>
          <a:lstStyle/>
          <a:p>
            <a:pPr>
              <a:defRPr/>
            </a:pPr>
            <a:r>
              <a:rPr lang="bg-BG" sz="2000" dirty="0" smtClean="0"/>
              <a:t>Изграден </a:t>
            </a:r>
            <a:r>
              <a:rPr lang="bg-BG" sz="2000" b="1" dirty="0" smtClean="0"/>
              <a:t>капацитет</a:t>
            </a:r>
            <a:r>
              <a:rPr lang="bg-BG" sz="2000" dirty="0" smtClean="0">
                <a:solidFill>
                  <a:srgbClr val="FF0000"/>
                </a:solidFill>
              </a:rPr>
              <a:t> </a:t>
            </a:r>
            <a:r>
              <a:rPr lang="bg-BG" sz="2000" dirty="0" smtClean="0"/>
              <a:t>за методическо, административно и информационно осигуряване процеса на електронно дистанционно обучение (вкл. виртуална библиотека и електронно хранилище на учебни компоненти, електронна система за обучение и видео среда за обучение в дистанционна форма).</a:t>
            </a:r>
          </a:p>
          <a:p>
            <a:pPr>
              <a:defRPr/>
            </a:pPr>
            <a:r>
              <a:rPr lang="bg-BG" sz="2000" dirty="0" smtClean="0"/>
              <a:t>Създаден устойчив административен капацитет за провеждане на електронно дистанционно обучение.</a:t>
            </a:r>
          </a:p>
          <a:p>
            <a:pPr>
              <a:defRPr/>
            </a:pPr>
            <a:r>
              <a:rPr lang="bg-BG" sz="2000" dirty="0" smtClean="0"/>
              <a:t>Изградена </a:t>
            </a:r>
            <a:r>
              <a:rPr lang="bg-BG" sz="2000" b="1" dirty="0" smtClean="0"/>
              <a:t>електронна библиотека с учебни ресурси</a:t>
            </a:r>
            <a:r>
              <a:rPr lang="bg-BG" sz="2000" dirty="0" smtClean="0"/>
              <a:t>.</a:t>
            </a:r>
          </a:p>
          <a:p>
            <a:pPr>
              <a:defRPr/>
            </a:pPr>
            <a:r>
              <a:rPr lang="bg-BG" sz="2000" dirty="0" smtClean="0"/>
              <a:t>Внедрени </a:t>
            </a:r>
            <a:r>
              <a:rPr lang="bg-BG" sz="2000" b="1" dirty="0" smtClean="0"/>
              <a:t>административни</a:t>
            </a:r>
            <a:r>
              <a:rPr lang="bg-BG" sz="2000" dirty="0" smtClean="0"/>
              <a:t> </a:t>
            </a:r>
            <a:r>
              <a:rPr lang="bg-BG" sz="2000" b="1" dirty="0" smtClean="0"/>
              <a:t>електронни услуги</a:t>
            </a:r>
            <a:r>
              <a:rPr lang="bg-BG" sz="2000" dirty="0" smtClean="0"/>
              <a:t>, осигуряващи и подпомагащи процеса на електронно дистанционно обучение.</a:t>
            </a:r>
          </a:p>
          <a:p>
            <a:pPr>
              <a:defRPr/>
            </a:pPr>
            <a:r>
              <a:rPr lang="bg-BG" sz="2000" dirty="0" smtClean="0"/>
              <a:t>Създадено пълно електронно учебно съдържание за </a:t>
            </a:r>
            <a:r>
              <a:rPr lang="bg-BG" sz="2000" b="1" dirty="0" smtClean="0"/>
              <a:t>30 курса</a:t>
            </a:r>
            <a:r>
              <a:rPr lang="bg-BG" sz="2000" dirty="0" smtClean="0"/>
              <a:t>.</a:t>
            </a:r>
          </a:p>
          <a:p>
            <a:pPr>
              <a:defRPr/>
            </a:pPr>
            <a:r>
              <a:rPr lang="bg-BG" sz="2000" b="1" dirty="0" smtClean="0"/>
              <a:t>Акредитация на 3 магистърски програми</a:t>
            </a:r>
            <a:r>
              <a:rPr lang="bg-BG" sz="2000" dirty="0" smtClean="0"/>
              <a:t> за дистанционно обучение в електронна форма.</a:t>
            </a:r>
          </a:p>
          <a:p>
            <a:pPr>
              <a:defRPr/>
            </a:pPr>
            <a:endParaRPr lang="bg-BG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79835" y="1246189"/>
            <a:ext cx="7924800" cy="523875"/>
          </a:xfrm>
          <a:prstGeom prst="rect">
            <a:avLst/>
          </a:prstGeom>
          <a:solidFill>
            <a:srgbClr val="FFF5D9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800" b="1" dirty="0">
                <a:latin typeface="+mn-lt"/>
                <a:cs typeface="+mn-cs"/>
              </a:rPr>
              <a:t>Очаквани </a:t>
            </a:r>
            <a:r>
              <a:rPr lang="bg-BG" sz="2800" b="1" dirty="0" smtClean="0">
                <a:latin typeface="+mn-lt"/>
                <a:cs typeface="+mn-cs"/>
              </a:rPr>
              <a:t>резултати</a:t>
            </a:r>
            <a:endParaRPr lang="bg-BG" sz="2800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 rot="16200000">
            <a:off x="-1065050" y="3007798"/>
            <a:ext cx="26420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indent="-228600" eaLnBrk="1" hangingPunct="1"/>
            <a:r>
              <a:rPr lang="bg-BG" b="1" dirty="0" smtClean="0">
                <a:latin typeface="Calibri" pitchFamily="34" charset="0"/>
              </a:rPr>
              <a:t>BG051PO001-4.3.04-0038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350</Words>
  <Application>Microsoft Office PowerPoint</Application>
  <PresentationFormat>Презентация на цял екран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6</vt:i4>
      </vt:variant>
    </vt:vector>
  </HeadingPairs>
  <TitlesOfParts>
    <vt:vector size="7" baseType="lpstr">
      <vt:lpstr>Office тема</vt:lpstr>
      <vt:lpstr>Проект BG051PO001-4.3.04-0038  Подобряване на достъпа до образование и обучение за студентите в магистърските програми на Историческия факултет на СУ „Св. Климент Охридски”, чрез развитие на електронни форми на дистанционно обучение.</vt:lpstr>
      <vt:lpstr>Слайд 2</vt:lpstr>
      <vt:lpstr>Слайд 3</vt:lpstr>
      <vt:lpstr>Слайд 4</vt:lpstr>
      <vt:lpstr>Слайд 5</vt:lpstr>
      <vt:lpstr>Слайд 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BG051PO001-4.3.04-0038  Подобряване на достъпа до образование и обучение за студентите в магистърските програми на Историческия факултет на СУ „Св. Климент Охридски”, чрез развитие на електронни форми на дистанционно обучение.</dc:title>
  <dc:creator>admin</dc:creator>
  <cp:lastModifiedBy>admin</cp:lastModifiedBy>
  <cp:revision>3</cp:revision>
  <dcterms:created xsi:type="dcterms:W3CDTF">2012-11-20T08:33:57Z</dcterms:created>
  <dcterms:modified xsi:type="dcterms:W3CDTF">2012-11-24T00:29:23Z</dcterms:modified>
</cp:coreProperties>
</file>