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70" r:id="rId2"/>
    <p:sldId id="271" r:id="rId3"/>
    <p:sldId id="272" r:id="rId4"/>
    <p:sldId id="273" r:id="rId5"/>
    <p:sldId id="274" r:id="rId6"/>
    <p:sldId id="288" r:id="rId7"/>
    <p:sldId id="275" r:id="rId8"/>
    <p:sldId id="276" r:id="rId9"/>
    <p:sldId id="289" r:id="rId10"/>
    <p:sldId id="277" r:id="rId11"/>
    <p:sldId id="280" r:id="rId12"/>
    <p:sldId id="290" r:id="rId13"/>
    <p:sldId id="281" r:id="rId14"/>
    <p:sldId id="282" r:id="rId15"/>
    <p:sldId id="291" r:id="rId16"/>
    <p:sldId id="283" r:id="rId17"/>
    <p:sldId id="284" r:id="rId18"/>
    <p:sldId id="292" r:id="rId19"/>
    <p:sldId id="285" r:id="rId20"/>
    <p:sldId id="286" r:id="rId21"/>
    <p:sldId id="293" r:id="rId22"/>
    <p:sldId id="287" r:id="rId23"/>
    <p:sldId id="294" r:id="rId2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5E"/>
    <a:srgbClr val="7E0060"/>
    <a:srgbClr val="7A005E"/>
    <a:srgbClr val="832167"/>
    <a:srgbClr val="8C3852"/>
    <a:srgbClr val="7A005F"/>
    <a:srgbClr val="7A007A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78B1FD-425A-4C45-BD03-3A9CC98BB4E0}" type="datetimeFigureOut">
              <a:rPr lang="bg-BG"/>
              <a:pPr>
                <a:defRPr/>
              </a:pPr>
              <a:t>1.12.2022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584093-0025-4C31-AEEE-3BF77C6A2B3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512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4022725"/>
            <a:ext cx="63912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980000" y="396000"/>
            <a:ext cx="10212000" cy="377825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70638"/>
            <a:ext cx="9917113" cy="346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3000">
                <a:srgbClr val="7A005F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1930" y="2067200"/>
            <a:ext cx="9198320" cy="1324800"/>
          </a:xfrm>
        </p:spPr>
        <p:txBody>
          <a:bodyPr/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altLang="en-US"/>
              <a:t>Въведете заглавие на презентацията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A7E9D5-EB29-4BA1-9211-313307DFE9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A70C070-F159-4AC9-853C-A085328B4930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0"/>
            <a:ext cx="1188000" cy="1916129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730" y="3448038"/>
            <a:ext cx="9206742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Въведете подзаглавие на презентацията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7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текст, колона едно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текст, колона две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7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/>
              <a:t>Първо ниво текст, колона едно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/>
              <a:t>Първо ниво текст, колона две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2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2064190"/>
            <a:ext cx="5157787" cy="5975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Подзаглавие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679826"/>
            <a:ext cx="5157787" cy="3509837"/>
          </a:xfrm>
        </p:spPr>
        <p:txBody>
          <a:bodyPr/>
          <a:lstStyle/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64190"/>
            <a:ext cx="5183188" cy="6156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Подзаглавие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679826"/>
            <a:ext cx="5183188" cy="3509837"/>
          </a:xfrm>
        </p:spPr>
        <p:txBody>
          <a:bodyPr/>
          <a:lstStyle/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8371317-6240-4826-B33E-FC206F64A259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EC902-E1F8-4C04-921F-24D31A9D67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92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Подзаглавие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1986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Подзаглавие 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19860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0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135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Подзаглавие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437475"/>
            <a:ext cx="5157787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135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Подзаглавие 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437475"/>
            <a:ext cx="5183188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1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094CAF8-503C-47FB-86BA-0D1DFFCD6E53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75319-91FF-41E2-95BE-8339CC46B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2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01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07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Въведете текст</a:t>
            </a:r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31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2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Въведете текст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TextBox 15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69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980001" y="396000"/>
            <a:ext cx="10212000" cy="377825"/>
          </a:xfrm>
          <a:prstGeom prst="rect">
            <a:avLst/>
          </a:prstGeom>
          <a:solidFill>
            <a:srgbClr val="7A0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7664" y="2068038"/>
            <a:ext cx="9106373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 на презентацията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67664" y="3861913"/>
            <a:ext cx="9105578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Въведете подзаглавие на презентацията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C241BC1-5301-4EEE-8B05-8D7F51090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2A40B2D-FD06-4F0F-924C-D3ADBDBAB051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0"/>
            <a:ext cx="1188000" cy="19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0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B7CAB73-F53A-45C4-8CBB-336032A861D6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45C7B92-A2BF-472D-9B9A-592914C49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ен слйа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F3A7360-110C-4BF0-886E-AC180DCFE887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CC68C64-99B7-4BAF-B12F-2CB82301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4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02875" y="2073988"/>
            <a:ext cx="9165125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 на презентацията</a:t>
            </a:r>
            <a:endParaRPr lang="en-US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875" y="3867863"/>
            <a:ext cx="9165125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Въведете подзаглавие на презентацията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36627" y="1343474"/>
            <a:ext cx="5153025" cy="37830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bg-BG"/>
              <a:t>Въведи факултет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7096990-C7C4-4A58-ADF0-508A4600D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348EC0-553A-4415-91F3-2829AECF395B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0" y="4680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2475448" y="1071495"/>
            <a:ext cx="9716552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914" y="1072800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5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78663"/>
            <a:ext cx="9144000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 на презентацията</a:t>
            </a:r>
            <a:endParaRPr lang="en-US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2538"/>
            <a:ext cx="9144000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Въведете подзаглавие на презентацията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5">
    <p:bg>
      <p:bgPr>
        <a:solidFill>
          <a:srgbClr val="7A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306096" y="2486383"/>
            <a:ext cx="9603330" cy="1701800"/>
          </a:xfrm>
        </p:spPr>
        <p:txBody>
          <a:bodyPr/>
          <a:lstStyle>
            <a:lvl1pPr algn="ctr">
              <a:defRPr sz="48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 на презентацията</a:t>
            </a:r>
            <a:endParaRPr lang="en-US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6096" y="4214324"/>
            <a:ext cx="9603330" cy="110966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Въведете подзаглавие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B5D6F64-6575-4CC4-85BB-6F9C36DA3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397C399-7257-482B-B2AA-D505EAB30C0E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468001"/>
            <a:ext cx="1188000" cy="19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3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ие и съдържа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055137"/>
            <a:ext cx="10515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9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/>
              <a:t>Първо ниво текст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TextBox 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6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текст, колона едно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Първо ниво текст, колона две</a:t>
            </a:r>
            <a:endParaRPr lang="en-US"/>
          </a:p>
          <a:p>
            <a:pPr lvl="1"/>
            <a:r>
              <a:rPr lang="bg-BG"/>
              <a:t>Второ ниво текст</a:t>
            </a:r>
            <a:endParaRPr lang="en-US"/>
          </a:p>
          <a:p>
            <a:pPr lvl="2"/>
            <a:r>
              <a:rPr lang="bg-BG"/>
              <a:t>Трето ниво текст</a:t>
            </a:r>
            <a:endParaRPr lang="en-US"/>
          </a:p>
          <a:p>
            <a:pPr lvl="3"/>
            <a:r>
              <a:rPr lang="bg-BG"/>
              <a:t>Четвърто ниво текст</a:t>
            </a:r>
            <a:endParaRPr lang="en-US"/>
          </a:p>
          <a:p>
            <a:pPr lvl="4"/>
            <a:r>
              <a:rPr lang="bg-BG"/>
              <a:t>Пето ниво текст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3200459-167C-4BD5-AF64-74955F0CFBA4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66E6706-76CD-4A18-A8A8-F61AA88AE4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/>
              <a:t>Въведете заглавие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8BD84-4C72-4D2D-8A48-54094362EAC5}" type="datetimeFigureOut">
              <a:rPr lang="en-US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7ACBD-C771-4EA3-9D4D-0DECC3F3A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6" r:id="rId2"/>
    <p:sldLayoutId id="2147483727" r:id="rId3"/>
    <p:sldLayoutId id="2147483739" r:id="rId4"/>
    <p:sldLayoutId id="2147483728" r:id="rId5"/>
    <p:sldLayoutId id="2147483743" r:id="rId6"/>
    <p:sldLayoutId id="2147483729" r:id="rId7"/>
    <p:sldLayoutId id="2147483757" r:id="rId8"/>
    <p:sldLayoutId id="2147483746" r:id="rId9"/>
    <p:sldLayoutId id="2147483756" r:id="rId10"/>
    <p:sldLayoutId id="2147483758" r:id="rId11"/>
    <p:sldLayoutId id="2147483749" r:id="rId12"/>
    <p:sldLayoutId id="2147483759" r:id="rId13"/>
    <p:sldLayoutId id="2147483760" r:id="rId14"/>
    <p:sldLayoutId id="2147483752" r:id="rId15"/>
    <p:sldLayoutId id="2147483755" r:id="rId16"/>
    <p:sldLayoutId id="2147483761" r:id="rId17"/>
    <p:sldLayoutId id="2147483753" r:id="rId18"/>
    <p:sldLayoutId id="2147483762" r:id="rId19"/>
    <p:sldLayoutId id="2147483723" r:id="rId20"/>
    <p:sldLayoutId id="2147483724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724" y="1529318"/>
            <a:ext cx="9198320" cy="1324800"/>
          </a:xfrm>
        </p:spPr>
        <p:txBody>
          <a:bodyPr/>
          <a:lstStyle/>
          <a:p>
            <a:r>
              <a:rPr lang="bg-BG" sz="3600"/>
              <a:t>Равнище на езиковата подготовка на студентите педагози</a:t>
            </a:r>
            <a:endParaRPr lang="en-GB" sz="3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172" y="2719656"/>
            <a:ext cx="11324653" cy="1109662"/>
          </a:xfrm>
        </p:spPr>
        <p:txBody>
          <a:bodyPr/>
          <a:lstStyle/>
          <a:p>
            <a:endParaRPr lang="en-GB">
              <a:latin typeface="Times New Roman"/>
              <a:cs typeface="Times New Roman"/>
            </a:endParaRPr>
          </a:p>
          <a:p>
            <a:r>
              <a:rPr lang="en-GB" b="1" dirty="0" err="1">
                <a:latin typeface="Times New Roman"/>
                <a:cs typeface="Times New Roman"/>
              </a:rPr>
              <a:t>Резултати</a:t>
            </a:r>
            <a:r>
              <a:rPr lang="en-GB" b="1" dirty="0">
                <a:latin typeface="Times New Roman"/>
                <a:cs typeface="Times New Roman"/>
              </a:rPr>
              <a:t> </a:t>
            </a:r>
            <a:r>
              <a:rPr lang="en-GB" b="1" dirty="0" err="1">
                <a:latin typeface="Times New Roman"/>
                <a:cs typeface="Times New Roman"/>
              </a:rPr>
              <a:t>от</a:t>
            </a:r>
            <a:r>
              <a:rPr lang="en-GB" b="1" dirty="0">
                <a:latin typeface="Times New Roman"/>
                <a:cs typeface="Times New Roman"/>
              </a:rPr>
              <a:t> </a:t>
            </a:r>
            <a:r>
              <a:rPr lang="en-GB" b="1" dirty="0" err="1">
                <a:latin typeface="Times New Roman"/>
                <a:cs typeface="Times New Roman"/>
              </a:rPr>
              <a:t>педагогически</a:t>
            </a:r>
            <a:r>
              <a:rPr lang="en-GB" b="1" dirty="0">
                <a:latin typeface="Times New Roman"/>
                <a:cs typeface="Times New Roman"/>
              </a:rPr>
              <a:t> </a:t>
            </a:r>
            <a:r>
              <a:rPr lang="en-GB" b="1" dirty="0" err="1">
                <a:latin typeface="Times New Roman"/>
                <a:cs typeface="Times New Roman"/>
              </a:rPr>
              <a:t>изследвания</a:t>
            </a:r>
            <a:endParaRPr lang="en-GB" b="1">
              <a:latin typeface="Times New Roman"/>
              <a:cs typeface="Times New Roman"/>
            </a:endParaRPr>
          </a:p>
          <a:p>
            <a:pPr algn="l"/>
            <a:r>
              <a:rPr lang="en-GB" sz="2400" b="1" dirty="0" err="1">
                <a:latin typeface="Times New Roman"/>
                <a:cs typeface="Times New Roman"/>
              </a:rPr>
              <a:t>Изготвено</a:t>
            </a:r>
            <a:r>
              <a:rPr lang="en-GB" sz="2400" b="1" dirty="0">
                <a:latin typeface="Times New Roman"/>
                <a:cs typeface="Times New Roman"/>
              </a:rPr>
              <a:t> </a:t>
            </a:r>
            <a:r>
              <a:rPr lang="en-GB" sz="2400" b="1" dirty="0" err="1">
                <a:latin typeface="Times New Roman"/>
                <a:cs typeface="Times New Roman"/>
              </a:rPr>
              <a:t>от</a:t>
            </a:r>
            <a:r>
              <a:rPr lang="en-GB" sz="2400" b="1" dirty="0">
                <a:latin typeface="Times New Roman"/>
                <a:cs typeface="Times New Roman"/>
              </a:rPr>
              <a:t>:</a:t>
            </a:r>
            <a:endParaRPr lang="en-GB" sz="2400" b="1"/>
          </a:p>
          <a:p>
            <a:pPr algn="l"/>
            <a:r>
              <a:rPr lang="en-GB" sz="2400" dirty="0" err="1">
                <a:latin typeface="Times New Roman"/>
                <a:cs typeface="Times New Roman"/>
              </a:rPr>
              <a:t>Василена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Михайлова</a:t>
            </a:r>
            <a:endParaRPr lang="en-GB" sz="2400" dirty="0">
              <a:latin typeface="Times New Roman"/>
              <a:cs typeface="Times New Roman"/>
            </a:endParaRPr>
          </a:p>
          <a:p>
            <a:pPr algn="l"/>
            <a:r>
              <a:rPr lang="en-GB" sz="2400" dirty="0" err="1">
                <a:latin typeface="Times New Roman"/>
                <a:cs typeface="Times New Roman"/>
              </a:rPr>
              <a:t>Мария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Иванова</a:t>
            </a:r>
            <a:endParaRPr lang="en-GB" sz="2400" dirty="0">
              <a:latin typeface="Times New Roman"/>
              <a:cs typeface="Times New Roman"/>
            </a:endParaRPr>
          </a:p>
          <a:p>
            <a:pPr algn="l"/>
            <a:r>
              <a:rPr lang="en-GB" sz="2400" b="1" dirty="0" err="1">
                <a:latin typeface="Times New Roman"/>
                <a:cs typeface="Times New Roman"/>
              </a:rPr>
              <a:t>Преподавател</a:t>
            </a:r>
            <a:r>
              <a:rPr lang="en-GB" sz="2400" b="1" dirty="0">
                <a:latin typeface="Times New Roman"/>
                <a:cs typeface="Times New Roman"/>
              </a:rPr>
              <a:t>:</a:t>
            </a:r>
            <a:endParaRPr lang="en-GB" sz="2400" b="1"/>
          </a:p>
          <a:p>
            <a:pPr algn="l"/>
            <a:r>
              <a:rPr lang="en-GB" sz="2400" dirty="0" err="1">
                <a:latin typeface="Times New Roman"/>
                <a:cs typeface="Times New Roman"/>
              </a:rPr>
              <a:t>Проф</a:t>
            </a:r>
            <a:r>
              <a:rPr lang="en-GB" sz="2400" dirty="0">
                <a:latin typeface="Times New Roman"/>
                <a:cs typeface="Times New Roman"/>
              </a:rPr>
              <a:t>. </a:t>
            </a:r>
            <a:r>
              <a:rPr lang="en-GB" sz="2400" dirty="0" err="1">
                <a:latin typeface="Times New Roman"/>
                <a:cs typeface="Times New Roman"/>
              </a:rPr>
              <a:t>Нели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Иванова</a:t>
            </a:r>
            <a:endParaRPr lang="en-GB" sz="2400" dirty="0" err="1"/>
          </a:p>
        </p:txBody>
      </p:sp>
    </p:spTree>
    <p:extLst>
      <p:ext uri="{BB962C8B-B14F-4D97-AF65-F5344CB8AC3E}">
        <p14:creationId xmlns:p14="http://schemas.microsoft.com/office/powerpoint/2010/main" val="3892069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B6EFD-F2CB-63F8-AD88-EC921FF88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синтаксис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90EA0-8E71-B483-41B4-0999C8736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3DABCA1E-63F5-034D-7529-E5DB53EB1D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961104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60, 54 %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14,53/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07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7B794-3964-83D4-4B7A-78337667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синтаксис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C416B-F6AB-BD43-2231-4F309A9FD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9F8F532B-9325-0AAB-2B57-DA7C5312BF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546324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51,61%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13,37/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069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A8868-DA4C-004D-0222-29F8AE8D2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Усреднени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стойности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за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синтаксис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CF0A9-507E-C876-96BF-FEDAEC079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90A0077B-33C5-1227-9901-3886CD4A19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588033"/>
              </p:ext>
            </p:extLst>
          </p:nvPr>
        </p:nvGraphicFramePr>
        <p:xfrm>
          <a:off x="838200" y="1825625"/>
          <a:ext cx="10515600" cy="306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8539046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57184742"/>
                    </a:ext>
                  </a:extLst>
                </a:gridCol>
              </a:tblGrid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2989024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55,93%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29602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13,95/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00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224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3E342-258B-54BF-A4AD-2464C66C7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фонетика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C6DD8-8641-FB9C-D97B-8BBC81C77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3B3CB94-BAFF-BBCD-8CE4-242F36E153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161118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84%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20,16/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877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BA7C8-577C-9604-28AB-761D4C25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фонетика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C759-CBE8-416C-CE03-97A4B4EE8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D4207E61-3CAF-55A6-8A26-14D613175A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901063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79,9%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19,6/25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527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06DAC-C92C-FA78-024C-A2E9894B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Усреднени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стойности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за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фонетика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741D0-4958-88FE-B08E-97546F562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B81853A2-55D4-9185-DA20-12FF0D52D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737521"/>
              </p:ext>
            </p:extLst>
          </p:nvPr>
        </p:nvGraphicFramePr>
        <p:xfrm>
          <a:off x="838200" y="1825625"/>
          <a:ext cx="10515600" cy="306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8539046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57184742"/>
                    </a:ext>
                  </a:extLst>
                </a:gridCol>
              </a:tblGrid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2989024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отоговори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80,73%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29602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19,88/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00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132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17582-D8B8-F62B-E962-C173981D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правопис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13928-BF73-1EEC-2D24-BA9A9AB44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47891363-F971-5F28-CC7C-146C8D0808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907583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46,15%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12/ 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804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24BA6-F432-70D7-5F01-42D192B6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Резултати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от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правопис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1E646-D37A-2069-5CC6-B71BA1F1F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98FF19DD-0A7E-A6E3-6E56-22B956012C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447831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40,4%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10,5/ 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582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45439-E5E9-5A9F-0CA2-7B2D7E2C9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Усреднени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стойности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за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правопис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63677-2C06-F6E1-BE8E-B4208C195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08034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A34025F4-C7AA-6BDE-A1E5-4EEAA1FFE4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013363"/>
              </p:ext>
            </p:extLst>
          </p:nvPr>
        </p:nvGraphicFramePr>
        <p:xfrm>
          <a:off x="838200" y="1825625"/>
          <a:ext cx="10515600" cy="306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8539046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57184742"/>
                    </a:ext>
                  </a:extLst>
                </a:gridCol>
              </a:tblGrid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2989024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43,27%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29602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11,25/ 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00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960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A631-2F12-967B-D2ED-9144AE39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Резултати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лексикология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0CCE8-EEE6-A1F8-2B3D-76B26A5B2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B5E8071D-CF8B-A859-A703-E482AE05BD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997936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86%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21,5/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49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56E9764A-CC71-3262-AE00-4ACC74781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88876"/>
            <a:ext cx="5181600" cy="4121825"/>
          </a:xfrm>
        </p:spPr>
        <p:txBody>
          <a:bodyPr/>
          <a:lstStyle/>
          <a:p>
            <a:r>
              <a:rPr lang="bg-BG" sz="2600" dirty="0">
                <a:latin typeface="Times New Roman"/>
                <a:cs typeface="Times New Roman"/>
              </a:rPr>
              <a:t>Въведение</a:t>
            </a:r>
            <a:endParaRPr lang="en-US" sz="2600"/>
          </a:p>
          <a:p>
            <a:r>
              <a:rPr lang="bg-BG" sz="2600" dirty="0">
                <a:latin typeface="Times New Roman"/>
                <a:cs typeface="Times New Roman"/>
              </a:rPr>
              <a:t>Резултати от дял езикознание</a:t>
            </a:r>
          </a:p>
          <a:p>
            <a:r>
              <a:rPr lang="bg-BG" sz="2600" dirty="0">
                <a:latin typeface="Times New Roman"/>
                <a:cs typeface="Times New Roman"/>
              </a:rPr>
              <a:t>Усреднени стойности за дял езикознание</a:t>
            </a:r>
            <a:endParaRPr lang="bg-BG" sz="2600"/>
          </a:p>
          <a:p>
            <a:r>
              <a:rPr lang="bg-BG" sz="2600" dirty="0">
                <a:latin typeface="Times New Roman"/>
                <a:cs typeface="Times New Roman"/>
              </a:rPr>
              <a:t>Резултати от дял морфология</a:t>
            </a:r>
          </a:p>
          <a:p>
            <a:r>
              <a:rPr lang="bg-BG" sz="2600" dirty="0">
                <a:latin typeface="Times New Roman"/>
                <a:cs typeface="Times New Roman"/>
              </a:rPr>
              <a:t>Усреднени стойности за дял морфология</a:t>
            </a:r>
            <a:endParaRPr lang="bg-BG" sz="2600"/>
          </a:p>
          <a:p>
            <a:r>
              <a:rPr lang="bg-BG" sz="2600" dirty="0">
                <a:latin typeface="Times New Roman"/>
                <a:cs typeface="Times New Roman"/>
              </a:rPr>
              <a:t>Резултати от дял синтаксис</a:t>
            </a:r>
          </a:p>
          <a:p>
            <a:r>
              <a:rPr lang="bg-BG" sz="2600" dirty="0">
                <a:latin typeface="Times New Roman"/>
                <a:cs typeface="Times New Roman"/>
              </a:rPr>
              <a:t>Усреднени стойности за дял синтаксис</a:t>
            </a:r>
            <a:endParaRPr lang="en-US" sz="2600"/>
          </a:p>
          <a:p>
            <a:endParaRPr lang="bg-BG" sz="2000" dirty="0"/>
          </a:p>
          <a:p>
            <a:pPr marL="0" indent="0">
              <a:buNone/>
            </a:pP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0DCB3-D5D8-1A7E-EDD8-AA459C901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8876"/>
            <a:ext cx="5181600" cy="4394994"/>
          </a:xfrm>
        </p:spPr>
        <p:txBody>
          <a:bodyPr/>
          <a:lstStyle/>
          <a:p>
            <a:r>
              <a:rPr lang="bg-BG" sz="2600" dirty="0">
                <a:latin typeface="Times New Roman"/>
                <a:cs typeface="Times New Roman"/>
              </a:rPr>
              <a:t>Резултати от дял фонетика</a:t>
            </a:r>
          </a:p>
          <a:p>
            <a:r>
              <a:rPr lang="bg-BG" sz="2600" dirty="0">
                <a:latin typeface="Times New Roman"/>
                <a:cs typeface="Times New Roman"/>
              </a:rPr>
              <a:t>Усреднени стойности за дял  фонетика</a:t>
            </a:r>
            <a:endParaRPr lang="en-US" sz="2600">
              <a:latin typeface="Times New Roman"/>
              <a:cs typeface="Times New Roman"/>
            </a:endParaRPr>
          </a:p>
          <a:p>
            <a:r>
              <a:rPr lang="bg-BG" sz="2600" dirty="0">
                <a:latin typeface="Times New Roman"/>
                <a:cs typeface="Times New Roman"/>
              </a:rPr>
              <a:t>Резултати от дял правопис</a:t>
            </a:r>
          </a:p>
          <a:p>
            <a:r>
              <a:rPr lang="bg-BG" sz="2600" dirty="0">
                <a:latin typeface="Times New Roman"/>
                <a:cs typeface="Times New Roman"/>
              </a:rPr>
              <a:t>Усреднени стойности за дял правопис</a:t>
            </a:r>
            <a:endParaRPr lang="en-US" sz="2600">
              <a:latin typeface="Times New Roman"/>
              <a:cs typeface="Times New Roman"/>
            </a:endParaRPr>
          </a:p>
          <a:p>
            <a:r>
              <a:rPr lang="bg-BG" sz="2600" dirty="0">
                <a:latin typeface="Times New Roman"/>
                <a:cs typeface="Times New Roman"/>
              </a:rPr>
              <a:t>Резултати от дял лексикология</a:t>
            </a:r>
          </a:p>
          <a:p>
            <a:r>
              <a:rPr lang="bg-BG" sz="2600" dirty="0">
                <a:latin typeface="Times New Roman"/>
                <a:cs typeface="Times New Roman"/>
              </a:rPr>
              <a:t>Усреднени стойности за дял лексикология</a:t>
            </a:r>
            <a:endParaRPr lang="en-US" sz="2600">
              <a:latin typeface="Times New Roman"/>
              <a:cs typeface="Times New Roman"/>
            </a:endParaRPr>
          </a:p>
          <a:p>
            <a:r>
              <a:rPr lang="bg-BG" sz="2600" dirty="0">
                <a:latin typeface="Times New Roman"/>
                <a:cs typeface="Times New Roman"/>
              </a:rPr>
              <a:t>Сравнение на резултатите от двете изследвания</a:t>
            </a:r>
            <a:endParaRPr lang="en-US" sz="2600" dirty="0">
              <a:latin typeface="Times New Roman"/>
              <a:cs typeface="Times New Roman"/>
            </a:endParaRPr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6EEC59D-EE67-0837-8533-7190FD999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>
                <a:latin typeface="Times New Roman"/>
                <a:cs typeface="Times New Roman"/>
              </a:rPr>
              <a:t>Съдържание 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4523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256B4-EC60-1560-9D59-DB01F66EE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Резултати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от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лексикология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A617A-1960-A660-05CF-8FA4CDF16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7F1FA367-A47F-3881-9922-6169EF4658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997111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90%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22,5/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953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7BA7A-2863-BBA7-8F06-D1F2F15F0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Усреднени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стойности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за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лексикология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90817-B0CA-30C6-7009-11DCFCFA7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CA3A81B6-ECD3-0A55-5A46-A32105962F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33716"/>
              </p:ext>
            </p:extLst>
          </p:nvPr>
        </p:nvGraphicFramePr>
        <p:xfrm>
          <a:off x="838200" y="1825625"/>
          <a:ext cx="10515600" cy="306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8539046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57184742"/>
                    </a:ext>
                  </a:extLst>
                </a:gridCol>
              </a:tblGrid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2989024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88%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29602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22/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00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285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944E59-75F7-311E-5BC9-335F7AD17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785" y="2055137"/>
            <a:ext cx="5426015" cy="4121825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57405-75E1-D9F1-D03F-EDC285BB28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6BA53E-0E72-4F22-8D3C-B679428A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/>
                <a:cs typeface="Times New Roman"/>
              </a:rPr>
              <a:t>Сравнение на резултатите от двете педагогически изследвания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9D8A69D-BF71-66D6-2DAE-21C564DC8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515966"/>
              </p:ext>
            </p:extLst>
          </p:nvPr>
        </p:nvGraphicFramePr>
        <p:xfrm>
          <a:off x="1916207" y="1736911"/>
          <a:ext cx="9261246" cy="4802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623">
                  <a:extLst>
                    <a:ext uri="{9D8B030D-6E8A-4147-A177-3AD203B41FA5}">
                      <a16:colId xmlns:a16="http://schemas.microsoft.com/office/drawing/2014/main" val="374743817"/>
                    </a:ext>
                  </a:extLst>
                </a:gridCol>
                <a:gridCol w="4630623">
                  <a:extLst>
                    <a:ext uri="{9D8B030D-6E8A-4147-A177-3AD203B41FA5}">
                      <a16:colId xmlns:a16="http://schemas.microsoft.com/office/drawing/2014/main" val="2796566814"/>
                    </a:ext>
                  </a:extLst>
                </a:gridCol>
              </a:tblGrid>
              <a:tr h="1062092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Педагогическо</a:t>
                      </a:r>
                      <a:r>
                        <a:rPr lang="en-US" sz="2400" b="1" i="0" u="none" strike="noStrike" noProof="0" dirty="0">
                          <a:latin typeface="Times New Roman"/>
                        </a:rPr>
                        <a:t> </a:t>
                      </a: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изследване</a:t>
                      </a:r>
                      <a:r>
                        <a:rPr lang="en-US" sz="2400" b="1" i="0" u="none" strike="noStrike" noProof="0" dirty="0">
                          <a:latin typeface="Times New Roman"/>
                        </a:rPr>
                        <a:t> № 1</a:t>
                      </a:r>
                      <a:endParaRPr lang="en-US" sz="2400" b="0" i="0" u="none" strike="noStrike" noProof="0"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Педагогическо</a:t>
                      </a:r>
                      <a:r>
                        <a:rPr lang="en-US" sz="2400" b="1" i="0" u="none" strike="noStrike" noProof="0" dirty="0">
                          <a:latin typeface="Times New Roman"/>
                        </a:rPr>
                        <a:t> </a:t>
                      </a: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изследване</a:t>
                      </a:r>
                      <a:r>
                        <a:rPr lang="en-US" sz="2400" b="1" i="0" u="none" strike="noStrike" noProof="0" dirty="0">
                          <a:latin typeface="Times New Roman"/>
                        </a:rPr>
                        <a:t> № 2</a:t>
                      </a:r>
                      <a:endParaRPr lang="en-US" sz="2400" b="0" i="0" u="none" strike="noStrike" noProof="0"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8199375"/>
                  </a:ext>
                </a:extLst>
              </a:tr>
              <a:tr h="62340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Лексикология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- 86%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Лексикология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- 90%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3490181"/>
                  </a:ext>
                </a:extLst>
              </a:tr>
              <a:tr h="62340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Фонетика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- 84%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Фонетика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- 79,9%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2323542"/>
                  </a:ext>
                </a:extLst>
              </a:tr>
              <a:tr h="62340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Морфология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- 68,95%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Морфология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- 69,3%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9641556"/>
                  </a:ext>
                </a:extLst>
              </a:tr>
              <a:tr h="62340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Синтаксис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- 60,54%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Езикознание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- 62,5%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7972456"/>
                  </a:ext>
                </a:extLst>
              </a:tr>
              <a:tr h="62340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Езикознание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- 60,4%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Синтаксис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- 54,61%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6242538"/>
                  </a:ext>
                </a:extLst>
              </a:tr>
              <a:tr h="623401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Правопис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- 46,15%</a:t>
                      </a:r>
                      <a:endParaRPr lang="en-US" sz="2400" b="0" i="0" u="none" strike="noStrike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b="1" i="0" u="none" strike="noStrike" noProof="0" dirty="0" err="1">
                          <a:latin typeface="Times New Roman"/>
                        </a:rPr>
                        <a:t>Правопис</a:t>
                      </a:r>
                      <a:r>
                        <a:rPr lang="en-US" sz="2400" b="0" i="0" u="none" strike="noStrike" noProof="0" dirty="0">
                          <a:latin typeface="Times New Roman"/>
                        </a:rPr>
                        <a:t>- 40,4%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4939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101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авоъгълник 4">
            <a:extLst>
              <a:ext uri="{FF2B5EF4-FFF2-40B4-BE49-F238E27FC236}">
                <a16:creationId xmlns:a16="http://schemas.microsoft.com/office/drawing/2014/main" id="{A1A20B6B-CDEA-3E7A-B227-F5F29275B312}"/>
              </a:ext>
            </a:extLst>
          </p:cNvPr>
          <p:cNvSpPr/>
          <p:nvPr/>
        </p:nvSpPr>
        <p:spPr>
          <a:xfrm>
            <a:off x="307108" y="2228671"/>
            <a:ext cx="11577785" cy="120032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Благодарим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238290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5966674-D731-E3A7-A4BF-A360010B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>
                <a:latin typeface="Times New Roman"/>
                <a:cs typeface="Times New Roman"/>
              </a:rPr>
              <a:t>Въведение</a:t>
            </a:r>
            <a:endParaRPr lang="bg-BG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70A32F7-81F5-9B6F-5E7E-2A8A10572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>
                <a:latin typeface="Times New Roman"/>
                <a:cs typeface="Times New Roman"/>
              </a:rPr>
              <a:t>Период на провеждане:</a:t>
            </a:r>
            <a:r>
              <a:rPr lang="bg-BG" dirty="0">
                <a:latin typeface="Times New Roman"/>
                <a:cs typeface="Times New Roman"/>
              </a:rPr>
              <a:t> февруари 2022 г. - май 2022 г.</a:t>
            </a:r>
          </a:p>
          <a:p>
            <a:r>
              <a:rPr lang="bg-BG" b="1" dirty="0">
                <a:latin typeface="Times New Roman"/>
                <a:cs typeface="Times New Roman"/>
              </a:rPr>
              <a:t>Цел:</a:t>
            </a:r>
            <a:r>
              <a:rPr lang="bg-BG" dirty="0">
                <a:latin typeface="Times New Roman"/>
                <a:cs typeface="Times New Roman"/>
              </a:rPr>
              <a:t> да се установи равнището на езиковата култура на студентите от специалност Педагогика</a:t>
            </a:r>
          </a:p>
          <a:p>
            <a:r>
              <a:rPr lang="bg-BG" b="1" dirty="0">
                <a:latin typeface="Times New Roman"/>
                <a:cs typeface="Times New Roman"/>
              </a:rPr>
              <a:t>Целева група:</a:t>
            </a:r>
            <a:r>
              <a:rPr lang="bg-BG" dirty="0">
                <a:latin typeface="Times New Roman"/>
                <a:cs typeface="Times New Roman"/>
              </a:rPr>
              <a:t> студенти в специалност Педагогика 3 курс, редовна форма на обучение </a:t>
            </a:r>
          </a:p>
          <a:p>
            <a:r>
              <a:rPr lang="bg-BG" b="1" dirty="0">
                <a:latin typeface="Times New Roman"/>
                <a:cs typeface="Times New Roman"/>
              </a:rPr>
              <a:t>Диагностичен инструмент</a:t>
            </a:r>
            <a:r>
              <a:rPr lang="bg-BG" dirty="0">
                <a:latin typeface="Times New Roman"/>
                <a:cs typeface="Times New Roman"/>
              </a:rPr>
              <a:t>- </a:t>
            </a:r>
            <a:r>
              <a:rPr lang="bg-BG" dirty="0">
                <a:solidFill>
                  <a:srgbClr val="FF0000"/>
                </a:solidFill>
                <a:latin typeface="Times New Roman"/>
                <a:cs typeface="Times New Roman"/>
              </a:rPr>
              <a:t>Педагогическо изследване/ тест</a:t>
            </a:r>
            <a:endParaRPr lang="en-GB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bg-BG" dirty="0">
                <a:latin typeface="Times New Roman"/>
                <a:cs typeface="Times New Roman"/>
              </a:rPr>
              <a:t>Форма на представяне на резултатите: две научни статии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047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08472-F025-5132-6609-A7CF1B48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езикознание</a:t>
            </a:r>
            <a:endParaRPr lang="en-US" err="1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CE8DE6A-7A89-C523-03C1-3097AD2D3C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702037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60,4%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14,5/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32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A731D-CAA3-B923-E271-76725B3AA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езикознание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06EC51BC-AAC7-EAEE-D8B7-AAFA328B9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E065A50D-9A74-016F-4D73-4018BFAD80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542806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400" dirty="0"/>
                        <a:t>62,5</a:t>
                      </a:r>
                      <a:r>
                        <a:rPr lang="en-US" sz="2400" b="0" i="0" u="none" strike="noStrike" noProof="0" dirty="0">
                          <a:latin typeface="Calibri"/>
                        </a:rPr>
                        <a:t>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400" dirty="0"/>
                        <a:t>15/24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402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E8D27-702C-7517-DA1E-1051A0F9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Усреднени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стойности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за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езикознание</a:t>
            </a:r>
            <a:endParaRPr lang="en-US" dirty="0" err="1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128B834-CF07-E332-0531-CFA5A9432D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336913"/>
              </p:ext>
            </p:extLst>
          </p:nvPr>
        </p:nvGraphicFramePr>
        <p:xfrm>
          <a:off x="838200" y="1825625"/>
          <a:ext cx="10515600" cy="306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8539046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57184742"/>
                    </a:ext>
                  </a:extLst>
                </a:gridCol>
              </a:tblGrid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2989024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61,45%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29602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14,75/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00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02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AC57-CCFE-5887-7042-375B3CF20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 err="1">
                <a:latin typeface="Times New Roman"/>
                <a:cs typeface="Times New Roman"/>
              </a:rPr>
              <a:t>морфология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C2B2C-4528-9CAE-BD4D-74D971866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E52C90E6-2840-70A7-368F-67B0ECEFA2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809760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68,95%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16,5/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5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BFE78-47E0-20C9-AE14-44F45CAA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Times New Roman"/>
                <a:cs typeface="Times New Roman"/>
              </a:rPr>
              <a:t>Резултати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от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дял</a:t>
            </a:r>
            <a:r>
              <a:rPr lang="en-US">
                <a:latin typeface="Times New Roman"/>
                <a:cs typeface="Times New Roman"/>
              </a:rPr>
              <a:t> </a:t>
            </a:r>
            <a:r>
              <a:rPr lang="en-US" err="1">
                <a:latin typeface="Times New Roman"/>
                <a:cs typeface="Times New Roman"/>
              </a:rPr>
              <a:t>морфология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42743-DEBD-A64F-478A-BF6146B6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BC03C0E2-E9D4-30F9-C232-4931C5A33A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110994"/>
              </p:ext>
            </p:extLst>
          </p:nvPr>
        </p:nvGraphicFramePr>
        <p:xfrm>
          <a:off x="838200" y="1825625"/>
          <a:ext cx="10515600" cy="331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254638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01019952"/>
                    </a:ext>
                  </a:extLst>
                </a:gridCol>
              </a:tblGrid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  <a:p>
                      <a:pPr lvl="0" algn="l">
                        <a:buNone/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864569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69,3%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943764"/>
                  </a:ext>
                </a:extLst>
              </a:tr>
              <a:tr h="110536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16,75/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90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08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4A0D-5B74-BEF4-837B-BAA3AEB1B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Усреднени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стойности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за</a:t>
            </a:r>
            <a:r>
              <a:rPr lang="en-US" dirty="0">
                <a:latin typeface="Times New Roman"/>
                <a:cs typeface="Times New Roman"/>
              </a:rPr>
              <a:t> </a:t>
            </a:r>
            <a:r>
              <a:rPr lang="en-US" dirty="0" err="1">
                <a:latin typeface="Times New Roman"/>
                <a:cs typeface="Times New Roman"/>
              </a:rPr>
              <a:t>дял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морфология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8E63D-FD45-7A17-23E4-47C525D0B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45B4CAF4-7A56-2FF4-9316-B8AF0D07B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096632"/>
              </p:ext>
            </p:extLst>
          </p:nvPr>
        </p:nvGraphicFramePr>
        <p:xfrm>
          <a:off x="838200" y="1825625"/>
          <a:ext cx="10515600" cy="306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8539046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57184742"/>
                    </a:ext>
                  </a:extLst>
                </a:gridCol>
              </a:tblGrid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въпроси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дял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2989024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отоговори</a:t>
                      </a:r>
                      <a:r>
                        <a:rPr lang="en-US" sz="2400" dirty="0"/>
                        <a:t> в </a:t>
                      </a:r>
                      <a:r>
                        <a:rPr lang="en-US" sz="2400" dirty="0" err="1"/>
                        <a:t>проценти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69,24%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29602"/>
                  </a:ext>
                </a:extLst>
              </a:tr>
              <a:tr h="102011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Правилни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отговори</a:t>
                      </a:r>
                      <a:r>
                        <a:rPr lang="en-US" sz="2400" dirty="0"/>
                        <a:t>/ </a:t>
                      </a:r>
                      <a:r>
                        <a:rPr lang="en-US" sz="2400" dirty="0" err="1"/>
                        <a:t>усреднен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брой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студенти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16,65/ 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00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89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634</Words>
  <Application>Microsoft Office PowerPoint</Application>
  <PresentationFormat>Широк екран</PresentationFormat>
  <Paragraphs>171</Paragraphs>
  <Slides>23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SP Trajan2ML</vt:lpstr>
      <vt:lpstr>Times New Roman</vt:lpstr>
      <vt:lpstr>Office Theme</vt:lpstr>
      <vt:lpstr>Равнище на езиковата подготовка на студентите педагози</vt:lpstr>
      <vt:lpstr>Съдържание </vt:lpstr>
      <vt:lpstr>Въведение</vt:lpstr>
      <vt:lpstr>Резултати от дял езикознание</vt:lpstr>
      <vt:lpstr>Резултати от дял езикознание</vt:lpstr>
      <vt:lpstr>Усреднени стойности за дял езикознание</vt:lpstr>
      <vt:lpstr>Резултати от дял морфология</vt:lpstr>
      <vt:lpstr>Резултати от дял морфология</vt:lpstr>
      <vt:lpstr>Усреднени стойности за дял морфология</vt:lpstr>
      <vt:lpstr>Резултати от дял синтаксис</vt:lpstr>
      <vt:lpstr>Резултати от дял синтаксис</vt:lpstr>
      <vt:lpstr>Усреднени стойности за дял синтаксис</vt:lpstr>
      <vt:lpstr>Резултати от дял фонетика</vt:lpstr>
      <vt:lpstr>Резултати от дял фонетика</vt:lpstr>
      <vt:lpstr>Усреднени стойности за дял фонетика</vt:lpstr>
      <vt:lpstr>Резултати от дял правопис</vt:lpstr>
      <vt:lpstr>Резултати от дял правопис</vt:lpstr>
      <vt:lpstr>Усреднени стойности за дял правопис</vt:lpstr>
      <vt:lpstr>Резултати от дял лексикология</vt:lpstr>
      <vt:lpstr>Резултати от дял лексикология</vt:lpstr>
      <vt:lpstr>Усреднени стойности за дял лексикология</vt:lpstr>
      <vt:lpstr>Сравнение на резултатите от двете педагогически изследвания</vt:lpstr>
      <vt:lpstr>Презентация на PowerPoint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Gorok</dc:creator>
  <cp:lastModifiedBy>359896729901</cp:lastModifiedBy>
  <cp:revision>333</cp:revision>
  <dcterms:created xsi:type="dcterms:W3CDTF">2016-03-29T08:52:53Z</dcterms:created>
  <dcterms:modified xsi:type="dcterms:W3CDTF">2022-11-30T22:34:13Z</dcterms:modified>
</cp:coreProperties>
</file>