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68" r:id="rId2"/>
    <p:sldId id="256" r:id="rId3"/>
    <p:sldId id="261" r:id="rId4"/>
    <p:sldId id="262" r:id="rId5"/>
    <p:sldId id="271" r:id="rId6"/>
    <p:sldId id="279" r:id="rId7"/>
    <p:sldId id="260" r:id="rId8"/>
    <p:sldId id="272" r:id="rId9"/>
    <p:sldId id="270" r:id="rId10"/>
    <p:sldId id="274" r:id="rId11"/>
    <p:sldId id="275" r:id="rId12"/>
    <p:sldId id="276" r:id="rId13"/>
    <p:sldId id="278" r:id="rId14"/>
    <p:sldId id="277" r:id="rId15"/>
    <p:sldId id="281" r:id="rId16"/>
    <p:sldId id="280" r:id="rId17"/>
    <p:sldId id="264" r:id="rId18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-67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36879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031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41541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578309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12468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1897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816300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11973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06084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53913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59825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14056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58130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35935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55688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92495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4E6DF-DA55-4B81-A427-36C5DACC1132}" type="datetimeFigureOut">
              <a:rPr lang="bg-BG" smtClean="0"/>
              <a:pPr/>
              <a:t>1.12.2022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8612D3-17B2-447A-A75B-6CD5AB31F5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78225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9513" y="0"/>
            <a:ext cx="9372973" cy="19783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8312"/>
            <a:ext cx="9144000" cy="4317557"/>
          </a:xfrm>
        </p:spPr>
        <p:txBody>
          <a:bodyPr>
            <a:normAutofit/>
          </a:bodyPr>
          <a:lstStyle/>
          <a:p>
            <a:endParaRPr lang="bg-BG" dirty="0"/>
          </a:p>
          <a:p>
            <a:pPr algn="ctr"/>
            <a:r>
              <a:rPr lang="ru-RU" sz="2800" dirty="0" err="1" smtClean="0">
                <a:latin typeface="Times New Roman" panose="02020603050405020304" pitchFamily="18" charset="0"/>
              </a:rPr>
              <a:t>Проблемното</a:t>
            </a:r>
            <a:r>
              <a:rPr lang="ru-RU" sz="2800" dirty="0" smtClean="0">
                <a:latin typeface="Times New Roman" panose="02020603050405020304" pitchFamily="18" charset="0"/>
              </a:rPr>
              <a:t> поведение при </a:t>
            </a:r>
            <a:r>
              <a:rPr lang="ru-RU" sz="2800" dirty="0" err="1" smtClean="0">
                <a:latin typeface="Times New Roman" panose="02020603050405020304" pitchFamily="18" charset="0"/>
              </a:rPr>
              <a:t>децата</a:t>
            </a:r>
            <a:r>
              <a:rPr lang="ru-RU" sz="2800" dirty="0" smtClean="0">
                <a:latin typeface="Times New Roman" panose="02020603050405020304" pitchFamily="18" charset="0"/>
              </a:rPr>
              <a:t> - теории и </a:t>
            </a:r>
            <a:r>
              <a:rPr lang="ru-RU" sz="2800" dirty="0" err="1" smtClean="0">
                <a:latin typeface="Times New Roman" panose="02020603050405020304" pitchFamily="18" charset="0"/>
              </a:rPr>
              <a:t>проучвания</a:t>
            </a:r>
            <a:endParaRPr lang="bg-BG" sz="2800" dirty="0" smtClean="0">
              <a:latin typeface="Times New Roman" panose="02020603050405020304" pitchFamily="18" charset="0"/>
            </a:endParaRPr>
          </a:p>
          <a:p>
            <a:pPr algn="ctr"/>
            <a:endParaRPr lang="bg-BG" sz="2000" dirty="0" smtClean="0">
              <a:latin typeface="Times New Roman" panose="02020603050405020304" pitchFamily="18" charset="0"/>
            </a:endParaRPr>
          </a:p>
          <a:p>
            <a:pPr algn="ctr"/>
            <a:endParaRPr lang="bg-BG" sz="2000" dirty="0" smtClean="0">
              <a:latin typeface="Times New Roman" panose="02020603050405020304" pitchFamily="18" charset="0"/>
            </a:endParaRPr>
          </a:p>
          <a:p>
            <a:pPr algn="ctr"/>
            <a:r>
              <a:rPr lang="bg-BG" sz="2000" dirty="0" smtClean="0">
                <a:latin typeface="Times New Roman" panose="02020603050405020304" pitchFamily="18" charset="0"/>
              </a:rPr>
              <a:t>Ивайло </a:t>
            </a:r>
            <a:r>
              <a:rPr lang="bg-BG" sz="2000" dirty="0">
                <a:latin typeface="Times New Roman" panose="02020603050405020304" pitchFamily="18" charset="0"/>
              </a:rPr>
              <a:t>Миланов, докторант </a:t>
            </a:r>
            <a:r>
              <a:rPr lang="bg-BG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направление „Социални дейности“ към катедра „Социална работа“, Факултет по </a:t>
            </a:r>
            <a:r>
              <a:rPr lang="bg-BG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педагогика</a:t>
            </a:r>
          </a:p>
          <a:p>
            <a:pPr algn="ctr"/>
            <a:endParaRPr lang="bg-BG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01.12.2022 г.</a:t>
            </a:r>
          </a:p>
        </p:txBody>
      </p:sp>
    </p:spTree>
    <p:extLst>
      <p:ext uri="{BB962C8B-B14F-4D97-AF65-F5344CB8AC3E}">
        <p14:creationId xmlns:p14="http://schemas.microsoft.com/office/powerpoint/2010/main" xmlns="" val="1220115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631836" y="235004"/>
            <a:ext cx="8911687" cy="1280890"/>
          </a:xfrm>
        </p:spPr>
        <p:txBody>
          <a:bodyPr/>
          <a:lstStyle/>
          <a:p>
            <a:r>
              <a:rPr lang="bg-BG" dirty="0" err="1" smtClean="0"/>
              <a:t>Джесър</a:t>
            </a:r>
            <a:r>
              <a:rPr lang="bg-BG" dirty="0" smtClean="0"/>
              <a:t> – преразгледана и допълнена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589212" y="1673157"/>
            <a:ext cx="8915400" cy="47081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bg-BG" sz="2400" dirty="0" smtClean="0"/>
              <a:t>Въвежда структура от три основни системи от обяснителни променливи: системата на възприеманата среда, системата на личността и системата на поведението</a:t>
            </a:r>
          </a:p>
          <a:p>
            <a:pPr algn="just"/>
            <a:r>
              <a:rPr lang="bg-BG" sz="2400" dirty="0" smtClean="0"/>
              <a:t>Всяка система е съставена от променливи, които служат или като стимули за ангажиране с проблемно поведение, или за контрол срещу участие в проблемно поведение. Балансът между стимулите и контролите, който определя степента на склонност към проблемно поведение във всяка система. </a:t>
            </a:r>
          </a:p>
          <a:p>
            <a:pPr algn="just"/>
            <a:r>
              <a:rPr lang="bg-BG" sz="2400" dirty="0" smtClean="0"/>
              <a:t>Общото ниво на склонност към проблемно поведение и в трите системи отразява степента на </a:t>
            </a:r>
            <a:r>
              <a:rPr lang="bg-BG" sz="2400" dirty="0" err="1" smtClean="0"/>
              <a:t>психосоциална</a:t>
            </a:r>
            <a:r>
              <a:rPr lang="bg-BG" sz="2400" dirty="0" smtClean="0"/>
              <a:t> конвенционалност-неконвенционалност, характеризираща всеки юноша.</a:t>
            </a:r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33444" y="350037"/>
            <a:ext cx="9144000" cy="1148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631836" y="235004"/>
            <a:ext cx="8911687" cy="1280890"/>
          </a:xfrm>
        </p:spPr>
        <p:txBody>
          <a:bodyPr>
            <a:normAutofit/>
          </a:bodyPr>
          <a:lstStyle/>
          <a:p>
            <a:r>
              <a:rPr lang="bg-BG" dirty="0" err="1" smtClean="0"/>
              <a:t>Джесър</a:t>
            </a:r>
            <a:r>
              <a:rPr lang="bg-BG" dirty="0" smtClean="0"/>
              <a:t> – системата на възприеманата среда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589212" y="1673157"/>
            <a:ext cx="8915400" cy="4708188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/>
              <a:t>Концепциите, включват социален контрол, модели и подкрепа. Променливите се разграничават въз основа на </a:t>
            </a:r>
            <a:r>
              <a:rPr lang="bg-BG" dirty="0" err="1" smtClean="0"/>
              <a:t>директността</a:t>
            </a:r>
            <a:r>
              <a:rPr lang="bg-BG" dirty="0" smtClean="0"/>
              <a:t> или близостта на техните връзки с проблемното поведение. Най близките променливи (например модели на </a:t>
            </a:r>
            <a:r>
              <a:rPr lang="bg-BG" dirty="0" err="1" smtClean="0"/>
              <a:t>връстници</a:t>
            </a:r>
            <a:r>
              <a:rPr lang="bg-BG" dirty="0" smtClean="0"/>
              <a:t> за употреба на алкохол) пряко влияят на поведението, докато </a:t>
            </a:r>
            <a:r>
              <a:rPr lang="bg-BG" dirty="0" err="1" smtClean="0"/>
              <a:t>дисталните</a:t>
            </a:r>
            <a:r>
              <a:rPr lang="bg-BG" dirty="0" smtClean="0"/>
              <a:t> променливи (например родителска подкрепа) са по-отдалечени в причинно-следствената верига.</a:t>
            </a:r>
          </a:p>
          <a:p>
            <a:pPr algn="just"/>
            <a:r>
              <a:rPr lang="bg-BG" dirty="0" smtClean="0"/>
              <a:t>Склонността към проблемно поведение включва:</a:t>
            </a:r>
          </a:p>
          <a:p>
            <a:pPr algn="just"/>
            <a:r>
              <a:rPr lang="bg-BG" dirty="0" smtClean="0"/>
              <a:t>ниско родителско неодобрение на проблемното поведение, високо одобрение от </a:t>
            </a:r>
            <a:r>
              <a:rPr lang="bg-BG" dirty="0" err="1" smtClean="0"/>
              <a:t>връстници</a:t>
            </a:r>
            <a:r>
              <a:rPr lang="bg-BG" dirty="0" smtClean="0"/>
              <a:t> за проблемно поведение, </a:t>
            </a:r>
          </a:p>
          <a:p>
            <a:pPr algn="just"/>
            <a:r>
              <a:rPr lang="bg-BG" dirty="0" smtClean="0"/>
              <a:t>високи модели на </a:t>
            </a:r>
            <a:r>
              <a:rPr lang="bg-BG" dirty="0" err="1" smtClean="0"/>
              <a:t>връстници</a:t>
            </a:r>
            <a:r>
              <a:rPr lang="bg-BG" dirty="0" smtClean="0"/>
              <a:t> за проблемно поведение, нисък родителски контрол и подкрепа, </a:t>
            </a:r>
          </a:p>
          <a:p>
            <a:pPr>
              <a:buNone/>
            </a:pPr>
            <a:r>
              <a:rPr lang="bg-BG" sz="1400" dirty="0" smtClean="0"/>
              <a:t>/</a:t>
            </a:r>
            <a:r>
              <a:rPr lang="bg-BG" sz="1400" dirty="0" err="1" smtClean="0"/>
              <a:t>Jessor</a:t>
            </a:r>
            <a:r>
              <a:rPr lang="bg-BG" sz="1400" dirty="0" smtClean="0"/>
              <a:t>, </a:t>
            </a:r>
            <a:r>
              <a:rPr lang="bg-BG" sz="1400" dirty="0" err="1" smtClean="0"/>
              <a:t>Donovan</a:t>
            </a:r>
            <a:r>
              <a:rPr lang="bg-BG" sz="1400" dirty="0" smtClean="0"/>
              <a:t>, &amp; </a:t>
            </a:r>
            <a:r>
              <a:rPr lang="bg-BG" sz="1400" dirty="0" err="1" smtClean="0"/>
              <a:t>Costa</a:t>
            </a:r>
            <a:r>
              <a:rPr lang="bg-BG" sz="1400" dirty="0" smtClean="0"/>
              <a:t>, </a:t>
            </a:r>
            <a:r>
              <a:rPr lang="bg-BG" sz="1400" dirty="0" smtClean="0"/>
              <a:t>1991/</a:t>
            </a:r>
            <a:endParaRPr lang="bg-BG" sz="1400" dirty="0" smtClean="0"/>
          </a:p>
          <a:p>
            <a:endParaRPr lang="bg-BG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33444" y="350037"/>
            <a:ext cx="9144000" cy="1148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631836" y="235004"/>
            <a:ext cx="8911687" cy="980953"/>
          </a:xfrm>
        </p:spPr>
        <p:txBody>
          <a:bodyPr>
            <a:normAutofit/>
          </a:bodyPr>
          <a:lstStyle/>
          <a:p>
            <a:r>
              <a:rPr lang="bg-BG" dirty="0" err="1" smtClean="0"/>
              <a:t>Джесър</a:t>
            </a:r>
            <a:r>
              <a:rPr lang="bg-BG" dirty="0" smtClean="0"/>
              <a:t> – системата на личността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324911" y="1352144"/>
            <a:ext cx="9523378" cy="5155659"/>
          </a:xfrm>
        </p:spPr>
        <p:txBody>
          <a:bodyPr>
            <a:normAutofit/>
          </a:bodyPr>
          <a:lstStyle/>
          <a:p>
            <a:r>
              <a:rPr lang="bg-BG" dirty="0" smtClean="0"/>
              <a:t>Концепциите, включват шаблонен и взаимосвързан набор от относително трайни, </a:t>
            </a:r>
            <a:r>
              <a:rPr lang="bg-BG" dirty="0" err="1" smtClean="0"/>
              <a:t>социокогнитивни</a:t>
            </a:r>
            <a:r>
              <a:rPr lang="bg-BG" dirty="0" smtClean="0"/>
              <a:t> променливи - ценности, очаквания, вярвания, нагласи и ориентации към себе си и обществото - които отразяват социалното обучение и опит в развитието. </a:t>
            </a:r>
          </a:p>
          <a:p>
            <a:r>
              <a:rPr lang="bg-BG" dirty="0" smtClean="0"/>
              <a:t>Склонността към проблемно поведение включва: </a:t>
            </a:r>
          </a:p>
          <a:p>
            <a:r>
              <a:rPr lang="bg-BG" dirty="0" smtClean="0"/>
              <a:t>по-ниска стойност на академичните постижения, </a:t>
            </a:r>
          </a:p>
          <a:p>
            <a:r>
              <a:rPr lang="bg-BG" dirty="0" smtClean="0"/>
              <a:t>по-висока стойност на независимостта, </a:t>
            </a:r>
          </a:p>
          <a:p>
            <a:r>
              <a:rPr lang="bg-BG" dirty="0" smtClean="0"/>
              <a:t>по-голяма социална критика, </a:t>
            </a:r>
          </a:p>
          <a:p>
            <a:r>
              <a:rPr lang="bg-BG" dirty="0" smtClean="0"/>
              <a:t>по-високо отчуждение, </a:t>
            </a:r>
          </a:p>
          <a:p>
            <a:r>
              <a:rPr lang="bg-BG" dirty="0" smtClean="0"/>
              <a:t>по-ниско самочувствие, </a:t>
            </a:r>
          </a:p>
          <a:p>
            <a:r>
              <a:rPr lang="bg-BG" dirty="0" smtClean="0"/>
              <a:t>по-голяма толерантност към отклоненията в отношението </a:t>
            </a:r>
          </a:p>
          <a:p>
            <a:r>
              <a:rPr lang="bg-BG" dirty="0" smtClean="0"/>
              <a:t>по-ниска религиозност.</a:t>
            </a:r>
          </a:p>
          <a:p>
            <a:endParaRPr lang="bg-BG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33444" y="350037"/>
            <a:ext cx="9144000" cy="1148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631836" y="235004"/>
            <a:ext cx="8911687" cy="980953"/>
          </a:xfrm>
        </p:spPr>
        <p:txBody>
          <a:bodyPr>
            <a:normAutofit/>
          </a:bodyPr>
          <a:lstStyle/>
          <a:p>
            <a:r>
              <a:rPr lang="bg-BG" dirty="0" err="1" smtClean="0"/>
              <a:t>Джесър</a:t>
            </a:r>
            <a:r>
              <a:rPr lang="bg-BG" dirty="0" smtClean="0"/>
              <a:t> – поведенческата система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324911" y="1352144"/>
            <a:ext cx="9523378" cy="5155659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dirty="0" smtClean="0"/>
              <a:t>Концепциите включват както проблемно поведение, така и конвенционално поведение. </a:t>
            </a:r>
          </a:p>
          <a:p>
            <a:pPr algn="just"/>
            <a:r>
              <a:rPr lang="bg-BG" dirty="0" smtClean="0"/>
              <a:t>Проблемното поведение включва употреба на алкохол, проблемно пиене, пушене на цигари, употреба  на наркотици, общо поведение, което нарушава нормите, рисково шофиране и преждевременен полов акт. Участието в което и да е проблемно поведение увеличава вероятността от участие в други проблемни поведения поради техните връзки в социалната екология на </a:t>
            </a:r>
            <a:r>
              <a:rPr lang="bg-BG" dirty="0" err="1" smtClean="0"/>
              <a:t>младежта</a:t>
            </a:r>
            <a:r>
              <a:rPr lang="bg-BG" dirty="0" smtClean="0"/>
              <a:t> - със социално организирани възможности да се учат и да ги практикуват заедно - и сходните психологически значения и функции, които поведението може да има (напр. открито отричане на конвенционалните норми или изразяване на независимост от родителския контрол). </a:t>
            </a:r>
          </a:p>
          <a:p>
            <a:pPr algn="just"/>
            <a:r>
              <a:rPr lang="bg-BG" dirty="0" smtClean="0"/>
              <a:t>Конвенционалното поведение е поведение, което е социално одобрено, нормативно регулирано,  както е подходящо за подрастващите. Те включват посещение на църква и участие в академична курсова работа и постижения. Както църквата, така и училището могат да се разглеждат като институции на конвенционална социализация, насърчаващи конвенционална ориентация и въвличащи младежите в традиционните и установени мрежи на по-голямото общество.</a:t>
            </a:r>
            <a:endParaRPr lang="bg-BG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33444" y="350037"/>
            <a:ext cx="9144000" cy="1148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631836" y="235004"/>
            <a:ext cx="8911687" cy="980953"/>
          </a:xfrm>
        </p:spPr>
        <p:txBody>
          <a:bodyPr>
            <a:normAutofit/>
          </a:bodyPr>
          <a:lstStyle/>
          <a:p>
            <a:r>
              <a:rPr lang="bg-BG" dirty="0" err="1" smtClean="0"/>
              <a:t>Джесър</a:t>
            </a:r>
            <a:r>
              <a:rPr lang="bg-BG" dirty="0" smtClean="0"/>
              <a:t> – обобщение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324911" y="1352144"/>
            <a:ext cx="9523378" cy="51556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bg-BG" sz="2400" dirty="0" smtClean="0"/>
              <a:t>В обобщение, в рамките на всяка обяснителна система балансът на </a:t>
            </a:r>
            <a:r>
              <a:rPr lang="bg-BG" sz="2400" dirty="0" err="1" smtClean="0"/>
              <a:t>подбужданията</a:t>
            </a:r>
            <a:r>
              <a:rPr lang="bg-BG" sz="2400" dirty="0" smtClean="0"/>
              <a:t> и контролите е този, който определя </a:t>
            </a:r>
            <a:r>
              <a:rPr lang="bg-BG" sz="2400" dirty="0" err="1" smtClean="0"/>
              <a:t>психосоциалната</a:t>
            </a:r>
            <a:r>
              <a:rPr lang="bg-BG" sz="2400" dirty="0" smtClean="0"/>
              <a:t> склонност към участие в проблемно поведение; и това е балансът на </a:t>
            </a:r>
            <a:r>
              <a:rPr lang="bg-BG" sz="2400" dirty="0" err="1" smtClean="0"/>
              <a:t>подбужданията</a:t>
            </a:r>
            <a:r>
              <a:rPr lang="bg-BG" sz="2400" dirty="0" smtClean="0"/>
              <a:t> и контролите в трите системи, който определя общото ниво на склонност към проблемно поведение </a:t>
            </a:r>
            <a:r>
              <a:rPr lang="bg-BG" sz="2400" smtClean="0"/>
              <a:t>на юношата.</a:t>
            </a:r>
            <a:endParaRPr lang="bg-BG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33444" y="350037"/>
            <a:ext cx="9144000" cy="1148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631836" y="235004"/>
            <a:ext cx="8911687" cy="980953"/>
          </a:xfrm>
        </p:spPr>
        <p:txBody>
          <a:bodyPr>
            <a:normAutofit/>
          </a:bodyPr>
          <a:lstStyle/>
          <a:p>
            <a:r>
              <a:rPr lang="bg-BG" dirty="0" smtClean="0"/>
              <a:t>Приложение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324911" y="1352144"/>
            <a:ext cx="9523378" cy="515565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bg-BG" sz="2400" dirty="0" smtClean="0"/>
              <a:t>Дефинирането на проблема е основата на неговото разрешаване.</a:t>
            </a:r>
          </a:p>
          <a:p>
            <a:pPr algn="just">
              <a:lnSpc>
                <a:spcPct val="150000"/>
              </a:lnSpc>
            </a:pPr>
            <a:r>
              <a:rPr lang="bg-BG" sz="2400" dirty="0" smtClean="0"/>
              <a:t>Определя подхода и методите на професионалистите</a:t>
            </a:r>
          </a:p>
          <a:p>
            <a:pPr algn="just">
              <a:lnSpc>
                <a:spcPct val="150000"/>
              </a:lnSpc>
            </a:pPr>
            <a:r>
              <a:rPr lang="bg-BG" sz="2400" dirty="0" smtClean="0"/>
              <a:t>Влияе на нагласите на обществото към проблема</a:t>
            </a:r>
          </a:p>
          <a:p>
            <a:pPr algn="just">
              <a:lnSpc>
                <a:spcPct val="150000"/>
              </a:lnSpc>
            </a:pPr>
            <a:r>
              <a:rPr lang="bg-BG" sz="2400" dirty="0" smtClean="0"/>
              <a:t>Дефинирането на проблемното поведение и факторите, които влияят ще подкрепи докторантското изследване в посока координиран модел за работа </a:t>
            </a:r>
            <a:r>
              <a:rPr lang="bg-BG" sz="2400" dirty="0" err="1" smtClean="0"/>
              <a:t>работа</a:t>
            </a:r>
            <a:r>
              <a:rPr lang="bg-BG" sz="2400" dirty="0" smtClean="0"/>
              <a:t> с детето и средата в мултидисциплинарна среда.</a:t>
            </a:r>
          </a:p>
          <a:p>
            <a:pPr algn="just">
              <a:lnSpc>
                <a:spcPct val="150000"/>
              </a:lnSpc>
              <a:buNone/>
            </a:pPr>
            <a:endParaRPr lang="bg-BG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90252" y="364160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33444" y="350037"/>
            <a:ext cx="9144000" cy="1148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631836" y="235004"/>
            <a:ext cx="8911687" cy="980953"/>
          </a:xfrm>
        </p:spPr>
        <p:txBody>
          <a:bodyPr>
            <a:normAutofit/>
          </a:bodyPr>
          <a:lstStyle/>
          <a:p>
            <a:r>
              <a:rPr lang="bg-BG" dirty="0" smtClean="0"/>
              <a:t>Ползвана литература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324911" y="1352144"/>
            <a:ext cx="9523378" cy="51556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bg-BG" sz="2400" dirty="0" smtClean="0"/>
              <a:t>Миланов </a:t>
            </a:r>
            <a:r>
              <a:rPr lang="bg-BG" sz="2400" dirty="0" smtClean="0"/>
              <a:t>И. </a:t>
            </a:r>
            <a:r>
              <a:rPr lang="bg-BG" sz="2400" dirty="0" err="1" smtClean="0"/>
              <a:t>кн</a:t>
            </a:r>
            <a:r>
              <a:rPr lang="bg-BG" sz="2400" dirty="0" smtClean="0"/>
              <a:t>. Социални дейности </a:t>
            </a:r>
            <a:r>
              <a:rPr lang="bg-BG" sz="2400" dirty="0" smtClean="0"/>
              <a:t>том115, 2022</a:t>
            </a:r>
          </a:p>
          <a:p>
            <a:pPr algn="just">
              <a:lnSpc>
                <a:spcPct val="150000"/>
              </a:lnSpc>
            </a:pPr>
            <a:r>
              <a:rPr lang="bg-BG" sz="2400" dirty="0" smtClean="0"/>
              <a:t>Папазова, Е., Маноилова, И. </a:t>
            </a:r>
            <a:r>
              <a:rPr lang="bg-BG" sz="2400" dirty="0" smtClean="0"/>
              <a:t>2020</a:t>
            </a:r>
          </a:p>
          <a:p>
            <a:pPr algn="just">
              <a:lnSpc>
                <a:spcPct val="150000"/>
              </a:lnSpc>
            </a:pPr>
            <a:r>
              <a:rPr lang="ru-RU" sz="2400" dirty="0" err="1" smtClean="0"/>
              <a:t>Ратър</a:t>
            </a:r>
            <a:r>
              <a:rPr lang="ru-RU" sz="2400" dirty="0" smtClean="0"/>
              <a:t>, М., </a:t>
            </a:r>
            <a:r>
              <a:rPr lang="ru-RU" sz="2400" dirty="0" smtClean="0"/>
              <a:t>1987</a:t>
            </a:r>
          </a:p>
          <a:p>
            <a:pPr algn="just">
              <a:lnSpc>
                <a:spcPct val="150000"/>
              </a:lnSpc>
            </a:pPr>
            <a:r>
              <a:rPr lang="ru-RU" sz="2400" dirty="0" err="1" smtClean="0"/>
              <a:t>Herbert</a:t>
            </a:r>
            <a:r>
              <a:rPr lang="ru-RU" sz="2400" dirty="0" smtClean="0"/>
              <a:t>,</a:t>
            </a:r>
            <a:r>
              <a:rPr lang="en-US" sz="2400" dirty="0" smtClean="0"/>
              <a:t> M,</a:t>
            </a:r>
            <a:r>
              <a:rPr lang="ru-RU" sz="2400" dirty="0" smtClean="0"/>
              <a:t> </a:t>
            </a:r>
            <a:r>
              <a:rPr lang="ru-RU" sz="2400" dirty="0" smtClean="0"/>
              <a:t>1987</a:t>
            </a:r>
            <a:endParaRPr lang="ru-RU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Jessor</a:t>
            </a:r>
            <a:r>
              <a:rPr lang="en-US" sz="2400" dirty="0" smtClean="0"/>
              <a:t> &amp; </a:t>
            </a:r>
            <a:r>
              <a:rPr lang="en-US" sz="2400" dirty="0" err="1" smtClean="0"/>
              <a:t>Jessor</a:t>
            </a:r>
            <a:r>
              <a:rPr lang="en-US" sz="2400" dirty="0" smtClean="0"/>
              <a:t>, </a:t>
            </a:r>
            <a:r>
              <a:rPr lang="en-US" sz="2400" dirty="0" smtClean="0"/>
              <a:t>1977</a:t>
            </a:r>
            <a:endParaRPr lang="bg-BG" sz="2400" dirty="0" smtClean="0"/>
          </a:p>
          <a:p>
            <a:pPr algn="just">
              <a:lnSpc>
                <a:spcPct val="150000"/>
              </a:lnSpc>
            </a:pPr>
            <a:r>
              <a:rPr lang="bg-BG" sz="2400" dirty="0" err="1" smtClean="0"/>
              <a:t>Jessor</a:t>
            </a:r>
            <a:r>
              <a:rPr lang="bg-BG" sz="2400" dirty="0" smtClean="0"/>
              <a:t>, </a:t>
            </a:r>
            <a:r>
              <a:rPr lang="bg-BG" sz="2400" dirty="0" err="1" smtClean="0"/>
              <a:t>Donovan</a:t>
            </a:r>
            <a:r>
              <a:rPr lang="bg-BG" sz="2400" dirty="0" smtClean="0"/>
              <a:t>, &amp; </a:t>
            </a:r>
            <a:r>
              <a:rPr lang="bg-BG" sz="2400" dirty="0" err="1" smtClean="0"/>
              <a:t>Costa</a:t>
            </a:r>
            <a:r>
              <a:rPr lang="bg-BG" sz="2400" dirty="0" smtClean="0"/>
              <a:t>, </a:t>
            </a:r>
            <a:r>
              <a:rPr lang="bg-BG" sz="2400" dirty="0" smtClean="0"/>
              <a:t>1991</a:t>
            </a:r>
          </a:p>
          <a:p>
            <a:pPr algn="just">
              <a:lnSpc>
                <a:spcPct val="150000"/>
              </a:lnSpc>
            </a:pPr>
            <a:r>
              <a:rPr lang="bg-BG" sz="2400" dirty="0" err="1" smtClean="0"/>
              <a:t>Шумкова</a:t>
            </a:r>
            <a:r>
              <a:rPr lang="bg-BG" sz="2400" dirty="0" smtClean="0"/>
              <a:t>, И. </a:t>
            </a:r>
            <a:r>
              <a:rPr lang="bg-BG" sz="2400" dirty="0" err="1" smtClean="0"/>
              <a:t>кн</a:t>
            </a:r>
            <a:r>
              <a:rPr lang="bg-BG" sz="2400" dirty="0" smtClean="0"/>
              <a:t> 100, 2010</a:t>
            </a:r>
            <a:endParaRPr lang="bg-BG" sz="2400" dirty="0" smtClean="0"/>
          </a:p>
          <a:p>
            <a:pPr algn="just">
              <a:lnSpc>
                <a:spcPct val="150000"/>
              </a:lnSpc>
            </a:pPr>
            <a:endParaRPr lang="bg-BG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90252" y="364160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33444" y="350037"/>
            <a:ext cx="9144000" cy="1148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8695" y="2023673"/>
            <a:ext cx="9144000" cy="4467070"/>
          </a:xfrm>
        </p:spPr>
        <p:txBody>
          <a:bodyPr>
            <a:normAutofit/>
          </a:bodyPr>
          <a:lstStyle/>
          <a:p>
            <a:endParaRPr lang="bg-BG" sz="2000" dirty="0"/>
          </a:p>
          <a:p>
            <a:r>
              <a:rPr lang="bg-BG" sz="2800" dirty="0" smtClean="0"/>
              <a:t>Да бъдем разбиращи и доволни.</a:t>
            </a:r>
          </a:p>
          <a:p>
            <a:endParaRPr lang="bg-BG" sz="2000" dirty="0"/>
          </a:p>
          <a:p>
            <a:r>
              <a:rPr lang="bg-BG" sz="2000" dirty="0"/>
              <a:t>Ивайло Миланов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8695" y="359764"/>
            <a:ext cx="9144000" cy="1394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7134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0468"/>
            <a:ext cx="10129736" cy="5955401"/>
          </a:xfrm>
        </p:spPr>
        <p:txBody>
          <a:bodyPr>
            <a:normAutofit/>
          </a:bodyPr>
          <a:lstStyle/>
          <a:p>
            <a:pPr algn="just"/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8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Темата на моето изследване</a:t>
            </a:r>
            <a:r>
              <a:rPr lang="bg-BG" sz="2800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 Модел </a:t>
            </a:r>
            <a:r>
              <a:rPr lang="bg-BG" sz="2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за социална работа на общинско ниво с деца с </a:t>
            </a:r>
            <a:r>
              <a:rPr lang="bg-BG" sz="2800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проблемно поведение</a:t>
            </a:r>
          </a:p>
          <a:p>
            <a:pPr algn="just"/>
            <a:endParaRPr lang="bg-BG" sz="2800" dirty="0" smtClean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bg-BG" sz="28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Целта на моето изследване</a:t>
            </a:r>
            <a:r>
              <a:rPr lang="bg-BG" sz="28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 Да се създаде ефективен механизъм за реализиране на общинска политика за управление на ресурсите за децата с поведенчески проблеми, нуждаещи се от обща подкрепа и опита от прилагането на този модел в процеса на изследването;</a:t>
            </a:r>
          </a:p>
          <a:p>
            <a:pPr algn="just"/>
            <a:endParaRPr lang="bg-BG" sz="28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bg-BG" sz="28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Моето убеждение</a:t>
            </a:r>
            <a:r>
              <a:rPr lang="bg-BG" sz="28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че поведението на детето е функция на средата;</a:t>
            </a:r>
          </a:p>
          <a:p>
            <a:pPr algn="just"/>
            <a:endParaRPr lang="bg-BG" sz="28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bg-BG" sz="28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bg-BG" sz="2800" dirty="0" smtClean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bg-BG" sz="28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11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лавие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Понятието в Тълковен речник – </a:t>
            </a:r>
            <a:r>
              <a:rPr lang="bg-BG" sz="1300" dirty="0" smtClean="0"/>
              <a:t>http://talkoven.onlinerechnik.com/duma</a:t>
            </a:r>
            <a:br>
              <a:rPr lang="bg-BG" sz="1300" dirty="0" smtClean="0"/>
            </a:br>
            <a:endParaRPr lang="bg-BG" sz="1300" dirty="0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>
          <a:xfrm>
            <a:off x="1731523" y="1750979"/>
            <a:ext cx="10175131" cy="4873557"/>
          </a:xfrm>
        </p:spPr>
        <p:txBody>
          <a:bodyPr>
            <a:normAutofit lnSpcReduction="10000"/>
          </a:bodyPr>
          <a:lstStyle/>
          <a:p>
            <a:r>
              <a:rPr lang="bg-BG" sz="2400" b="1" dirty="0" smtClean="0"/>
              <a:t>Значение на думата поведение</a:t>
            </a:r>
            <a:endParaRPr lang="bg-BG" sz="2400" dirty="0" smtClean="0"/>
          </a:p>
          <a:p>
            <a:r>
              <a:rPr lang="bg-BG" sz="2400" i="1" dirty="0" smtClean="0"/>
              <a:t>ср.</a:t>
            </a:r>
            <a:r>
              <a:rPr lang="bg-BG" sz="2400" dirty="0" smtClean="0"/>
              <a:t>, само </a:t>
            </a:r>
            <a:r>
              <a:rPr lang="bg-BG" sz="2400" i="1" dirty="0" smtClean="0"/>
              <a:t>ед.</a:t>
            </a:r>
            <a:r>
              <a:rPr lang="bg-BG" sz="2400" dirty="0" smtClean="0"/>
              <a:t> Характер на постъпките, действията; държане. </a:t>
            </a:r>
            <a:r>
              <a:rPr lang="bg-BG" sz="2400" i="1" dirty="0" smtClean="0"/>
              <a:t>Лошо поведение.</a:t>
            </a:r>
            <a:r>
              <a:rPr lang="bg-BG" sz="2400" dirty="0" smtClean="0"/>
              <a:t/>
            </a:r>
            <a:br>
              <a:rPr lang="bg-BG" sz="2400" dirty="0" smtClean="0"/>
            </a:br>
            <a:r>
              <a:rPr lang="bg-BG" sz="2400" dirty="0" smtClean="0"/>
              <a:t>• </a:t>
            </a:r>
            <a:r>
              <a:rPr lang="bg-BG" sz="2400" b="1" dirty="0" smtClean="0"/>
              <a:t>Правя поведение.</a:t>
            </a:r>
            <a:r>
              <a:rPr lang="bg-BG" sz="2400" dirty="0" smtClean="0"/>
              <a:t> Преднамерено се съобразявам с желанията на друг човек и с нормите, поставени от него.</a:t>
            </a:r>
          </a:p>
          <a:p>
            <a:r>
              <a:rPr lang="bg-BG" sz="2400" dirty="0" smtClean="0"/>
              <a:t>Значение на думата </a:t>
            </a:r>
            <a:r>
              <a:rPr lang="bg-BG" sz="2400" b="1" dirty="0" smtClean="0"/>
              <a:t>проблем</a:t>
            </a:r>
          </a:p>
          <a:p>
            <a:r>
              <a:rPr lang="bg-BG" sz="2400" dirty="0" smtClean="0"/>
              <a:t>мн. проблеми, (два) проблема, м.</a:t>
            </a:r>
            <a:br>
              <a:rPr lang="bg-BG" sz="2400" dirty="0" smtClean="0"/>
            </a:br>
            <a:r>
              <a:rPr lang="bg-BG" sz="2400" dirty="0" smtClean="0"/>
              <a:t>1. Сложен въпрос, който изисква разрешаване, изучаване, изследване. Проблем на екологията.</a:t>
            </a:r>
            <a:br>
              <a:rPr lang="bg-BG" sz="2400" dirty="0" smtClean="0"/>
            </a:br>
            <a:r>
              <a:rPr lang="bg-BG" sz="2400" dirty="0" smtClean="0"/>
              <a:t>2. </a:t>
            </a:r>
            <a:r>
              <a:rPr lang="bg-BG" sz="2400" dirty="0" err="1" smtClean="0"/>
              <a:t>Обикн</a:t>
            </a:r>
            <a:r>
              <a:rPr lang="bg-BG" sz="2400" dirty="0" smtClean="0"/>
              <a:t>. мн. Неприятности, трудности, мъчнотии. Семейни проблеми.</a:t>
            </a:r>
            <a:br>
              <a:rPr lang="bg-BG" sz="2400" dirty="0" smtClean="0"/>
            </a:br>
            <a:r>
              <a:rPr lang="bg-BG" sz="2400" dirty="0" err="1" smtClean="0"/>
              <a:t>прил</a:t>
            </a:r>
            <a:r>
              <a:rPr lang="bg-BG" sz="2400" dirty="0" smtClean="0"/>
              <a:t>. проблемен, проблемна, проблемно, мн. проблемни. Проблемно изследване.</a:t>
            </a:r>
          </a:p>
          <a:p>
            <a:pPr algn="just"/>
            <a:endParaRPr lang="bg-BG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10560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8695" y="359764"/>
            <a:ext cx="9144000" cy="9340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55231" y="418290"/>
            <a:ext cx="9703952" cy="8657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4413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Понятието в законодателството в България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89212" y="1225685"/>
            <a:ext cx="9239622" cy="5233481"/>
          </a:xfrm>
        </p:spPr>
        <p:txBody>
          <a:bodyPr>
            <a:noAutofit/>
          </a:bodyPr>
          <a:lstStyle/>
          <a:p>
            <a:endParaRPr lang="bg-BG" sz="2400" dirty="0" smtClean="0"/>
          </a:p>
          <a:p>
            <a:pPr algn="just">
              <a:lnSpc>
                <a:spcPct val="150000"/>
              </a:lnSpc>
            </a:pPr>
            <a:r>
              <a:rPr lang="bg-BG" sz="2400" dirty="0" smtClean="0"/>
              <a:t>В прегледа на действащото законодателство отсъства дефиниция или определение на „проблемно поведение”, въпреки че се използва често като основание за предприемане на съответни действия. </a:t>
            </a:r>
          </a:p>
          <a:p>
            <a:pPr algn="just">
              <a:lnSpc>
                <a:spcPct val="150000"/>
              </a:lnSpc>
            </a:pPr>
            <a:r>
              <a:rPr lang="bg-BG" sz="2400" dirty="0" smtClean="0"/>
              <a:t>Терминът се използва в Закона за предучилищното и училищно образование и в методиките на някои социални услуги, но подчертано, като описание на действия и дейности с тази група деца. </a:t>
            </a:r>
          </a:p>
          <a:p>
            <a:pPr algn="just">
              <a:lnSpc>
                <a:spcPct val="150000"/>
              </a:lnSpc>
              <a:buNone/>
            </a:pPr>
            <a:r>
              <a:rPr lang="bg-BG" sz="1400" dirty="0" smtClean="0"/>
              <a:t>/Миланов И. </a:t>
            </a:r>
            <a:r>
              <a:rPr lang="bg-BG" sz="1400" dirty="0" err="1" smtClean="0"/>
              <a:t>кн</a:t>
            </a:r>
            <a:r>
              <a:rPr lang="bg-BG" sz="1400" dirty="0" smtClean="0"/>
              <a:t>. Социални дейности </a:t>
            </a:r>
            <a:r>
              <a:rPr lang="bg-BG" sz="1400" dirty="0" smtClean="0"/>
              <a:t>том115 2022/</a:t>
            </a:r>
            <a:endParaRPr lang="bg-BG" sz="1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8695" y="359764"/>
            <a:ext cx="9144000" cy="1394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81745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6401"/>
          </a:xfrm>
        </p:spPr>
        <p:txBody>
          <a:bodyPr/>
          <a:lstStyle/>
          <a:p>
            <a:r>
              <a:rPr lang="bg-BG" dirty="0" smtClean="0"/>
              <a:t>От други </a:t>
            </a:r>
            <a:r>
              <a:rPr lang="bg-BG" dirty="0" smtClean="0"/>
              <a:t>изследователи</a:t>
            </a:r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589212" y="1848255"/>
            <a:ext cx="9288260" cy="4640093"/>
          </a:xfrm>
        </p:spPr>
        <p:txBody>
          <a:bodyPr>
            <a:normAutofit/>
          </a:bodyPr>
          <a:lstStyle/>
          <a:p>
            <a:r>
              <a:rPr lang="bg-BG" sz="2800" dirty="0" smtClean="0"/>
              <a:t>Рисковото поведение се разбира най-общо като поведение, чиито резултати ограничават развитието на личността и застрашават психическото и физическото здраве на индивида. Дефиницията е валидна и за проблемното поведение, тъй като в научната литература </a:t>
            </a:r>
            <a:r>
              <a:rPr lang="bg-BG" sz="2800" dirty="0" err="1" smtClean="0"/>
              <a:t>експлицитно</a:t>
            </a:r>
            <a:r>
              <a:rPr lang="bg-BG" sz="2800" dirty="0" smtClean="0"/>
              <a:t> не се открива такава“ </a:t>
            </a:r>
            <a:r>
              <a:rPr lang="en-US" sz="2800" dirty="0" smtClean="0"/>
              <a:t>/</a:t>
            </a:r>
            <a:r>
              <a:rPr lang="bg-BG" sz="2800" dirty="0" smtClean="0"/>
              <a:t>Папазова</a:t>
            </a:r>
            <a:r>
              <a:rPr lang="bg-BG" sz="2800" dirty="0" smtClean="0"/>
              <a:t>, Е., Маноилова, И. </a:t>
            </a:r>
            <a:r>
              <a:rPr lang="bg-BG" sz="2800" dirty="0" smtClean="0"/>
              <a:t>2020</a:t>
            </a:r>
            <a:r>
              <a:rPr lang="en-US" sz="2800" dirty="0" smtClean="0"/>
              <a:t>/</a:t>
            </a:r>
            <a:r>
              <a:rPr lang="bg-BG" sz="2800" dirty="0" smtClean="0"/>
              <a:t>. </a:t>
            </a:r>
            <a:endParaRPr lang="bg-BG" sz="2800" dirty="0" smtClean="0"/>
          </a:p>
          <a:p>
            <a:endParaRPr lang="bg-BG" sz="2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8695" y="359764"/>
            <a:ext cx="9144000" cy="1394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6401"/>
          </a:xfrm>
        </p:spPr>
        <p:txBody>
          <a:bodyPr/>
          <a:lstStyle/>
          <a:p>
            <a:r>
              <a:rPr lang="bg-BG" dirty="0" smtClean="0"/>
              <a:t>От други изследователи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589212" y="1848255"/>
            <a:ext cx="9288260" cy="4640093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err="1" smtClean="0"/>
              <a:t>Според</a:t>
            </a:r>
            <a:r>
              <a:rPr lang="ru-RU" sz="2800" dirty="0" smtClean="0"/>
              <a:t> </a:t>
            </a:r>
            <a:r>
              <a:rPr lang="ru-RU" sz="2800" dirty="0" err="1" smtClean="0"/>
              <a:t>Херберт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поведенческите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могат</a:t>
            </a:r>
            <a:r>
              <a:rPr lang="ru-RU" sz="2800" dirty="0" smtClean="0"/>
              <a:t> да се </a:t>
            </a:r>
            <a:r>
              <a:rPr lang="ru-RU" sz="2800" dirty="0" err="1" smtClean="0"/>
              <a:t>концептуализират</a:t>
            </a:r>
            <a:r>
              <a:rPr lang="ru-RU" sz="2800" dirty="0" smtClean="0"/>
              <a:t> </a:t>
            </a:r>
            <a:r>
              <a:rPr lang="ru-RU" sz="2800" dirty="0" err="1" smtClean="0"/>
              <a:t>като</a:t>
            </a:r>
            <a:r>
              <a:rPr lang="ru-RU" sz="2800" dirty="0" smtClean="0"/>
              <a:t> ,,стратегии за </a:t>
            </a:r>
            <a:r>
              <a:rPr lang="ru-RU" sz="2800" dirty="0" err="1" smtClean="0"/>
              <a:t>приспособяване</a:t>
            </a:r>
            <a:r>
              <a:rPr lang="ru-RU" sz="2800" dirty="0" smtClean="0"/>
              <a:t>, </a:t>
            </a:r>
            <a:r>
              <a:rPr lang="ru-RU" sz="2800" dirty="0" err="1" smtClean="0"/>
              <a:t>които</a:t>
            </a:r>
            <a:r>
              <a:rPr lang="ru-RU" sz="2800" dirty="0" smtClean="0"/>
              <a:t> </a:t>
            </a:r>
            <a:r>
              <a:rPr lang="ru-RU" sz="2800" dirty="0" err="1" smtClean="0"/>
              <a:t>детето</a:t>
            </a:r>
            <a:r>
              <a:rPr lang="ru-RU" sz="2800" dirty="0" smtClean="0"/>
              <a:t> е научило </a:t>
            </a:r>
            <a:r>
              <a:rPr lang="ru-RU" sz="2800" dirty="0" err="1" smtClean="0"/>
              <a:t>въз</a:t>
            </a:r>
            <a:r>
              <a:rPr lang="ru-RU" sz="2800" dirty="0" smtClean="0"/>
              <a:t> основа на </a:t>
            </a:r>
            <a:r>
              <a:rPr lang="ru-RU" sz="2800" dirty="0" err="1" smtClean="0"/>
              <a:t>неблагополучията</a:t>
            </a:r>
            <a:r>
              <a:rPr lang="ru-RU" sz="2800" dirty="0" smtClean="0"/>
              <a:t> си и </a:t>
            </a:r>
            <a:r>
              <a:rPr lang="ru-RU" sz="2800" dirty="0" err="1" smtClean="0"/>
              <a:t>тези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другите</a:t>
            </a:r>
            <a:r>
              <a:rPr lang="ru-RU" sz="2800" dirty="0" smtClean="0"/>
              <a:t> в опит да се </a:t>
            </a:r>
            <a:r>
              <a:rPr lang="ru-RU" sz="2800" dirty="0" err="1" smtClean="0"/>
              <a:t>справи</a:t>
            </a:r>
            <a:r>
              <a:rPr lang="ru-RU" sz="2800" dirty="0" smtClean="0"/>
              <a:t> с </a:t>
            </a:r>
            <a:r>
              <a:rPr lang="ru-RU" sz="2800" dirty="0" err="1" smtClean="0"/>
              <a:t>изискванията</a:t>
            </a:r>
            <a:r>
              <a:rPr lang="ru-RU" sz="2800" dirty="0" smtClean="0"/>
              <a:t> на живота” (</a:t>
            </a:r>
            <a:r>
              <a:rPr lang="ru-RU" sz="2800" dirty="0" err="1" smtClean="0"/>
              <a:t>Herbert</a:t>
            </a:r>
            <a:r>
              <a:rPr lang="ru-RU" sz="2800" dirty="0" smtClean="0"/>
              <a:t>, 1987). </a:t>
            </a:r>
            <a:r>
              <a:rPr lang="ru-RU" sz="2800" dirty="0" err="1" smtClean="0"/>
              <a:t>Различни</a:t>
            </a:r>
            <a:r>
              <a:rPr lang="ru-RU" sz="2800" dirty="0" smtClean="0"/>
              <a:t> направления в </a:t>
            </a:r>
            <a:r>
              <a:rPr lang="ru-RU" sz="2800" dirty="0" err="1" smtClean="0"/>
              <a:t>психологията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признават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необходимостта</a:t>
            </a:r>
            <a:r>
              <a:rPr lang="ru-RU" sz="2800" dirty="0" smtClean="0"/>
              <a:t> от натиск на </a:t>
            </a:r>
            <a:r>
              <a:rPr lang="ru-RU" sz="2800" dirty="0" err="1" smtClean="0"/>
              <a:t>средата</a:t>
            </a:r>
            <a:r>
              <a:rPr lang="ru-RU" sz="2800" dirty="0" smtClean="0"/>
              <a:t> и социален </a:t>
            </a:r>
            <a:r>
              <a:rPr lang="ru-RU" sz="2800" dirty="0" err="1" smtClean="0"/>
              <a:t>контрол</a:t>
            </a:r>
            <a:r>
              <a:rPr lang="ru-RU" sz="2800" dirty="0" smtClean="0"/>
              <a:t>, с </a:t>
            </a:r>
            <a:r>
              <a:rPr lang="ru-RU" sz="2800" dirty="0" err="1" smtClean="0"/>
              <a:t>чиято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помощ</a:t>
            </a:r>
            <a:r>
              <a:rPr lang="ru-RU" sz="2800" dirty="0" smtClean="0"/>
              <a:t> </a:t>
            </a:r>
            <a:r>
              <a:rPr lang="ru-RU" sz="2800" dirty="0" err="1" smtClean="0"/>
              <a:t>детето</a:t>
            </a:r>
            <a:r>
              <a:rPr lang="ru-RU" sz="2800" dirty="0" smtClean="0"/>
              <a:t> се </a:t>
            </a:r>
            <a:r>
              <a:rPr lang="ru-RU" sz="2800" dirty="0" err="1" smtClean="0"/>
              <a:t>вписва</a:t>
            </a:r>
            <a:r>
              <a:rPr lang="ru-RU" sz="2800" dirty="0" smtClean="0"/>
              <a:t> в </a:t>
            </a:r>
            <a:r>
              <a:rPr lang="ru-RU" sz="2800" dirty="0" err="1" smtClean="0"/>
              <a:t>социалния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порядък</a:t>
            </a:r>
            <a:r>
              <a:rPr lang="ru-RU" sz="2800" dirty="0" smtClean="0"/>
              <a:t>. </a:t>
            </a:r>
            <a:r>
              <a:rPr lang="ru-RU" sz="2800" dirty="0" err="1" smtClean="0"/>
              <a:t>Херберт</a:t>
            </a:r>
            <a:r>
              <a:rPr lang="ru-RU" sz="2800" dirty="0" smtClean="0"/>
              <a:t> </a:t>
            </a:r>
            <a:r>
              <a:rPr lang="ru-RU" sz="2800" dirty="0" err="1" smtClean="0"/>
              <a:t>акцентира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този</a:t>
            </a:r>
            <a:r>
              <a:rPr lang="ru-RU" sz="2800" dirty="0" smtClean="0"/>
              <a:t> факт и </a:t>
            </a:r>
            <a:r>
              <a:rPr lang="ru-RU" sz="2800" dirty="0" err="1" smtClean="0"/>
              <a:t>посочва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недостатъчната</a:t>
            </a:r>
            <a:r>
              <a:rPr lang="ru-RU" sz="2800" dirty="0" smtClean="0"/>
              <a:t> социализация </a:t>
            </a:r>
            <a:r>
              <a:rPr lang="ru-RU" sz="2800" dirty="0" err="1" smtClean="0"/>
              <a:t>като</a:t>
            </a:r>
            <a:r>
              <a:rPr lang="ru-RU" sz="2800" dirty="0" smtClean="0"/>
              <a:t> причина, </a:t>
            </a:r>
            <a:r>
              <a:rPr lang="ru-RU" sz="2800" dirty="0" err="1" smtClean="0"/>
              <a:t>проблемното</a:t>
            </a:r>
            <a:r>
              <a:rPr lang="ru-RU" sz="2800" dirty="0" smtClean="0"/>
              <a:t> поведение в </a:t>
            </a:r>
            <a:r>
              <a:rPr lang="ru-RU" sz="2800" dirty="0" err="1" smtClean="0"/>
              <a:t>юношеството</a:t>
            </a:r>
            <a:r>
              <a:rPr lang="ru-RU" sz="2800" dirty="0" smtClean="0"/>
              <a:t> и </a:t>
            </a:r>
            <a:r>
              <a:rPr lang="ru-RU" sz="2800" dirty="0" err="1" smtClean="0"/>
              <a:t>детството</a:t>
            </a:r>
            <a:r>
              <a:rPr lang="ru-RU" sz="2800" dirty="0" smtClean="0"/>
              <a:t> да се </a:t>
            </a:r>
            <a:r>
              <a:rPr lang="ru-RU" sz="2800" dirty="0" err="1" smtClean="0"/>
              <a:t>различава</a:t>
            </a:r>
            <a:r>
              <a:rPr lang="ru-RU" sz="2800" dirty="0" smtClean="0"/>
              <a:t> от </a:t>
            </a:r>
            <a:r>
              <a:rPr lang="ru-RU" sz="2800" dirty="0" err="1" smtClean="0"/>
              <a:t>общоприетите</a:t>
            </a:r>
            <a:r>
              <a:rPr lang="ru-RU" sz="2800" dirty="0" smtClean="0"/>
              <a:t> </a:t>
            </a:r>
            <a:r>
              <a:rPr lang="ru-RU" sz="2800" dirty="0" err="1" smtClean="0"/>
              <a:t>социални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стандарти</a:t>
            </a:r>
            <a:r>
              <a:rPr lang="ru-RU" sz="2800" dirty="0" smtClean="0"/>
              <a:t>.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(</a:t>
            </a:r>
            <a:r>
              <a:rPr lang="en-US" sz="2800" dirty="0" smtClean="0"/>
              <a:t>Herbert M, 1987)</a:t>
            </a:r>
            <a:endParaRPr lang="bg-BG" sz="2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8695" y="359764"/>
            <a:ext cx="9144000" cy="1394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6401"/>
          </a:xfrm>
        </p:spPr>
        <p:txBody>
          <a:bodyPr/>
          <a:lstStyle/>
          <a:p>
            <a:r>
              <a:rPr lang="bg-BG" dirty="0" smtClean="0"/>
              <a:t>Майкъл </a:t>
            </a:r>
            <a:r>
              <a:rPr lang="bg-BG" dirty="0" err="1" smtClean="0"/>
              <a:t>Ратър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149813" y="1498059"/>
            <a:ext cx="9727659" cy="499028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2400" dirty="0" smtClean="0"/>
              <a:t>   … „</a:t>
            </a:r>
            <a:r>
              <a:rPr lang="ru-RU" sz="2400" dirty="0" err="1" smtClean="0"/>
              <a:t>трудни</a:t>
            </a:r>
            <a:r>
              <a:rPr lang="ru-RU" sz="2400" dirty="0" smtClean="0"/>
              <a:t> </a:t>
            </a:r>
            <a:r>
              <a:rPr lang="ru-RU" sz="2400" dirty="0" err="1" smtClean="0"/>
              <a:t>деца</a:t>
            </a:r>
            <a:r>
              <a:rPr lang="ru-RU" sz="2400" dirty="0" smtClean="0"/>
              <a:t>“ се </a:t>
            </a:r>
            <a:r>
              <a:rPr lang="ru-RU" sz="2400" dirty="0" err="1" smtClean="0"/>
              <a:t>наричат</a:t>
            </a:r>
            <a:r>
              <a:rPr lang="ru-RU" sz="2400" dirty="0" smtClean="0"/>
              <a:t> </a:t>
            </a:r>
            <a:r>
              <a:rPr lang="ru-RU" sz="2400" dirty="0" err="1" smtClean="0"/>
              <a:t>деца</a:t>
            </a:r>
            <a:r>
              <a:rPr lang="ru-RU" sz="2400" dirty="0" smtClean="0"/>
              <a:t>, </a:t>
            </a:r>
            <a:r>
              <a:rPr lang="ru-RU" sz="2400" dirty="0" err="1" smtClean="0"/>
              <a:t>които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поради</a:t>
            </a:r>
            <a:r>
              <a:rPr lang="ru-RU" sz="2400" dirty="0" smtClean="0"/>
              <a:t> </a:t>
            </a:r>
            <a:r>
              <a:rPr lang="ru-RU" sz="2400" dirty="0" err="1" smtClean="0"/>
              <a:t>емоционални</a:t>
            </a:r>
            <a:r>
              <a:rPr lang="ru-RU" sz="2400" dirty="0" smtClean="0"/>
              <a:t> </a:t>
            </a:r>
            <a:r>
              <a:rPr lang="ru-RU" sz="2400" dirty="0" err="1" smtClean="0"/>
              <a:t>разстройства</a:t>
            </a:r>
            <a:r>
              <a:rPr lang="ru-RU" sz="2400" dirty="0" smtClean="0"/>
              <a:t> или </a:t>
            </a:r>
            <a:r>
              <a:rPr lang="ru-RU" sz="2400" dirty="0" err="1" smtClean="0"/>
              <a:t>поведенчески</a:t>
            </a:r>
            <a:r>
              <a:rPr lang="ru-RU" sz="2400" dirty="0" smtClean="0"/>
              <a:t> </a:t>
            </a:r>
            <a:r>
              <a:rPr lang="ru-RU" sz="2400" dirty="0" err="1" smtClean="0"/>
              <a:t>разстройства</a:t>
            </a:r>
            <a:r>
              <a:rPr lang="ru-RU" sz="2400" dirty="0" smtClean="0"/>
              <a:t> се </a:t>
            </a:r>
            <a:r>
              <a:rPr lang="ru-RU" sz="2400" dirty="0" err="1" smtClean="0"/>
              <a:t>оказват</a:t>
            </a:r>
            <a:r>
              <a:rPr lang="ru-RU" sz="2400" dirty="0" smtClean="0"/>
              <a:t> </a:t>
            </a:r>
            <a:r>
              <a:rPr lang="ru-RU" sz="2400" dirty="0" err="1" smtClean="0"/>
              <a:t>трудни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възрастните</a:t>
            </a:r>
            <a:r>
              <a:rPr lang="ru-RU" sz="2400" dirty="0" smtClean="0"/>
              <a:t>. </a:t>
            </a:r>
            <a:r>
              <a:rPr lang="ru-RU" sz="2400" dirty="0" err="1" smtClean="0"/>
              <a:t>Тези</a:t>
            </a:r>
            <a:r>
              <a:rPr lang="ru-RU" sz="2400" dirty="0" smtClean="0"/>
              <a:t> </a:t>
            </a:r>
            <a:r>
              <a:rPr lang="ru-RU" sz="2400" dirty="0" err="1" smtClean="0"/>
              <a:t>разстройства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причиняват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самите</a:t>
            </a:r>
            <a:r>
              <a:rPr lang="ru-RU" sz="2400" dirty="0" smtClean="0"/>
              <a:t> </a:t>
            </a:r>
            <a:r>
              <a:rPr lang="ru-RU" sz="2400" dirty="0" err="1" smtClean="0"/>
              <a:t>деца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по-малко</a:t>
            </a:r>
            <a:r>
              <a:rPr lang="ru-RU" sz="2400" dirty="0" smtClean="0"/>
              <a:t> неприятности от </a:t>
            </a:r>
            <a:r>
              <a:rPr lang="ru-RU" sz="2400" dirty="0" err="1" smtClean="0"/>
              <a:t>околните</a:t>
            </a:r>
            <a:r>
              <a:rPr lang="ru-RU" sz="2400" dirty="0" smtClean="0"/>
              <a:t>, </a:t>
            </a:r>
            <a:r>
              <a:rPr lang="ru-RU" sz="2400" dirty="0" err="1" smtClean="0"/>
              <a:t>защото</a:t>
            </a:r>
            <a:r>
              <a:rPr lang="ru-RU" sz="2400" dirty="0" smtClean="0"/>
              <a:t> </a:t>
            </a:r>
            <a:r>
              <a:rPr lang="ru-RU" sz="2400" dirty="0" err="1" smtClean="0"/>
              <a:t>ги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лишава</a:t>
            </a:r>
            <a:r>
              <a:rPr lang="ru-RU" sz="2400" dirty="0" smtClean="0"/>
              <a:t> </a:t>
            </a:r>
            <a:r>
              <a:rPr lang="ru-RU" sz="2400" dirty="0" err="1" smtClean="0"/>
              <a:t>от</a:t>
            </a:r>
            <a:r>
              <a:rPr lang="ru-RU" sz="2400" dirty="0" smtClean="0"/>
              <a:t> </a:t>
            </a:r>
            <a:r>
              <a:rPr lang="ru-RU" sz="2400" dirty="0" err="1" smtClean="0"/>
              <a:t>радостите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детството</a:t>
            </a:r>
            <a:r>
              <a:rPr lang="ru-RU" sz="2400" dirty="0" smtClean="0"/>
              <a:t>. Той </a:t>
            </a:r>
            <a:r>
              <a:rPr lang="ru-RU" sz="2400" dirty="0" err="1" smtClean="0"/>
              <a:t>разглежда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поведението</a:t>
            </a:r>
            <a:r>
              <a:rPr lang="ru-RU" sz="2400" dirty="0" smtClean="0"/>
              <a:t> от </a:t>
            </a:r>
            <a:r>
              <a:rPr lang="ru-RU" sz="2400" dirty="0" err="1" smtClean="0"/>
              <a:t>различни</a:t>
            </a:r>
            <a:r>
              <a:rPr lang="ru-RU" sz="2400" dirty="0" smtClean="0"/>
              <a:t> </a:t>
            </a:r>
            <a:r>
              <a:rPr lang="ru-RU" sz="2400" dirty="0" err="1" smtClean="0"/>
              <a:t>аспекти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групите</a:t>
            </a:r>
            <a:r>
              <a:rPr lang="ru-RU" sz="2400" dirty="0" smtClean="0"/>
              <a:t> </a:t>
            </a:r>
            <a:r>
              <a:rPr lang="ru-RU" sz="2400" dirty="0" err="1" smtClean="0"/>
              <a:t>фактори</a:t>
            </a:r>
            <a:r>
              <a:rPr lang="ru-RU" sz="2400" dirty="0" smtClean="0"/>
              <a:t>, </a:t>
            </a:r>
            <a:r>
              <a:rPr lang="ru-RU" sz="2400" dirty="0" err="1" smtClean="0"/>
              <a:t>които</a:t>
            </a:r>
            <a:r>
              <a:rPr lang="ru-RU" sz="2400" dirty="0" smtClean="0"/>
              <a:t> го </a:t>
            </a:r>
            <a:r>
              <a:rPr lang="ru-RU" sz="2400" dirty="0" err="1" smtClean="0"/>
              <a:t>провокират</a:t>
            </a:r>
            <a:r>
              <a:rPr lang="ru-RU" sz="2400" dirty="0" smtClean="0"/>
              <a:t>, </a:t>
            </a:r>
            <a:r>
              <a:rPr lang="ru-RU" sz="2400" dirty="0" err="1" smtClean="0"/>
              <a:t>анализира</a:t>
            </a:r>
            <a:r>
              <a:rPr lang="ru-RU" sz="2400" dirty="0" smtClean="0"/>
              <a:t> и </a:t>
            </a:r>
            <a:r>
              <a:rPr lang="ru-RU" sz="2400" dirty="0" err="1" smtClean="0"/>
              <a:t>предлага</a:t>
            </a:r>
            <a:r>
              <a:rPr lang="ru-RU" sz="2400" dirty="0" smtClean="0"/>
              <a:t> подходи за диагностика и решение (</a:t>
            </a:r>
            <a:r>
              <a:rPr lang="ru-RU" sz="2400" dirty="0" err="1" smtClean="0"/>
              <a:t>Ратър</a:t>
            </a:r>
            <a:r>
              <a:rPr lang="ru-RU" sz="2400" dirty="0" smtClean="0"/>
              <a:t>, М., 1987).</a:t>
            </a:r>
            <a:endParaRPr lang="bg-BG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8695" y="359764"/>
            <a:ext cx="9144000" cy="1394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6401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Теорията за проблемно поведение на </a:t>
            </a:r>
            <a:r>
              <a:rPr lang="bg-BG" dirty="0" err="1" smtClean="0"/>
              <a:t>Джесър</a:t>
            </a:r>
            <a:r>
              <a:rPr lang="bg-BG" dirty="0" smtClean="0"/>
              <a:t> - най-ранно определение 60-те години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227634" y="1926077"/>
            <a:ext cx="9649838" cy="4562271"/>
          </a:xfrm>
        </p:spPr>
        <p:txBody>
          <a:bodyPr>
            <a:normAutofit fontScale="70000" lnSpcReduction="20000"/>
          </a:bodyPr>
          <a:lstStyle/>
          <a:p>
            <a:endParaRPr lang="bg-BG" dirty="0" smtClean="0"/>
          </a:p>
          <a:p>
            <a:pPr algn="just">
              <a:lnSpc>
                <a:spcPct val="160000"/>
              </a:lnSpc>
            </a:pPr>
            <a:r>
              <a:rPr lang="bg-BG" sz="2800" dirty="0" smtClean="0"/>
              <a:t>Проблемното поведение е поведение, което е социално дефинирано като проблем, като източник на безпокойство или като нежелателно от социалните и/или правните норми на конвенционалното общество и неговите институции на власт; това е поведение, което обикновено предизвиква някаква форма на реакция на социален контрол, независимо дали е минимална, като изявление на неодобрение, или крайна, като лишаване от свобода</a:t>
            </a:r>
            <a:r>
              <a:rPr lang="bg-BG" sz="2800" dirty="0" smtClean="0"/>
              <a:t>.</a:t>
            </a:r>
          </a:p>
          <a:p>
            <a:pPr algn="just">
              <a:lnSpc>
                <a:spcPct val="160000"/>
              </a:lnSpc>
              <a:buNone/>
            </a:pPr>
            <a:r>
              <a:rPr lang="bg-BG" sz="2300" dirty="0" smtClean="0"/>
              <a:t>      </a:t>
            </a:r>
            <a:r>
              <a:rPr lang="en-US" sz="2300" dirty="0" smtClean="0"/>
              <a:t>(</a:t>
            </a:r>
            <a:r>
              <a:rPr lang="en-US" sz="2300" dirty="0" err="1" smtClean="0"/>
              <a:t>Jessor</a:t>
            </a:r>
            <a:r>
              <a:rPr lang="en-US" sz="2300" dirty="0" smtClean="0"/>
              <a:t> </a:t>
            </a:r>
            <a:r>
              <a:rPr lang="en-US" sz="2300" dirty="0" smtClean="0"/>
              <a:t>&amp; </a:t>
            </a:r>
            <a:r>
              <a:rPr lang="en-US" sz="2300" dirty="0" err="1" smtClean="0"/>
              <a:t>Jessor</a:t>
            </a:r>
            <a:r>
              <a:rPr lang="en-US" sz="2300" dirty="0" smtClean="0"/>
              <a:t>, </a:t>
            </a:r>
            <a:r>
              <a:rPr lang="en-US" sz="2300" dirty="0" smtClean="0"/>
              <a:t>1977</a:t>
            </a:r>
            <a:r>
              <a:rPr lang="en-US" sz="2300" dirty="0" smtClean="0"/>
              <a:t>)</a:t>
            </a:r>
            <a:endParaRPr lang="bg-BG" sz="23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8695" y="359764"/>
            <a:ext cx="9144000" cy="1394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2631836" y="235004"/>
            <a:ext cx="8911687" cy="1280890"/>
          </a:xfrm>
        </p:spPr>
        <p:txBody>
          <a:bodyPr/>
          <a:lstStyle/>
          <a:p>
            <a:r>
              <a:rPr lang="bg-BG" dirty="0" err="1" smtClean="0"/>
              <a:t>Джесър</a:t>
            </a:r>
            <a:r>
              <a:rPr lang="bg-BG" dirty="0" smtClean="0"/>
              <a:t> – преразгледана и допълнена 1991 г.</a:t>
            </a:r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idx="1"/>
          </p:nvPr>
        </p:nvSpPr>
        <p:spPr>
          <a:xfrm>
            <a:off x="2589212" y="1673157"/>
            <a:ext cx="8915400" cy="4708188"/>
          </a:xfrm>
        </p:spPr>
        <p:txBody>
          <a:bodyPr>
            <a:normAutofit/>
          </a:bodyPr>
          <a:lstStyle/>
          <a:p>
            <a:endParaRPr lang="bg-BG" sz="2400" dirty="0" smtClean="0"/>
          </a:p>
          <a:p>
            <a:r>
              <a:rPr lang="bg-BG" sz="2400" dirty="0" smtClean="0"/>
              <a:t>Фокусира се върху юношеската възраст</a:t>
            </a:r>
          </a:p>
          <a:p>
            <a:r>
              <a:rPr lang="bg-BG" sz="2400" dirty="0" smtClean="0"/>
              <a:t>Изследванията са направени в САЩ и КНР</a:t>
            </a:r>
          </a:p>
          <a:p>
            <a:r>
              <a:rPr lang="bg-BG" sz="2400" dirty="0" smtClean="0"/>
              <a:t>Изследва влиянието на средата и личността върху поведението</a:t>
            </a:r>
          </a:p>
          <a:p>
            <a:r>
              <a:rPr lang="bg-BG" sz="2400" dirty="0" smtClean="0"/>
              <a:t>Извежда нова структура на влиянието – защитни и рискови фактори, които повлияват поведението</a:t>
            </a:r>
          </a:p>
          <a:p>
            <a:endParaRPr lang="bg-BG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8695" y="539259"/>
            <a:ext cx="9144000" cy="8997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33444" y="350037"/>
            <a:ext cx="9144000" cy="1148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2387698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1987</TotalTime>
  <Words>775</Words>
  <Application>Microsoft Office PowerPoint</Application>
  <PresentationFormat>По избор</PresentationFormat>
  <Paragraphs>87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17</vt:i4>
      </vt:variant>
    </vt:vector>
  </HeadingPairs>
  <TitlesOfParts>
    <vt:vector size="18" baseType="lpstr">
      <vt:lpstr>Wisp</vt:lpstr>
      <vt:lpstr>Слайд 1</vt:lpstr>
      <vt:lpstr>Слайд 2</vt:lpstr>
      <vt:lpstr>Понятието в Тълковен речник – http://talkoven.onlinerechnik.com/duma </vt:lpstr>
      <vt:lpstr>Понятието в законодателството в България</vt:lpstr>
      <vt:lpstr>От други изследователи </vt:lpstr>
      <vt:lpstr>От други изследователи</vt:lpstr>
      <vt:lpstr>Майкъл Ратър</vt:lpstr>
      <vt:lpstr>Теорията за проблемно поведение на Джесър - най-ранно определение 60-те години</vt:lpstr>
      <vt:lpstr>Джесър – преразгледана и допълнена 1991 г.</vt:lpstr>
      <vt:lpstr>Джесър – преразгледана и допълнена</vt:lpstr>
      <vt:lpstr>Джесър – системата на възприеманата среда</vt:lpstr>
      <vt:lpstr>Джесър – системата на личността</vt:lpstr>
      <vt:lpstr>Джесър – поведенческата система</vt:lpstr>
      <vt:lpstr>Джесър – обобщение</vt:lpstr>
      <vt:lpstr>Приложение</vt:lpstr>
      <vt:lpstr>Ползвана литература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IvayloM</cp:lastModifiedBy>
  <cp:revision>175</cp:revision>
  <dcterms:created xsi:type="dcterms:W3CDTF">2020-12-01T18:07:36Z</dcterms:created>
  <dcterms:modified xsi:type="dcterms:W3CDTF">2022-12-01T06:16:51Z</dcterms:modified>
</cp:coreProperties>
</file>