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69" r:id="rId2"/>
    <p:sldId id="270" r:id="rId3"/>
    <p:sldId id="271" r:id="rId4"/>
    <p:sldId id="272" r:id="rId5"/>
    <p:sldId id="273" r:id="rId6"/>
    <p:sldId id="284" r:id="rId7"/>
    <p:sldId id="285" r:id="rId8"/>
    <p:sldId id="263" r:id="rId9"/>
    <p:sldId id="274" r:id="rId10"/>
    <p:sldId id="278" r:id="rId11"/>
    <p:sldId id="279" r:id="rId12"/>
    <p:sldId id="280" r:id="rId13"/>
    <p:sldId id="276" r:id="rId14"/>
    <p:sldId id="281" r:id="rId15"/>
    <p:sldId id="282" r:id="rId16"/>
    <p:sldId id="283" r:id="rId17"/>
    <p:sldId id="286" r:id="rId18"/>
    <p:sldId id="277" r:id="rId19"/>
  </p:sldIdLst>
  <p:sldSz cx="12188825" cy="6858000"/>
  <p:notesSz cx="6858000" cy="9144000"/>
  <p:defaultTextStyle>
    <a:defPPr rtl="0">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E36A"/>
    <a:srgbClr val="AEBAB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86" autoAdjust="0"/>
  </p:normalViewPr>
  <p:slideViewPr>
    <p:cSldViewPr>
      <p:cViewPr varScale="1">
        <p:scale>
          <a:sx n="68" d="100"/>
          <a:sy n="68" d="100"/>
        </p:scale>
        <p:origin x="822" y="6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2" d="100"/>
          <a:sy n="72" d="100"/>
        </p:scale>
        <p:origin x="414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Desktop\&#1055;&#1088;&#1077;&#1079;&#1077;&#1085;&#1090;&#1072;&#1094;&#1080;&#1103;%203\&#1044;&#1080;&#1072;&#1075;&#1088;&#1072;&#1084;&#1080;.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Desktop\&#1055;&#1088;&#1077;&#1079;&#1077;&#1085;&#1090;&#1072;&#1094;&#1080;&#1103;%203\&#1044;&#1080;&#1072;&#1075;&#1088;&#1072;&#1084;&#1080;.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Desktop\&#1055;&#1088;&#1077;&#1079;&#1077;&#1085;&#1090;&#1072;&#1094;&#1080;&#1103;%203\&#1044;&#1080;&#1072;&#1075;&#1088;&#1072;&#1084;&#1080;.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Desktop\&#1055;&#1088;&#1077;&#1079;&#1077;&#1085;&#1090;&#1072;&#1094;&#1080;&#1103;%203\&#1044;&#1080;&#1072;&#1075;&#1088;&#1072;&#1084;&#1080;.xlsx" TargetMode="External"/><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Desktop\&#1055;&#1088;&#1077;&#1079;&#1077;&#1085;&#1090;&#1072;&#1094;&#1080;&#1103;%203\&#1044;&#1080;&#1072;&#1075;&#1088;&#1072;&#1084;&#1080;.xlsx"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sus\Desktop\&#1055;&#1088;&#1077;&#1079;&#1077;&#1085;&#1090;&#1072;&#1094;&#1080;&#1103;%203\&#1044;&#1080;&#1072;&#1075;&#1088;&#1072;&#1084;&#1080;.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asus\Desktop\&#1055;&#1088;&#1077;&#1079;&#1077;&#1085;&#1090;&#1072;&#1094;&#1080;&#1103;%203\&#1044;&#1080;&#1072;&#1075;&#1088;&#1072;&#1084;&#108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bg-BG" dirty="0">
                <a:latin typeface="Verdana" panose="020B0604030504040204" pitchFamily="34" charset="0"/>
                <a:ea typeface="Verdana" panose="020B0604030504040204" pitchFamily="34" charset="0"/>
              </a:rPr>
              <a:t>Смятате ли, че въвеждането на ЗПССИ се явяваше наложително за дейността на социалните предприятия?</a:t>
            </a:r>
            <a:endParaRPr lang="en-US" dirty="0">
              <a:latin typeface="Verdana" panose="020B0604030504040204" pitchFamily="34" charset="0"/>
              <a:ea typeface="Verdana" panose="020B0604030504040204" pitchFamily="34" charset="0"/>
            </a:endParaRPr>
          </a:p>
          <a:p>
            <a:pPr>
              <a:defRPr/>
            </a:pPr>
            <a:endParaRPr lang="bg-BG" dirty="0">
              <a:latin typeface="Verdana" panose="020B0604030504040204" pitchFamily="34" charset="0"/>
              <a:ea typeface="Verdana" panose="020B0604030504040204" pitchFamily="34" charset="0"/>
            </a:endParaRPr>
          </a:p>
        </c:rich>
      </c:tx>
      <c:layout>
        <c:manualLayout>
          <c:xMode val="edge"/>
          <c:yMode val="edge"/>
          <c:x val="0.12241531332020997"/>
          <c:y val="1.754385964912280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tint val="58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722-483D-886D-2B6B02A97962}"/>
              </c:ext>
            </c:extLst>
          </c:dPt>
          <c:dPt>
            <c:idx val="1"/>
            <c:bubble3D val="0"/>
            <c:spPr>
              <a:solidFill>
                <a:schemeClr val="accent2">
                  <a:tint val="8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722-483D-886D-2B6B02A97962}"/>
              </c:ext>
            </c:extLst>
          </c:dPt>
          <c:dPt>
            <c:idx val="2"/>
            <c:bubble3D val="0"/>
            <c:spPr>
              <a:solidFill>
                <a:schemeClr val="accent2">
                  <a:shade val="8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A722-483D-886D-2B6B02A97962}"/>
              </c:ext>
            </c:extLst>
          </c:dPt>
          <c:dPt>
            <c:idx val="3"/>
            <c:bubble3D val="0"/>
            <c:spPr>
              <a:solidFill>
                <a:schemeClr val="accent2">
                  <a:shade val="58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A722-483D-886D-2B6B02A9796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Лист1!$A$1:$A$4</c:f>
              <c:strCache>
                <c:ptCount val="4"/>
                <c:pt idx="0">
                  <c:v>Да</c:v>
                </c:pt>
                <c:pt idx="1">
                  <c:v>По-скоро Да</c:v>
                </c:pt>
                <c:pt idx="2">
                  <c:v>По-скоро Не</c:v>
                </c:pt>
                <c:pt idx="3">
                  <c:v>Не</c:v>
                </c:pt>
              </c:strCache>
            </c:strRef>
          </c:cat>
          <c:val>
            <c:numRef>
              <c:f>Лист1!$B$1:$B$4</c:f>
              <c:numCache>
                <c:formatCode>General</c:formatCode>
                <c:ptCount val="4"/>
                <c:pt idx="0">
                  <c:v>8</c:v>
                </c:pt>
                <c:pt idx="1">
                  <c:v>0</c:v>
                </c:pt>
                <c:pt idx="2">
                  <c:v>2</c:v>
                </c:pt>
                <c:pt idx="3">
                  <c:v>10</c:v>
                </c:pt>
              </c:numCache>
            </c:numRef>
          </c:val>
          <c:extLst>
            <c:ext xmlns:c16="http://schemas.microsoft.com/office/drawing/2014/chart" uri="{C3380CC4-5D6E-409C-BE32-E72D297353CC}">
              <c16:uniqueId val="{00000008-A722-483D-886D-2B6B02A97962}"/>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bg-BG" sz="1800" dirty="0">
                <a:effectLst/>
                <a:latin typeface="Verdana" panose="020B0604030504040204" pitchFamily="34" charset="0"/>
                <a:ea typeface="Verdana" panose="020B0604030504040204" pitchFamily="34" charset="0"/>
              </a:rPr>
              <a:t>Смятате ли, че въвеждането му подобри достъпа до заетост и обучения на хората от уязвимите групи?</a:t>
            </a:r>
            <a:endParaRPr lang="en-US" sz="1800" dirty="0">
              <a:effectLst/>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white">
                    <a:lumMod val="95000"/>
                  </a:prstClr>
                </a:solidFill>
              </a:defRPr>
            </a:pPr>
            <a:endParaRPr lang="bg-BG" dirty="0">
              <a:latin typeface="Verdana" panose="020B0604030504040204" pitchFamily="34" charset="0"/>
              <a:ea typeface="Verdana" panose="020B0604030504040204" pitchFamily="34" charset="0"/>
            </a:endParaRPr>
          </a:p>
        </c:rich>
      </c:tx>
      <c:layout>
        <c:manualLayout>
          <c:xMode val="edge"/>
          <c:yMode val="edge"/>
          <c:x val="0.15984093284455661"/>
          <c:y val="1.8518518518518517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Лист1!$A$21</c:f>
              <c:strCache>
                <c:ptCount val="1"/>
                <c:pt idx="0">
                  <c:v>Да</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Лист1!$B$21</c:f>
              <c:numCache>
                <c:formatCode>General</c:formatCode>
                <c:ptCount val="1"/>
                <c:pt idx="0">
                  <c:v>5</c:v>
                </c:pt>
              </c:numCache>
            </c:numRef>
          </c:val>
          <c:extLst>
            <c:ext xmlns:c16="http://schemas.microsoft.com/office/drawing/2014/chart" uri="{C3380CC4-5D6E-409C-BE32-E72D297353CC}">
              <c16:uniqueId val="{00000000-576C-4477-8DA7-EC5BE39B2450}"/>
            </c:ext>
          </c:extLst>
        </c:ser>
        <c:ser>
          <c:idx val="1"/>
          <c:order val="1"/>
          <c:tx>
            <c:strRef>
              <c:f>Лист1!$A$22</c:f>
              <c:strCache>
                <c:ptCount val="1"/>
                <c:pt idx="0">
                  <c:v>Не</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Лист1!$B$22</c:f>
              <c:numCache>
                <c:formatCode>General</c:formatCode>
                <c:ptCount val="1"/>
                <c:pt idx="0">
                  <c:v>15</c:v>
                </c:pt>
              </c:numCache>
            </c:numRef>
          </c:val>
          <c:extLst>
            <c:ext xmlns:c16="http://schemas.microsoft.com/office/drawing/2014/chart" uri="{C3380CC4-5D6E-409C-BE32-E72D297353CC}">
              <c16:uniqueId val="{00000001-576C-4477-8DA7-EC5BE39B2450}"/>
            </c:ext>
          </c:extLst>
        </c:ser>
        <c:dLbls>
          <c:showLegendKey val="0"/>
          <c:showVal val="0"/>
          <c:showCatName val="0"/>
          <c:showSerName val="0"/>
          <c:showPercent val="0"/>
          <c:showBubbleSize val="0"/>
        </c:dLbls>
        <c:gapWidth val="115"/>
        <c:overlap val="-20"/>
        <c:axId val="1604276751"/>
        <c:axId val="1604277167"/>
      </c:barChart>
      <c:catAx>
        <c:axId val="1604276751"/>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04277167"/>
        <c:crosses val="autoZero"/>
        <c:auto val="1"/>
        <c:lblAlgn val="ctr"/>
        <c:lblOffset val="100"/>
        <c:noMultiLvlLbl val="0"/>
      </c:catAx>
      <c:valAx>
        <c:axId val="1604277167"/>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04276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1" i="0" u="none" strike="noStrike" kern="1200" cap="all" spc="100" normalizeH="0" baseline="0">
                <a:solidFill>
                  <a:prstClr val="white"/>
                </a:solidFill>
                <a:latin typeface="+mn-lt"/>
                <a:ea typeface="+mn-ea"/>
                <a:cs typeface="+mn-cs"/>
              </a:defRPr>
            </a:pPr>
            <a:r>
              <a:rPr lang="ru-RU" dirty="0">
                <a:latin typeface="Verdana" panose="020B0604030504040204" pitchFamily="34" charset="0"/>
                <a:ea typeface="Verdana" panose="020B0604030504040204" pitchFamily="34" charset="0"/>
              </a:rPr>
              <a:t>До </a:t>
            </a:r>
            <a:r>
              <a:rPr lang="ru-RU" dirty="0" err="1">
                <a:latin typeface="Verdana" panose="020B0604030504040204" pitchFamily="34" charset="0"/>
                <a:ea typeface="Verdana" panose="020B0604030504040204" pitchFamily="34" charset="0"/>
              </a:rPr>
              <a:t>каква</a:t>
            </a:r>
            <a:r>
              <a:rPr lang="ru-RU" dirty="0">
                <a:latin typeface="Verdana" panose="020B0604030504040204" pitchFamily="34" charset="0"/>
                <a:ea typeface="Verdana" panose="020B0604030504040204" pitchFamily="34" charset="0"/>
              </a:rPr>
              <a:t> степен </a:t>
            </a:r>
            <a:r>
              <a:rPr lang="ru-RU" dirty="0" err="1">
                <a:latin typeface="Verdana" panose="020B0604030504040204" pitchFamily="34" charset="0"/>
                <a:ea typeface="Verdana" panose="020B0604030504040204" pitchFamily="34" charset="0"/>
              </a:rPr>
              <a:t>смятате</a:t>
            </a:r>
            <a:r>
              <a:rPr lang="ru-RU" dirty="0">
                <a:latin typeface="Verdana" panose="020B0604030504040204" pitchFamily="34" charset="0"/>
                <a:ea typeface="Verdana" panose="020B0604030504040204" pitchFamily="34" charset="0"/>
              </a:rPr>
              <a:t>, че </a:t>
            </a:r>
            <a:r>
              <a:rPr lang="ru-RU" dirty="0" err="1">
                <a:latin typeface="Verdana" panose="020B0604030504040204" pitchFamily="34" charset="0"/>
                <a:ea typeface="Verdana" panose="020B0604030504040204" pitchFamily="34" charset="0"/>
              </a:rPr>
              <a:t>критериите</a:t>
            </a:r>
            <a:r>
              <a:rPr lang="ru-RU" dirty="0">
                <a:latin typeface="Verdana" panose="020B0604030504040204" pitchFamily="34" charset="0"/>
                <a:ea typeface="Verdana" panose="020B0604030504040204" pitchFamily="34" charset="0"/>
              </a:rPr>
              <a:t> за регистрация </a:t>
            </a:r>
            <a:r>
              <a:rPr lang="ru-RU" dirty="0" err="1">
                <a:latin typeface="Verdana" panose="020B0604030504040204" pitchFamily="34" charset="0"/>
                <a:ea typeface="Verdana" panose="020B0604030504040204" pitchFamily="34" charset="0"/>
              </a:rPr>
              <a:t>са</a:t>
            </a:r>
            <a:r>
              <a:rPr lang="ru-RU" dirty="0">
                <a:latin typeface="Verdana" panose="020B0604030504040204" pitchFamily="34" charset="0"/>
                <a:ea typeface="Verdana" panose="020B0604030504040204" pitchFamily="34" charset="0"/>
              </a:rPr>
              <a:t> </a:t>
            </a:r>
            <a:r>
              <a:rPr lang="ru-RU" dirty="0" err="1">
                <a:latin typeface="Verdana" panose="020B0604030504040204" pitchFamily="34" charset="0"/>
                <a:ea typeface="Verdana" panose="020B0604030504040204" pitchFamily="34" charset="0"/>
              </a:rPr>
              <a:t>адекватни</a:t>
            </a:r>
            <a:r>
              <a:rPr lang="ru-RU" dirty="0">
                <a:latin typeface="Verdana" panose="020B0604030504040204" pitchFamily="34" charset="0"/>
                <a:ea typeface="Verdana" panose="020B0604030504040204" pitchFamily="34" charset="0"/>
              </a:rPr>
              <a:t> на </a:t>
            </a:r>
            <a:r>
              <a:rPr lang="ru-RU" dirty="0" err="1">
                <a:latin typeface="Verdana" panose="020B0604030504040204" pitchFamily="34" charset="0"/>
                <a:ea typeface="Verdana" panose="020B0604030504040204" pitchFamily="34" charset="0"/>
              </a:rPr>
              <a:t>действителността</a:t>
            </a:r>
            <a:r>
              <a:rPr lang="ru-RU" dirty="0">
                <a:latin typeface="Verdana" panose="020B0604030504040204" pitchFamily="34" charset="0"/>
                <a:ea typeface="Verdana" panose="020B0604030504040204" pitchFamily="34" charset="0"/>
              </a:rPr>
              <a:t> в </a:t>
            </a:r>
            <a:r>
              <a:rPr lang="ru-RU" dirty="0" err="1">
                <a:latin typeface="Verdana" panose="020B0604030504040204" pitchFamily="34" charset="0"/>
                <a:ea typeface="Verdana" panose="020B0604030504040204" pitchFamily="34" charset="0"/>
              </a:rPr>
              <a:t>сферата</a:t>
            </a:r>
            <a:r>
              <a:rPr lang="ru-RU" dirty="0">
                <a:latin typeface="Verdana" panose="020B0604030504040204" pitchFamily="34" charset="0"/>
                <a:ea typeface="Verdana" panose="020B0604030504040204" pitchFamily="34" charset="0"/>
              </a:rPr>
              <a:t>?</a:t>
            </a:r>
            <a:endParaRPr lang="bg-BG"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1" i="0" u="none" strike="noStrike" kern="1200" cap="all" spc="100" normalizeH="0" baseline="0">
              <a:solidFill>
                <a:prstClr val="white"/>
              </a:solidFill>
              <a:latin typeface="+mn-lt"/>
              <a:ea typeface="+mn-ea"/>
              <a:cs typeface="+mn-cs"/>
            </a:defRPr>
          </a:pPr>
          <a:endParaRPr lang="en-US"/>
        </a:p>
      </c:txPr>
    </c:title>
    <c:autoTitleDeleted val="0"/>
    <c:plotArea>
      <c:layout/>
      <c:barChart>
        <c:barDir val="col"/>
        <c:grouping val="clustered"/>
        <c:varyColors val="0"/>
        <c:ser>
          <c:idx val="0"/>
          <c:order val="0"/>
          <c:spPr>
            <a:pattFill prst="ltUpDiag">
              <a:fgClr>
                <a:schemeClr val="accent6"/>
              </a:fgClr>
              <a:bgClr>
                <a:schemeClr val="lt1"/>
              </a:bgClr>
            </a:pattFill>
            <a:ln>
              <a:noFill/>
            </a:ln>
            <a:effectLst/>
          </c:spPr>
          <c:invertIfNegative val="0"/>
          <c:dLbls>
            <c:spPr>
              <a:solidFill>
                <a:schemeClr val="accent6">
                  <a:alpha val="7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6">
                          <a:lumMod val="60000"/>
                          <a:lumOff val="40000"/>
                        </a:schemeClr>
                      </a:solidFill>
                    </a:ln>
                    <a:effectLst/>
                  </c:spPr>
                </c15:leaderLines>
              </c:ext>
            </c:extLst>
          </c:dLbls>
          <c:cat>
            <c:strRef>
              <c:f>Лист1!$A$34:$A$35</c:f>
              <c:strCache>
                <c:ptCount val="2"/>
                <c:pt idx="0">
                  <c:v>Голяма</c:v>
                </c:pt>
                <c:pt idx="1">
                  <c:v>Малка</c:v>
                </c:pt>
              </c:strCache>
            </c:strRef>
          </c:cat>
          <c:val>
            <c:numRef>
              <c:f>Лист1!$B$34:$B$35</c:f>
              <c:numCache>
                <c:formatCode>General</c:formatCode>
                <c:ptCount val="2"/>
                <c:pt idx="0">
                  <c:v>7</c:v>
                </c:pt>
                <c:pt idx="1">
                  <c:v>13</c:v>
                </c:pt>
              </c:numCache>
            </c:numRef>
          </c:val>
          <c:extLst>
            <c:ext xmlns:c16="http://schemas.microsoft.com/office/drawing/2014/chart" uri="{C3380CC4-5D6E-409C-BE32-E72D297353CC}">
              <c16:uniqueId val="{00000000-9553-4067-AB68-5F484C3AE5ED}"/>
            </c:ext>
          </c:extLst>
        </c:ser>
        <c:dLbls>
          <c:dLblPos val="outEnd"/>
          <c:showLegendKey val="0"/>
          <c:showVal val="1"/>
          <c:showCatName val="0"/>
          <c:showSerName val="0"/>
          <c:showPercent val="0"/>
          <c:showBubbleSize val="0"/>
        </c:dLbls>
        <c:gapWidth val="269"/>
        <c:overlap val="-20"/>
        <c:axId val="1529984255"/>
        <c:axId val="1529983423"/>
      </c:barChart>
      <c:catAx>
        <c:axId val="1529984255"/>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6">
                <a:lumMod val="60000"/>
                <a:lumOff val="40000"/>
              </a:schemeClr>
            </a:solidFill>
            <a:round/>
          </a:ln>
          <a:effectLst/>
        </c:spPr>
        <c:txPr>
          <a:bodyPr rot="-60000000" spcFirstLastPara="1" vertOverflow="ellipsis" vert="horz" wrap="square" anchor="ctr" anchorCtr="1"/>
          <a:lstStyle/>
          <a:p>
            <a:pPr>
              <a:defRPr sz="800" b="0" i="0" u="none" strike="noStrike" kern="1200" cap="all" spc="150" normalizeH="0" baseline="0">
                <a:solidFill>
                  <a:schemeClr val="lt1"/>
                </a:solidFill>
                <a:latin typeface="+mn-lt"/>
                <a:ea typeface="+mn-ea"/>
                <a:cs typeface="+mn-cs"/>
              </a:defRPr>
            </a:pPr>
            <a:endParaRPr lang="en-US"/>
          </a:p>
        </c:txPr>
        <c:crossAx val="1529983423"/>
        <c:crosses val="autoZero"/>
        <c:auto val="1"/>
        <c:lblAlgn val="ctr"/>
        <c:lblOffset val="100"/>
        <c:noMultiLvlLbl val="0"/>
      </c:catAx>
      <c:valAx>
        <c:axId val="152998342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1529984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solidFill>
    <a:ln w="9525" cap="flat" cmpd="sng" algn="ctr">
      <a:solidFill>
        <a:schemeClr val="accent6"/>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prstClr val="black">
                    <a:lumMod val="75000"/>
                    <a:lumOff val="25000"/>
                  </a:prstClr>
                </a:solidFill>
                <a:latin typeface="+mn-lt"/>
                <a:ea typeface="+mn-ea"/>
                <a:cs typeface="+mn-cs"/>
              </a:defRPr>
            </a:pPr>
            <a:r>
              <a:rPr lang="bg-BG" sz="1800" dirty="0">
                <a:effectLst/>
              </a:rPr>
              <a:t>Запознати ли сте с възможностите за финансирани на социалните предприятия, регистрирани по ЗПССИ?</a:t>
            </a:r>
            <a:endParaRPr lang="en-US" sz="18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endParaRPr lang="bg-BG" dirty="0"/>
          </a:p>
        </c:rich>
      </c:tx>
      <c:layout>
        <c:manualLayout>
          <c:xMode val="edge"/>
          <c:yMode val="edge"/>
          <c:x val="0.18912743558019521"/>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prstClr val="black">
                  <a:lumMod val="75000"/>
                  <a:lumOff val="25000"/>
                </a:prst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cat>
            <c:strRef>
              <c:f>Лист1!$A$58:$A$61</c:f>
              <c:strCache>
                <c:ptCount val="4"/>
                <c:pt idx="0">
                  <c:v>Да </c:v>
                </c:pt>
                <c:pt idx="1">
                  <c:v>По-скоро Да</c:v>
                </c:pt>
                <c:pt idx="2">
                  <c:v>По-скоро Не</c:v>
                </c:pt>
                <c:pt idx="3">
                  <c:v>Не</c:v>
                </c:pt>
              </c:strCache>
            </c:strRef>
          </c:cat>
          <c:val>
            <c:numRef>
              <c:f>Лист1!$B$58:$B$61</c:f>
              <c:numCache>
                <c:formatCode>General</c:formatCode>
                <c:ptCount val="4"/>
                <c:pt idx="0">
                  <c:v>8</c:v>
                </c:pt>
                <c:pt idx="1">
                  <c:v>2</c:v>
                </c:pt>
                <c:pt idx="2">
                  <c:v>3</c:v>
                </c:pt>
                <c:pt idx="3">
                  <c:v>7</c:v>
                </c:pt>
              </c:numCache>
            </c:numRef>
          </c:val>
          <c:extLst>
            <c:ext xmlns:c16="http://schemas.microsoft.com/office/drawing/2014/chart" uri="{C3380CC4-5D6E-409C-BE32-E72D297353CC}">
              <c16:uniqueId val="{00000000-8B1C-4A13-851D-035D683EF453}"/>
            </c:ext>
          </c:extLst>
        </c:ser>
        <c:dLbls>
          <c:showLegendKey val="0"/>
          <c:showVal val="0"/>
          <c:showCatName val="0"/>
          <c:showSerName val="0"/>
          <c:showPercent val="0"/>
          <c:showBubbleSize val="0"/>
        </c:dLbls>
        <c:gapWidth val="65"/>
        <c:shape val="box"/>
        <c:axId val="1673212639"/>
        <c:axId val="1672491247"/>
        <c:axId val="0"/>
      </c:bar3DChart>
      <c:catAx>
        <c:axId val="167321263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72491247"/>
        <c:crosses val="autoZero"/>
        <c:auto val="1"/>
        <c:lblAlgn val="ctr"/>
        <c:lblOffset val="100"/>
        <c:noMultiLvlLbl val="0"/>
      </c:catAx>
      <c:valAx>
        <c:axId val="1672491247"/>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673212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bg-BG"/>
              <a:t>Кой от изброените критерии за регистрация, според Вас, е най- трудно за покриване?</a:t>
            </a:r>
            <a:endParaRPr lang="en-US"/>
          </a:p>
          <a:p>
            <a:pPr>
              <a:defRPr/>
            </a:pPr>
            <a:endParaRPr lang="bg-BG"/>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771355206304601E-2"/>
          <c:y val="0.11573529411764706"/>
          <c:w val="0.95008476792569363"/>
          <c:h val="0.36423938446050402"/>
        </c:manualLayout>
      </c:layout>
      <c:bar3DChart>
        <c:barDir val="col"/>
        <c:grouping val="stacked"/>
        <c:varyColors val="0"/>
        <c:ser>
          <c:idx val="0"/>
          <c:order val="0"/>
          <c:tx>
            <c:strRef>
              <c:f>Лист1!$A$88</c:f>
              <c:strCache>
                <c:ptCount val="1"/>
                <c:pt idx="0">
                  <c:v>А) осъществява социална дейност, която произвежда социална добавена стойност, определена съгласно методика, издадена от министъра на труда и социалната политика;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Лист1!$B$88:$W$88</c:f>
              <c:numCache>
                <c:formatCode>General</c:formatCode>
                <c:ptCount val="22"/>
                <c:pt idx="21">
                  <c:v>0</c:v>
                </c:pt>
              </c:numCache>
            </c:numRef>
          </c:val>
          <c:extLst>
            <c:ext xmlns:c16="http://schemas.microsoft.com/office/drawing/2014/chart" uri="{C3380CC4-5D6E-409C-BE32-E72D297353CC}">
              <c16:uniqueId val="{00000000-B7E6-4B8A-B889-1B3EFAC751D6}"/>
            </c:ext>
          </c:extLst>
        </c:ser>
        <c:ser>
          <c:idx val="1"/>
          <c:order val="1"/>
          <c:tx>
            <c:strRef>
              <c:f>Лист1!$A$89</c:f>
              <c:strCache>
                <c:ptCount val="1"/>
                <c:pt idx="0">
                  <c:v>Б) управлява се прозрачно с участие на членовете, работниците или служителите при вземане на решения по установена в учредителния договор, устава или друг устройствен документ процедура; </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Лист1!$B$89:$W$89</c:f>
              <c:numCache>
                <c:formatCode>General</c:formatCode>
                <c:ptCount val="22"/>
                <c:pt idx="21">
                  <c:v>2</c:v>
                </c:pt>
              </c:numCache>
            </c:numRef>
          </c:val>
          <c:extLst>
            <c:ext xmlns:c16="http://schemas.microsoft.com/office/drawing/2014/chart" uri="{C3380CC4-5D6E-409C-BE32-E72D297353CC}">
              <c16:uniqueId val="{00000001-B7E6-4B8A-B889-1B3EFAC751D6}"/>
            </c:ext>
          </c:extLst>
        </c:ser>
        <c:ser>
          <c:idx val="2"/>
          <c:order val="2"/>
          <c:tx>
            <c:strRef>
              <c:f>Лист1!$A$90</c:f>
              <c:strCache>
                <c:ptCount val="1"/>
                <c:pt idx="0">
                  <c:v>В) положителният счетоводен финансов резултат на предприятието след данъчно облагане за последния отчетен период се разходва повече от 50 на сто и не по-малко от 7500 лв. за осъществяване на социална дейност или цел; </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Лист1!$B$90:$W$90</c:f>
              <c:numCache>
                <c:formatCode>General</c:formatCode>
                <c:ptCount val="22"/>
                <c:pt idx="21">
                  <c:v>11</c:v>
                </c:pt>
              </c:numCache>
            </c:numRef>
          </c:val>
          <c:extLst>
            <c:ext xmlns:c16="http://schemas.microsoft.com/office/drawing/2014/chart" uri="{C3380CC4-5D6E-409C-BE32-E72D297353CC}">
              <c16:uniqueId val="{00000002-B7E6-4B8A-B889-1B3EFAC751D6}"/>
            </c:ext>
          </c:extLst>
        </c:ser>
        <c:ser>
          <c:idx val="3"/>
          <c:order val="3"/>
          <c:tx>
            <c:strRef>
              <c:f>Лист1!$A$91</c:f>
              <c:strCache>
                <c:ptCount val="1"/>
                <c:pt idx="0">
                  <c:v>Г) не по-малко от 30 на сто и не по-малко от три лица от наетите в предприятието към датата на възникването на трудовото правоотношение са от целевата група </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Лист1!$B$91:$W$91</c:f>
              <c:numCache>
                <c:formatCode>General</c:formatCode>
                <c:ptCount val="22"/>
                <c:pt idx="21">
                  <c:v>7</c:v>
                </c:pt>
              </c:numCache>
            </c:numRef>
          </c:val>
          <c:extLst>
            <c:ext xmlns:c16="http://schemas.microsoft.com/office/drawing/2014/chart" uri="{C3380CC4-5D6E-409C-BE32-E72D297353CC}">
              <c16:uniqueId val="{00000003-B7E6-4B8A-B889-1B3EFAC751D6}"/>
            </c:ext>
          </c:extLst>
        </c:ser>
        <c:dLbls>
          <c:showLegendKey val="0"/>
          <c:showVal val="1"/>
          <c:showCatName val="0"/>
          <c:showSerName val="0"/>
          <c:showPercent val="0"/>
          <c:showBubbleSize val="0"/>
        </c:dLbls>
        <c:gapWidth val="150"/>
        <c:shape val="box"/>
        <c:axId val="1248731535"/>
        <c:axId val="1248727375"/>
        <c:axId val="0"/>
      </c:bar3DChart>
      <c:catAx>
        <c:axId val="1248731535"/>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48727375"/>
        <c:crosses val="autoZero"/>
        <c:auto val="1"/>
        <c:lblAlgn val="ctr"/>
        <c:lblOffset val="100"/>
        <c:noMultiLvlLbl val="0"/>
      </c:catAx>
      <c:valAx>
        <c:axId val="1248727375"/>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48731535"/>
        <c:crosses val="autoZero"/>
        <c:crossBetween val="between"/>
      </c:valAx>
      <c:spPr>
        <a:noFill/>
        <a:ln>
          <a:noFill/>
        </a:ln>
        <a:effectLst/>
      </c:spPr>
    </c:plotArea>
    <c:legend>
      <c:legendPos val="b"/>
      <c:layout>
        <c:manualLayout>
          <c:xMode val="edge"/>
          <c:yMode val="edge"/>
          <c:x val="5.2813575864113962E-2"/>
          <c:y val="0.57608672203645772"/>
          <c:w val="0.8943728482717721"/>
          <c:h val="0.423913277963542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Лист1!$A$74:$A$77</cx:f>
        <cx:lvl ptCount="4">
          <cx:pt idx="0">Адекватно и изчерпателно</cx:pt>
          <cx:pt idx="1">Неадекватно</cx:pt>
          <cx:pt idx="2">Не е изчерпателно</cx:pt>
          <cx:pt idx="3">Има нужда от прецизиране</cx:pt>
        </cx:lvl>
      </cx:strDim>
      <cx:numDim type="val">
        <cx:f>Лист1!$B$74:$B$77</cx:f>
        <cx:lvl ptCount="4" formatCode="General">
          <cx:pt idx="0">16</cx:pt>
          <cx:pt idx="1">0</cx:pt>
          <cx:pt idx="2">2</cx:pt>
          <cx:pt idx="3">2</cx:pt>
        </cx:lvl>
      </cx:numDim>
    </cx:data>
  </cx:chartData>
  <cx:chart>
    <cx:title pos="t" align="ctr" overlay="0">
      <cx:tx>
        <cx:rich>
          <a:bodyPr spcFirstLastPara="1" vertOverflow="ellipsis" horzOverflow="overflow" wrap="square" lIns="0" tIns="0" rIns="0" bIns="0" anchor="ctr" anchorCtr="1"/>
          <a:lstStyle/>
          <a:p>
            <a:pPr marL="0" marR="0" lvl="0" indent="0" defTabSz="914400" eaLnBrk="1" fontAlgn="auto" latinLnBrk="0" hangingPunct="1">
              <a:lnSpc>
                <a:spcPct val="107000"/>
              </a:lnSpc>
              <a:spcBef>
                <a:spcPts val="0"/>
              </a:spcBef>
              <a:spcAft>
                <a:spcPts val="800"/>
              </a:spcAft>
              <a:buClrTx/>
              <a:buSzTx/>
              <a:buFont typeface="+mj-lt"/>
              <a:buNone/>
              <a:tabLst/>
              <a:defRPr/>
            </a:pPr>
            <a:r>
              <a:rPr lang="bg-BG" sz="2000" b="0" dirty="0">
                <a:effectLst/>
                <a:latin typeface="Verdana" panose="020B0604030504040204" pitchFamily="34" charset="0"/>
                <a:ea typeface="Verdana" panose="020B0604030504040204" pitchFamily="34" charset="0"/>
                <a:cs typeface="Times New Roman" panose="02020603050405020304" pitchFamily="18" charset="0"/>
              </a:rPr>
              <a:t>Според Вас, определението, което дава ЗСППИ за социалното предприятие е:</a:t>
            </a:r>
            <a:endParaRPr lang="en-US" sz="2000" b="0" dirty="0">
              <a:effectLst/>
              <a:latin typeface="Verdana" panose="020B0604030504040204" pitchFamily="34" charset="0"/>
              <a:ea typeface="Verdana" panose="020B0604030504040204" pitchFamily="34" charset="0"/>
              <a:cs typeface="Times New Roman" panose="02020603050405020304" pitchFamily="18" charset="0"/>
            </a:endParaRPr>
          </a:p>
        </cx:rich>
      </cx:tx>
    </cx:title>
    <cx:plotArea>
      <cx:plotAreaRegion>
        <cx:series layoutId="funnel" uniqueId="{F111EC6D-6ED2-4C22-9ACA-CA97178F608A}">
          <cx:dataLabels>
            <cx:visibility seriesName="0" categoryName="0" value="1"/>
          </cx:dataLabels>
          <cx:dataId val="0"/>
        </cx:series>
      </cx:plotAreaRegion>
      <cx:axis id="0">
        <cx:catScaling gapWidth="0.150000006"/>
        <cx:tickLabels/>
        <cx:txPr>
          <a:bodyPr spcFirstLastPara="1" vertOverflow="ellipsis" horzOverflow="overflow" wrap="square" lIns="0" tIns="0" rIns="0" bIns="0" anchor="ctr" anchorCtr="1"/>
          <a:lstStyle/>
          <a:p>
            <a:pPr algn="ctr" rtl="0">
              <a:defRPr/>
            </a:pPr>
            <a:endParaRPr lang="bg-BG" sz="900" b="0" i="0" u="none" strike="noStrike" baseline="0">
              <a:solidFill>
                <a:sysClr val="windowText" lastClr="000000">
                  <a:lumMod val="75000"/>
                  <a:lumOff val="25000"/>
                </a:sysClr>
              </a:solidFill>
              <a:latin typeface="Calibri" panose="020F0502020204030204"/>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Лист1!$A$47:$A$48</cx:f>
        <cx:lvl ptCount="2">
          <cx:pt idx="0">Да </cx:pt>
          <cx:pt idx="1">Не</cx:pt>
        </cx:lvl>
      </cx:strDim>
      <cx:numDim type="size">
        <cx:f>Лист1!$B$47:$B$48</cx:f>
        <cx:lvl ptCount="2" formatCode="General">
          <cx:pt idx="0">17</cx:pt>
          <cx:pt idx="1">3</cx:pt>
        </cx:lvl>
      </cx:numDim>
    </cx:data>
  </cx:chartData>
  <cx:chart>
    <cx:title pos="t" align="ctr" overlay="0">
      <cx:tx>
        <cx:rich>
          <a:bodyPr spcFirstLastPara="1" vertOverflow="ellipsis" horzOverflow="overflow" wrap="square" lIns="0" tIns="0" rIns="0" bIns="0" anchor="ctr" anchorCtr="1"/>
          <a:lstStyle/>
          <a:p>
            <a:pPr marL="0" lvl="0" indent="0">
              <a:lnSpc>
                <a:spcPct val="107000"/>
              </a:lnSpc>
              <a:spcAft>
                <a:spcPts val="800"/>
              </a:spcAft>
              <a:buFont typeface="+mj-lt"/>
              <a:buNone/>
            </a:pPr>
            <a:r>
              <a:rPr lang="bg-BG" sz="24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Смятате ли, че въведеният Регистър на социалните предприятия спомага за по- добрата им разпознаваемост и води до положителни резултати?</a:t>
            </a:r>
            <a:endParaRPr lang="en-US" sz="24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algn="ctr" rtl="0">
              <a:defRPr/>
            </a:pPr>
            <a:endParaRPr lang="bg-BG" sz="1400" b="0" i="0" u="none" strike="noStrike" baseline="0" dirty="0">
              <a:solidFill>
                <a:sysClr val="windowText" lastClr="000000">
                  <a:lumMod val="65000"/>
                  <a:lumOff val="35000"/>
                </a:sysClr>
              </a:solidFill>
              <a:latin typeface="Verdana" panose="020B0604030504040204" pitchFamily="34" charset="0"/>
              <a:ea typeface="Verdana" panose="020B0604030504040204" pitchFamily="34" charset="0"/>
            </a:endParaRPr>
          </a:p>
        </cx:rich>
      </cx:tx>
    </cx:title>
    <cx:plotArea>
      <cx:plotAreaRegion>
        <cx:series layoutId="sunburst" uniqueId="{CB23AB45-BA88-4189-A467-B0D3529956F5}">
          <cx:dataLabels>
            <cx:visibility seriesName="0" categoryName="1" value="0"/>
          </cx:dataLabels>
          <cx:dataId val="0"/>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87">
  <cs:axisTitle>
    <cs:lnRef idx="0"/>
    <cs:fillRef idx="0"/>
    <cs:effectRef idx="0"/>
    <cs:fontRef idx="minor">
      <a:schemeClr val="lt1">
        <a:lumMod val="95000"/>
      </a:schemeClr>
    </cs:fontRef>
    <cs:defRPr sz="900"/>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9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cs:chartArea>
  <cs:dataLabel>
    <cs:lnRef idx="0"/>
    <cs:fillRef idx="0"/>
    <cs:effectRef idx="0"/>
    <cs:fontRef idx="minor">
      <a:schemeClr val="lt1">
        <a:lumMod val="9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tx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9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1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9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900"/>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1600" b="1" spc="10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9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9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D5EAA-D555-437A-9E29-65E5ABC7212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552EC2F-489E-46D3-B184-C631D055F652}">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g-BG" dirty="0">
              <a:latin typeface="Verdana" panose="020B0604030504040204" pitchFamily="34" charset="0"/>
              <a:ea typeface="Verdana" panose="020B0604030504040204" pitchFamily="34" charset="0"/>
            </a:rPr>
            <a:t>Регистрация по ЗПССИ</a:t>
          </a:r>
          <a:endParaRPr lang="en-US" dirty="0">
            <a:latin typeface="Verdana" panose="020B0604030504040204" pitchFamily="34" charset="0"/>
            <a:ea typeface="Verdana" panose="020B0604030504040204" pitchFamily="34" charset="0"/>
          </a:endParaRPr>
        </a:p>
      </dgm:t>
    </dgm:pt>
    <dgm:pt modelId="{719F64DF-FAB2-46E8-A9AE-61459EFE1F76}" type="parTrans" cxnId="{0B2B5EE3-8B4E-4F7E-99FB-79B8CE275B11}">
      <dgm:prSet/>
      <dgm:spPr/>
      <dgm:t>
        <a:bodyPr/>
        <a:lstStyle/>
        <a:p>
          <a:endParaRPr lang="en-US"/>
        </a:p>
      </dgm:t>
    </dgm:pt>
    <dgm:pt modelId="{7FFB486F-4C8A-4E32-9FC2-00A99F49AA6D}" type="sibTrans" cxnId="{0B2B5EE3-8B4E-4F7E-99FB-79B8CE275B11}">
      <dgm:prSet/>
      <dgm:spPr/>
      <dgm:t>
        <a:bodyPr/>
        <a:lstStyle/>
        <a:p>
          <a:endParaRPr lang="en-US"/>
        </a:p>
      </dgm:t>
    </dgm:pt>
    <dgm:pt modelId="{27EA4E28-46F4-43FB-B288-E90E8CCAB416}">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g-BG" dirty="0">
              <a:latin typeface="Verdana" panose="020B0604030504040204" pitchFamily="34" charset="0"/>
              <a:ea typeface="Verdana" panose="020B0604030504040204" pitchFamily="34" charset="0"/>
            </a:rPr>
            <a:t>Позитиви от въвеждането на закона</a:t>
          </a:r>
          <a:endParaRPr lang="en-US" dirty="0">
            <a:latin typeface="Verdana" panose="020B0604030504040204" pitchFamily="34" charset="0"/>
            <a:ea typeface="Verdana" panose="020B0604030504040204" pitchFamily="34" charset="0"/>
          </a:endParaRPr>
        </a:p>
      </dgm:t>
    </dgm:pt>
    <dgm:pt modelId="{229ACDB9-E81E-47E9-A7F8-1560E266B7C7}" type="parTrans" cxnId="{910E8034-A288-499F-A53D-5A8050038A1A}">
      <dgm:prSet/>
      <dgm:spPr/>
      <dgm:t>
        <a:bodyPr/>
        <a:lstStyle/>
        <a:p>
          <a:endParaRPr lang="en-US"/>
        </a:p>
      </dgm:t>
    </dgm:pt>
    <dgm:pt modelId="{0E3962ED-6394-4410-89DE-E8121A643974}" type="sibTrans" cxnId="{910E8034-A288-499F-A53D-5A8050038A1A}">
      <dgm:prSet/>
      <dgm:spPr/>
      <dgm:t>
        <a:bodyPr/>
        <a:lstStyle/>
        <a:p>
          <a:endParaRPr lang="en-US"/>
        </a:p>
      </dgm:t>
    </dgm:pt>
    <dgm:pt modelId="{8B69618C-E87B-4F1C-B3EC-70D32CA0372C}">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g-BG" dirty="0">
              <a:latin typeface="Verdana" panose="020B0604030504040204" pitchFamily="34" charset="0"/>
              <a:ea typeface="Verdana" panose="020B0604030504040204" pitchFamily="34" charset="0"/>
            </a:rPr>
            <a:t>Предимства</a:t>
          </a:r>
          <a:r>
            <a:rPr lang="bg-BG" baseline="0" dirty="0">
              <a:latin typeface="Verdana" panose="020B0604030504040204" pitchFamily="34" charset="0"/>
              <a:ea typeface="Verdana" panose="020B0604030504040204" pitchFamily="34" charset="0"/>
            </a:rPr>
            <a:t> на регистрацията</a:t>
          </a:r>
          <a:endParaRPr lang="en-US" dirty="0">
            <a:latin typeface="Verdana" panose="020B0604030504040204" pitchFamily="34" charset="0"/>
            <a:ea typeface="Verdana" panose="020B0604030504040204" pitchFamily="34" charset="0"/>
          </a:endParaRPr>
        </a:p>
      </dgm:t>
    </dgm:pt>
    <dgm:pt modelId="{C37F4F53-1D23-4196-B2D2-9EB9443CCA19}" type="parTrans" cxnId="{EA63B8A6-4678-40AF-93D0-897EA44BEBCC}">
      <dgm:prSet/>
      <dgm:spPr/>
      <dgm:t>
        <a:bodyPr/>
        <a:lstStyle/>
        <a:p>
          <a:endParaRPr lang="en-US"/>
        </a:p>
      </dgm:t>
    </dgm:pt>
    <dgm:pt modelId="{EF26192F-A7C4-4253-805C-A2702187632A}" type="sibTrans" cxnId="{EA63B8A6-4678-40AF-93D0-897EA44BEBCC}">
      <dgm:prSet/>
      <dgm:spPr/>
      <dgm:t>
        <a:bodyPr/>
        <a:lstStyle/>
        <a:p>
          <a:endParaRPr lang="en-US"/>
        </a:p>
      </dgm:t>
    </dgm:pt>
    <dgm:pt modelId="{77E4A7AA-D773-4E88-A403-0E6B9CD13F71}">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g-BG" dirty="0">
              <a:latin typeface="Verdana" panose="020B0604030504040204" pitchFamily="34" charset="0"/>
              <a:ea typeface="Verdana" panose="020B0604030504040204" pitchFamily="34" charset="0"/>
            </a:rPr>
            <a:t>Възможности</a:t>
          </a:r>
          <a:r>
            <a:rPr lang="bg-BG" baseline="0" dirty="0">
              <a:latin typeface="Verdana" panose="020B0604030504040204" pitchFamily="34" charset="0"/>
              <a:ea typeface="Verdana" panose="020B0604030504040204" pitchFamily="34" charset="0"/>
            </a:rPr>
            <a:t> за финансиране</a:t>
          </a:r>
          <a:endParaRPr lang="en-US" dirty="0">
            <a:latin typeface="Verdana" panose="020B0604030504040204" pitchFamily="34" charset="0"/>
            <a:ea typeface="Verdana" panose="020B0604030504040204" pitchFamily="34" charset="0"/>
          </a:endParaRPr>
        </a:p>
      </dgm:t>
    </dgm:pt>
    <dgm:pt modelId="{FBB68D7A-7761-41CD-87B5-B3FF8A79F5D2}" type="parTrans" cxnId="{5F62983E-B708-42CF-86C4-D47179F103C0}">
      <dgm:prSet/>
      <dgm:spPr/>
      <dgm:t>
        <a:bodyPr/>
        <a:lstStyle/>
        <a:p>
          <a:endParaRPr lang="en-US"/>
        </a:p>
      </dgm:t>
    </dgm:pt>
    <dgm:pt modelId="{85717C23-B21D-4F67-99BC-03FC2F40448A}" type="sibTrans" cxnId="{5F62983E-B708-42CF-86C4-D47179F103C0}">
      <dgm:prSet/>
      <dgm:spPr/>
      <dgm:t>
        <a:bodyPr/>
        <a:lstStyle/>
        <a:p>
          <a:endParaRPr lang="en-US"/>
        </a:p>
      </dgm:t>
    </dgm:pt>
    <dgm:pt modelId="{CC3746A9-5E51-488E-BE6B-F7E72BB28D10}">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g-BG" dirty="0">
              <a:latin typeface="Verdana" panose="020B0604030504040204" pitchFamily="34" charset="0"/>
              <a:ea typeface="Verdana" panose="020B0604030504040204" pitchFamily="34" charset="0"/>
            </a:rPr>
            <a:t>Регистър на социалните предприятия- Марка продукт на социално предприятие</a:t>
          </a:r>
          <a:endParaRPr lang="en-US" dirty="0">
            <a:latin typeface="Verdana" panose="020B0604030504040204" pitchFamily="34" charset="0"/>
            <a:ea typeface="Verdana" panose="020B0604030504040204" pitchFamily="34" charset="0"/>
          </a:endParaRPr>
        </a:p>
      </dgm:t>
    </dgm:pt>
    <dgm:pt modelId="{B743E99C-704B-4356-BA4B-19284193D7EF}" type="parTrans" cxnId="{D049B4E2-FD0F-41C4-ADF6-763C660ABB03}">
      <dgm:prSet/>
      <dgm:spPr/>
      <dgm:t>
        <a:bodyPr/>
        <a:lstStyle/>
        <a:p>
          <a:endParaRPr lang="en-US"/>
        </a:p>
      </dgm:t>
    </dgm:pt>
    <dgm:pt modelId="{C6BC7744-29AF-4B22-B4C8-86AF44E3AE02}" type="sibTrans" cxnId="{D049B4E2-FD0F-41C4-ADF6-763C660ABB03}">
      <dgm:prSet/>
      <dgm:spPr/>
      <dgm:t>
        <a:bodyPr/>
        <a:lstStyle/>
        <a:p>
          <a:endParaRPr lang="en-US"/>
        </a:p>
      </dgm:t>
    </dgm:pt>
    <dgm:pt modelId="{7A94ED1B-DB5B-4278-BFB3-E44E9035CFF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g-BG" dirty="0">
              <a:latin typeface="Verdana" panose="020B0604030504040204" pitchFamily="34" charset="0"/>
              <a:ea typeface="Verdana" panose="020B0604030504040204" pitchFamily="34" charset="0"/>
            </a:rPr>
            <a:t>Критерии</a:t>
          </a:r>
          <a:r>
            <a:rPr lang="bg-BG" baseline="0" dirty="0">
              <a:latin typeface="Verdana" panose="020B0604030504040204" pitchFamily="34" charset="0"/>
              <a:ea typeface="Verdana" panose="020B0604030504040204" pitchFamily="34" charset="0"/>
            </a:rPr>
            <a:t> за регистрация</a:t>
          </a:r>
          <a:endParaRPr lang="en-US" dirty="0">
            <a:latin typeface="Verdana" panose="020B0604030504040204" pitchFamily="34" charset="0"/>
            <a:ea typeface="Verdana" panose="020B0604030504040204" pitchFamily="34" charset="0"/>
          </a:endParaRPr>
        </a:p>
      </dgm:t>
    </dgm:pt>
    <dgm:pt modelId="{0DC6575F-889F-45A1-9969-9A74AA2CBE98}" type="parTrans" cxnId="{A0514967-1A4F-4714-BD57-9284E6395F53}">
      <dgm:prSet/>
      <dgm:spPr/>
      <dgm:t>
        <a:bodyPr/>
        <a:lstStyle/>
        <a:p>
          <a:endParaRPr lang="en-US"/>
        </a:p>
      </dgm:t>
    </dgm:pt>
    <dgm:pt modelId="{ADD2936A-CEAB-402E-9CE2-4E3DF43A5CD2}" type="sibTrans" cxnId="{A0514967-1A4F-4714-BD57-9284E6395F53}">
      <dgm:prSet/>
      <dgm:spPr/>
      <dgm:t>
        <a:bodyPr/>
        <a:lstStyle/>
        <a:p>
          <a:endParaRPr lang="en-US"/>
        </a:p>
      </dgm:t>
    </dgm:pt>
    <dgm:pt modelId="{1E69BC21-ED4E-4B02-BDFE-77AE60ED2AD0}" type="pres">
      <dgm:prSet presAssocID="{FCDD5EAA-D555-437A-9E29-65E5ABC72126}" presName="Name0" presStyleCnt="0">
        <dgm:presLayoutVars>
          <dgm:chMax val="7"/>
          <dgm:chPref val="7"/>
          <dgm:dir/>
        </dgm:presLayoutVars>
      </dgm:prSet>
      <dgm:spPr/>
    </dgm:pt>
    <dgm:pt modelId="{3E46D009-4D7B-4F4B-97F5-C573A69CFAF5}" type="pres">
      <dgm:prSet presAssocID="{FCDD5EAA-D555-437A-9E29-65E5ABC72126}" presName="Name1" presStyleCnt="0"/>
      <dgm:spPr/>
    </dgm:pt>
    <dgm:pt modelId="{0147EA14-7B85-4FA1-9235-B9335095B0A6}" type="pres">
      <dgm:prSet presAssocID="{FCDD5EAA-D555-437A-9E29-65E5ABC72126}" presName="cycle" presStyleCnt="0"/>
      <dgm:spPr/>
    </dgm:pt>
    <dgm:pt modelId="{99A2516E-D970-47F4-9141-4510D853E2F9}" type="pres">
      <dgm:prSet presAssocID="{FCDD5EAA-D555-437A-9E29-65E5ABC72126}" presName="srcNode" presStyleLbl="node1" presStyleIdx="0" presStyleCnt="6"/>
      <dgm:spPr/>
    </dgm:pt>
    <dgm:pt modelId="{6B2DBAC9-03F5-4FF4-82C8-DD0CACC9302A}" type="pres">
      <dgm:prSet presAssocID="{FCDD5EAA-D555-437A-9E29-65E5ABC72126}" presName="conn" presStyleLbl="parChTrans1D2" presStyleIdx="0" presStyleCnt="1"/>
      <dgm:spPr/>
    </dgm:pt>
    <dgm:pt modelId="{7FCB2555-D27F-496A-9195-BEFCB76888AD}" type="pres">
      <dgm:prSet presAssocID="{FCDD5EAA-D555-437A-9E29-65E5ABC72126}" presName="extraNode" presStyleLbl="node1" presStyleIdx="0" presStyleCnt="6"/>
      <dgm:spPr/>
    </dgm:pt>
    <dgm:pt modelId="{7F4C65AD-E2C3-420F-A601-089070CA646F}" type="pres">
      <dgm:prSet presAssocID="{FCDD5EAA-D555-437A-9E29-65E5ABC72126}" presName="dstNode" presStyleLbl="node1" presStyleIdx="0" presStyleCnt="6"/>
      <dgm:spPr/>
    </dgm:pt>
    <dgm:pt modelId="{7B1EED18-764F-41BF-B4D7-2C497B880168}" type="pres">
      <dgm:prSet presAssocID="{C552EC2F-489E-46D3-B184-C631D055F652}" presName="text_1" presStyleLbl="node1" presStyleIdx="0" presStyleCnt="6">
        <dgm:presLayoutVars>
          <dgm:bulletEnabled val="1"/>
        </dgm:presLayoutVars>
      </dgm:prSet>
      <dgm:spPr/>
    </dgm:pt>
    <dgm:pt modelId="{5B0497B6-D264-404F-AAC2-252B009439D2}" type="pres">
      <dgm:prSet presAssocID="{C552EC2F-489E-46D3-B184-C631D055F652}" presName="accent_1" presStyleCnt="0"/>
      <dgm:spPr/>
    </dgm:pt>
    <dgm:pt modelId="{860CEA6F-5E5C-474B-BA2B-6BC08B41F570}" type="pres">
      <dgm:prSet presAssocID="{C552EC2F-489E-46D3-B184-C631D055F652}" presName="accentRepeatNode" presStyleLbl="solidFgAcc1" presStyleIdx="0" presStyleCnt="6"/>
      <dgm:spPr/>
    </dgm:pt>
    <dgm:pt modelId="{5807D99E-89FD-4157-8204-E88F06B182D5}" type="pres">
      <dgm:prSet presAssocID="{27EA4E28-46F4-43FB-B288-E90E8CCAB416}" presName="text_2" presStyleLbl="node1" presStyleIdx="1" presStyleCnt="6">
        <dgm:presLayoutVars>
          <dgm:bulletEnabled val="1"/>
        </dgm:presLayoutVars>
      </dgm:prSet>
      <dgm:spPr/>
    </dgm:pt>
    <dgm:pt modelId="{1141F1F2-B091-4907-90CE-2CA0EB54BDB2}" type="pres">
      <dgm:prSet presAssocID="{27EA4E28-46F4-43FB-B288-E90E8CCAB416}" presName="accent_2" presStyleCnt="0"/>
      <dgm:spPr/>
    </dgm:pt>
    <dgm:pt modelId="{D8B2673D-614F-424B-B8EE-90A931620F74}" type="pres">
      <dgm:prSet presAssocID="{27EA4E28-46F4-43FB-B288-E90E8CCAB416}" presName="accentRepeatNode" presStyleLbl="solidFgAcc1" presStyleIdx="1" presStyleCnt="6" custLinFactNeighborX="-15760" custLinFactNeighborY="8977"/>
      <dgm:spPr/>
    </dgm:pt>
    <dgm:pt modelId="{C00F06E3-4FDA-41F1-8F06-6CCFAB252AC2}" type="pres">
      <dgm:prSet presAssocID="{8B69618C-E87B-4F1C-B3EC-70D32CA0372C}" presName="text_3" presStyleLbl="node1" presStyleIdx="2" presStyleCnt="6">
        <dgm:presLayoutVars>
          <dgm:bulletEnabled val="1"/>
        </dgm:presLayoutVars>
      </dgm:prSet>
      <dgm:spPr/>
    </dgm:pt>
    <dgm:pt modelId="{45A48E00-B089-45F5-B654-CD6FF090B152}" type="pres">
      <dgm:prSet presAssocID="{8B69618C-E87B-4F1C-B3EC-70D32CA0372C}" presName="accent_3" presStyleCnt="0"/>
      <dgm:spPr/>
    </dgm:pt>
    <dgm:pt modelId="{7133AA0B-4CF0-46B0-868B-B2F4DE3D85BB}" type="pres">
      <dgm:prSet presAssocID="{8B69618C-E87B-4F1C-B3EC-70D32CA0372C}" presName="accentRepeatNode" presStyleLbl="solidFgAcc1" presStyleIdx="2" presStyleCnt="6"/>
      <dgm:spPr/>
    </dgm:pt>
    <dgm:pt modelId="{D37007D0-9C46-48D8-9CA4-A0DCA92AF87D}" type="pres">
      <dgm:prSet presAssocID="{7A94ED1B-DB5B-4278-BFB3-E44E9035CFFE}" presName="text_4" presStyleLbl="node1" presStyleIdx="3" presStyleCnt="6">
        <dgm:presLayoutVars>
          <dgm:bulletEnabled val="1"/>
        </dgm:presLayoutVars>
      </dgm:prSet>
      <dgm:spPr/>
    </dgm:pt>
    <dgm:pt modelId="{3C567E3D-F90D-4B3B-8060-3B2A3F433639}" type="pres">
      <dgm:prSet presAssocID="{7A94ED1B-DB5B-4278-BFB3-E44E9035CFFE}" presName="accent_4" presStyleCnt="0"/>
      <dgm:spPr/>
    </dgm:pt>
    <dgm:pt modelId="{402BE9CF-E49F-43C3-A230-017FCECF48DE}" type="pres">
      <dgm:prSet presAssocID="{7A94ED1B-DB5B-4278-BFB3-E44E9035CFFE}" presName="accentRepeatNode" presStyleLbl="solidFgAcc1" presStyleIdx="3" presStyleCnt="6"/>
      <dgm:spPr/>
    </dgm:pt>
    <dgm:pt modelId="{11D2416D-92A1-46E0-A5B5-3018D162BEAC}" type="pres">
      <dgm:prSet presAssocID="{CC3746A9-5E51-488E-BE6B-F7E72BB28D10}" presName="text_5" presStyleLbl="node1" presStyleIdx="4" presStyleCnt="6">
        <dgm:presLayoutVars>
          <dgm:bulletEnabled val="1"/>
        </dgm:presLayoutVars>
      </dgm:prSet>
      <dgm:spPr/>
    </dgm:pt>
    <dgm:pt modelId="{B2F1C4FA-E272-406B-A410-E4500FF7397A}" type="pres">
      <dgm:prSet presAssocID="{CC3746A9-5E51-488E-BE6B-F7E72BB28D10}" presName="accent_5" presStyleCnt="0"/>
      <dgm:spPr/>
    </dgm:pt>
    <dgm:pt modelId="{117AF1F5-70B9-41D8-9400-7BB3BD0A9515}" type="pres">
      <dgm:prSet presAssocID="{CC3746A9-5E51-488E-BE6B-F7E72BB28D10}" presName="accentRepeatNode" presStyleLbl="solidFgAcc1" presStyleIdx="4" presStyleCnt="6"/>
      <dgm:spPr/>
    </dgm:pt>
    <dgm:pt modelId="{0F6F35FE-CCFF-4C79-B96D-9CCF4EB0A7AD}" type="pres">
      <dgm:prSet presAssocID="{77E4A7AA-D773-4E88-A403-0E6B9CD13F71}" presName="text_6" presStyleLbl="node1" presStyleIdx="5" presStyleCnt="6">
        <dgm:presLayoutVars>
          <dgm:bulletEnabled val="1"/>
        </dgm:presLayoutVars>
      </dgm:prSet>
      <dgm:spPr/>
    </dgm:pt>
    <dgm:pt modelId="{CB23CA00-31CB-4B44-B5DE-5D43B0B25B58}" type="pres">
      <dgm:prSet presAssocID="{77E4A7AA-D773-4E88-A403-0E6B9CD13F71}" presName="accent_6" presStyleCnt="0"/>
      <dgm:spPr/>
    </dgm:pt>
    <dgm:pt modelId="{3B3CA460-D2DB-49DF-A105-EC9179AB424D}" type="pres">
      <dgm:prSet presAssocID="{77E4A7AA-D773-4E88-A403-0E6B9CD13F71}" presName="accentRepeatNode" presStyleLbl="solidFgAcc1" presStyleIdx="5" presStyleCnt="6"/>
      <dgm:spPr/>
    </dgm:pt>
  </dgm:ptLst>
  <dgm:cxnLst>
    <dgm:cxn modelId="{C215DE00-F550-4050-B5E8-D776249A6A64}" type="presOf" srcId="{CC3746A9-5E51-488E-BE6B-F7E72BB28D10}" destId="{11D2416D-92A1-46E0-A5B5-3018D162BEAC}" srcOrd="0" destOrd="0" presId="urn:microsoft.com/office/officeart/2008/layout/VerticalCurvedList"/>
    <dgm:cxn modelId="{F45BD219-6AC0-4DC2-9296-B46FC605E2B4}" type="presOf" srcId="{8B69618C-E87B-4F1C-B3EC-70D32CA0372C}" destId="{C00F06E3-4FDA-41F1-8F06-6CCFAB252AC2}" srcOrd="0" destOrd="0" presId="urn:microsoft.com/office/officeart/2008/layout/VerticalCurvedList"/>
    <dgm:cxn modelId="{69E0A21C-B3D4-4138-AC8E-A53221F2739D}" type="presOf" srcId="{C552EC2F-489E-46D3-B184-C631D055F652}" destId="{7B1EED18-764F-41BF-B4D7-2C497B880168}" srcOrd="0" destOrd="0" presId="urn:microsoft.com/office/officeart/2008/layout/VerticalCurvedList"/>
    <dgm:cxn modelId="{910E8034-A288-499F-A53D-5A8050038A1A}" srcId="{FCDD5EAA-D555-437A-9E29-65E5ABC72126}" destId="{27EA4E28-46F4-43FB-B288-E90E8CCAB416}" srcOrd="1" destOrd="0" parTransId="{229ACDB9-E81E-47E9-A7F8-1560E266B7C7}" sibTransId="{0E3962ED-6394-4410-89DE-E8121A643974}"/>
    <dgm:cxn modelId="{5F62983E-B708-42CF-86C4-D47179F103C0}" srcId="{FCDD5EAA-D555-437A-9E29-65E5ABC72126}" destId="{77E4A7AA-D773-4E88-A403-0E6B9CD13F71}" srcOrd="5" destOrd="0" parTransId="{FBB68D7A-7761-41CD-87B5-B3FF8A79F5D2}" sibTransId="{85717C23-B21D-4F67-99BC-03FC2F40448A}"/>
    <dgm:cxn modelId="{A0514967-1A4F-4714-BD57-9284E6395F53}" srcId="{FCDD5EAA-D555-437A-9E29-65E5ABC72126}" destId="{7A94ED1B-DB5B-4278-BFB3-E44E9035CFFE}" srcOrd="3" destOrd="0" parTransId="{0DC6575F-889F-45A1-9969-9A74AA2CBE98}" sibTransId="{ADD2936A-CEAB-402E-9CE2-4E3DF43A5CD2}"/>
    <dgm:cxn modelId="{04CE7C4D-8E2F-445F-BA13-2C3F6D6F6C37}" type="presOf" srcId="{7FFB486F-4C8A-4E32-9FC2-00A99F49AA6D}" destId="{6B2DBAC9-03F5-4FF4-82C8-DD0CACC9302A}" srcOrd="0" destOrd="0" presId="urn:microsoft.com/office/officeart/2008/layout/VerticalCurvedList"/>
    <dgm:cxn modelId="{EA63B8A6-4678-40AF-93D0-897EA44BEBCC}" srcId="{FCDD5EAA-D555-437A-9E29-65E5ABC72126}" destId="{8B69618C-E87B-4F1C-B3EC-70D32CA0372C}" srcOrd="2" destOrd="0" parTransId="{C37F4F53-1D23-4196-B2D2-9EB9443CCA19}" sibTransId="{EF26192F-A7C4-4253-805C-A2702187632A}"/>
    <dgm:cxn modelId="{55CFEEAE-F6A7-482E-8B09-F6E0FF75FAFC}" type="presOf" srcId="{27EA4E28-46F4-43FB-B288-E90E8CCAB416}" destId="{5807D99E-89FD-4157-8204-E88F06B182D5}" srcOrd="0" destOrd="0" presId="urn:microsoft.com/office/officeart/2008/layout/VerticalCurvedList"/>
    <dgm:cxn modelId="{26AFC6E1-1272-44A6-B86F-941F19CB039D}" type="presOf" srcId="{FCDD5EAA-D555-437A-9E29-65E5ABC72126}" destId="{1E69BC21-ED4E-4B02-BDFE-77AE60ED2AD0}" srcOrd="0" destOrd="0" presId="urn:microsoft.com/office/officeart/2008/layout/VerticalCurvedList"/>
    <dgm:cxn modelId="{D049B4E2-FD0F-41C4-ADF6-763C660ABB03}" srcId="{FCDD5EAA-D555-437A-9E29-65E5ABC72126}" destId="{CC3746A9-5E51-488E-BE6B-F7E72BB28D10}" srcOrd="4" destOrd="0" parTransId="{B743E99C-704B-4356-BA4B-19284193D7EF}" sibTransId="{C6BC7744-29AF-4B22-B4C8-86AF44E3AE02}"/>
    <dgm:cxn modelId="{0B2B5EE3-8B4E-4F7E-99FB-79B8CE275B11}" srcId="{FCDD5EAA-D555-437A-9E29-65E5ABC72126}" destId="{C552EC2F-489E-46D3-B184-C631D055F652}" srcOrd="0" destOrd="0" parTransId="{719F64DF-FAB2-46E8-A9AE-61459EFE1F76}" sibTransId="{7FFB486F-4C8A-4E32-9FC2-00A99F49AA6D}"/>
    <dgm:cxn modelId="{2BEDB3E5-332F-4C5A-8078-475E3268202B}" type="presOf" srcId="{77E4A7AA-D773-4E88-A403-0E6B9CD13F71}" destId="{0F6F35FE-CCFF-4C79-B96D-9CCF4EB0A7AD}" srcOrd="0" destOrd="0" presId="urn:microsoft.com/office/officeart/2008/layout/VerticalCurvedList"/>
    <dgm:cxn modelId="{C641FEF7-7F35-46F2-9E60-A23C8FD317F1}" type="presOf" srcId="{7A94ED1B-DB5B-4278-BFB3-E44E9035CFFE}" destId="{D37007D0-9C46-48D8-9CA4-A0DCA92AF87D}" srcOrd="0" destOrd="0" presId="urn:microsoft.com/office/officeart/2008/layout/VerticalCurvedList"/>
    <dgm:cxn modelId="{B1029664-F4D7-40DA-A6D2-1929D82D90F1}" type="presParOf" srcId="{1E69BC21-ED4E-4B02-BDFE-77AE60ED2AD0}" destId="{3E46D009-4D7B-4F4B-97F5-C573A69CFAF5}" srcOrd="0" destOrd="0" presId="urn:microsoft.com/office/officeart/2008/layout/VerticalCurvedList"/>
    <dgm:cxn modelId="{7C15155D-70D2-4D3F-B742-C474E701ACAC}" type="presParOf" srcId="{3E46D009-4D7B-4F4B-97F5-C573A69CFAF5}" destId="{0147EA14-7B85-4FA1-9235-B9335095B0A6}" srcOrd="0" destOrd="0" presId="urn:microsoft.com/office/officeart/2008/layout/VerticalCurvedList"/>
    <dgm:cxn modelId="{620B47BC-22BE-4D06-8BCF-AF87BC81943D}" type="presParOf" srcId="{0147EA14-7B85-4FA1-9235-B9335095B0A6}" destId="{99A2516E-D970-47F4-9141-4510D853E2F9}" srcOrd="0" destOrd="0" presId="urn:microsoft.com/office/officeart/2008/layout/VerticalCurvedList"/>
    <dgm:cxn modelId="{62C906D6-EE39-4F56-BF1F-A746EA0B47AA}" type="presParOf" srcId="{0147EA14-7B85-4FA1-9235-B9335095B0A6}" destId="{6B2DBAC9-03F5-4FF4-82C8-DD0CACC9302A}" srcOrd="1" destOrd="0" presId="urn:microsoft.com/office/officeart/2008/layout/VerticalCurvedList"/>
    <dgm:cxn modelId="{AEFB6FBB-488C-4FE6-BF30-283C1C8A5637}" type="presParOf" srcId="{0147EA14-7B85-4FA1-9235-B9335095B0A6}" destId="{7FCB2555-D27F-496A-9195-BEFCB76888AD}" srcOrd="2" destOrd="0" presId="urn:microsoft.com/office/officeart/2008/layout/VerticalCurvedList"/>
    <dgm:cxn modelId="{4CAEF3B9-CAE9-42D6-A9ED-868BDAE3A5AF}" type="presParOf" srcId="{0147EA14-7B85-4FA1-9235-B9335095B0A6}" destId="{7F4C65AD-E2C3-420F-A601-089070CA646F}" srcOrd="3" destOrd="0" presId="urn:microsoft.com/office/officeart/2008/layout/VerticalCurvedList"/>
    <dgm:cxn modelId="{5B1D3F21-A0E4-4211-B942-8E5800FE5BC2}" type="presParOf" srcId="{3E46D009-4D7B-4F4B-97F5-C573A69CFAF5}" destId="{7B1EED18-764F-41BF-B4D7-2C497B880168}" srcOrd="1" destOrd="0" presId="urn:microsoft.com/office/officeart/2008/layout/VerticalCurvedList"/>
    <dgm:cxn modelId="{55F57002-B032-4799-A5AB-FBDBA6906B83}" type="presParOf" srcId="{3E46D009-4D7B-4F4B-97F5-C573A69CFAF5}" destId="{5B0497B6-D264-404F-AAC2-252B009439D2}" srcOrd="2" destOrd="0" presId="urn:microsoft.com/office/officeart/2008/layout/VerticalCurvedList"/>
    <dgm:cxn modelId="{B2184C51-F272-452A-BBAB-C170BDCEE6A8}" type="presParOf" srcId="{5B0497B6-D264-404F-AAC2-252B009439D2}" destId="{860CEA6F-5E5C-474B-BA2B-6BC08B41F570}" srcOrd="0" destOrd="0" presId="urn:microsoft.com/office/officeart/2008/layout/VerticalCurvedList"/>
    <dgm:cxn modelId="{61653FB4-E888-44DD-82E4-712BF5B801DD}" type="presParOf" srcId="{3E46D009-4D7B-4F4B-97F5-C573A69CFAF5}" destId="{5807D99E-89FD-4157-8204-E88F06B182D5}" srcOrd="3" destOrd="0" presId="urn:microsoft.com/office/officeart/2008/layout/VerticalCurvedList"/>
    <dgm:cxn modelId="{8B7E27BF-CF56-43D7-AB5B-2A7C0AE8339B}" type="presParOf" srcId="{3E46D009-4D7B-4F4B-97F5-C573A69CFAF5}" destId="{1141F1F2-B091-4907-90CE-2CA0EB54BDB2}" srcOrd="4" destOrd="0" presId="urn:microsoft.com/office/officeart/2008/layout/VerticalCurvedList"/>
    <dgm:cxn modelId="{D7D63ED7-F6C9-461F-B58E-1D1EEB6E33BD}" type="presParOf" srcId="{1141F1F2-B091-4907-90CE-2CA0EB54BDB2}" destId="{D8B2673D-614F-424B-B8EE-90A931620F74}" srcOrd="0" destOrd="0" presId="urn:microsoft.com/office/officeart/2008/layout/VerticalCurvedList"/>
    <dgm:cxn modelId="{999CD4DB-7C9F-468A-9DFE-B34BB8417305}" type="presParOf" srcId="{3E46D009-4D7B-4F4B-97F5-C573A69CFAF5}" destId="{C00F06E3-4FDA-41F1-8F06-6CCFAB252AC2}" srcOrd="5" destOrd="0" presId="urn:microsoft.com/office/officeart/2008/layout/VerticalCurvedList"/>
    <dgm:cxn modelId="{AAA77835-EF54-41ED-98EB-8E71200DA125}" type="presParOf" srcId="{3E46D009-4D7B-4F4B-97F5-C573A69CFAF5}" destId="{45A48E00-B089-45F5-B654-CD6FF090B152}" srcOrd="6" destOrd="0" presId="urn:microsoft.com/office/officeart/2008/layout/VerticalCurvedList"/>
    <dgm:cxn modelId="{3B85F8D1-037E-4EA8-A45C-660FAB807BFF}" type="presParOf" srcId="{45A48E00-B089-45F5-B654-CD6FF090B152}" destId="{7133AA0B-4CF0-46B0-868B-B2F4DE3D85BB}" srcOrd="0" destOrd="0" presId="urn:microsoft.com/office/officeart/2008/layout/VerticalCurvedList"/>
    <dgm:cxn modelId="{41358437-EB09-453C-9D29-DE340CA01A20}" type="presParOf" srcId="{3E46D009-4D7B-4F4B-97F5-C573A69CFAF5}" destId="{D37007D0-9C46-48D8-9CA4-A0DCA92AF87D}" srcOrd="7" destOrd="0" presId="urn:microsoft.com/office/officeart/2008/layout/VerticalCurvedList"/>
    <dgm:cxn modelId="{030ECFE6-8413-4216-9F3C-9BE173FA3B40}" type="presParOf" srcId="{3E46D009-4D7B-4F4B-97F5-C573A69CFAF5}" destId="{3C567E3D-F90D-4B3B-8060-3B2A3F433639}" srcOrd="8" destOrd="0" presId="urn:microsoft.com/office/officeart/2008/layout/VerticalCurvedList"/>
    <dgm:cxn modelId="{36E8415C-178B-497E-8F6B-4CA0868CF1C6}" type="presParOf" srcId="{3C567E3D-F90D-4B3B-8060-3B2A3F433639}" destId="{402BE9CF-E49F-43C3-A230-017FCECF48DE}" srcOrd="0" destOrd="0" presId="urn:microsoft.com/office/officeart/2008/layout/VerticalCurvedList"/>
    <dgm:cxn modelId="{A5BF163B-0780-475D-8F2B-B9454EE704F0}" type="presParOf" srcId="{3E46D009-4D7B-4F4B-97F5-C573A69CFAF5}" destId="{11D2416D-92A1-46E0-A5B5-3018D162BEAC}" srcOrd="9" destOrd="0" presId="urn:microsoft.com/office/officeart/2008/layout/VerticalCurvedList"/>
    <dgm:cxn modelId="{C147E60E-44BC-4DB3-BCEA-3E77DB93200F}" type="presParOf" srcId="{3E46D009-4D7B-4F4B-97F5-C573A69CFAF5}" destId="{B2F1C4FA-E272-406B-A410-E4500FF7397A}" srcOrd="10" destOrd="0" presId="urn:microsoft.com/office/officeart/2008/layout/VerticalCurvedList"/>
    <dgm:cxn modelId="{05676666-4182-486C-BE68-E770EDB91F2A}" type="presParOf" srcId="{B2F1C4FA-E272-406B-A410-E4500FF7397A}" destId="{117AF1F5-70B9-41D8-9400-7BB3BD0A9515}" srcOrd="0" destOrd="0" presId="urn:microsoft.com/office/officeart/2008/layout/VerticalCurvedList"/>
    <dgm:cxn modelId="{8897D1CF-B69B-48D4-9003-D4CC6A035911}" type="presParOf" srcId="{3E46D009-4D7B-4F4B-97F5-C573A69CFAF5}" destId="{0F6F35FE-CCFF-4C79-B96D-9CCF4EB0A7AD}" srcOrd="11" destOrd="0" presId="urn:microsoft.com/office/officeart/2008/layout/VerticalCurvedList"/>
    <dgm:cxn modelId="{8EB5FB5F-7F12-4BD4-BE4A-20E288D88CCE}" type="presParOf" srcId="{3E46D009-4D7B-4F4B-97F5-C573A69CFAF5}" destId="{CB23CA00-31CB-4B44-B5DE-5D43B0B25B58}" srcOrd="12" destOrd="0" presId="urn:microsoft.com/office/officeart/2008/layout/VerticalCurvedList"/>
    <dgm:cxn modelId="{E9F11369-5D62-4799-8F73-44C179C74D68}" type="presParOf" srcId="{CB23CA00-31CB-4B44-B5DE-5D43B0B25B58}" destId="{3B3CA460-D2DB-49DF-A105-EC9179AB42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DBAC9-03F5-4FF4-82C8-DD0CACC9302A}">
      <dsp:nvSpPr>
        <dsp:cNvPr id="0" name=""/>
        <dsp:cNvSpPr/>
      </dsp:nvSpPr>
      <dsp:spPr>
        <a:xfrm>
          <a:off x="-5169077" y="-791784"/>
          <a:ext cx="6155568" cy="6155568"/>
        </a:xfrm>
        <a:prstGeom prst="blockArc">
          <a:avLst>
            <a:gd name="adj1" fmla="val 18900000"/>
            <a:gd name="adj2" fmla="val 2700000"/>
            <a:gd name="adj3" fmla="val 35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1EED18-764F-41BF-B4D7-2C497B880168}">
      <dsp:nvSpPr>
        <dsp:cNvPr id="0" name=""/>
        <dsp:cNvSpPr/>
      </dsp:nvSpPr>
      <dsp:spPr>
        <a:xfrm>
          <a:off x="367929" y="240761"/>
          <a:ext cx="9703461" cy="481340"/>
        </a:xfrm>
        <a:prstGeom prst="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82064" tIns="40640" rIns="40640" bIns="40640" numCol="1" spcCol="1270" anchor="ctr" anchorCtr="0">
          <a:noAutofit/>
        </a:bodyPr>
        <a:lstStyle/>
        <a:p>
          <a:pPr marL="0" lvl="0" indent="0" algn="l" defTabSz="711200">
            <a:lnSpc>
              <a:spcPct val="90000"/>
            </a:lnSpc>
            <a:spcBef>
              <a:spcPct val="0"/>
            </a:spcBef>
            <a:spcAft>
              <a:spcPct val="35000"/>
            </a:spcAft>
            <a:buNone/>
          </a:pPr>
          <a:r>
            <a:rPr lang="bg-BG" sz="1600" kern="1200" dirty="0">
              <a:latin typeface="Verdana" panose="020B0604030504040204" pitchFamily="34" charset="0"/>
              <a:ea typeface="Verdana" panose="020B0604030504040204" pitchFamily="34" charset="0"/>
            </a:rPr>
            <a:t>Регистрация по ЗПССИ</a:t>
          </a:r>
          <a:endParaRPr lang="en-US" sz="1600" kern="1200" dirty="0">
            <a:latin typeface="Verdana" panose="020B0604030504040204" pitchFamily="34" charset="0"/>
            <a:ea typeface="Verdana" panose="020B0604030504040204" pitchFamily="34" charset="0"/>
          </a:endParaRPr>
        </a:p>
      </dsp:txBody>
      <dsp:txXfrm>
        <a:off x="367929" y="240761"/>
        <a:ext cx="9703461" cy="481340"/>
      </dsp:txXfrm>
    </dsp:sp>
    <dsp:sp modelId="{860CEA6F-5E5C-474B-BA2B-6BC08B41F570}">
      <dsp:nvSpPr>
        <dsp:cNvPr id="0" name=""/>
        <dsp:cNvSpPr/>
      </dsp:nvSpPr>
      <dsp:spPr>
        <a:xfrm>
          <a:off x="67092" y="180594"/>
          <a:ext cx="601675" cy="60167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07D99E-89FD-4157-8204-E88F06B182D5}">
      <dsp:nvSpPr>
        <dsp:cNvPr id="0" name=""/>
        <dsp:cNvSpPr/>
      </dsp:nvSpPr>
      <dsp:spPr>
        <a:xfrm>
          <a:off x="763864" y="962680"/>
          <a:ext cx="9307526" cy="481340"/>
        </a:xfrm>
        <a:prstGeom prst="rect">
          <a:avLst/>
        </a:prstGeom>
        <a:solidFill>
          <a:schemeClr val="accent3">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82064" tIns="40640" rIns="40640" bIns="40640" numCol="1" spcCol="1270" anchor="ctr" anchorCtr="0">
          <a:noAutofit/>
        </a:bodyPr>
        <a:lstStyle/>
        <a:p>
          <a:pPr marL="0" lvl="0" indent="0" algn="l" defTabSz="711200">
            <a:lnSpc>
              <a:spcPct val="90000"/>
            </a:lnSpc>
            <a:spcBef>
              <a:spcPct val="0"/>
            </a:spcBef>
            <a:spcAft>
              <a:spcPct val="35000"/>
            </a:spcAft>
            <a:buNone/>
          </a:pPr>
          <a:r>
            <a:rPr lang="bg-BG" sz="1600" kern="1200" dirty="0">
              <a:latin typeface="Verdana" panose="020B0604030504040204" pitchFamily="34" charset="0"/>
              <a:ea typeface="Verdana" panose="020B0604030504040204" pitchFamily="34" charset="0"/>
            </a:rPr>
            <a:t>Позитиви от въвеждането на закона</a:t>
          </a:r>
          <a:endParaRPr lang="en-US" sz="1600" kern="1200" dirty="0">
            <a:latin typeface="Verdana" panose="020B0604030504040204" pitchFamily="34" charset="0"/>
            <a:ea typeface="Verdana" panose="020B0604030504040204" pitchFamily="34" charset="0"/>
          </a:endParaRPr>
        </a:p>
      </dsp:txBody>
      <dsp:txXfrm>
        <a:off x="763864" y="962680"/>
        <a:ext cx="9307526" cy="481340"/>
      </dsp:txXfrm>
    </dsp:sp>
    <dsp:sp modelId="{D8B2673D-614F-424B-B8EE-90A931620F74}">
      <dsp:nvSpPr>
        <dsp:cNvPr id="0" name=""/>
        <dsp:cNvSpPr/>
      </dsp:nvSpPr>
      <dsp:spPr>
        <a:xfrm>
          <a:off x="368203" y="956525"/>
          <a:ext cx="601675" cy="60167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0F06E3-4FDA-41F1-8F06-6CCFAB252AC2}">
      <dsp:nvSpPr>
        <dsp:cNvPr id="0" name=""/>
        <dsp:cNvSpPr/>
      </dsp:nvSpPr>
      <dsp:spPr>
        <a:xfrm>
          <a:off x="944916" y="1684599"/>
          <a:ext cx="9126475" cy="481340"/>
        </a:xfrm>
        <a:prstGeom prst="rect">
          <a:avLst/>
        </a:prstGeom>
        <a:solidFill>
          <a:schemeClr val="accent4">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82064" tIns="40640" rIns="40640" bIns="40640" numCol="1" spcCol="1270" anchor="ctr" anchorCtr="0">
          <a:noAutofit/>
        </a:bodyPr>
        <a:lstStyle/>
        <a:p>
          <a:pPr marL="0" lvl="0" indent="0" algn="l" defTabSz="711200">
            <a:lnSpc>
              <a:spcPct val="90000"/>
            </a:lnSpc>
            <a:spcBef>
              <a:spcPct val="0"/>
            </a:spcBef>
            <a:spcAft>
              <a:spcPct val="35000"/>
            </a:spcAft>
            <a:buNone/>
          </a:pPr>
          <a:r>
            <a:rPr lang="bg-BG" sz="1600" kern="1200" dirty="0">
              <a:latin typeface="Verdana" panose="020B0604030504040204" pitchFamily="34" charset="0"/>
              <a:ea typeface="Verdana" panose="020B0604030504040204" pitchFamily="34" charset="0"/>
            </a:rPr>
            <a:t>Предимства</a:t>
          </a:r>
          <a:r>
            <a:rPr lang="bg-BG" sz="1600" kern="1200" baseline="0" dirty="0">
              <a:latin typeface="Verdana" panose="020B0604030504040204" pitchFamily="34" charset="0"/>
              <a:ea typeface="Verdana" panose="020B0604030504040204" pitchFamily="34" charset="0"/>
            </a:rPr>
            <a:t> на регистрацията</a:t>
          </a:r>
          <a:endParaRPr lang="en-US" sz="1600" kern="1200" dirty="0">
            <a:latin typeface="Verdana" panose="020B0604030504040204" pitchFamily="34" charset="0"/>
            <a:ea typeface="Verdana" panose="020B0604030504040204" pitchFamily="34" charset="0"/>
          </a:endParaRPr>
        </a:p>
      </dsp:txBody>
      <dsp:txXfrm>
        <a:off x="944916" y="1684599"/>
        <a:ext cx="9126475" cy="481340"/>
      </dsp:txXfrm>
    </dsp:sp>
    <dsp:sp modelId="{7133AA0B-4CF0-46B0-868B-B2F4DE3D85BB}">
      <dsp:nvSpPr>
        <dsp:cNvPr id="0" name=""/>
        <dsp:cNvSpPr/>
      </dsp:nvSpPr>
      <dsp:spPr>
        <a:xfrm>
          <a:off x="644078" y="1624431"/>
          <a:ext cx="601675" cy="60167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7007D0-9C46-48D8-9CA4-A0DCA92AF87D}">
      <dsp:nvSpPr>
        <dsp:cNvPr id="0" name=""/>
        <dsp:cNvSpPr/>
      </dsp:nvSpPr>
      <dsp:spPr>
        <a:xfrm>
          <a:off x="944916" y="2406060"/>
          <a:ext cx="9126475" cy="481340"/>
        </a:xfrm>
        <a:prstGeom prst="rect">
          <a:avLst/>
        </a:prstGeom>
        <a:solidFill>
          <a:schemeClr val="accent5">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82064" tIns="40640" rIns="40640" bIns="40640" numCol="1" spcCol="1270" anchor="ctr" anchorCtr="0">
          <a:noAutofit/>
        </a:bodyPr>
        <a:lstStyle/>
        <a:p>
          <a:pPr marL="0" lvl="0" indent="0" algn="l" defTabSz="711200">
            <a:lnSpc>
              <a:spcPct val="90000"/>
            </a:lnSpc>
            <a:spcBef>
              <a:spcPct val="0"/>
            </a:spcBef>
            <a:spcAft>
              <a:spcPct val="35000"/>
            </a:spcAft>
            <a:buNone/>
          </a:pPr>
          <a:r>
            <a:rPr lang="bg-BG" sz="1600" kern="1200" dirty="0">
              <a:latin typeface="Verdana" panose="020B0604030504040204" pitchFamily="34" charset="0"/>
              <a:ea typeface="Verdana" panose="020B0604030504040204" pitchFamily="34" charset="0"/>
            </a:rPr>
            <a:t>Критерии</a:t>
          </a:r>
          <a:r>
            <a:rPr lang="bg-BG" sz="1600" kern="1200" baseline="0" dirty="0">
              <a:latin typeface="Verdana" panose="020B0604030504040204" pitchFamily="34" charset="0"/>
              <a:ea typeface="Verdana" panose="020B0604030504040204" pitchFamily="34" charset="0"/>
            </a:rPr>
            <a:t> за регистрация</a:t>
          </a:r>
          <a:endParaRPr lang="en-US" sz="1600" kern="1200" dirty="0">
            <a:latin typeface="Verdana" panose="020B0604030504040204" pitchFamily="34" charset="0"/>
            <a:ea typeface="Verdana" panose="020B0604030504040204" pitchFamily="34" charset="0"/>
          </a:endParaRPr>
        </a:p>
      </dsp:txBody>
      <dsp:txXfrm>
        <a:off x="944916" y="2406060"/>
        <a:ext cx="9126475" cy="481340"/>
      </dsp:txXfrm>
    </dsp:sp>
    <dsp:sp modelId="{402BE9CF-E49F-43C3-A230-017FCECF48DE}">
      <dsp:nvSpPr>
        <dsp:cNvPr id="0" name=""/>
        <dsp:cNvSpPr/>
      </dsp:nvSpPr>
      <dsp:spPr>
        <a:xfrm>
          <a:off x="644078" y="2345893"/>
          <a:ext cx="601675" cy="60167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2416D-92A1-46E0-A5B5-3018D162BEAC}">
      <dsp:nvSpPr>
        <dsp:cNvPr id="0" name=""/>
        <dsp:cNvSpPr/>
      </dsp:nvSpPr>
      <dsp:spPr>
        <a:xfrm>
          <a:off x="763864" y="3127979"/>
          <a:ext cx="9307526" cy="481340"/>
        </a:xfrm>
        <a:prstGeom prst="rect">
          <a:avLst/>
        </a:prstGeom>
        <a:solidFill>
          <a:schemeClr val="accent6">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82064" tIns="40640" rIns="40640" bIns="40640" numCol="1" spcCol="1270" anchor="ctr" anchorCtr="0">
          <a:noAutofit/>
        </a:bodyPr>
        <a:lstStyle/>
        <a:p>
          <a:pPr marL="0" lvl="0" indent="0" algn="l" defTabSz="711200">
            <a:lnSpc>
              <a:spcPct val="90000"/>
            </a:lnSpc>
            <a:spcBef>
              <a:spcPct val="0"/>
            </a:spcBef>
            <a:spcAft>
              <a:spcPct val="35000"/>
            </a:spcAft>
            <a:buNone/>
          </a:pPr>
          <a:r>
            <a:rPr lang="bg-BG" sz="1600" kern="1200" dirty="0">
              <a:latin typeface="Verdana" panose="020B0604030504040204" pitchFamily="34" charset="0"/>
              <a:ea typeface="Verdana" panose="020B0604030504040204" pitchFamily="34" charset="0"/>
            </a:rPr>
            <a:t>Регистър на социалните предприятия- Марка продукт на социално предприятие</a:t>
          </a:r>
          <a:endParaRPr lang="en-US" sz="1600" kern="1200" dirty="0">
            <a:latin typeface="Verdana" panose="020B0604030504040204" pitchFamily="34" charset="0"/>
            <a:ea typeface="Verdana" panose="020B0604030504040204" pitchFamily="34" charset="0"/>
          </a:endParaRPr>
        </a:p>
      </dsp:txBody>
      <dsp:txXfrm>
        <a:off x="763864" y="3127979"/>
        <a:ext cx="9307526" cy="481340"/>
      </dsp:txXfrm>
    </dsp:sp>
    <dsp:sp modelId="{117AF1F5-70B9-41D8-9400-7BB3BD0A9515}">
      <dsp:nvSpPr>
        <dsp:cNvPr id="0" name=""/>
        <dsp:cNvSpPr/>
      </dsp:nvSpPr>
      <dsp:spPr>
        <a:xfrm>
          <a:off x="463027" y="3067812"/>
          <a:ext cx="601675" cy="601675"/>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6F35FE-CCFF-4C79-B96D-9CCF4EB0A7AD}">
      <dsp:nvSpPr>
        <dsp:cNvPr id="0" name=""/>
        <dsp:cNvSpPr/>
      </dsp:nvSpPr>
      <dsp:spPr>
        <a:xfrm>
          <a:off x="367929" y="3849898"/>
          <a:ext cx="9703461" cy="481340"/>
        </a:xfrm>
        <a:prstGeom prst="rect">
          <a:avLst/>
        </a:prstGeom>
        <a:solidFill>
          <a:schemeClr val="accent2">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82064" tIns="40640" rIns="40640" bIns="40640" numCol="1" spcCol="1270" anchor="ctr" anchorCtr="0">
          <a:noAutofit/>
        </a:bodyPr>
        <a:lstStyle/>
        <a:p>
          <a:pPr marL="0" lvl="0" indent="0" algn="l" defTabSz="711200">
            <a:lnSpc>
              <a:spcPct val="90000"/>
            </a:lnSpc>
            <a:spcBef>
              <a:spcPct val="0"/>
            </a:spcBef>
            <a:spcAft>
              <a:spcPct val="35000"/>
            </a:spcAft>
            <a:buNone/>
          </a:pPr>
          <a:r>
            <a:rPr lang="bg-BG" sz="1600" kern="1200" dirty="0">
              <a:latin typeface="Verdana" panose="020B0604030504040204" pitchFamily="34" charset="0"/>
              <a:ea typeface="Verdana" panose="020B0604030504040204" pitchFamily="34" charset="0"/>
            </a:rPr>
            <a:t>Възможности</a:t>
          </a:r>
          <a:r>
            <a:rPr lang="bg-BG" sz="1600" kern="1200" baseline="0" dirty="0">
              <a:latin typeface="Verdana" panose="020B0604030504040204" pitchFamily="34" charset="0"/>
              <a:ea typeface="Verdana" panose="020B0604030504040204" pitchFamily="34" charset="0"/>
            </a:rPr>
            <a:t> за финансиране</a:t>
          </a:r>
          <a:endParaRPr lang="en-US" sz="1600" kern="1200" dirty="0">
            <a:latin typeface="Verdana" panose="020B0604030504040204" pitchFamily="34" charset="0"/>
            <a:ea typeface="Verdana" panose="020B0604030504040204" pitchFamily="34" charset="0"/>
          </a:endParaRPr>
        </a:p>
      </dsp:txBody>
      <dsp:txXfrm>
        <a:off x="367929" y="3849898"/>
        <a:ext cx="9703461" cy="481340"/>
      </dsp:txXfrm>
    </dsp:sp>
    <dsp:sp modelId="{3B3CA460-D2DB-49DF-A105-EC9179AB424D}">
      <dsp:nvSpPr>
        <dsp:cNvPr id="0" name=""/>
        <dsp:cNvSpPr/>
      </dsp:nvSpPr>
      <dsp:spPr>
        <a:xfrm>
          <a:off x="67092" y="3789730"/>
          <a:ext cx="601675" cy="60167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bg-BG" dirty="0"/>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68D119E2-4B35-452E-B81A-E79C21E95A0A}" type="datetime1">
              <a:rPr lang="bg-BG" smtClean="0"/>
              <a:t>30.11.2022 г.</a:t>
            </a:fld>
            <a:endParaRPr lang="bg-BG" dirty="0"/>
          </a:p>
        </p:txBody>
      </p:sp>
      <p:sp>
        <p:nvSpPr>
          <p:cNvPr id="4" name="Контейнер за долен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bg-BG" dirty="0"/>
          </a:p>
        </p:txBody>
      </p:sp>
      <p:sp>
        <p:nvSpPr>
          <p:cNvPr id="5" name="Контейнер за номер на слайд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bg-BG" smtClean="0"/>
              <a:t>‹#›</a:t>
            </a:fld>
            <a:endParaRPr lang="bg-BG"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bg-BG" noProof="0" dirty="0"/>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AA98B36E-9153-4D7E-A162-596F48CBDDFC}" type="datetime1">
              <a:rPr lang="bg-BG" noProof="0" smtClean="0"/>
              <a:t>30.11.2022 г.</a:t>
            </a:fld>
            <a:endParaRPr lang="bg-BG" noProof="0" dirty="0"/>
          </a:p>
        </p:txBody>
      </p:sp>
      <p:sp>
        <p:nvSpPr>
          <p:cNvPr id="4" name="Контейнер за изображение на слайд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bg-BG" noProof="0" dirty="0"/>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bg-BG" noProof="0" dirty="0"/>
              <a:t>Щракнете, за да редактирате стилове на текст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6" name="Контейнер за долен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bg-BG" noProof="0" dirty="0"/>
          </a:p>
        </p:txBody>
      </p:sp>
      <p:sp>
        <p:nvSpPr>
          <p:cNvPr id="7" name="Контейнер за номер на слайд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9C971FF-EF28-4195-A575-329446EFAA55}" type="slidenum">
              <a:rPr lang="bg-BG" noProof="0" smtClean="0"/>
              <a:t>‹#›</a:t>
            </a:fld>
            <a:endParaRPr lang="bg-BG" noProof="0"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pPr rtl="0"/>
            <a:fld id="{69C971FF-EF28-4195-A575-329446EFAA55}" type="slidenum">
              <a:rPr lang="bg-BG" smtClean="0"/>
              <a:t>1</a:t>
            </a:fld>
            <a:endParaRPr lang="bg-BG" dirty="0"/>
          </a:p>
        </p:txBody>
      </p:sp>
    </p:spTree>
    <p:extLst>
      <p:ext uri="{BB962C8B-B14F-4D97-AF65-F5344CB8AC3E}">
        <p14:creationId xmlns:p14="http://schemas.microsoft.com/office/powerpoint/2010/main" val="10785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dirty="0"/>
              <a:t>Вмъкнете снимка на някое от интересните места във вашата страна.</a:t>
            </a:r>
          </a:p>
        </p:txBody>
      </p:sp>
      <p:sp>
        <p:nvSpPr>
          <p:cNvPr id="4" name="Контейнер за номер на слайд 3"/>
          <p:cNvSpPr>
            <a:spLocks noGrp="1"/>
          </p:cNvSpPr>
          <p:nvPr>
            <p:ph type="sldNum" sz="quarter" idx="10"/>
          </p:nvPr>
        </p:nvSpPr>
        <p:spPr/>
        <p:txBody>
          <a:bodyPr rtlCol="0"/>
          <a:lstStyle/>
          <a:p>
            <a:pPr rtl="0"/>
            <a:fld id="{69C971FF-EF28-4195-A575-329446EFAA55}" type="slidenum">
              <a:rPr lang="bg-BG" smtClean="0"/>
              <a:t>18</a:t>
            </a:fld>
            <a:endParaRPr lang="bg-BG" dirty="0"/>
          </a:p>
        </p:txBody>
      </p:sp>
    </p:spTree>
    <p:extLst>
      <p:ext uri="{BB962C8B-B14F-4D97-AF65-F5344CB8AC3E}">
        <p14:creationId xmlns:p14="http://schemas.microsoft.com/office/powerpoint/2010/main" val="396976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a:t>Вмъкнете карта на вашата страна.</a:t>
            </a:r>
          </a:p>
          <a:p>
            <a:pPr rtl="0"/>
            <a:endParaRPr lang="bg-BG" dirty="0"/>
          </a:p>
        </p:txBody>
      </p:sp>
      <p:sp>
        <p:nvSpPr>
          <p:cNvPr id="4" name="Контейнер за номер на слайд 3"/>
          <p:cNvSpPr>
            <a:spLocks noGrp="1"/>
          </p:cNvSpPr>
          <p:nvPr>
            <p:ph type="sldNum" sz="quarter" idx="10"/>
          </p:nvPr>
        </p:nvSpPr>
        <p:spPr/>
        <p:txBody>
          <a:bodyPr rtlCol="0"/>
          <a:lstStyle/>
          <a:p>
            <a:pPr rtl="0"/>
            <a:fld id="{69C971FF-EF28-4195-A575-329446EFAA55}" type="slidenum">
              <a:rPr lang="bg-BG" smtClean="0"/>
              <a:t>2</a:t>
            </a:fld>
            <a:endParaRPr lang="bg-BG" dirty="0"/>
          </a:p>
        </p:txBody>
      </p:sp>
    </p:spTree>
    <p:extLst>
      <p:ext uri="{BB962C8B-B14F-4D97-AF65-F5344CB8AC3E}">
        <p14:creationId xmlns:p14="http://schemas.microsoft.com/office/powerpoint/2010/main" val="240152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a:t>Вмъкнете изображение на една от географски характеристики на вашата страна.</a:t>
            </a:r>
          </a:p>
          <a:p>
            <a:pPr rtl="0"/>
            <a:endParaRPr lang="bg-BG" dirty="0"/>
          </a:p>
        </p:txBody>
      </p:sp>
      <p:sp>
        <p:nvSpPr>
          <p:cNvPr id="4" name="Контейнер за номер на слайд 3"/>
          <p:cNvSpPr>
            <a:spLocks noGrp="1"/>
          </p:cNvSpPr>
          <p:nvPr>
            <p:ph type="sldNum" sz="quarter" idx="10"/>
          </p:nvPr>
        </p:nvSpPr>
        <p:spPr/>
        <p:txBody>
          <a:bodyPr rtlCol="0"/>
          <a:lstStyle/>
          <a:p>
            <a:pPr rtl="0"/>
            <a:fld id="{69C971FF-EF28-4195-A575-329446EFAA55}" type="slidenum">
              <a:rPr lang="bg-BG" smtClean="0"/>
              <a:t>3</a:t>
            </a:fld>
            <a:endParaRPr lang="bg-BG" dirty="0"/>
          </a:p>
        </p:txBody>
      </p:sp>
    </p:spTree>
    <p:extLst>
      <p:ext uri="{BB962C8B-B14F-4D97-AF65-F5344CB8AC3E}">
        <p14:creationId xmlns:p14="http://schemas.microsoft.com/office/powerpoint/2010/main" val="55279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dirty="0"/>
              <a:t>Вмъкнете картина, илюстрираща сезон във вашата страна.</a:t>
            </a:r>
          </a:p>
          <a:p>
            <a:pPr rtl="0"/>
            <a:endParaRPr lang="bg-BG" dirty="0"/>
          </a:p>
        </p:txBody>
      </p:sp>
      <p:sp>
        <p:nvSpPr>
          <p:cNvPr id="4" name="Контейнер за номер на слайд 3"/>
          <p:cNvSpPr>
            <a:spLocks noGrp="1"/>
          </p:cNvSpPr>
          <p:nvPr>
            <p:ph type="sldNum" sz="quarter" idx="10"/>
          </p:nvPr>
        </p:nvSpPr>
        <p:spPr/>
        <p:txBody>
          <a:bodyPr rtlCol="0"/>
          <a:lstStyle/>
          <a:p>
            <a:pPr rtl="0"/>
            <a:fld id="{69C971FF-EF28-4195-A575-329446EFAA55}" type="slidenum">
              <a:rPr lang="bg-BG" smtClean="0"/>
              <a:t>4</a:t>
            </a:fld>
            <a:endParaRPr lang="bg-BG" dirty="0"/>
          </a:p>
        </p:txBody>
      </p:sp>
    </p:spTree>
    <p:extLst>
      <p:ext uri="{BB962C8B-B14F-4D97-AF65-F5344CB8AC3E}">
        <p14:creationId xmlns:p14="http://schemas.microsoft.com/office/powerpoint/2010/main" val="312989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dirty="0"/>
              <a:t>Вмъкнете картина на животно и/или растение, намерено във вашата страна.</a:t>
            </a:r>
          </a:p>
          <a:p>
            <a:pPr rtl="0"/>
            <a:endParaRPr lang="bg-BG" dirty="0"/>
          </a:p>
        </p:txBody>
      </p:sp>
      <p:sp>
        <p:nvSpPr>
          <p:cNvPr id="4" name="Контейнер за номер на слайд 3"/>
          <p:cNvSpPr>
            <a:spLocks noGrp="1"/>
          </p:cNvSpPr>
          <p:nvPr>
            <p:ph type="sldNum" sz="quarter" idx="10"/>
          </p:nvPr>
        </p:nvSpPr>
        <p:spPr/>
        <p:txBody>
          <a:bodyPr rtlCol="0"/>
          <a:lstStyle/>
          <a:p>
            <a:pPr rtl="0"/>
            <a:fld id="{69C971FF-EF28-4195-A575-329446EFAA55}" type="slidenum">
              <a:rPr lang="bg-BG" smtClean="0"/>
              <a:t>5</a:t>
            </a:fld>
            <a:endParaRPr lang="bg-BG" dirty="0"/>
          </a:p>
        </p:txBody>
      </p:sp>
    </p:spTree>
    <p:extLst>
      <p:ext uri="{BB962C8B-B14F-4D97-AF65-F5344CB8AC3E}">
        <p14:creationId xmlns:p14="http://schemas.microsoft.com/office/powerpoint/2010/main" val="389014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авоъгълник 7"/>
          <p:cNvSpPr>
            <a:spLocks noGrp="1" noChangeArrowheads="1"/>
          </p:cNvSpPr>
          <p:nvPr>
            <p:ph type="sldNum" sz="quarter" idx="5"/>
          </p:nvPr>
        </p:nvSpPr>
        <p:spPr>
          <a:ln/>
        </p:spPr>
        <p:txBody>
          <a:bodyPr rtlCol="0"/>
          <a:lstStyle/>
          <a:p>
            <a:pPr rtl="0"/>
            <a:fld id="{97A181B6-B371-4031-9CBE-ED0985B01CB6}" type="slidenum">
              <a:rPr lang="bg-BG" smtClean="0"/>
              <a:pPr rtl="0"/>
              <a:t>8</a:t>
            </a:fld>
            <a:endParaRPr lang="bg-BG" dirty="0"/>
          </a:p>
        </p:txBody>
      </p:sp>
      <p:sp>
        <p:nvSpPr>
          <p:cNvPr id="89090" name="Правоъгълник 2"/>
          <p:cNvSpPr>
            <a:spLocks noGrp="1" noRot="1" noChangeAspect="1" noChangeArrowheads="1" noTextEdit="1"/>
          </p:cNvSpPr>
          <p:nvPr>
            <p:ph type="sldImg"/>
          </p:nvPr>
        </p:nvSpPr>
        <p:spPr>
          <a:ln/>
        </p:spPr>
      </p:sp>
      <p:sp>
        <p:nvSpPr>
          <p:cNvPr id="89091" name="Правоъгълник 3"/>
          <p:cNvSpPr>
            <a:spLocks noGrp="1" noChangeArrowheads="1"/>
          </p:cNvSpPr>
          <p:nvPr>
            <p:ph type="body" idx="1"/>
          </p:nvPr>
        </p:nvSpPr>
        <p:spPr/>
        <p:txBody>
          <a:bodyPr rtlCol="0"/>
          <a:lstStyle/>
          <a:p>
            <a:pPr rtl="0"/>
            <a:r>
              <a:rPr lang="bg-BG" dirty="0"/>
              <a:t>Добавете основни моменти от историята на вашата страна към хронологията.</a:t>
            </a:r>
          </a:p>
        </p:txBody>
      </p:sp>
    </p:spTree>
    <p:extLst>
      <p:ext uri="{BB962C8B-B14F-4D97-AF65-F5344CB8AC3E}">
        <p14:creationId xmlns:p14="http://schemas.microsoft.com/office/powerpoint/2010/main" val="222905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dirty="0"/>
              <a:t>Тук вмъкнете картина, илюстрираща обичай или традиция.</a:t>
            </a:r>
          </a:p>
          <a:p>
            <a:pPr rtl="0"/>
            <a:endParaRPr lang="bg-BG" dirty="0"/>
          </a:p>
        </p:txBody>
      </p:sp>
      <p:sp>
        <p:nvSpPr>
          <p:cNvPr id="4" name="Контейнер за номер на слайд 3"/>
          <p:cNvSpPr>
            <a:spLocks noGrp="1"/>
          </p:cNvSpPr>
          <p:nvPr>
            <p:ph type="sldNum" sz="quarter" idx="10"/>
          </p:nvPr>
        </p:nvSpPr>
        <p:spPr/>
        <p:txBody>
          <a:bodyPr rtlCol="0"/>
          <a:lstStyle/>
          <a:p>
            <a:pPr rtl="0"/>
            <a:fld id="{69C971FF-EF28-4195-A575-329446EFAA55}" type="slidenum">
              <a:rPr lang="bg-BG" smtClean="0"/>
              <a:t>9</a:t>
            </a:fld>
            <a:endParaRPr lang="bg-BG" dirty="0"/>
          </a:p>
        </p:txBody>
      </p:sp>
    </p:spTree>
    <p:extLst>
      <p:ext uri="{BB962C8B-B14F-4D97-AF65-F5344CB8AC3E}">
        <p14:creationId xmlns:p14="http://schemas.microsoft.com/office/powerpoint/2010/main" val="206382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dirty="0"/>
              <a:t>Вмъкнете картина, илюстрираща някаква област от икономиката на вашата страна.</a:t>
            </a:r>
          </a:p>
        </p:txBody>
      </p:sp>
      <p:sp>
        <p:nvSpPr>
          <p:cNvPr id="4" name="Контейнер за номер на слайд 3"/>
          <p:cNvSpPr>
            <a:spLocks noGrp="1"/>
          </p:cNvSpPr>
          <p:nvPr>
            <p:ph type="sldNum" sz="quarter" idx="10"/>
          </p:nvPr>
        </p:nvSpPr>
        <p:spPr/>
        <p:txBody>
          <a:bodyPr rtlCol="0"/>
          <a:lstStyle/>
          <a:p>
            <a:pPr rtl="0"/>
            <a:fld id="{69C971FF-EF28-4195-A575-329446EFAA55}" type="slidenum">
              <a:rPr lang="bg-BG" smtClean="0"/>
              <a:t>13</a:t>
            </a:fld>
            <a:endParaRPr lang="bg-BG" dirty="0"/>
          </a:p>
        </p:txBody>
      </p:sp>
    </p:spTree>
    <p:extLst>
      <p:ext uri="{BB962C8B-B14F-4D97-AF65-F5344CB8AC3E}">
        <p14:creationId xmlns:p14="http://schemas.microsoft.com/office/powerpoint/2010/main" val="168177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dirty="0"/>
          </a:p>
        </p:txBody>
      </p:sp>
      <p:sp>
        <p:nvSpPr>
          <p:cNvPr id="4" name="Контейнер за номер на слайда 3"/>
          <p:cNvSpPr>
            <a:spLocks noGrp="1"/>
          </p:cNvSpPr>
          <p:nvPr>
            <p:ph type="sldNum" sz="quarter" idx="5"/>
          </p:nvPr>
        </p:nvSpPr>
        <p:spPr/>
        <p:txBody>
          <a:bodyPr/>
          <a:lstStyle/>
          <a:p>
            <a:pPr rtl="0"/>
            <a:fld id="{69C971FF-EF28-4195-A575-329446EFAA55}" type="slidenum">
              <a:rPr lang="bg-BG" noProof="0" smtClean="0"/>
              <a:t>14</a:t>
            </a:fld>
            <a:endParaRPr lang="bg-BG" noProof="0" dirty="0"/>
          </a:p>
        </p:txBody>
      </p:sp>
    </p:spTree>
    <p:extLst>
      <p:ext uri="{BB962C8B-B14F-4D97-AF65-F5344CB8AC3E}">
        <p14:creationId xmlns:p14="http://schemas.microsoft.com/office/powerpoint/2010/main" val="163613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6" name="Свободна линия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bg-BG" noProof="0" dirty="0">
              <a:solidFill>
                <a:schemeClr val="lt1"/>
              </a:solidFill>
            </a:endParaRPr>
          </a:p>
        </p:txBody>
      </p:sp>
      <p:sp>
        <p:nvSpPr>
          <p:cNvPr id="2" name="Заглавие 1"/>
          <p:cNvSpPr>
            <a:spLocks noGrp="1"/>
          </p:cNvSpPr>
          <p:nvPr>
            <p:ph type="ctrTitle"/>
          </p:nvPr>
        </p:nvSpPr>
        <p:spPr>
          <a:xfrm>
            <a:off x="1217613" y="1828799"/>
            <a:ext cx="9753600" cy="3048001"/>
          </a:xfrm>
        </p:spPr>
        <p:txBody>
          <a:bodyPr rtlCol="0">
            <a:normAutofit/>
          </a:bodyPr>
          <a:lstStyle>
            <a:lvl1pPr>
              <a:defRPr sz="4400"/>
            </a:lvl1pPr>
          </a:lstStyle>
          <a:p>
            <a:pPr rtl="0"/>
            <a:r>
              <a:rPr lang="bg-BG" noProof="0"/>
              <a:t>Редакт. стил загл. образец</a:t>
            </a:r>
            <a:endParaRPr lang="bg-BG" noProof="0" dirty="0"/>
          </a:p>
        </p:txBody>
      </p:sp>
      <p:sp>
        <p:nvSpPr>
          <p:cNvPr id="3" name="Подзаглавие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bg-BG" noProof="0"/>
              <a:t>Щракнете, за да редактирате стила на подзаглавието в образеца</a:t>
            </a:r>
            <a:endParaRPr lang="bg-BG" noProof="0" dirty="0"/>
          </a:p>
        </p:txBody>
      </p:sp>
      <p:sp>
        <p:nvSpPr>
          <p:cNvPr id="5" name="Контейнер за долен колонтитул 4"/>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4" name="Контейнер за дата 3"/>
          <p:cNvSpPr>
            <a:spLocks noGrp="1"/>
          </p:cNvSpPr>
          <p:nvPr>
            <p:ph type="dt" sz="half" idx="10"/>
          </p:nvPr>
        </p:nvSpPr>
        <p:spPr/>
        <p:txBody>
          <a:bodyPr rtlCol="0"/>
          <a:lstStyle/>
          <a:p>
            <a:pPr rtl="0"/>
            <a:fld id="{7A2BF4AC-7476-4A0B-AB3C-F60218334578}" type="datetime1">
              <a:rPr lang="bg-BG" noProof="0" smtClean="0"/>
              <a:t>30.11.2022 г.</a:t>
            </a:fld>
            <a:endParaRPr lang="bg-BG" noProof="0" dirty="0"/>
          </a:p>
        </p:txBody>
      </p:sp>
      <p:sp>
        <p:nvSpPr>
          <p:cNvPr id="7" name="Контейнер за номер на слайд 6"/>
          <p:cNvSpPr>
            <a:spLocks noGrp="1"/>
          </p:cNvSpPr>
          <p:nvPr>
            <p:ph type="sldNum" sz="quarter" idx="12"/>
          </p:nvPr>
        </p:nvSpPr>
        <p:spPr/>
        <p:txBody>
          <a:bodyPr rtlCol="0"/>
          <a:lstStyle/>
          <a:p>
            <a:pPr rtl="0"/>
            <a:fld id="{F36C87F6-986D-49E6-AF40-1B3A1EE8064D}" type="slidenum">
              <a:rPr lang="bg-BG" noProof="0" smtClean="0"/>
              <a:pPr rtl="0"/>
              <a:t>‹#›</a:t>
            </a:fld>
            <a:endParaRPr lang="bg-BG" noProof="0"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p>
            <a:pPr rtl="0"/>
            <a:r>
              <a:rPr lang="bg-BG" noProof="0"/>
              <a:t>Редакт. стил загл. образец</a:t>
            </a:r>
            <a:endParaRPr lang="bg-BG" noProof="0" dirty="0"/>
          </a:p>
        </p:txBody>
      </p:sp>
      <p:sp>
        <p:nvSpPr>
          <p:cNvPr id="3" name="Контейнер за вертикален текст 2"/>
          <p:cNvSpPr>
            <a:spLocks noGrp="1"/>
          </p:cNvSpPr>
          <p:nvPr>
            <p:ph type="body" orient="vert" idx="1"/>
          </p:nvPr>
        </p:nvSpPr>
        <p:spPr/>
        <p:txBody>
          <a:bodyPr vert="eaVert" rtlCol="0"/>
          <a:lstStyle>
            <a:lvl5pPr>
              <a:defRPr/>
            </a:lvl5pPr>
            <a:lvl6pPr>
              <a:defRPr/>
            </a:lvl6pPr>
            <a:lvl7pPr>
              <a:defRPr baseline="0"/>
            </a:lvl7pPr>
            <a:lvl8pPr>
              <a:defRPr baseline="0"/>
            </a:lvl8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5" name="Контейнер за долен колонтитул 4"/>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4" name="Контейнер за дата 3"/>
          <p:cNvSpPr>
            <a:spLocks noGrp="1"/>
          </p:cNvSpPr>
          <p:nvPr>
            <p:ph type="dt" sz="half" idx="10"/>
          </p:nvPr>
        </p:nvSpPr>
        <p:spPr/>
        <p:txBody>
          <a:bodyPr rtlCol="0"/>
          <a:lstStyle/>
          <a:p>
            <a:pPr rtl="0"/>
            <a:fld id="{BD351919-E1C4-4C9E-AD7D-3FF66140947E}" type="datetime1">
              <a:rPr lang="bg-BG" noProof="0" smtClean="0"/>
              <a:t>30.11.2022 г.</a:t>
            </a:fld>
            <a:endParaRPr lang="bg-BG" noProof="0" dirty="0"/>
          </a:p>
        </p:txBody>
      </p:sp>
      <p:sp>
        <p:nvSpPr>
          <p:cNvPr id="6" name="Контейнер за номер на слайд 5"/>
          <p:cNvSpPr>
            <a:spLocks noGrp="1"/>
          </p:cNvSpPr>
          <p:nvPr>
            <p:ph type="sldNum" sz="quarter" idx="12"/>
          </p:nvPr>
        </p:nvSpPr>
        <p:spPr/>
        <p:txBody>
          <a:bodyPr rtlCol="0"/>
          <a:lstStyle/>
          <a:p>
            <a:pPr rtl="0"/>
            <a:fld id="{F36C87F6-986D-49E6-AF40-1B3A1EE8064D}" type="slidenum">
              <a:rPr lang="bg-BG" noProof="0" smtClean="0"/>
              <a:t>‹#›</a:t>
            </a:fld>
            <a:endParaRPr lang="bg-BG" noProof="0" dirty="0"/>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8836898" y="685800"/>
            <a:ext cx="2134315" cy="5486400"/>
          </a:xfrm>
        </p:spPr>
        <p:txBody>
          <a:bodyPr vert="eaVert" rtlCol="0"/>
          <a:lstStyle/>
          <a:p>
            <a:pPr rtl="0"/>
            <a:r>
              <a:rPr lang="bg-BG" noProof="0"/>
              <a:t>Редакт. стил загл. образец</a:t>
            </a:r>
            <a:endParaRPr lang="bg-BG" noProof="0" dirty="0"/>
          </a:p>
        </p:txBody>
      </p:sp>
      <p:sp>
        <p:nvSpPr>
          <p:cNvPr id="3" name="Контейнер за вертикален текст 2"/>
          <p:cNvSpPr>
            <a:spLocks noGrp="1"/>
          </p:cNvSpPr>
          <p:nvPr>
            <p:ph type="body" orient="vert" idx="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5" name="Контейнер за долен колонтитул 4"/>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4" name="Контейнер за дата 3"/>
          <p:cNvSpPr>
            <a:spLocks noGrp="1"/>
          </p:cNvSpPr>
          <p:nvPr>
            <p:ph type="dt" sz="half" idx="10"/>
          </p:nvPr>
        </p:nvSpPr>
        <p:spPr/>
        <p:txBody>
          <a:bodyPr rtlCol="0"/>
          <a:lstStyle/>
          <a:p>
            <a:pPr rtl="0"/>
            <a:fld id="{DDFFEC4C-1DBE-4F06-AACE-B641D40EABA5}" type="datetime1">
              <a:rPr lang="bg-BG" noProof="0" smtClean="0"/>
              <a:t>30.11.2022 г.</a:t>
            </a:fld>
            <a:endParaRPr lang="bg-BG" noProof="0" dirty="0"/>
          </a:p>
        </p:txBody>
      </p:sp>
      <p:sp>
        <p:nvSpPr>
          <p:cNvPr id="6" name="Контейнер за номер на слайд 5"/>
          <p:cNvSpPr>
            <a:spLocks noGrp="1"/>
          </p:cNvSpPr>
          <p:nvPr>
            <p:ph type="sldNum" sz="quarter" idx="12"/>
          </p:nvPr>
        </p:nvSpPr>
        <p:spPr/>
        <p:txBody>
          <a:bodyPr rtlCol="0"/>
          <a:lstStyle/>
          <a:p>
            <a:pPr rtl="0"/>
            <a:fld id="{F36C87F6-986D-49E6-AF40-1B3A1EE8064D}" type="slidenum">
              <a:rPr lang="bg-BG" noProof="0" smtClean="0"/>
              <a:t>‹#›</a:t>
            </a:fld>
            <a:endParaRPr lang="bg-BG" noProof="0" dirty="0"/>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p>
            <a:pPr rtl="0"/>
            <a:r>
              <a:rPr lang="bg-BG" noProof="0"/>
              <a:t>Редакт. стил загл. образец</a:t>
            </a:r>
            <a:endParaRPr lang="bg-BG" noProof="0" dirty="0"/>
          </a:p>
        </p:txBody>
      </p:sp>
      <p:sp>
        <p:nvSpPr>
          <p:cNvPr id="3" name="Контейнер на съдържание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5" name="Контейнер за долен колонтитул 4"/>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4" name="Контейнер за дата 3"/>
          <p:cNvSpPr>
            <a:spLocks noGrp="1"/>
          </p:cNvSpPr>
          <p:nvPr>
            <p:ph type="dt" sz="half" idx="10"/>
          </p:nvPr>
        </p:nvSpPr>
        <p:spPr/>
        <p:txBody>
          <a:bodyPr rtlCol="0"/>
          <a:lstStyle/>
          <a:p>
            <a:pPr rtl="0"/>
            <a:fld id="{E2A900BB-57A5-4BD5-BF2C-A6D46D61B6B1}" type="datetime1">
              <a:rPr lang="bg-BG" noProof="0" smtClean="0"/>
              <a:t>30.11.2022 г.</a:t>
            </a:fld>
            <a:endParaRPr lang="bg-BG" noProof="0" dirty="0"/>
          </a:p>
        </p:txBody>
      </p:sp>
      <p:sp>
        <p:nvSpPr>
          <p:cNvPr id="6" name="Контейнер за номер на слайд 5"/>
          <p:cNvSpPr>
            <a:spLocks noGrp="1"/>
          </p:cNvSpPr>
          <p:nvPr>
            <p:ph type="sldNum" sz="quarter" idx="12"/>
          </p:nvPr>
        </p:nvSpPr>
        <p:spPr/>
        <p:txBody>
          <a:bodyPr rtlCol="0"/>
          <a:lstStyle/>
          <a:p>
            <a:pPr rtl="0"/>
            <a:fld id="{F36C87F6-986D-49E6-AF40-1B3A1EE8064D}" type="slidenum">
              <a:rPr lang="bg-BG" noProof="0" smtClean="0"/>
              <a:t>‹#›</a:t>
            </a:fld>
            <a:endParaRPr lang="bg-BG" noProof="0" dirty="0"/>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раздел">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bg-BG" noProof="0"/>
              <a:t>Редакт. стил загл. образец</a:t>
            </a:r>
            <a:endParaRPr lang="bg-BG" noProof="0" dirty="0"/>
          </a:p>
        </p:txBody>
      </p:sp>
      <p:sp>
        <p:nvSpPr>
          <p:cNvPr id="3" name="Контейнер за текст 2"/>
          <p:cNvSpPr>
            <a:spLocks noGrp="1"/>
          </p:cNvSpPr>
          <p:nvPr>
            <p:ph type="body" idx="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bg-BG" noProof="0"/>
              <a:t>Щракнете, за да редактирате стиловете на текста в образеца</a:t>
            </a:r>
          </a:p>
        </p:txBody>
      </p:sp>
      <p:sp>
        <p:nvSpPr>
          <p:cNvPr id="5" name="Контейнер за долен колонтитул 4"/>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4" name="Контейнер за дата 3"/>
          <p:cNvSpPr>
            <a:spLocks noGrp="1"/>
          </p:cNvSpPr>
          <p:nvPr>
            <p:ph type="dt" sz="half" idx="10"/>
          </p:nvPr>
        </p:nvSpPr>
        <p:spPr/>
        <p:txBody>
          <a:bodyPr rtlCol="0"/>
          <a:lstStyle/>
          <a:p>
            <a:pPr rtl="0"/>
            <a:fld id="{68510E88-901A-4FDD-9C93-1574A7A67875}" type="datetime1">
              <a:rPr lang="bg-BG" noProof="0" smtClean="0"/>
              <a:t>30.11.2022 г.</a:t>
            </a:fld>
            <a:endParaRPr lang="bg-BG" noProof="0" dirty="0"/>
          </a:p>
        </p:txBody>
      </p:sp>
      <p:sp>
        <p:nvSpPr>
          <p:cNvPr id="6" name="Контейнер за номер на слайд 5"/>
          <p:cNvSpPr>
            <a:spLocks noGrp="1"/>
          </p:cNvSpPr>
          <p:nvPr>
            <p:ph type="sldNum" sz="quarter" idx="12"/>
          </p:nvPr>
        </p:nvSpPr>
        <p:spPr/>
        <p:txBody>
          <a:bodyPr rtlCol="0"/>
          <a:lstStyle/>
          <a:p>
            <a:pPr rtl="0"/>
            <a:fld id="{F36C87F6-986D-49E6-AF40-1B3A1EE8064D}" type="slidenum">
              <a:rPr lang="bg-BG" noProof="0" smtClean="0"/>
              <a:t>‹#›</a:t>
            </a:fld>
            <a:endParaRPr lang="bg-BG" noProof="0" dirty="0"/>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p>
            <a:pPr rtl="0"/>
            <a:r>
              <a:rPr lang="bg-BG" noProof="0"/>
              <a:t>Редакт. стил загл. образец</a:t>
            </a:r>
            <a:endParaRPr lang="bg-BG" noProof="0" dirty="0"/>
          </a:p>
        </p:txBody>
      </p:sp>
      <p:sp>
        <p:nvSpPr>
          <p:cNvPr id="3" name="Контейнер на съдържание 2"/>
          <p:cNvSpPr>
            <a:spLocks noGrp="1"/>
          </p:cNvSpPr>
          <p:nvPr>
            <p:ph sz="half" idx="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4" name="Контейнер на съдържание 3"/>
          <p:cNvSpPr>
            <a:spLocks noGrp="1"/>
          </p:cNvSpPr>
          <p:nvPr>
            <p:ph sz="half" idx="2"/>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6" name="Контейнер за долен колонтитул 5"/>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5" name="Контейнер за дата 4"/>
          <p:cNvSpPr>
            <a:spLocks noGrp="1"/>
          </p:cNvSpPr>
          <p:nvPr>
            <p:ph type="dt" sz="half" idx="10"/>
          </p:nvPr>
        </p:nvSpPr>
        <p:spPr/>
        <p:txBody>
          <a:bodyPr rtlCol="0"/>
          <a:lstStyle/>
          <a:p>
            <a:pPr rtl="0"/>
            <a:fld id="{F6232860-7288-4541-90EB-9874043B8C66}" type="datetime1">
              <a:rPr lang="bg-BG" noProof="0" smtClean="0"/>
              <a:t>30.11.2022 г.</a:t>
            </a:fld>
            <a:endParaRPr lang="bg-BG" noProof="0" dirty="0"/>
          </a:p>
        </p:txBody>
      </p:sp>
      <p:sp>
        <p:nvSpPr>
          <p:cNvPr id="7" name="Контейнер за номер на слайд 6"/>
          <p:cNvSpPr>
            <a:spLocks noGrp="1"/>
          </p:cNvSpPr>
          <p:nvPr>
            <p:ph type="sldNum" sz="quarter" idx="12"/>
          </p:nvPr>
        </p:nvSpPr>
        <p:spPr/>
        <p:txBody>
          <a:bodyPr rtlCol="0"/>
          <a:lstStyle/>
          <a:p>
            <a:pPr rtl="0"/>
            <a:fld id="{F36C87F6-986D-49E6-AF40-1B3A1EE8064D}" type="slidenum">
              <a:rPr lang="bg-BG" noProof="0" smtClean="0"/>
              <a:t>‹#›</a:t>
            </a:fld>
            <a:endParaRPr lang="bg-BG" noProof="0" dirty="0"/>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217614" y="274638"/>
            <a:ext cx="9753600" cy="1325562"/>
          </a:xfrm>
        </p:spPr>
        <p:txBody>
          <a:bodyPr rtlCol="0"/>
          <a:lstStyle>
            <a:lvl1pPr>
              <a:defRPr/>
            </a:lvl1pPr>
          </a:lstStyle>
          <a:p>
            <a:pPr rtl="0"/>
            <a:r>
              <a:rPr lang="bg-BG" noProof="0"/>
              <a:t>Редакт. стил загл. образец</a:t>
            </a:r>
            <a:endParaRPr lang="bg-BG" noProof="0" dirty="0"/>
          </a:p>
        </p:txBody>
      </p:sp>
      <p:sp>
        <p:nvSpPr>
          <p:cNvPr id="3" name="Контейнер за текст 2"/>
          <p:cNvSpPr>
            <a:spLocks noGrp="1"/>
          </p:cNvSpPr>
          <p:nvPr>
            <p:ph type="body" idx="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bg-BG" noProof="0"/>
              <a:t>Щракнете, за да редактирате стиловете на текста в образеца</a:t>
            </a:r>
          </a:p>
        </p:txBody>
      </p:sp>
      <p:sp>
        <p:nvSpPr>
          <p:cNvPr id="4" name="Контейнер на съдържание 3"/>
          <p:cNvSpPr>
            <a:spLocks noGrp="1"/>
          </p:cNvSpPr>
          <p:nvPr>
            <p:ph sz="half" idx="2"/>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5" name="Контейнер за текст 4"/>
          <p:cNvSpPr>
            <a:spLocks noGrp="1"/>
          </p:cNvSpPr>
          <p:nvPr>
            <p:ph type="body" sz="quarter" idx="3"/>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bg-BG" noProof="0"/>
              <a:t>Щракнете, за да редактирате стиловете на текста в образеца</a:t>
            </a:r>
          </a:p>
        </p:txBody>
      </p:sp>
      <p:sp>
        <p:nvSpPr>
          <p:cNvPr id="6" name="Контейнер на съдържание 5"/>
          <p:cNvSpPr>
            <a:spLocks noGrp="1"/>
          </p:cNvSpPr>
          <p:nvPr>
            <p:ph sz="quarter" idx="4"/>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8" name="Контейнер за долен колонтитул 7"/>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7" name="Контейнер за дата 6"/>
          <p:cNvSpPr>
            <a:spLocks noGrp="1"/>
          </p:cNvSpPr>
          <p:nvPr>
            <p:ph type="dt" sz="half" idx="10"/>
          </p:nvPr>
        </p:nvSpPr>
        <p:spPr/>
        <p:txBody>
          <a:bodyPr rtlCol="0"/>
          <a:lstStyle/>
          <a:p>
            <a:pPr rtl="0"/>
            <a:fld id="{823CA105-D305-4277-B815-85A3D22072ED}" type="datetime1">
              <a:rPr lang="bg-BG" noProof="0" smtClean="0"/>
              <a:t>30.11.2022 г.</a:t>
            </a:fld>
            <a:endParaRPr lang="bg-BG" noProof="0" dirty="0"/>
          </a:p>
        </p:txBody>
      </p:sp>
      <p:sp>
        <p:nvSpPr>
          <p:cNvPr id="9" name="Контейнер за номер на слайд 8"/>
          <p:cNvSpPr>
            <a:spLocks noGrp="1"/>
          </p:cNvSpPr>
          <p:nvPr>
            <p:ph type="sldNum" sz="quarter" idx="12"/>
          </p:nvPr>
        </p:nvSpPr>
        <p:spPr/>
        <p:txBody>
          <a:bodyPr rtlCol="0"/>
          <a:lstStyle/>
          <a:p>
            <a:pPr rtl="0"/>
            <a:fld id="{F36C87F6-986D-49E6-AF40-1B3A1EE8064D}" type="slidenum">
              <a:rPr lang="bg-BG" noProof="0" smtClean="0"/>
              <a:t>‹#›</a:t>
            </a:fld>
            <a:endParaRPr lang="bg-BG" noProof="0" dirty="0"/>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p>
            <a:pPr rtl="0"/>
            <a:r>
              <a:rPr lang="bg-BG" noProof="0"/>
              <a:t>Редакт. стил загл. образец</a:t>
            </a:r>
            <a:endParaRPr lang="bg-BG" noProof="0" dirty="0"/>
          </a:p>
        </p:txBody>
      </p:sp>
      <p:sp>
        <p:nvSpPr>
          <p:cNvPr id="4" name="Контейнер за долен колонтитул 3"/>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3" name="Контейнер за дата 2"/>
          <p:cNvSpPr>
            <a:spLocks noGrp="1"/>
          </p:cNvSpPr>
          <p:nvPr>
            <p:ph type="dt" sz="half" idx="10"/>
          </p:nvPr>
        </p:nvSpPr>
        <p:spPr/>
        <p:txBody>
          <a:bodyPr rtlCol="0"/>
          <a:lstStyle/>
          <a:p>
            <a:pPr rtl="0"/>
            <a:fld id="{D6EFECFD-4C97-4034-8B20-F040689CDEA7}" type="datetime1">
              <a:rPr lang="bg-BG" noProof="0" smtClean="0"/>
              <a:t>30.11.2022 г.</a:t>
            </a:fld>
            <a:endParaRPr lang="bg-BG" noProof="0" dirty="0"/>
          </a:p>
        </p:txBody>
      </p:sp>
      <p:sp>
        <p:nvSpPr>
          <p:cNvPr id="5" name="Контейнер за номер на слайд 4"/>
          <p:cNvSpPr>
            <a:spLocks noGrp="1"/>
          </p:cNvSpPr>
          <p:nvPr>
            <p:ph type="sldNum" sz="quarter" idx="12"/>
          </p:nvPr>
        </p:nvSpPr>
        <p:spPr/>
        <p:txBody>
          <a:bodyPr rtlCol="0"/>
          <a:lstStyle/>
          <a:p>
            <a:pPr rtl="0"/>
            <a:fld id="{F36C87F6-986D-49E6-AF40-1B3A1EE8064D}" type="slidenum">
              <a:rPr lang="bg-BG" noProof="0" smtClean="0"/>
              <a:t>‹#›</a:t>
            </a:fld>
            <a:endParaRPr lang="bg-BG" noProof="0" dirty="0"/>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но">
    <p:spTree>
      <p:nvGrpSpPr>
        <p:cNvPr id="1" name=""/>
        <p:cNvGrpSpPr/>
        <p:nvPr/>
      </p:nvGrpSpPr>
      <p:grpSpPr>
        <a:xfrm>
          <a:off x="0" y="0"/>
          <a:ext cx="0" cy="0"/>
          <a:chOff x="0" y="0"/>
          <a:chExt cx="0" cy="0"/>
        </a:xfrm>
      </p:grpSpPr>
      <p:sp>
        <p:nvSpPr>
          <p:cNvPr id="3" name="Контейнер за долен колонтитул 2"/>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2" name="Контейнер за дата 1"/>
          <p:cNvSpPr>
            <a:spLocks noGrp="1"/>
          </p:cNvSpPr>
          <p:nvPr>
            <p:ph type="dt" sz="half" idx="10"/>
          </p:nvPr>
        </p:nvSpPr>
        <p:spPr/>
        <p:txBody>
          <a:bodyPr rtlCol="0"/>
          <a:lstStyle/>
          <a:p>
            <a:pPr rtl="0"/>
            <a:fld id="{93D2CA1D-218E-4968-91B9-CD91CFE593A5}" type="datetime1">
              <a:rPr lang="bg-BG" noProof="0" smtClean="0"/>
              <a:t>30.11.2022 г.</a:t>
            </a:fld>
            <a:endParaRPr lang="bg-BG" noProof="0" dirty="0"/>
          </a:p>
        </p:txBody>
      </p:sp>
      <p:sp>
        <p:nvSpPr>
          <p:cNvPr id="4" name="Контейнер за номер на слайд 3"/>
          <p:cNvSpPr>
            <a:spLocks noGrp="1"/>
          </p:cNvSpPr>
          <p:nvPr>
            <p:ph type="sldNum" sz="quarter" idx="12"/>
          </p:nvPr>
        </p:nvSpPr>
        <p:spPr/>
        <p:txBody>
          <a:bodyPr rtlCol="0"/>
          <a:lstStyle/>
          <a:p>
            <a:pPr rtl="0"/>
            <a:fld id="{F36C87F6-986D-49E6-AF40-1B3A1EE8064D}" type="slidenum">
              <a:rPr lang="bg-BG" noProof="0" smtClean="0"/>
              <a:t>‹#›</a:t>
            </a:fld>
            <a:endParaRPr lang="bg-BG" noProof="0"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bg>
      <p:bgPr>
        <a:solidFill>
          <a:schemeClr val="bg1"/>
        </a:solidFill>
        <a:effectLst/>
      </p:bgPr>
    </p:bg>
    <p:spTree>
      <p:nvGrpSpPr>
        <p:cNvPr id="1" name=""/>
        <p:cNvGrpSpPr/>
        <p:nvPr/>
      </p:nvGrpSpPr>
      <p:grpSpPr>
        <a:xfrm>
          <a:off x="0" y="0"/>
          <a:ext cx="0" cy="0"/>
          <a:chOff x="0" y="0"/>
          <a:chExt cx="0" cy="0"/>
        </a:xfrm>
      </p:grpSpPr>
      <p:sp>
        <p:nvSpPr>
          <p:cNvPr id="8" name="Правоъгълник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bg-BG" noProof="0" dirty="0"/>
          </a:p>
        </p:txBody>
      </p:sp>
      <p:sp>
        <p:nvSpPr>
          <p:cNvPr id="2" name="Заглавие 1"/>
          <p:cNvSpPr>
            <a:spLocks noGrp="1"/>
          </p:cNvSpPr>
          <p:nvPr>
            <p:ph type="title"/>
          </p:nvPr>
        </p:nvSpPr>
        <p:spPr>
          <a:xfrm>
            <a:off x="684213" y="685800"/>
            <a:ext cx="3886200" cy="4038600"/>
          </a:xfrm>
        </p:spPr>
        <p:txBody>
          <a:bodyPr rtlCol="0" anchor="b">
            <a:noAutofit/>
          </a:bodyPr>
          <a:lstStyle>
            <a:lvl1pPr algn="l">
              <a:defRPr sz="4000" b="0"/>
            </a:lvl1pPr>
          </a:lstStyle>
          <a:p>
            <a:pPr rtl="0"/>
            <a:r>
              <a:rPr lang="bg-BG" noProof="0"/>
              <a:t>Редакт. стил загл. образец</a:t>
            </a:r>
            <a:endParaRPr lang="bg-BG" noProof="0" dirty="0"/>
          </a:p>
        </p:txBody>
      </p:sp>
      <p:sp>
        <p:nvSpPr>
          <p:cNvPr id="3" name="Контейнер на съдържание 2"/>
          <p:cNvSpPr>
            <a:spLocks noGrp="1"/>
          </p:cNvSpPr>
          <p:nvPr>
            <p:ph idx="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bg-BG" noProof="0"/>
              <a:t>Щракнете, за да редактирате стиловете на текста в образеца</a:t>
            </a:r>
          </a:p>
          <a:p>
            <a:pPr lvl="1" rtl="0"/>
            <a:r>
              <a:rPr lang="bg-BG" noProof="0"/>
              <a:t>Второ ниво</a:t>
            </a:r>
          </a:p>
          <a:p>
            <a:pPr lvl="2" rtl="0"/>
            <a:r>
              <a:rPr lang="bg-BG" noProof="0"/>
              <a:t>Трето ниво</a:t>
            </a:r>
          </a:p>
          <a:p>
            <a:pPr lvl="3" rtl="0"/>
            <a:r>
              <a:rPr lang="bg-BG" noProof="0"/>
              <a:t>Четвърто ниво</a:t>
            </a:r>
          </a:p>
          <a:p>
            <a:pPr lvl="4" rtl="0"/>
            <a:r>
              <a:rPr lang="bg-BG" noProof="0"/>
              <a:t>Пето ниво</a:t>
            </a:r>
            <a:endParaRPr lang="bg-BG" noProof="0" dirty="0"/>
          </a:p>
        </p:txBody>
      </p:sp>
      <p:sp>
        <p:nvSpPr>
          <p:cNvPr id="4" name="Контейнер за текст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bg-BG" noProof="0"/>
              <a:t>Щракнете, за да редактирате стиловете на текста в образеца</a:t>
            </a:r>
          </a:p>
        </p:txBody>
      </p:sp>
      <p:sp>
        <p:nvSpPr>
          <p:cNvPr id="6" name="Контейнер за долен колонтитул 5"/>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5" name="Контейнер за дата 4"/>
          <p:cNvSpPr>
            <a:spLocks noGrp="1"/>
          </p:cNvSpPr>
          <p:nvPr>
            <p:ph type="dt" sz="half" idx="10"/>
          </p:nvPr>
        </p:nvSpPr>
        <p:spPr/>
        <p:txBody>
          <a:bodyPr rtlCol="0"/>
          <a:lstStyle/>
          <a:p>
            <a:pPr rtl="0"/>
            <a:fld id="{823BEA83-78B8-4D2A-8677-1547E2DE091E}" type="datetime1">
              <a:rPr lang="bg-BG" noProof="0" smtClean="0"/>
              <a:t>30.11.2022 г.</a:t>
            </a:fld>
            <a:endParaRPr lang="bg-BG" noProof="0" dirty="0"/>
          </a:p>
        </p:txBody>
      </p:sp>
      <p:sp>
        <p:nvSpPr>
          <p:cNvPr id="7" name="Контейнер за номер на слайд 6"/>
          <p:cNvSpPr>
            <a:spLocks noGrp="1"/>
          </p:cNvSpPr>
          <p:nvPr>
            <p:ph type="sldNum" sz="quarter" idx="12"/>
          </p:nvPr>
        </p:nvSpPr>
        <p:spPr/>
        <p:txBody>
          <a:bodyPr rtlCol="0"/>
          <a:lstStyle/>
          <a:p>
            <a:pPr rtl="0"/>
            <a:fld id="{F36C87F6-986D-49E6-AF40-1B3A1EE8064D}" type="slidenum">
              <a:rPr lang="bg-BG" noProof="0" smtClean="0"/>
              <a:t>‹#›</a:t>
            </a:fld>
            <a:endParaRPr lang="bg-BG" noProof="0" dirty="0"/>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bg>
      <p:bgPr>
        <a:solidFill>
          <a:schemeClr val="bg1"/>
        </a:solidFill>
        <a:effectLst/>
      </p:bgPr>
    </p:bg>
    <p:spTree>
      <p:nvGrpSpPr>
        <p:cNvPr id="1" name=""/>
        <p:cNvGrpSpPr/>
        <p:nvPr/>
      </p:nvGrpSpPr>
      <p:grpSpPr>
        <a:xfrm>
          <a:off x="0" y="0"/>
          <a:ext cx="0" cy="0"/>
          <a:chOff x="0" y="0"/>
          <a:chExt cx="0" cy="0"/>
        </a:xfrm>
      </p:grpSpPr>
      <p:sp>
        <p:nvSpPr>
          <p:cNvPr id="8" name="Правоъгълник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bg-BG" noProof="0" dirty="0"/>
          </a:p>
        </p:txBody>
      </p:sp>
      <p:sp>
        <p:nvSpPr>
          <p:cNvPr id="2" name="Заглавие 1"/>
          <p:cNvSpPr>
            <a:spLocks noGrp="1"/>
          </p:cNvSpPr>
          <p:nvPr>
            <p:ph type="title"/>
          </p:nvPr>
        </p:nvSpPr>
        <p:spPr>
          <a:xfrm>
            <a:off x="684213" y="685800"/>
            <a:ext cx="3886200" cy="4038600"/>
          </a:xfrm>
        </p:spPr>
        <p:txBody>
          <a:bodyPr rtlCol="0" anchor="b">
            <a:noAutofit/>
          </a:bodyPr>
          <a:lstStyle>
            <a:lvl1pPr algn="l">
              <a:defRPr sz="4000" b="0"/>
            </a:lvl1pPr>
          </a:lstStyle>
          <a:p>
            <a:pPr rtl="0"/>
            <a:r>
              <a:rPr lang="bg-BG" noProof="0"/>
              <a:t>Редакт. стил загл. образец</a:t>
            </a:r>
            <a:endParaRPr lang="bg-BG" noProof="0" dirty="0"/>
          </a:p>
        </p:txBody>
      </p:sp>
      <p:sp>
        <p:nvSpPr>
          <p:cNvPr id="3" name="Контейнер за картина 2" descr="Празен контейнер за добавяне на изображение. Щракнете върху контейнера и изберете изображението, което искате да добавите"/>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bg-BG" noProof="0"/>
              <a:t>Щракнете върху иконата, за да добавите картина</a:t>
            </a:r>
            <a:endParaRPr lang="bg-BG" noProof="0" dirty="0"/>
          </a:p>
        </p:txBody>
      </p:sp>
      <p:sp>
        <p:nvSpPr>
          <p:cNvPr id="4" name="Контейнер за текст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bg-BG" noProof="0"/>
              <a:t>Щракнете, за да редактирате стиловете на текста в образеца</a:t>
            </a:r>
          </a:p>
        </p:txBody>
      </p:sp>
      <p:sp>
        <p:nvSpPr>
          <p:cNvPr id="6" name="Контейнер за долен колонтитул 5"/>
          <p:cNvSpPr>
            <a:spLocks noGrp="1"/>
          </p:cNvSpPr>
          <p:nvPr>
            <p:ph type="ftr" sz="quarter" idx="11"/>
          </p:nvPr>
        </p:nvSpPr>
        <p:spPr/>
        <p:txBody>
          <a:bodyPr rtlCol="0"/>
          <a:lstStyle/>
          <a:p>
            <a:pPr rtl="0"/>
            <a:r>
              <a:rPr lang="bg-BG" noProof="0" dirty="0"/>
              <a:t>Добавяне на долен </a:t>
            </a:r>
            <a:r>
              <a:rPr lang="bg-BG" noProof="0" dirty="0" err="1"/>
              <a:t>колонтитул</a:t>
            </a:r>
            <a:endParaRPr lang="bg-BG" noProof="0" dirty="0"/>
          </a:p>
        </p:txBody>
      </p:sp>
      <p:sp>
        <p:nvSpPr>
          <p:cNvPr id="5" name="Контейнер за дата 4"/>
          <p:cNvSpPr>
            <a:spLocks noGrp="1"/>
          </p:cNvSpPr>
          <p:nvPr>
            <p:ph type="dt" sz="half" idx="10"/>
          </p:nvPr>
        </p:nvSpPr>
        <p:spPr/>
        <p:txBody>
          <a:bodyPr rtlCol="0"/>
          <a:lstStyle/>
          <a:p>
            <a:pPr rtl="0"/>
            <a:fld id="{58E5347E-11DD-4FAD-BE8F-3618ECF43CA9}" type="datetime1">
              <a:rPr lang="bg-BG" noProof="0" smtClean="0"/>
              <a:t>30.11.2022 г.</a:t>
            </a:fld>
            <a:endParaRPr lang="bg-BG" noProof="0" dirty="0"/>
          </a:p>
        </p:txBody>
      </p:sp>
      <p:sp>
        <p:nvSpPr>
          <p:cNvPr id="7" name="Контейнер за номер на слайд 6"/>
          <p:cNvSpPr>
            <a:spLocks noGrp="1"/>
          </p:cNvSpPr>
          <p:nvPr>
            <p:ph type="sldNum" sz="quarter" idx="12"/>
          </p:nvPr>
        </p:nvSpPr>
        <p:spPr/>
        <p:txBody>
          <a:bodyPr rtlCol="0"/>
          <a:lstStyle/>
          <a:p>
            <a:pPr rtl="0"/>
            <a:fld id="{F36C87F6-986D-49E6-AF40-1B3A1EE8064D}" type="slidenum">
              <a:rPr lang="bg-BG" noProof="0" smtClean="0"/>
              <a:t>‹#›</a:t>
            </a:fld>
            <a:endParaRPr lang="bg-BG" noProof="0" dirty="0"/>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Правоъгълник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bg-BG" sz="2400" noProof="0" dirty="0"/>
          </a:p>
        </p:txBody>
      </p:sp>
      <p:sp>
        <p:nvSpPr>
          <p:cNvPr id="2" name="Контейнер за заглавие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bg-BG" noProof="0" dirty="0"/>
              <a:t>Щракнете, за да редактирате стила на заглавието в образеца</a:t>
            </a:r>
          </a:p>
        </p:txBody>
      </p:sp>
      <p:sp>
        <p:nvSpPr>
          <p:cNvPr id="3" name="Контейнер за текст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bg-BG" noProof="0" dirty="0"/>
              <a:t>Щракнете, за да редактирате стилове на текст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5" name="Контейнер за долен колонтитул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bg-BG" noProof="0" dirty="0"/>
              <a:t>Добавяне на долен </a:t>
            </a:r>
            <a:r>
              <a:rPr lang="bg-BG" noProof="0" dirty="0" err="1"/>
              <a:t>колонтитул</a:t>
            </a:r>
            <a:endParaRPr lang="bg-BG" noProof="0" dirty="0"/>
          </a:p>
        </p:txBody>
      </p:sp>
      <p:sp>
        <p:nvSpPr>
          <p:cNvPr id="4" name="Контейнер за дата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41853C3D-CEA4-4962-8B19-E12A9C00C6DF}" type="datetime1">
              <a:rPr lang="bg-BG" noProof="0" smtClean="0"/>
              <a:t>30.11.2022 г.</a:t>
            </a:fld>
            <a:endParaRPr lang="bg-BG" noProof="0" dirty="0"/>
          </a:p>
        </p:txBody>
      </p:sp>
      <p:sp>
        <p:nvSpPr>
          <p:cNvPr id="6" name="Контейнер за номер на слайд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bg-BG" noProof="0" smtClean="0"/>
              <a:pPr rtl="0"/>
              <a:t>‹#›</a:t>
            </a:fld>
            <a:endParaRPr lang="bg-BG" noProof="0" dirty="0"/>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ctrTitle"/>
          </p:nvPr>
        </p:nvSpPr>
        <p:spPr>
          <a:xfrm>
            <a:off x="1217613" y="3733800"/>
            <a:ext cx="9753600" cy="1676400"/>
          </a:xfrm>
        </p:spPr>
        <p:txBody>
          <a:bodyPr rtlCol="0">
            <a:normAutofit fontScale="90000"/>
          </a:bodyPr>
          <a:lstStyle/>
          <a:p>
            <a:pPr algn="ctr"/>
            <a:r>
              <a:rPr lang="en-US" sz="2700" dirty="0">
                <a:effectLst/>
                <a:latin typeface="Verdana" panose="020B0604030504040204" pitchFamily="34" charset="0"/>
                <a:ea typeface="Verdana" panose="020B0604030504040204" pitchFamily="34" charset="0"/>
                <a:cs typeface="Times New Roman" panose="02020603050405020304" pitchFamily="18" charset="0"/>
              </a:rPr>
              <a:t>„</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Проучаване</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на</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мненията</a:t>
            </a:r>
            <a:r>
              <a:rPr lang="en-US" sz="2700" dirty="0">
                <a:effectLst/>
                <a:latin typeface="Verdana" panose="020B0604030504040204" pitchFamily="34" charset="0"/>
                <a:ea typeface="Verdana" panose="020B0604030504040204" pitchFamily="34" charset="0"/>
                <a:cs typeface="Times New Roman" panose="02020603050405020304" pitchFamily="18" charset="0"/>
              </a:rPr>
              <a:t> и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нагласите</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на</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социални</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предприемачи</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за</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действащия</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Закон</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за</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предприятията</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на</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социалната</a:t>
            </a:r>
            <a:r>
              <a:rPr lang="en-US" sz="2700" dirty="0">
                <a:effectLst/>
                <a:latin typeface="Verdana" panose="020B0604030504040204" pitchFamily="34" charset="0"/>
                <a:ea typeface="Verdana" panose="020B0604030504040204" pitchFamily="34" charset="0"/>
                <a:cs typeface="Times New Roman" panose="02020603050405020304" pitchFamily="18" charset="0"/>
              </a:rPr>
              <a:t> и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солидарна</a:t>
            </a:r>
            <a:r>
              <a:rPr lang="en-US" sz="2700" dirty="0">
                <a:effectLst/>
                <a:latin typeface="Verdana" panose="020B0604030504040204" pitchFamily="34" charset="0"/>
                <a:ea typeface="Verdana" panose="020B0604030504040204" pitchFamily="34" charset="0"/>
                <a:cs typeface="Times New Roman" panose="02020603050405020304" pitchFamily="18" charset="0"/>
              </a:rPr>
              <a:t> </a:t>
            </a:r>
            <a:r>
              <a:rPr lang="en-US" sz="2700" dirty="0" err="1">
                <a:effectLst/>
                <a:latin typeface="Verdana" panose="020B0604030504040204" pitchFamily="34" charset="0"/>
                <a:ea typeface="Verdana" panose="020B0604030504040204" pitchFamily="34" charset="0"/>
                <a:cs typeface="Times New Roman" panose="02020603050405020304" pitchFamily="18" charset="0"/>
              </a:rPr>
              <a:t>икономика</a:t>
            </a:r>
            <a:r>
              <a:rPr lang="en-US" sz="2700" dirty="0">
                <a:effectLst/>
                <a:latin typeface="Verdana" panose="020B0604030504040204" pitchFamily="34" charset="0"/>
                <a:ea typeface="Verdana" panose="020B0604030504040204" pitchFamily="34" charset="0"/>
                <a:cs typeface="Times New Roman" panose="02020603050405020304" pitchFamily="18" charset="0"/>
              </a:rPr>
              <a:t>“</a:t>
            </a:r>
            <a:r>
              <a:rPr lang="bg-BG" sz="2700" dirty="0">
                <a:effectLst/>
                <a:latin typeface="Verdana" panose="020B0604030504040204" pitchFamily="34" charset="0"/>
                <a:ea typeface="Verdana" panose="020B0604030504040204" pitchFamily="34" charset="0"/>
                <a:cs typeface="Times New Roman" panose="02020603050405020304" pitchFamily="18" charset="0"/>
              </a:rPr>
              <a:t>- част от проведено анкетно проучване</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bg-BG" sz="2800" b="1" dirty="0">
              <a:solidFill>
                <a:schemeClr val="accent1">
                  <a:lumMod val="75000"/>
                </a:schemeClr>
              </a:solidFill>
              <a:latin typeface="Verdana" panose="020B0604030504040204" pitchFamily="34" charset="0"/>
              <a:ea typeface="Verdana" panose="020B0604030504040204" pitchFamily="34" charset="0"/>
            </a:endParaRPr>
          </a:p>
        </p:txBody>
      </p:sp>
      <p:sp>
        <p:nvSpPr>
          <p:cNvPr id="5" name="Подзаглавие 4"/>
          <p:cNvSpPr>
            <a:spLocks noGrp="1"/>
          </p:cNvSpPr>
          <p:nvPr>
            <p:ph type="subTitle" idx="1"/>
          </p:nvPr>
        </p:nvSpPr>
        <p:spPr>
          <a:xfrm>
            <a:off x="531812" y="5410200"/>
            <a:ext cx="9753600" cy="1295400"/>
          </a:xfrm>
        </p:spPr>
        <p:txBody>
          <a:bodyPr rtlCol="0">
            <a:normAutofit/>
          </a:bodyPr>
          <a:lstStyle/>
          <a:p>
            <a:r>
              <a:rPr lang="bg-BG" sz="2400" dirty="0">
                <a:latin typeface="Verdana" panose="020B0604030504040204" pitchFamily="34" charset="0"/>
                <a:ea typeface="Verdana" panose="020B0604030504040204" pitchFamily="34" charset="0"/>
              </a:rPr>
              <a:t>Докторант: Александрина Кисьова</a:t>
            </a:r>
          </a:p>
          <a:p>
            <a:r>
              <a:rPr lang="bg-BG" sz="2400" dirty="0">
                <a:effectLst/>
                <a:latin typeface="Verdana" panose="020B0604030504040204" pitchFamily="34" charset="0"/>
                <a:ea typeface="Verdana" panose="020B0604030504040204" pitchFamily="34" charset="0"/>
                <a:cs typeface="Times New Roman" panose="02020603050405020304" pitchFamily="18" charset="0"/>
              </a:rPr>
              <a:t>Факултет по педагогика, катедра „Социална работа”</a:t>
            </a:r>
            <a:endParaRPr lang="bg-BG" sz="2400" dirty="0">
              <a:latin typeface="Verdana" panose="020B0604030504040204" pitchFamily="34" charset="0"/>
              <a:ea typeface="Verdana" panose="020B0604030504040204" pitchFamily="34" charset="0"/>
            </a:endParaRPr>
          </a:p>
        </p:txBody>
      </p:sp>
      <p:pic>
        <p:nvPicPr>
          <p:cNvPr id="3" name="Картина 2">
            <a:extLst>
              <a:ext uri="{FF2B5EF4-FFF2-40B4-BE49-F238E27FC236}">
                <a16:creationId xmlns:a16="http://schemas.microsoft.com/office/drawing/2014/main" id="{B6B7B946-A304-B438-103E-5B90AB16799E}"/>
              </a:ext>
            </a:extLst>
          </p:cNvPr>
          <p:cNvPicPr>
            <a:picLocks noChangeAspect="1"/>
          </p:cNvPicPr>
          <p:nvPr/>
        </p:nvPicPr>
        <p:blipFill>
          <a:blip r:embed="rId3"/>
          <a:stretch>
            <a:fillRect/>
          </a:stretch>
        </p:blipFill>
        <p:spPr>
          <a:xfrm>
            <a:off x="584200" y="304801"/>
            <a:ext cx="11020425" cy="3124200"/>
          </a:xfrm>
          <a:prstGeom prst="rect">
            <a:avLst/>
          </a:prstGeom>
        </p:spPr>
      </p:pic>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7F1794C-1859-44DC-ACCE-BB61ED160357}"/>
              </a:ext>
            </a:extLst>
          </p:cNvPr>
          <p:cNvSpPr>
            <a:spLocks noGrp="1"/>
          </p:cNvSpPr>
          <p:nvPr>
            <p:ph type="title"/>
          </p:nvPr>
        </p:nvSpPr>
        <p:spPr>
          <a:xfrm>
            <a:off x="1217614" y="381000"/>
            <a:ext cx="9753600" cy="838200"/>
          </a:xfrm>
        </p:spPr>
        <p:txBody>
          <a:bodyPr/>
          <a:lstStyle/>
          <a:p>
            <a:pPr algn="ctr"/>
            <a:r>
              <a:rPr lang="bg-BG" b="1" dirty="0">
                <a:latin typeface="Verdana" panose="020B0604030504040204" pitchFamily="34" charset="0"/>
                <a:ea typeface="Verdana" panose="020B0604030504040204" pitchFamily="34" charset="0"/>
              </a:rPr>
              <a:t>Въпрос №8</a:t>
            </a:r>
            <a:endParaRPr lang="en-US" b="1" dirty="0">
              <a:latin typeface="Verdana" panose="020B0604030504040204" pitchFamily="34" charset="0"/>
              <a:ea typeface="Verdana" panose="020B0604030504040204" pitchFamily="34" charset="0"/>
            </a:endParaRPr>
          </a:p>
        </p:txBody>
      </p:sp>
      <p:sp>
        <p:nvSpPr>
          <p:cNvPr id="3" name="Контейнер за съдържание 2">
            <a:extLst>
              <a:ext uri="{FF2B5EF4-FFF2-40B4-BE49-F238E27FC236}">
                <a16:creationId xmlns:a16="http://schemas.microsoft.com/office/drawing/2014/main" id="{C2AC63FE-00CF-4D47-94E4-78801AEA3D7B}"/>
              </a:ext>
            </a:extLst>
          </p:cNvPr>
          <p:cNvSpPr>
            <a:spLocks noGrp="1"/>
          </p:cNvSpPr>
          <p:nvPr>
            <p:ph sz="half" idx="1"/>
          </p:nvPr>
        </p:nvSpPr>
        <p:spPr>
          <a:xfrm>
            <a:off x="455613" y="1828800"/>
            <a:ext cx="4419600" cy="4754562"/>
          </a:xfrm>
        </p:spPr>
        <p:txBody>
          <a:bodyPr>
            <a:normAutofit/>
          </a:bodyPr>
          <a:lstStyle/>
          <a:p>
            <a:pPr marL="45720" indent="0">
              <a:buNone/>
            </a:pPr>
            <a:endParaRPr lang="en-US" sz="1800" dirty="0">
              <a:latin typeface="Verdana" panose="020B0604030504040204" pitchFamily="34" charset="0"/>
              <a:ea typeface="Verdana" panose="020B0604030504040204" pitchFamily="34" charset="0"/>
            </a:endParaRPr>
          </a:p>
          <a:p>
            <a:pPr marL="45720" indent="0">
              <a:buNone/>
            </a:pPr>
            <a:endParaRPr lang="en-US" sz="1800" dirty="0">
              <a:latin typeface="Verdana" panose="020B0604030504040204" pitchFamily="34" charset="0"/>
              <a:ea typeface="Verdana" panose="020B0604030504040204" pitchFamily="34" charset="0"/>
            </a:endParaRPr>
          </a:p>
          <a:p>
            <a:pPr marL="45720" indent="0">
              <a:buNone/>
            </a:pPr>
            <a:endParaRPr lang="en-US" sz="1800" dirty="0">
              <a:latin typeface="Verdana" panose="020B0604030504040204" pitchFamily="34" charset="0"/>
              <a:ea typeface="Verdana" panose="020B0604030504040204" pitchFamily="34" charset="0"/>
            </a:endParaRPr>
          </a:p>
        </p:txBody>
      </p:sp>
      <p:graphicFrame>
        <p:nvGraphicFramePr>
          <p:cNvPr id="4" name="Диаграма 3">
            <a:extLst>
              <a:ext uri="{FF2B5EF4-FFF2-40B4-BE49-F238E27FC236}">
                <a16:creationId xmlns:a16="http://schemas.microsoft.com/office/drawing/2014/main" id="{668819B9-1DD5-F96A-2CA9-B6B1BA34805A}"/>
              </a:ext>
            </a:extLst>
          </p:cNvPr>
          <p:cNvGraphicFramePr>
            <a:graphicFrameLocks/>
          </p:cNvGraphicFramePr>
          <p:nvPr>
            <p:extLst>
              <p:ext uri="{D42A27DB-BD31-4B8C-83A1-F6EECF244321}">
                <p14:modId xmlns:p14="http://schemas.microsoft.com/office/powerpoint/2010/main" val="455895796"/>
              </p:ext>
            </p:extLst>
          </p:nvPr>
        </p:nvGraphicFramePr>
        <p:xfrm>
          <a:off x="1217614" y="1447800"/>
          <a:ext cx="8991598" cy="5135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381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900513F-B572-4760-B98F-5B13926EDEB0}"/>
              </a:ext>
            </a:extLst>
          </p:cNvPr>
          <p:cNvSpPr>
            <a:spLocks noGrp="1"/>
          </p:cNvSpPr>
          <p:nvPr>
            <p:ph type="title"/>
          </p:nvPr>
        </p:nvSpPr>
        <p:spPr>
          <a:xfrm>
            <a:off x="608012" y="152400"/>
            <a:ext cx="10972800" cy="1447800"/>
          </a:xfrm>
        </p:spPr>
        <p:txBody>
          <a:bodyPr>
            <a:normAutofit/>
          </a:bodyPr>
          <a:lstStyle/>
          <a:p>
            <a:pPr algn="ctr"/>
            <a:r>
              <a:rPr lang="bg-BG" b="1" dirty="0">
                <a:latin typeface="Verdana" panose="020B0604030504040204" pitchFamily="34" charset="0"/>
                <a:ea typeface="Verdana" panose="020B0604030504040204" pitchFamily="34" charset="0"/>
              </a:rPr>
              <a:t>Въпрос №9</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b="1" dirty="0">
              <a:latin typeface="Verdana" panose="020B0604030504040204" pitchFamily="34" charset="0"/>
              <a:ea typeface="Verdana" panose="020B0604030504040204" pitchFamily="34" charset="0"/>
            </a:endParaRPr>
          </a:p>
        </p:txBody>
      </p:sp>
      <p:sp>
        <p:nvSpPr>
          <p:cNvPr id="5" name="Правоъгълник 4">
            <a:extLst>
              <a:ext uri="{FF2B5EF4-FFF2-40B4-BE49-F238E27FC236}">
                <a16:creationId xmlns:a16="http://schemas.microsoft.com/office/drawing/2014/main" id="{12EBD2C6-573A-4F21-A97D-24547ED12659}"/>
              </a:ext>
            </a:extLst>
          </p:cNvPr>
          <p:cNvSpPr/>
          <p:nvPr/>
        </p:nvSpPr>
        <p:spPr>
          <a:xfrm>
            <a:off x="1446212" y="1600200"/>
            <a:ext cx="9753600" cy="52578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2400"/>
          </a:p>
        </p:txBody>
      </p:sp>
      <mc:AlternateContent xmlns:mc="http://schemas.openxmlformats.org/markup-compatibility/2006" xmlns:cx1="http://schemas.microsoft.com/office/drawing/2015/9/8/chartex">
        <mc:Choice Requires="cx1">
          <p:graphicFrame>
            <p:nvGraphicFramePr>
              <p:cNvPr id="12" name="Контейнер за съдържание 11">
                <a:extLst>
                  <a:ext uri="{FF2B5EF4-FFF2-40B4-BE49-F238E27FC236}">
                    <a16:creationId xmlns:a16="http://schemas.microsoft.com/office/drawing/2014/main" id="{86C32E88-D5DD-21CE-506D-BB392B504DBC}"/>
                  </a:ext>
                </a:extLst>
              </p:cNvPr>
              <p:cNvGraphicFramePr>
                <a:graphicFrameLocks noGrp="1"/>
              </p:cNvGraphicFramePr>
              <p:nvPr>
                <p:ph sz="half" idx="1"/>
                <p:extLst>
                  <p:ext uri="{D42A27DB-BD31-4B8C-83A1-F6EECF244321}">
                    <p14:modId xmlns:p14="http://schemas.microsoft.com/office/powerpoint/2010/main" val="3368455182"/>
                  </p:ext>
                </p:extLst>
              </p:nvPr>
            </p:nvGraphicFramePr>
            <p:xfrm>
              <a:off x="1233488" y="1371600"/>
              <a:ext cx="9753600" cy="48006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2" name="Контейнер за съдържание 11">
                <a:extLst>
                  <a:ext uri="{FF2B5EF4-FFF2-40B4-BE49-F238E27FC236}">
                    <a16:creationId xmlns:a16="http://schemas.microsoft.com/office/drawing/2014/main" id="{86C32E88-D5DD-21CE-506D-BB392B504DBC}"/>
                  </a:ext>
                </a:extLst>
              </p:cNvPr>
              <p:cNvPicPr>
                <a:picLocks noGrp="1" noRot="1" noChangeAspect="1" noMove="1" noResize="1" noEditPoints="1" noAdjustHandles="1" noChangeArrowheads="1" noChangeShapeType="1"/>
              </p:cNvPicPr>
              <p:nvPr/>
            </p:nvPicPr>
            <p:blipFill>
              <a:blip r:embed="rId3"/>
              <a:stretch>
                <a:fillRect/>
              </a:stretch>
            </p:blipFill>
            <p:spPr>
              <a:xfrm>
                <a:off x="1233488" y="1371600"/>
                <a:ext cx="9753600" cy="4800600"/>
              </a:xfrm>
              <a:prstGeom prst="rect">
                <a:avLst/>
              </a:prstGeom>
            </p:spPr>
          </p:pic>
        </mc:Fallback>
      </mc:AlternateContent>
    </p:spTree>
    <p:extLst>
      <p:ext uri="{BB962C8B-B14F-4D97-AF65-F5344CB8AC3E}">
        <p14:creationId xmlns:p14="http://schemas.microsoft.com/office/powerpoint/2010/main" val="129680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D73200C-EF51-4A19-860E-922922F8872C}"/>
              </a:ext>
            </a:extLst>
          </p:cNvPr>
          <p:cNvSpPr>
            <a:spLocks noGrp="1"/>
          </p:cNvSpPr>
          <p:nvPr>
            <p:ph type="title"/>
          </p:nvPr>
        </p:nvSpPr>
        <p:spPr>
          <a:xfrm>
            <a:off x="1217612" y="685800"/>
            <a:ext cx="9753600" cy="685800"/>
          </a:xfrm>
        </p:spPr>
        <p:txBody>
          <a:bodyPr>
            <a:normAutofit/>
          </a:bodyPr>
          <a:lstStyle/>
          <a:p>
            <a:pPr algn="ctr"/>
            <a:r>
              <a:rPr lang="bg-BG" b="1" dirty="0">
                <a:latin typeface="Verdana" panose="020B0604030504040204" pitchFamily="34" charset="0"/>
                <a:ea typeface="Verdana" panose="020B0604030504040204" pitchFamily="34" charset="0"/>
              </a:rPr>
              <a:t>Въпрос № 11</a:t>
            </a:r>
            <a:endParaRPr lang="en-US" b="1" dirty="0">
              <a:latin typeface="Verdana" panose="020B0604030504040204" pitchFamily="34" charset="0"/>
              <a:ea typeface="Verdana" panose="020B0604030504040204" pitchFamily="34" charset="0"/>
            </a:endParaRPr>
          </a:p>
        </p:txBody>
      </p:sp>
      <p:graphicFrame>
        <p:nvGraphicFramePr>
          <p:cNvPr id="11" name="Контейнер за съдържание 10">
            <a:extLst>
              <a:ext uri="{FF2B5EF4-FFF2-40B4-BE49-F238E27FC236}">
                <a16:creationId xmlns:a16="http://schemas.microsoft.com/office/drawing/2014/main" id="{8D109599-914F-B18E-FD40-F7226BE38B2B}"/>
              </a:ext>
            </a:extLst>
          </p:cNvPr>
          <p:cNvGraphicFramePr>
            <a:graphicFrameLocks noGrp="1"/>
          </p:cNvGraphicFramePr>
          <p:nvPr>
            <p:ph sz="half" idx="1"/>
            <p:extLst>
              <p:ext uri="{D42A27DB-BD31-4B8C-83A1-F6EECF244321}">
                <p14:modId xmlns:p14="http://schemas.microsoft.com/office/powerpoint/2010/main" val="679701208"/>
              </p:ext>
            </p:extLst>
          </p:nvPr>
        </p:nvGraphicFramePr>
        <p:xfrm>
          <a:off x="1233488" y="1600200"/>
          <a:ext cx="10042525"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51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a:xfrm>
            <a:off x="1201946" y="304800"/>
            <a:ext cx="9769266" cy="838200"/>
          </a:xfrm>
        </p:spPr>
        <p:txBody>
          <a:bodyPr rtlCol="0"/>
          <a:lstStyle/>
          <a:p>
            <a:pPr algn="ctr" rtl="0"/>
            <a:r>
              <a:rPr lang="bg-BG" b="1" dirty="0">
                <a:latin typeface="Verdana" panose="020B0604030504040204" pitchFamily="34" charset="0"/>
                <a:ea typeface="Verdana" panose="020B0604030504040204" pitchFamily="34" charset="0"/>
              </a:rPr>
              <a:t>Въпрос №12</a:t>
            </a:r>
          </a:p>
        </p:txBody>
      </p:sp>
      <p:graphicFrame>
        <p:nvGraphicFramePr>
          <p:cNvPr id="11" name="Контейнер за съдържание 10">
            <a:extLst>
              <a:ext uri="{FF2B5EF4-FFF2-40B4-BE49-F238E27FC236}">
                <a16:creationId xmlns:a16="http://schemas.microsoft.com/office/drawing/2014/main" id="{E01F036C-BF27-AAA6-1C60-6C5C9894BDF7}"/>
              </a:ext>
            </a:extLst>
          </p:cNvPr>
          <p:cNvGraphicFramePr>
            <a:graphicFrameLocks noGrp="1"/>
          </p:cNvGraphicFramePr>
          <p:nvPr>
            <p:ph sz="half" idx="1"/>
            <p:extLst>
              <p:ext uri="{D42A27DB-BD31-4B8C-83A1-F6EECF244321}">
                <p14:modId xmlns:p14="http://schemas.microsoft.com/office/powerpoint/2010/main" val="369631198"/>
              </p:ext>
            </p:extLst>
          </p:nvPr>
        </p:nvGraphicFramePr>
        <p:xfrm>
          <a:off x="1233488" y="1295400"/>
          <a:ext cx="9356723"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899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38102F2-EE0A-41E3-A75C-A1769FBE219D}"/>
              </a:ext>
            </a:extLst>
          </p:cNvPr>
          <p:cNvSpPr>
            <a:spLocks noGrp="1"/>
          </p:cNvSpPr>
          <p:nvPr>
            <p:ph type="title"/>
          </p:nvPr>
        </p:nvSpPr>
        <p:spPr>
          <a:xfrm>
            <a:off x="1217614" y="685800"/>
            <a:ext cx="9753600" cy="685800"/>
          </a:xfrm>
        </p:spPr>
        <p:txBody>
          <a:bodyPr>
            <a:normAutofit/>
          </a:bodyPr>
          <a:lstStyle/>
          <a:p>
            <a:pPr algn="ctr"/>
            <a:r>
              <a:rPr lang="bg-BG" sz="3600" b="1" dirty="0" err="1">
                <a:latin typeface="Verdana" panose="020B0604030504040204" pitchFamily="34" charset="0"/>
                <a:ea typeface="Verdana" panose="020B0604030504040204" pitchFamily="34" charset="0"/>
              </a:rPr>
              <a:t>ИЗвОДИ</a:t>
            </a:r>
            <a:endParaRPr lang="en-US" sz="3600" b="1" dirty="0">
              <a:latin typeface="Verdana" panose="020B0604030504040204" pitchFamily="34" charset="0"/>
              <a:ea typeface="Verdana" panose="020B0604030504040204" pitchFamily="34" charset="0"/>
            </a:endParaRPr>
          </a:p>
        </p:txBody>
      </p:sp>
      <p:sp>
        <p:nvSpPr>
          <p:cNvPr id="3" name="Контейнер за съдържание 2">
            <a:extLst>
              <a:ext uri="{FF2B5EF4-FFF2-40B4-BE49-F238E27FC236}">
                <a16:creationId xmlns:a16="http://schemas.microsoft.com/office/drawing/2014/main" id="{B170F413-E0F2-483F-92CC-DEA71F09E377}"/>
              </a:ext>
            </a:extLst>
          </p:cNvPr>
          <p:cNvSpPr>
            <a:spLocks noGrp="1"/>
          </p:cNvSpPr>
          <p:nvPr>
            <p:ph sz="half" idx="1"/>
          </p:nvPr>
        </p:nvSpPr>
        <p:spPr>
          <a:xfrm>
            <a:off x="996845" y="1200150"/>
            <a:ext cx="10195133" cy="4819650"/>
          </a:xfrm>
        </p:spPr>
        <p:txBody>
          <a:bodyPr>
            <a:normAutofit/>
          </a:bodyPr>
          <a:lstStyle/>
          <a:p>
            <a:pPr marL="45720" indent="0" algn="just">
              <a:buNone/>
            </a:pPr>
            <a:endParaRPr lang="bg-BG" sz="2000" dirty="0">
              <a:effectLst/>
              <a:latin typeface="Verdana" panose="020B0604030504040204" pitchFamily="34" charset="0"/>
              <a:ea typeface="Verdana" panose="020B0604030504040204" pitchFamily="34" charset="0"/>
            </a:endParaRPr>
          </a:p>
          <a:p>
            <a:pPr algn="just"/>
            <a:r>
              <a:rPr lang="ru-RU" sz="2000" b="1" dirty="0" err="1">
                <a:effectLst/>
                <a:latin typeface="Verdana" panose="020B0604030504040204" pitchFamily="34" charset="0"/>
                <a:ea typeface="Verdana" panose="020B0604030504040204" pitchFamily="34" charset="0"/>
              </a:rPr>
              <a:t>Резултатите</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показват</a:t>
            </a:r>
            <a:r>
              <a:rPr lang="ru-RU" sz="2000" b="1" dirty="0">
                <a:effectLst/>
                <a:latin typeface="Verdana" panose="020B0604030504040204" pitchFamily="34" charset="0"/>
                <a:ea typeface="Verdana" panose="020B0604030504040204" pitchFamily="34" charset="0"/>
              </a:rPr>
              <a:t>, че </a:t>
            </a:r>
            <a:r>
              <a:rPr lang="ru-RU" sz="2000" b="1" dirty="0" err="1">
                <a:effectLst/>
                <a:latin typeface="Verdana" panose="020B0604030504040204" pitchFamily="34" charset="0"/>
                <a:ea typeface="Verdana" panose="020B0604030504040204" pitchFamily="34" charset="0"/>
              </a:rPr>
              <a:t>социалните</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предприемачи</a:t>
            </a:r>
            <a:r>
              <a:rPr lang="ru-RU" sz="2000" b="1" dirty="0">
                <a:effectLst/>
                <a:latin typeface="Verdana" panose="020B0604030504040204" pitchFamily="34" charset="0"/>
                <a:ea typeface="Verdana" panose="020B0604030504040204" pitchFamily="34" charset="0"/>
              </a:rPr>
              <a:t> до </a:t>
            </a:r>
            <a:r>
              <a:rPr lang="ru-RU" sz="2000" b="1" dirty="0" err="1">
                <a:effectLst/>
                <a:latin typeface="Verdana" panose="020B0604030504040204" pitchFamily="34" charset="0"/>
                <a:ea typeface="Verdana" panose="020B0604030504040204" pitchFamily="34" charset="0"/>
              </a:rPr>
              <a:t>голяма</a:t>
            </a:r>
            <a:r>
              <a:rPr lang="ru-RU" sz="2000" b="1" dirty="0">
                <a:effectLst/>
                <a:latin typeface="Verdana" panose="020B0604030504040204" pitchFamily="34" charset="0"/>
                <a:ea typeface="Verdana" panose="020B0604030504040204" pitchFamily="34" charset="0"/>
              </a:rPr>
              <a:t> степен </a:t>
            </a:r>
            <a:r>
              <a:rPr lang="ru-RU" sz="2000" b="1" dirty="0" err="1">
                <a:effectLst/>
                <a:latin typeface="Verdana" panose="020B0604030504040204" pitchFamily="34" charset="0"/>
                <a:ea typeface="Verdana" panose="020B0604030504040204" pitchFamily="34" charset="0"/>
              </a:rPr>
              <a:t>са</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запознати</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със</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заложените</a:t>
            </a:r>
            <a:r>
              <a:rPr lang="ru-RU" sz="2000" b="1" dirty="0">
                <a:effectLst/>
                <a:latin typeface="Verdana" panose="020B0604030504040204" pitchFamily="34" charset="0"/>
                <a:ea typeface="Verdana" panose="020B0604030504040204" pitchFamily="34" charset="0"/>
              </a:rPr>
              <a:t> в закона </a:t>
            </a:r>
            <a:r>
              <a:rPr lang="ru-RU" sz="2000" b="1" dirty="0" err="1">
                <a:effectLst/>
                <a:latin typeface="Verdana" panose="020B0604030504040204" pitchFamily="34" charset="0"/>
                <a:ea typeface="Verdana" panose="020B0604030504040204" pitchFamily="34" charset="0"/>
              </a:rPr>
              <a:t>принципи</a:t>
            </a:r>
            <a:r>
              <a:rPr lang="ru-RU" sz="2000" b="1" dirty="0">
                <a:effectLst/>
                <a:latin typeface="Verdana" panose="020B0604030504040204" pitchFamily="34" charset="0"/>
                <a:ea typeface="Verdana" panose="020B0604030504040204" pitchFamily="34" charset="0"/>
              </a:rPr>
              <a:t> и критерии за регистрация.</a:t>
            </a:r>
          </a:p>
          <a:p>
            <a:pPr algn="just"/>
            <a:r>
              <a:rPr lang="ru-RU" sz="2000" b="1" dirty="0" err="1">
                <a:effectLst/>
                <a:latin typeface="Verdana" panose="020B0604030504040204" pitchFamily="34" charset="0"/>
                <a:ea typeface="Verdana" panose="020B0604030504040204" pitchFamily="34" charset="0"/>
              </a:rPr>
              <a:t>Въпреки</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тези</a:t>
            </a:r>
            <a:r>
              <a:rPr lang="ru-RU" sz="2000" b="1" dirty="0">
                <a:effectLst/>
                <a:latin typeface="Verdana" panose="020B0604030504040204" pitchFamily="34" charset="0"/>
                <a:ea typeface="Verdana" panose="020B0604030504040204" pitchFamily="34" charset="0"/>
              </a:rPr>
              <a:t> показатели, по- </a:t>
            </a:r>
            <a:r>
              <a:rPr lang="ru-RU" sz="2000" b="1" dirty="0" err="1">
                <a:effectLst/>
                <a:latin typeface="Verdana" panose="020B0604030504040204" pitchFamily="34" charset="0"/>
                <a:ea typeface="Verdana" panose="020B0604030504040204" pitchFamily="34" charset="0"/>
              </a:rPr>
              <a:t>голямата</a:t>
            </a:r>
            <a:r>
              <a:rPr lang="ru-RU" sz="2000" b="1" dirty="0">
                <a:effectLst/>
                <a:latin typeface="Verdana" panose="020B0604030504040204" pitchFamily="34" charset="0"/>
                <a:ea typeface="Verdana" panose="020B0604030504040204" pitchFamily="34" charset="0"/>
              </a:rPr>
              <a:t> част от </a:t>
            </a:r>
            <a:r>
              <a:rPr lang="ru-RU" sz="2000" b="1" dirty="0" err="1">
                <a:effectLst/>
                <a:latin typeface="Verdana" panose="020B0604030504040204" pitchFamily="34" charset="0"/>
                <a:ea typeface="Verdana" panose="020B0604030504040204" pitchFamily="34" charset="0"/>
              </a:rPr>
              <a:t>тях</a:t>
            </a:r>
            <a:r>
              <a:rPr lang="ru-RU" sz="2000" b="1" dirty="0">
                <a:effectLst/>
                <a:latin typeface="Verdana" panose="020B0604030504040204" pitchFamily="34" charset="0"/>
                <a:ea typeface="Verdana" panose="020B0604030504040204" pitchFamily="34" charset="0"/>
              </a:rPr>
              <a:t> не </a:t>
            </a:r>
            <a:r>
              <a:rPr lang="ru-RU" sz="2000" b="1" dirty="0" err="1">
                <a:effectLst/>
                <a:latin typeface="Verdana" panose="020B0604030504040204" pitchFamily="34" charset="0"/>
                <a:ea typeface="Verdana" panose="020B0604030504040204" pitchFamily="34" charset="0"/>
              </a:rPr>
              <a:t>възнамеряват</a:t>
            </a:r>
            <a:r>
              <a:rPr lang="ru-RU" sz="2000" b="1" dirty="0">
                <a:effectLst/>
                <a:latin typeface="Verdana" panose="020B0604030504040204" pitchFamily="34" charset="0"/>
                <a:ea typeface="Verdana" panose="020B0604030504040204" pitchFamily="34" charset="0"/>
              </a:rPr>
              <a:t> в близко </a:t>
            </a:r>
            <a:r>
              <a:rPr lang="ru-RU" sz="2000" b="1" dirty="0" err="1">
                <a:effectLst/>
                <a:latin typeface="Verdana" panose="020B0604030504040204" pitchFamily="34" charset="0"/>
                <a:ea typeface="Verdana" panose="020B0604030504040204" pitchFamily="34" charset="0"/>
              </a:rPr>
              <a:t>бъдеще</a:t>
            </a:r>
            <a:r>
              <a:rPr lang="ru-RU" sz="2000" b="1" dirty="0">
                <a:effectLst/>
                <a:latin typeface="Verdana" panose="020B0604030504040204" pitchFamily="34" charset="0"/>
                <a:ea typeface="Verdana" panose="020B0604030504040204" pitchFamily="34" charset="0"/>
              </a:rPr>
              <a:t> да </a:t>
            </a:r>
            <a:r>
              <a:rPr lang="ru-RU" sz="2000" b="1" dirty="0" err="1">
                <a:effectLst/>
                <a:latin typeface="Verdana" panose="020B0604030504040204" pitchFamily="34" charset="0"/>
                <a:ea typeface="Verdana" panose="020B0604030504040204" pitchFamily="34" charset="0"/>
              </a:rPr>
              <a:t>предприемат</a:t>
            </a:r>
            <a:r>
              <a:rPr lang="ru-RU" sz="2000" b="1" dirty="0">
                <a:effectLst/>
                <a:latin typeface="Verdana" panose="020B0604030504040204" pitchFamily="34" charset="0"/>
                <a:ea typeface="Verdana" panose="020B0604030504040204" pitchFamily="34" charset="0"/>
              </a:rPr>
              <a:t> действия за регистрация, </a:t>
            </a:r>
            <a:r>
              <a:rPr lang="ru-RU" sz="2000" b="1" dirty="0" err="1">
                <a:effectLst/>
                <a:latin typeface="Verdana" panose="020B0604030504040204" pitchFamily="34" charset="0"/>
                <a:ea typeface="Verdana" panose="020B0604030504040204" pitchFamily="34" charset="0"/>
              </a:rPr>
              <a:t>освен</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ако</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това</a:t>
            </a:r>
            <a:r>
              <a:rPr lang="ru-RU" sz="2000" b="1" dirty="0">
                <a:effectLst/>
                <a:latin typeface="Verdana" panose="020B0604030504040204" pitchFamily="34" charset="0"/>
                <a:ea typeface="Verdana" panose="020B0604030504040204" pitchFamily="34" charset="0"/>
              </a:rPr>
              <a:t> не стане </a:t>
            </a:r>
            <a:r>
              <a:rPr lang="ru-RU" sz="2000" b="1" dirty="0" err="1">
                <a:effectLst/>
                <a:latin typeface="Verdana" panose="020B0604030504040204" pitchFamily="34" charset="0"/>
                <a:ea typeface="Verdana" panose="020B0604030504040204" pitchFamily="34" charset="0"/>
              </a:rPr>
              <a:t>задължително</a:t>
            </a:r>
            <a:r>
              <a:rPr lang="ru-RU" sz="2000" b="1" dirty="0">
                <a:effectLst/>
                <a:latin typeface="Verdana" panose="020B0604030504040204" pitchFamily="34" charset="0"/>
                <a:ea typeface="Verdana" panose="020B0604030504040204" pitchFamily="34" charset="0"/>
              </a:rPr>
              <a:t> условие за </a:t>
            </a:r>
            <a:r>
              <a:rPr lang="ru-RU" sz="2000" b="1" dirty="0" err="1">
                <a:effectLst/>
                <a:latin typeface="Verdana" panose="020B0604030504040204" pitchFamily="34" charset="0"/>
                <a:ea typeface="Verdana" panose="020B0604030504040204" pitchFamily="34" charset="0"/>
              </a:rPr>
              <a:t>осъществяване</a:t>
            </a:r>
            <a:r>
              <a:rPr lang="ru-RU" sz="2000" b="1" dirty="0">
                <a:effectLst/>
                <a:latin typeface="Verdana" panose="020B0604030504040204" pitchFamily="34" charset="0"/>
                <a:ea typeface="Verdana" panose="020B0604030504040204" pitchFamily="34" charset="0"/>
              </a:rPr>
              <a:t> на </a:t>
            </a:r>
            <a:r>
              <a:rPr lang="ru-RU" sz="2000" b="1" dirty="0" err="1">
                <a:effectLst/>
                <a:latin typeface="Verdana" panose="020B0604030504040204" pitchFamily="34" charset="0"/>
                <a:ea typeface="Verdana" panose="020B0604030504040204" pitchFamily="34" charset="0"/>
              </a:rPr>
              <a:t>тяхната</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дейност</a:t>
            </a:r>
            <a:r>
              <a:rPr lang="ru-RU" sz="2000" b="1" dirty="0">
                <a:effectLst/>
                <a:latin typeface="Verdana" panose="020B0604030504040204" pitchFamily="34" charset="0"/>
                <a:ea typeface="Verdana" panose="020B0604030504040204" pitchFamily="34" charset="0"/>
              </a:rPr>
              <a:t>.</a:t>
            </a:r>
          </a:p>
          <a:p>
            <a:pPr algn="just"/>
            <a:r>
              <a:rPr lang="ru-RU" sz="2000" b="1" dirty="0" err="1">
                <a:effectLst/>
                <a:latin typeface="Verdana" panose="020B0604030504040204" pitchFamily="34" charset="0"/>
                <a:ea typeface="Verdana" panose="020B0604030504040204" pitchFamily="34" charset="0"/>
              </a:rPr>
              <a:t>Дори</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регистрираните</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социални</a:t>
            </a:r>
            <a:r>
              <a:rPr lang="ru-RU" sz="2000" b="1" dirty="0">
                <a:effectLst/>
                <a:latin typeface="Verdana" panose="020B0604030504040204" pitchFamily="34" charset="0"/>
                <a:ea typeface="Verdana" panose="020B0604030504040204" pitchFamily="34" charset="0"/>
              </a:rPr>
              <a:t> предприятия не </a:t>
            </a:r>
            <a:r>
              <a:rPr lang="ru-RU" sz="2000" b="1" dirty="0" err="1">
                <a:effectLst/>
                <a:latin typeface="Verdana" panose="020B0604030504040204" pitchFamily="34" charset="0"/>
                <a:ea typeface="Verdana" panose="020B0604030504040204" pitchFamily="34" charset="0"/>
              </a:rPr>
              <a:t>са</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усетили</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значително</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очакваният</a:t>
            </a:r>
            <a:r>
              <a:rPr lang="ru-RU" sz="2000" b="1" dirty="0">
                <a:effectLst/>
                <a:latin typeface="Verdana" panose="020B0604030504040204" pitchFamily="34" charset="0"/>
                <a:ea typeface="Verdana" panose="020B0604030504040204" pitchFamily="34" charset="0"/>
              </a:rPr>
              <a:t> положителен </a:t>
            </a:r>
            <a:r>
              <a:rPr lang="ru-RU" sz="2000" b="1" dirty="0" err="1">
                <a:effectLst/>
                <a:latin typeface="Verdana" panose="020B0604030504040204" pitchFamily="34" charset="0"/>
                <a:ea typeface="Verdana" panose="020B0604030504040204" pitchFamily="34" charset="0"/>
              </a:rPr>
              <a:t>ефект</a:t>
            </a:r>
            <a:r>
              <a:rPr lang="ru-RU" sz="2000" b="1" dirty="0">
                <a:effectLst/>
                <a:latin typeface="Verdana" panose="020B0604030504040204" pitchFamily="34" charset="0"/>
                <a:ea typeface="Verdana" panose="020B0604030504040204" pitchFamily="34" charset="0"/>
              </a:rPr>
              <a:t> от </a:t>
            </a:r>
            <a:r>
              <a:rPr lang="ru-RU" sz="2000" b="1" dirty="0" err="1">
                <a:effectLst/>
                <a:latin typeface="Verdana" panose="020B0604030504040204" pitchFamily="34" charset="0"/>
                <a:ea typeface="Verdana" panose="020B0604030504040204" pitchFamily="34" charset="0"/>
              </a:rPr>
              <a:t>лицензирането</a:t>
            </a:r>
            <a:r>
              <a:rPr lang="ru-RU" sz="2000" b="1" dirty="0">
                <a:effectLst/>
                <a:latin typeface="Verdana" panose="020B0604030504040204" pitchFamily="34" charset="0"/>
                <a:ea typeface="Verdana" panose="020B0604030504040204" pitchFamily="34" charset="0"/>
              </a:rPr>
              <a:t>.</a:t>
            </a:r>
          </a:p>
          <a:p>
            <a:pPr algn="just"/>
            <a:r>
              <a:rPr lang="ru-RU" sz="2000" b="1" dirty="0" err="1">
                <a:effectLst/>
                <a:latin typeface="Verdana" panose="020B0604030504040204" pitchFamily="34" charset="0"/>
                <a:ea typeface="Verdana" panose="020B0604030504040204" pitchFamily="34" charset="0"/>
              </a:rPr>
              <a:t>Голяма</a:t>
            </a:r>
            <a:r>
              <a:rPr lang="ru-RU" sz="2000" b="1" dirty="0">
                <a:effectLst/>
                <a:latin typeface="Verdana" panose="020B0604030504040204" pitchFamily="34" charset="0"/>
                <a:ea typeface="Verdana" panose="020B0604030504040204" pitchFamily="34" charset="0"/>
              </a:rPr>
              <a:t> част от </a:t>
            </a:r>
            <a:r>
              <a:rPr lang="ru-RU" sz="2000" b="1" dirty="0" err="1">
                <a:effectLst/>
                <a:latin typeface="Verdana" panose="020B0604030504040204" pitchFamily="34" charset="0"/>
                <a:ea typeface="Verdana" panose="020B0604030504040204" pitchFamily="34" charset="0"/>
              </a:rPr>
              <a:t>самоопределилите</a:t>
            </a:r>
            <a:r>
              <a:rPr lang="ru-RU" sz="2000" b="1" dirty="0">
                <a:effectLst/>
                <a:latin typeface="Verdana" panose="020B0604030504040204" pitchFamily="34" charset="0"/>
                <a:ea typeface="Verdana" panose="020B0604030504040204" pitchFamily="34" charset="0"/>
              </a:rPr>
              <a:t> се </a:t>
            </a:r>
            <a:r>
              <a:rPr lang="ru-RU" sz="2000" b="1" dirty="0" err="1">
                <a:effectLst/>
                <a:latin typeface="Verdana" panose="020B0604030504040204" pitchFamily="34" charset="0"/>
                <a:ea typeface="Verdana" panose="020B0604030504040204" pitchFamily="34" charset="0"/>
              </a:rPr>
              <a:t>социални</a:t>
            </a:r>
            <a:r>
              <a:rPr lang="ru-RU" sz="2000" b="1" dirty="0">
                <a:effectLst/>
                <a:latin typeface="Verdana" panose="020B0604030504040204" pitchFamily="34" charset="0"/>
                <a:ea typeface="Verdana" panose="020B0604030504040204" pitchFamily="34" charset="0"/>
              </a:rPr>
              <a:t> предприятия </a:t>
            </a:r>
            <a:r>
              <a:rPr lang="ru-RU" sz="2000" b="1" dirty="0" err="1">
                <a:effectLst/>
                <a:latin typeface="Verdana" panose="020B0604030504040204" pitchFamily="34" charset="0"/>
                <a:ea typeface="Verdana" panose="020B0604030504040204" pitchFamily="34" charset="0"/>
              </a:rPr>
              <a:t>продължават</a:t>
            </a:r>
            <a:r>
              <a:rPr lang="ru-RU" sz="2000" b="1" dirty="0">
                <a:effectLst/>
                <a:latin typeface="Verdana" panose="020B0604030504040204" pitchFamily="34" charset="0"/>
                <a:ea typeface="Verdana" panose="020B0604030504040204" pitchFamily="34" charset="0"/>
              </a:rPr>
              <a:t> да </a:t>
            </a:r>
            <a:r>
              <a:rPr lang="ru-RU" sz="2000" b="1" dirty="0" err="1">
                <a:effectLst/>
                <a:latin typeface="Verdana" panose="020B0604030504040204" pitchFamily="34" charset="0"/>
                <a:ea typeface="Verdana" panose="020B0604030504040204" pitchFamily="34" charset="0"/>
              </a:rPr>
              <a:t>извършват</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стопанската</a:t>
            </a:r>
            <a:r>
              <a:rPr lang="ru-RU" sz="2000" b="1" dirty="0">
                <a:effectLst/>
                <a:latin typeface="Verdana" panose="020B0604030504040204" pitchFamily="34" charset="0"/>
                <a:ea typeface="Verdana" panose="020B0604030504040204" pitchFamily="34" charset="0"/>
              </a:rPr>
              <a:t> си </a:t>
            </a:r>
            <a:r>
              <a:rPr lang="ru-RU" sz="2000" b="1" dirty="0" err="1">
                <a:effectLst/>
                <a:latin typeface="Verdana" panose="020B0604030504040204" pitchFamily="34" charset="0"/>
                <a:ea typeface="Verdana" panose="020B0604030504040204" pitchFamily="34" charset="0"/>
              </a:rPr>
              <a:t>дейност</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регистрирани</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като</a:t>
            </a:r>
            <a:r>
              <a:rPr lang="ru-RU" sz="2000" b="1" dirty="0">
                <a:effectLst/>
                <a:latin typeface="Verdana" panose="020B0604030504040204" pitchFamily="34" charset="0"/>
                <a:ea typeface="Verdana" panose="020B0604030504040204" pitchFamily="34" charset="0"/>
              </a:rPr>
              <a:t> </a:t>
            </a:r>
            <a:r>
              <a:rPr lang="ru-RU" sz="2000" b="1" dirty="0" err="1">
                <a:effectLst/>
                <a:latin typeface="Verdana" panose="020B0604030504040204" pitchFamily="34" charset="0"/>
                <a:ea typeface="Verdana" panose="020B0604030504040204" pitchFamily="34" charset="0"/>
              </a:rPr>
              <a:t>фондации</a:t>
            </a:r>
            <a:r>
              <a:rPr lang="ru-RU" sz="2000" b="1" dirty="0">
                <a:effectLst/>
                <a:latin typeface="Verdana" panose="020B0604030504040204" pitchFamily="34" charset="0"/>
                <a:ea typeface="Verdana" panose="020B0604030504040204" pitchFamily="34" charset="0"/>
              </a:rPr>
              <a:t> по </a:t>
            </a:r>
            <a:r>
              <a:rPr lang="ru-RU" sz="2000" b="1" dirty="0" err="1">
                <a:effectLst/>
                <a:latin typeface="Verdana" panose="020B0604030504040204" pitchFamily="34" charset="0"/>
                <a:ea typeface="Verdana" panose="020B0604030504040204" pitchFamily="34" charset="0"/>
              </a:rPr>
              <a:t>Търговския</a:t>
            </a:r>
            <a:r>
              <a:rPr lang="ru-RU" sz="2000" b="1" dirty="0">
                <a:effectLst/>
                <a:latin typeface="Verdana" panose="020B0604030504040204" pitchFamily="34" charset="0"/>
                <a:ea typeface="Verdana" panose="020B0604030504040204" pitchFamily="34" charset="0"/>
              </a:rPr>
              <a:t> закон.</a:t>
            </a:r>
          </a:p>
          <a:p>
            <a:pPr algn="just"/>
            <a:endParaRPr lang="bg-BG" sz="18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887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0ACFA2F9-3DFA-4527-9DD2-99C04CCEE818}"/>
              </a:ext>
            </a:extLst>
          </p:cNvPr>
          <p:cNvSpPr>
            <a:spLocks noGrp="1"/>
          </p:cNvSpPr>
          <p:nvPr>
            <p:ph sz="half" idx="1"/>
          </p:nvPr>
        </p:nvSpPr>
        <p:spPr>
          <a:xfrm>
            <a:off x="768245" y="990600"/>
            <a:ext cx="10652333" cy="5638800"/>
          </a:xfrm>
        </p:spPr>
        <p:txBody>
          <a:bodyPr>
            <a:noAutofit/>
          </a:bodyPr>
          <a:lstStyle/>
          <a:p>
            <a:pPr marL="45720" indent="0" algn="just">
              <a:buNone/>
            </a:pPr>
            <a:endParaRPr lang="bg-BG" sz="2000" dirty="0">
              <a:effectLst/>
              <a:latin typeface="Verdana" panose="020B0604030504040204" pitchFamily="34" charset="0"/>
              <a:ea typeface="Verdana" panose="020B0604030504040204" pitchFamily="34" charset="0"/>
            </a:endParaRPr>
          </a:p>
          <a:p>
            <a:pPr marL="285750" indent="-285750" algn="just">
              <a:lnSpc>
                <a:spcPct val="115000"/>
              </a:lnSpc>
            </a:pPr>
            <a:r>
              <a:rPr lang="bg-BG" sz="1800" b="1" dirty="0">
                <a:effectLst/>
                <a:latin typeface="Verdana" panose="020B0604030504040204" pitchFamily="34" charset="0"/>
                <a:ea typeface="Verdana" panose="020B0604030504040204" pitchFamily="34" charset="0"/>
                <a:cs typeface="Times New Roman" panose="02020603050405020304" pitchFamily="18" charset="0"/>
              </a:rPr>
              <a:t>Като регистрираните, така и тези, които не са не смятат, че ЗПССИ е допринесъл за популяризирането на социалното предприемачество, а това правят по- скоро граждански организации.</a:t>
            </a:r>
            <a:endParaRPr lang="en-US" sz="1800" b="1" dirty="0">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15000"/>
              </a:lnSpc>
            </a:pPr>
            <a:r>
              <a:rPr lang="bg-BG" sz="1800" b="1" dirty="0">
                <a:effectLst/>
                <a:latin typeface="Verdana" panose="020B0604030504040204" pitchFamily="34" charset="0"/>
                <a:ea typeface="Verdana" panose="020B0604030504040204" pitchFamily="34" charset="0"/>
                <a:cs typeface="Times New Roman" panose="02020603050405020304" pitchFamily="18" charset="0"/>
              </a:rPr>
              <a:t>Всички социални предприятия, взели участие в анкетата, имат за основна дейност предоставянето на социални услуги по ЗСУ.</a:t>
            </a:r>
            <a:endParaRPr lang="en-US" sz="1800" b="1" dirty="0">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15000"/>
              </a:lnSpc>
            </a:pPr>
            <a:r>
              <a:rPr lang="bg-BG" sz="1800" b="1" dirty="0">
                <a:effectLst/>
                <a:latin typeface="Verdana" panose="020B0604030504040204" pitchFamily="34" charset="0"/>
                <a:ea typeface="Verdana" panose="020B0604030504040204" pitchFamily="34" charset="0"/>
                <a:cs typeface="Times New Roman" panose="02020603050405020304" pitchFamily="18" charset="0"/>
              </a:rPr>
              <a:t>Критериите, заложени в закона се определят като прекалено високи и неадекватни на действителността в сферата.</a:t>
            </a:r>
            <a:endParaRPr lang="bg-BG" sz="1800" b="1"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15000"/>
              </a:lnSpc>
            </a:pPr>
            <a:r>
              <a:rPr lang="bg-BG" sz="1800" b="1" dirty="0">
                <a:effectLst/>
                <a:latin typeface="Verdana" panose="020B0604030504040204" pitchFamily="34" charset="0"/>
                <a:ea typeface="Verdana" panose="020B0604030504040204" pitchFamily="34" charset="0"/>
                <a:cs typeface="Times New Roman" panose="02020603050405020304" pitchFamily="18" charset="0"/>
              </a:rPr>
              <a:t>Затвърждава се изводът, че най- големият проблем е ниската информираност на обществото за положителния ефект на защитената заетост за хората от уязвимите групи и съответно за цялото общество. Анкетираните единодушно смятат, че държавата ни трябва да даде гласност и тя да бъде основният двигател за развитието на социалното икономика.</a:t>
            </a:r>
            <a:endParaRPr lang="en-US" sz="1800" b="1" dirty="0">
              <a:effectLst/>
              <a:latin typeface="Verdana" panose="020B0604030504040204" pitchFamily="34" charset="0"/>
              <a:ea typeface="Verdana" panose="020B0604030504040204" pitchFamily="34" charset="0"/>
              <a:cs typeface="Times New Roman" panose="02020603050405020304" pitchFamily="18" charset="0"/>
            </a:endParaRPr>
          </a:p>
          <a:p>
            <a:pPr algn="just"/>
            <a:endParaRPr lang="bg-BG" sz="2000" dirty="0">
              <a:effectLst/>
              <a:latin typeface="Verdana" panose="020B0604030504040204" pitchFamily="34" charset="0"/>
              <a:ea typeface="Verdana" panose="020B0604030504040204" pitchFamily="34" charset="0"/>
            </a:endParaRPr>
          </a:p>
          <a:p>
            <a:pPr algn="just"/>
            <a:endParaRPr lang="bg-BG" sz="2000" dirty="0">
              <a:effectLst/>
              <a:latin typeface="Verdana" panose="020B0604030504040204" pitchFamily="34" charset="0"/>
              <a:ea typeface="Verdana" panose="020B0604030504040204" pitchFamily="34" charset="0"/>
            </a:endParaRPr>
          </a:p>
          <a:p>
            <a:pPr marL="45720" indent="0">
              <a:buNone/>
            </a:pP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endParaRPr lang="en-US" sz="2000" dirty="0"/>
          </a:p>
        </p:txBody>
      </p:sp>
      <p:sp>
        <p:nvSpPr>
          <p:cNvPr id="8" name="Заглавие 1">
            <a:extLst>
              <a:ext uri="{FF2B5EF4-FFF2-40B4-BE49-F238E27FC236}">
                <a16:creationId xmlns:a16="http://schemas.microsoft.com/office/drawing/2014/main" id="{FAD23570-2B51-4FF5-813F-001D65E9D800}"/>
              </a:ext>
            </a:extLst>
          </p:cNvPr>
          <p:cNvSpPr>
            <a:spLocks noGrp="1"/>
          </p:cNvSpPr>
          <p:nvPr>
            <p:ph type="title"/>
          </p:nvPr>
        </p:nvSpPr>
        <p:spPr>
          <a:xfrm>
            <a:off x="1217614" y="685800"/>
            <a:ext cx="9753600" cy="685800"/>
          </a:xfrm>
        </p:spPr>
        <p:txBody>
          <a:bodyPr>
            <a:normAutofit/>
          </a:bodyPr>
          <a:lstStyle/>
          <a:p>
            <a:pPr algn="ctr"/>
            <a:r>
              <a:rPr lang="bg-BG" sz="3600" b="1" dirty="0" err="1">
                <a:latin typeface="Verdana" panose="020B0604030504040204" pitchFamily="34" charset="0"/>
                <a:ea typeface="Verdana" panose="020B0604030504040204" pitchFamily="34" charset="0"/>
              </a:rPr>
              <a:t>ИЗвОДИ</a:t>
            </a:r>
            <a:endParaRPr lang="en-US" sz="3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5566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DC34D14F-D31E-4710-BC43-8DAE2E72D9D6}"/>
              </a:ext>
            </a:extLst>
          </p:cNvPr>
          <p:cNvSpPr>
            <a:spLocks noGrp="1"/>
          </p:cNvSpPr>
          <p:nvPr>
            <p:ph sz="half" idx="1"/>
          </p:nvPr>
        </p:nvSpPr>
        <p:spPr>
          <a:xfrm>
            <a:off x="882545" y="1371600"/>
            <a:ext cx="10423733" cy="5410200"/>
          </a:xfrm>
        </p:spPr>
        <p:txBody>
          <a:bodyPr>
            <a:normAutofit fontScale="92500"/>
          </a:bodyPr>
          <a:lstStyle/>
          <a:p>
            <a:pPr marL="285750" indent="-285750" algn="just">
              <a:lnSpc>
                <a:spcPct val="115000"/>
              </a:lnSpc>
            </a:pPr>
            <a:r>
              <a:rPr lang="bg-BG" sz="1800" b="1" dirty="0">
                <a:effectLst/>
                <a:latin typeface="Verdana" panose="020B0604030504040204" pitchFamily="34" charset="0"/>
                <a:ea typeface="Verdana" panose="020B0604030504040204" pitchFamily="34" charset="0"/>
                <a:cs typeface="Times New Roman" panose="02020603050405020304" pitchFamily="18" charset="0"/>
              </a:rPr>
              <a:t>Единодушно социалните предприемачи отбелязват, че държавата трябва да се заеме с програми за делегирана дейност за социалните предприятия, тъй като те осигуряват заетост на хора от уязвимите групи, а по този начин спестяват на държавата разходи за социални помощи и </a:t>
            </a:r>
            <a:r>
              <a:rPr lang="bg-BG" sz="1800" b="1" dirty="0" err="1">
                <a:effectLst/>
                <a:latin typeface="Verdana" panose="020B0604030504040204" pitchFamily="34" charset="0"/>
                <a:ea typeface="Verdana" panose="020B0604030504040204" pitchFamily="34" charset="0"/>
                <a:cs typeface="Times New Roman" panose="02020603050405020304" pitchFamily="18" charset="0"/>
              </a:rPr>
              <a:t>обещетения</a:t>
            </a:r>
            <a:r>
              <a:rPr lang="bg-BG" sz="1800" b="1" dirty="0">
                <a:effectLst/>
                <a:latin typeface="Verdana" panose="020B0604030504040204" pitchFamily="34" charset="0"/>
                <a:ea typeface="Verdana" panose="020B0604030504040204" pitchFamily="34" charset="0"/>
                <a:cs typeface="Times New Roman" panose="02020603050405020304" pitchFamily="18" charset="0"/>
              </a:rPr>
              <a:t> за безработица.</a:t>
            </a:r>
            <a:endParaRPr lang="en-US" sz="1800" b="1" dirty="0">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15000"/>
              </a:lnSpc>
            </a:pPr>
            <a:r>
              <a:rPr lang="bg-BG" sz="1800" b="1" dirty="0">
                <a:effectLst/>
                <a:latin typeface="Verdana" panose="020B0604030504040204" pitchFamily="34" charset="0"/>
                <a:ea typeface="Verdana" panose="020B0604030504040204" pitchFamily="34" charset="0"/>
                <a:cs typeface="Times New Roman" panose="02020603050405020304" pitchFamily="18" charset="0"/>
              </a:rPr>
              <a:t>Трябва да бъде въведена форма за наемане на хора от уязвимите групи по модел на граждански договор или договор за изработка, тъй като често наетите лица нямат изградени трудови навици, често отсъстват от работа (болнични), работят по- бавно поради естеството на физическо или психическо заболяване.</a:t>
            </a:r>
            <a:endParaRPr lang="en-US" sz="1800" b="1" dirty="0">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15000"/>
              </a:lnSpc>
            </a:pPr>
            <a:r>
              <a:rPr lang="bg-BG" sz="1800" b="1" dirty="0">
                <a:effectLst/>
                <a:latin typeface="Verdana" panose="020B0604030504040204" pitchFamily="34" charset="0"/>
                <a:ea typeface="Verdana" panose="020B0604030504040204" pitchFamily="34" charset="0"/>
                <a:cs typeface="Times New Roman" panose="02020603050405020304" pitchFamily="18" charset="0"/>
              </a:rPr>
              <a:t>Отбелязват за непосилно изплащането на заплати на трудов договор( минимална заплата 710 лв.), тъй като производителността не е голяма.  Производство- оборот- печалба. </a:t>
            </a:r>
            <a:endParaRPr lang="en-US" sz="1800" b="1" dirty="0">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15000"/>
              </a:lnSpc>
              <a:spcAft>
                <a:spcPts val="1000"/>
              </a:spcAft>
            </a:pPr>
            <a:r>
              <a:rPr lang="bg-BG" sz="1800" b="1" dirty="0">
                <a:effectLst/>
                <a:latin typeface="Verdana" panose="020B0604030504040204" pitchFamily="34" charset="0"/>
                <a:ea typeface="Verdana" panose="020B0604030504040204" pitchFamily="34" charset="0"/>
                <a:cs typeface="Times New Roman" panose="02020603050405020304" pitchFamily="18" charset="0"/>
              </a:rPr>
              <a:t>Отчита се необходимостта за корекция в критериите за регистрация, която би довела до по- голям процент регистрирани социални предприятия.</a:t>
            </a:r>
            <a:endParaRPr lang="en-US" sz="1800" b="1" dirty="0">
              <a:effectLst/>
              <a:latin typeface="Verdana" panose="020B0604030504040204" pitchFamily="34" charset="0"/>
              <a:ea typeface="Verdana" panose="020B0604030504040204" pitchFamily="34" charset="0"/>
              <a:cs typeface="Times New Roman" panose="02020603050405020304" pitchFamily="18" charset="0"/>
            </a:endParaRPr>
          </a:p>
          <a:p>
            <a:endParaRPr lang="en-US" sz="1800" dirty="0"/>
          </a:p>
        </p:txBody>
      </p:sp>
      <p:sp>
        <p:nvSpPr>
          <p:cNvPr id="9" name="Заглавие 1">
            <a:extLst>
              <a:ext uri="{FF2B5EF4-FFF2-40B4-BE49-F238E27FC236}">
                <a16:creationId xmlns:a16="http://schemas.microsoft.com/office/drawing/2014/main" id="{A18CB5BD-CA7E-46AE-9210-9F7F1F364A99}"/>
              </a:ext>
            </a:extLst>
          </p:cNvPr>
          <p:cNvSpPr>
            <a:spLocks noGrp="1"/>
          </p:cNvSpPr>
          <p:nvPr>
            <p:ph type="title"/>
          </p:nvPr>
        </p:nvSpPr>
        <p:spPr>
          <a:xfrm>
            <a:off x="1217614" y="685800"/>
            <a:ext cx="9753600" cy="685800"/>
          </a:xfrm>
        </p:spPr>
        <p:txBody>
          <a:bodyPr>
            <a:normAutofit/>
          </a:bodyPr>
          <a:lstStyle/>
          <a:p>
            <a:pPr algn="ctr"/>
            <a:r>
              <a:rPr lang="bg-BG" sz="3600" b="1" dirty="0" err="1">
                <a:latin typeface="Verdana" panose="020B0604030504040204" pitchFamily="34" charset="0"/>
                <a:ea typeface="Verdana" panose="020B0604030504040204" pitchFamily="34" charset="0"/>
              </a:rPr>
              <a:t>ИЗвОДИ</a:t>
            </a:r>
            <a:endParaRPr lang="en-US" sz="3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4130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59B30C2C-DFCB-EF53-1DF1-3882F2F33A6A}"/>
              </a:ext>
            </a:extLst>
          </p:cNvPr>
          <p:cNvSpPr>
            <a:spLocks noGrp="1"/>
          </p:cNvSpPr>
          <p:nvPr>
            <p:ph type="title"/>
          </p:nvPr>
        </p:nvSpPr>
        <p:spPr/>
        <p:txBody>
          <a:bodyPr>
            <a:normAutofit/>
          </a:bodyPr>
          <a:lstStyle/>
          <a:p>
            <a:pPr algn="ctr"/>
            <a:r>
              <a:rPr lang="bg-BG" sz="3600" b="1" dirty="0">
                <a:latin typeface="Verdana" panose="020B0604030504040204" pitchFamily="34" charset="0"/>
                <a:ea typeface="Verdana" panose="020B0604030504040204" pitchFamily="34" charset="0"/>
              </a:rPr>
              <a:t>Препоръки</a:t>
            </a:r>
            <a:endParaRPr lang="en-US" sz="3600" b="1" dirty="0">
              <a:latin typeface="Verdana" panose="020B0604030504040204" pitchFamily="34" charset="0"/>
              <a:ea typeface="Verdana" panose="020B0604030504040204" pitchFamily="34" charset="0"/>
            </a:endParaRPr>
          </a:p>
        </p:txBody>
      </p:sp>
      <p:sp>
        <p:nvSpPr>
          <p:cNvPr id="3" name="Контейнер за съдържание 2">
            <a:extLst>
              <a:ext uri="{FF2B5EF4-FFF2-40B4-BE49-F238E27FC236}">
                <a16:creationId xmlns:a16="http://schemas.microsoft.com/office/drawing/2014/main" id="{D6DAB54D-8DC1-32DA-8C47-FDBE9FF0370A}"/>
              </a:ext>
            </a:extLst>
          </p:cNvPr>
          <p:cNvSpPr>
            <a:spLocks noGrp="1"/>
          </p:cNvSpPr>
          <p:nvPr>
            <p:ph sz="half" idx="1"/>
          </p:nvPr>
        </p:nvSpPr>
        <p:spPr>
          <a:xfrm>
            <a:off x="1233278" y="1905000"/>
            <a:ext cx="9890333" cy="4267200"/>
          </a:xfrm>
        </p:spPr>
        <p:txBody>
          <a:bodyPr>
            <a:normAutofit/>
          </a:bodyPr>
          <a:lstStyle/>
          <a:p>
            <a:r>
              <a:rPr lang="bg-BG" dirty="0">
                <a:latin typeface="Verdana" panose="020B0604030504040204" pitchFamily="34" charset="0"/>
                <a:ea typeface="Verdana" panose="020B0604030504040204" pitchFamily="34" charset="0"/>
              </a:rPr>
              <a:t>За да се увеличи интереса към регистрация по ЗПССИ е необходимо:</a:t>
            </a:r>
            <a:endParaRPr lang="en-US"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bg-BG" dirty="0">
                <a:latin typeface="Verdana" panose="020B0604030504040204" pitchFamily="34" charset="0"/>
                <a:ea typeface="Verdana" panose="020B0604030504040204" pitchFamily="34" charset="0"/>
              </a:rPr>
              <a:t>  прецизиране и промяна на критериите за регистрация по ЗПССИ</a:t>
            </a:r>
            <a:r>
              <a:rPr lang="en-US" dirty="0">
                <a:latin typeface="Verdana" panose="020B0604030504040204" pitchFamily="34" charset="0"/>
                <a:ea typeface="Verdana" panose="020B0604030504040204" pitchFamily="34" charset="0"/>
              </a:rPr>
              <a:t>.</a:t>
            </a:r>
            <a:endParaRPr lang="bg-BG" dirty="0">
              <a:latin typeface="Verdana" panose="020B0604030504040204" pitchFamily="34" charset="0"/>
              <a:ea typeface="Verdana" panose="020B0604030504040204" pitchFamily="34" charset="0"/>
            </a:endParaRPr>
          </a:p>
          <a:p>
            <a:pPr>
              <a:buFont typeface="Wingdings" panose="05000000000000000000" pitchFamily="2" charset="2"/>
              <a:buChar char="Ø"/>
            </a:pPr>
            <a:r>
              <a:rPr lang="bg-BG" dirty="0">
                <a:latin typeface="Verdana" panose="020B0604030504040204" pitchFamily="34" charset="0"/>
                <a:ea typeface="Verdana" panose="020B0604030504040204" pitchFamily="34" charset="0"/>
              </a:rPr>
              <a:t>  въвеждане на повече финансови облекчения и форми на финансиране от страна на държавата.</a:t>
            </a:r>
          </a:p>
          <a:p>
            <a:pPr>
              <a:buFont typeface="Wingdings" panose="05000000000000000000" pitchFamily="2" charset="2"/>
              <a:buChar char="Ø"/>
            </a:pPr>
            <a:r>
              <a:rPr lang="bg-BG" dirty="0">
                <a:latin typeface="Verdana" panose="020B0604030504040204" pitchFamily="34" charset="0"/>
                <a:ea typeface="Verdana" panose="020B0604030504040204" pitchFamily="34" charset="0"/>
              </a:rPr>
              <a:t>  даването на повече гласност, от страна на държавата, за дейността на социалното предприемачество и ползите му за цялото общество.</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329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a:extLst>
              <a:ext uri="{FF2B5EF4-FFF2-40B4-BE49-F238E27FC236}">
                <a16:creationId xmlns:a16="http://schemas.microsoft.com/office/drawing/2014/main" id="{E8B292A9-9E53-4043-6C12-506CD663E27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363"/>
                    </a14:imgEffect>
                    <a14:imgEffect>
                      <a14:saturation sat="317000"/>
                    </a14:imgEffect>
                    <a14:imgEffect>
                      <a14:brightnessContrast bright="40000" contrast="-20000"/>
                    </a14:imgEffect>
                  </a14:imgLayer>
                </a14:imgProps>
              </a:ext>
            </a:extLst>
          </a:blip>
          <a:stretch>
            <a:fillRect/>
          </a:stretch>
        </p:blipFill>
        <p:spPr>
          <a:xfrm>
            <a:off x="303212" y="445770"/>
            <a:ext cx="11125200" cy="6137592"/>
          </a:xfrm>
          <a:prstGeom prst="rect">
            <a:avLst/>
          </a:prstGeom>
        </p:spPr>
      </p:pic>
      <p:sp>
        <p:nvSpPr>
          <p:cNvPr id="4" name="Заглавие 3"/>
          <p:cNvSpPr>
            <a:spLocks noGrp="1"/>
          </p:cNvSpPr>
          <p:nvPr>
            <p:ph type="title"/>
          </p:nvPr>
        </p:nvSpPr>
        <p:spPr>
          <a:xfrm>
            <a:off x="1217614" y="274638"/>
            <a:ext cx="9753600" cy="3687762"/>
          </a:xfrm>
        </p:spPr>
        <p:txBody>
          <a:bodyPr rtlCol="0">
            <a:normAutofit/>
          </a:bodyPr>
          <a:lstStyle/>
          <a:p>
            <a:pPr algn="ctr" rtl="0"/>
            <a:r>
              <a:rPr lang="bg-BG" sz="6000" dirty="0">
                <a:solidFill>
                  <a:schemeClr val="tx1"/>
                </a:solidFill>
                <a:latin typeface="Verdana" panose="020B0604030504040204" pitchFamily="34" charset="0"/>
                <a:ea typeface="Verdana" panose="020B0604030504040204" pitchFamily="34" charset="0"/>
              </a:rPr>
              <a:t>Благодаря </a:t>
            </a:r>
            <a:br>
              <a:rPr lang="bg-BG" sz="6000" dirty="0">
                <a:solidFill>
                  <a:schemeClr val="tx1"/>
                </a:solidFill>
                <a:latin typeface="Verdana" panose="020B0604030504040204" pitchFamily="34" charset="0"/>
                <a:ea typeface="Verdana" panose="020B0604030504040204" pitchFamily="34" charset="0"/>
              </a:rPr>
            </a:br>
            <a:r>
              <a:rPr lang="bg-BG" sz="6000" dirty="0">
                <a:solidFill>
                  <a:schemeClr val="tx1"/>
                </a:solidFill>
                <a:latin typeface="Verdana" panose="020B0604030504040204" pitchFamily="34" charset="0"/>
                <a:ea typeface="Verdana" panose="020B0604030504040204" pitchFamily="34" charset="0"/>
              </a:rPr>
              <a:t>за </a:t>
            </a:r>
            <a:br>
              <a:rPr lang="bg-BG" sz="6000" dirty="0">
                <a:solidFill>
                  <a:schemeClr val="tx1"/>
                </a:solidFill>
                <a:latin typeface="Verdana" panose="020B0604030504040204" pitchFamily="34" charset="0"/>
                <a:ea typeface="Verdana" panose="020B0604030504040204" pitchFamily="34" charset="0"/>
              </a:rPr>
            </a:br>
            <a:r>
              <a:rPr lang="bg-BG" sz="6000" dirty="0">
                <a:solidFill>
                  <a:schemeClr val="tx1"/>
                </a:solidFill>
                <a:latin typeface="Verdana" panose="020B0604030504040204" pitchFamily="34" charset="0"/>
                <a:ea typeface="Verdana" panose="020B0604030504040204" pitchFamily="34" charset="0"/>
              </a:rPr>
              <a:t>вниманието!</a:t>
            </a:r>
          </a:p>
        </p:txBody>
      </p:sp>
      <p:sp>
        <p:nvSpPr>
          <p:cNvPr id="9" name="Текстово поле 8">
            <a:extLst>
              <a:ext uri="{FF2B5EF4-FFF2-40B4-BE49-F238E27FC236}">
                <a16:creationId xmlns:a16="http://schemas.microsoft.com/office/drawing/2014/main" id="{024FDD43-CDBD-4F01-B0E8-C89BB90A5436}"/>
              </a:ext>
            </a:extLst>
          </p:cNvPr>
          <p:cNvSpPr txBox="1"/>
          <p:nvPr/>
        </p:nvSpPr>
        <p:spPr>
          <a:xfrm>
            <a:off x="455612" y="4800600"/>
            <a:ext cx="11125200" cy="1421928"/>
          </a:xfrm>
          <a:prstGeom prst="rect">
            <a:avLst/>
          </a:prstGeom>
          <a:noFill/>
          <a:ln>
            <a:solidFill>
              <a:schemeClr val="bg2"/>
            </a:solidFill>
          </a:ln>
        </p:spPr>
        <p:txBody>
          <a:bodyPr wrap="square" rtlCol="0">
            <a:spAutoFit/>
          </a:bodyPr>
          <a:lstStyle/>
          <a:p>
            <a:pPr>
              <a:lnSpc>
                <a:spcPct val="90000"/>
              </a:lnSpc>
            </a:pPr>
            <a:r>
              <a:rPr lang="bg-BG" sz="2400" dirty="0">
                <a:latin typeface="Verdana" panose="020B0604030504040204" pitchFamily="34" charset="0"/>
                <a:ea typeface="Verdana" panose="020B0604030504040204" pitchFamily="34" charset="0"/>
              </a:rPr>
              <a:t>Александрина </a:t>
            </a:r>
            <a:r>
              <a:rPr lang="bg-BG" sz="2400" dirty="0" err="1">
                <a:latin typeface="Verdana" panose="020B0604030504040204" pitchFamily="34" charset="0"/>
                <a:ea typeface="Verdana" panose="020B0604030504040204" pitchFamily="34" charset="0"/>
              </a:rPr>
              <a:t>Юлианова</a:t>
            </a:r>
            <a:r>
              <a:rPr lang="bg-BG" sz="2400" dirty="0">
                <a:latin typeface="Verdana" panose="020B0604030504040204" pitchFamily="34" charset="0"/>
                <a:ea typeface="Verdana" panose="020B0604030504040204" pitchFamily="34" charset="0"/>
              </a:rPr>
              <a:t> Кисьова</a:t>
            </a:r>
            <a:endParaRPr lang="en-US" sz="2400" dirty="0">
              <a:latin typeface="Verdana" panose="020B0604030504040204" pitchFamily="34" charset="0"/>
              <a:ea typeface="Verdana" panose="020B0604030504040204" pitchFamily="34" charset="0"/>
            </a:endParaRPr>
          </a:p>
          <a:p>
            <a:pPr>
              <a:lnSpc>
                <a:spcPct val="90000"/>
              </a:lnSpc>
            </a:pPr>
            <a:r>
              <a:rPr lang="bg-BG" sz="2400" dirty="0">
                <a:latin typeface="Verdana" panose="020B0604030504040204" pitchFamily="34" charset="0"/>
                <a:ea typeface="Verdana" panose="020B0604030504040204" pitchFamily="34" charset="0"/>
              </a:rPr>
              <a:t>Докторант </a:t>
            </a:r>
            <a:endParaRPr lang="en-US" sz="2400" dirty="0">
              <a:latin typeface="Verdana" panose="020B0604030504040204" pitchFamily="34" charset="0"/>
              <a:ea typeface="Verdana" panose="020B0604030504040204" pitchFamily="34" charset="0"/>
            </a:endParaRPr>
          </a:p>
          <a:p>
            <a:pPr>
              <a:lnSpc>
                <a:spcPct val="90000"/>
              </a:lnSpc>
            </a:pPr>
            <a:r>
              <a:rPr lang="en-US" sz="2400" dirty="0">
                <a:latin typeface="Verdana" panose="020B0604030504040204" pitchFamily="34" charset="0"/>
                <a:ea typeface="Verdana" panose="020B0604030504040204" pitchFamily="34" charset="0"/>
              </a:rPr>
              <a:t>aalexkisiova@gmail.com</a:t>
            </a:r>
          </a:p>
          <a:p>
            <a:pPr>
              <a:lnSpc>
                <a:spcPct val="90000"/>
              </a:lnSpc>
            </a:pPr>
            <a:endParaRPr lang="en-US" sz="2400" dirty="0" err="1">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3235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Заглавие 2"/>
          <p:cNvSpPr>
            <a:spLocks noGrp="1"/>
          </p:cNvSpPr>
          <p:nvPr>
            <p:ph type="title"/>
          </p:nvPr>
        </p:nvSpPr>
        <p:spPr>
          <a:xfrm>
            <a:off x="1217612" y="685800"/>
            <a:ext cx="9753600" cy="685800"/>
          </a:xfrm>
        </p:spPr>
        <p:txBody>
          <a:bodyPr rtlCol="0"/>
          <a:lstStyle/>
          <a:p>
            <a:pPr algn="ctr" rtl="0"/>
            <a:r>
              <a:rPr lang="bg-BG" b="1" dirty="0">
                <a:effectLst/>
                <a:latin typeface="Verdana" panose="020B0604030504040204" pitchFamily="34" charset="0"/>
                <a:ea typeface="Verdana" panose="020B0604030504040204" pitchFamily="34" charset="0"/>
              </a:rPr>
              <a:t>Емпирично изследване</a:t>
            </a:r>
            <a:endParaRPr lang="bg-BG" b="1" dirty="0">
              <a:latin typeface="Verdana" panose="020B0604030504040204" pitchFamily="34" charset="0"/>
              <a:ea typeface="Verdana" panose="020B0604030504040204" pitchFamily="34" charset="0"/>
            </a:endParaRPr>
          </a:p>
        </p:txBody>
      </p:sp>
      <p:sp>
        <p:nvSpPr>
          <p:cNvPr id="2" name="Контейнер за съдържание 1"/>
          <p:cNvSpPr>
            <a:spLocks noGrp="1"/>
          </p:cNvSpPr>
          <p:nvPr>
            <p:ph idx="1"/>
          </p:nvPr>
        </p:nvSpPr>
        <p:spPr>
          <a:xfrm>
            <a:off x="1217614" y="1371600"/>
            <a:ext cx="9753600" cy="4800600"/>
          </a:xfrm>
        </p:spPr>
        <p:txBody>
          <a:bodyPr rtlCol="0"/>
          <a:lstStyle/>
          <a:p>
            <a:pPr rtl="0"/>
            <a:r>
              <a:rPr lang="bg-BG" sz="2000" dirty="0">
                <a:latin typeface="Verdana" panose="020B0604030504040204" pitchFamily="34" charset="0"/>
                <a:ea typeface="Verdana" panose="020B0604030504040204" pitchFamily="34" charset="0"/>
              </a:rPr>
              <a:t>Част от дисертационен труд на тема: </a:t>
            </a:r>
            <a:r>
              <a:rPr lang="ru-RU" sz="2000" b="1" dirty="0">
                <a:latin typeface="Verdana" panose="020B0604030504040204" pitchFamily="34" charset="0"/>
                <a:ea typeface="Verdana" panose="020B0604030504040204" pitchFamily="34" charset="0"/>
              </a:rPr>
              <a:t>„</a:t>
            </a:r>
            <a:r>
              <a:rPr lang="ru-RU" sz="2000" b="1" dirty="0" err="1">
                <a:latin typeface="Verdana" panose="020B0604030504040204" pitchFamily="34" charset="0"/>
                <a:ea typeface="Verdana" panose="020B0604030504040204" pitchFamily="34" charset="0"/>
              </a:rPr>
              <a:t>Създаване</a:t>
            </a:r>
            <a:r>
              <a:rPr lang="ru-RU" sz="2000" b="1" dirty="0">
                <a:latin typeface="Verdana" panose="020B0604030504040204" pitchFamily="34" charset="0"/>
                <a:ea typeface="Verdana" panose="020B0604030504040204" pitchFamily="34" charset="0"/>
              </a:rPr>
              <a:t> и управление на </a:t>
            </a:r>
            <a:r>
              <a:rPr lang="ru-RU" sz="2000" b="1" dirty="0" err="1">
                <a:latin typeface="Verdana" panose="020B0604030504040204" pitchFamily="34" charset="0"/>
                <a:ea typeface="Verdana" panose="020B0604030504040204" pitchFamily="34" charset="0"/>
              </a:rPr>
              <a:t>социални</a:t>
            </a:r>
            <a:r>
              <a:rPr lang="ru-RU" sz="2000" b="1" dirty="0">
                <a:latin typeface="Verdana" panose="020B0604030504040204" pitchFamily="34" charset="0"/>
                <a:ea typeface="Verdana" panose="020B0604030504040204" pitchFamily="34" charset="0"/>
              </a:rPr>
              <a:t> предприятия </a:t>
            </a:r>
            <a:r>
              <a:rPr lang="ru-RU" sz="2000" b="1" dirty="0" err="1">
                <a:latin typeface="Verdana" panose="020B0604030504040204" pitchFamily="34" charset="0"/>
                <a:ea typeface="Verdana" panose="020B0604030504040204" pitchFamily="34" charset="0"/>
              </a:rPr>
              <a:t>към</a:t>
            </a:r>
            <a:r>
              <a:rPr lang="ru-RU" sz="2000" b="1" dirty="0">
                <a:latin typeface="Verdana" panose="020B0604030504040204" pitchFamily="34" charset="0"/>
                <a:ea typeface="Verdana" panose="020B0604030504040204" pitchFamily="34" charset="0"/>
              </a:rPr>
              <a:t> организации за </a:t>
            </a:r>
            <a:r>
              <a:rPr lang="ru-RU" sz="2000" b="1" dirty="0" err="1">
                <a:latin typeface="Verdana" panose="020B0604030504040204" pitchFamily="34" charset="0"/>
                <a:ea typeface="Verdana" panose="020B0604030504040204" pitchFamily="34" charset="0"/>
              </a:rPr>
              <a:t>социална</a:t>
            </a:r>
            <a:r>
              <a:rPr lang="ru-RU" sz="2000" b="1" dirty="0">
                <a:latin typeface="Verdana" panose="020B0604030504040204" pitchFamily="34" charset="0"/>
                <a:ea typeface="Verdana" panose="020B0604030504040204" pitchFamily="34" charset="0"/>
              </a:rPr>
              <a:t> работа” </a:t>
            </a:r>
            <a:endParaRPr lang="bg-BG" sz="2000" b="1" dirty="0">
              <a:latin typeface="Verdana" panose="020B0604030504040204" pitchFamily="34" charset="0"/>
              <a:ea typeface="Verdana" panose="020B0604030504040204" pitchFamily="34" charset="0"/>
            </a:endParaRPr>
          </a:p>
          <a:p>
            <a:pPr rtl="0"/>
            <a:r>
              <a:rPr lang="bg-BG" sz="2000" dirty="0">
                <a:latin typeface="Verdana" panose="020B0604030504040204" pitchFamily="34" charset="0"/>
                <a:ea typeface="Verdana" panose="020B0604030504040204" pitchFamily="34" charset="0"/>
              </a:rPr>
              <a:t>Използван метод</a:t>
            </a:r>
            <a:r>
              <a:rPr lang="en-US" sz="2000" dirty="0">
                <a:latin typeface="Verdana" panose="020B0604030504040204" pitchFamily="34" charset="0"/>
                <a:ea typeface="Verdana" panose="020B0604030504040204" pitchFamily="34" charset="0"/>
              </a:rPr>
              <a:t>:</a:t>
            </a:r>
            <a:r>
              <a:rPr lang="bg-BG" sz="2000" dirty="0">
                <a:latin typeface="Verdana" panose="020B0604030504040204" pitchFamily="34" charset="0"/>
                <a:ea typeface="Verdana" panose="020B0604030504040204" pitchFamily="34" charset="0"/>
              </a:rPr>
              <a:t> Анкета</a:t>
            </a:r>
          </a:p>
          <a:p>
            <a:pPr rtl="0"/>
            <a:r>
              <a:rPr lang="bg-BG" sz="2000" dirty="0">
                <a:latin typeface="Verdana" panose="020B0604030504040204" pitchFamily="34" charset="0"/>
                <a:ea typeface="Verdana" panose="020B0604030504040204" pitchFamily="34" charset="0"/>
              </a:rPr>
              <a:t>Цел: проучване на мненията и нагласите на ръководителите на социалните предприятия относно действащия Закон на предприятията на социалната и солидарната икономика.</a:t>
            </a:r>
            <a:r>
              <a:rPr lang="ru-RU" sz="2000" dirty="0">
                <a:latin typeface="Verdana" panose="020B0604030504040204" pitchFamily="34" charset="0"/>
                <a:ea typeface="Verdana" panose="020B0604030504040204" pitchFamily="34" charset="0"/>
              </a:rPr>
              <a:t> До </a:t>
            </a:r>
            <a:r>
              <a:rPr lang="ru-RU" sz="2000" dirty="0" err="1">
                <a:latin typeface="Verdana" panose="020B0604030504040204" pitchFamily="34" charset="0"/>
                <a:ea typeface="Verdana" panose="020B0604030504040204" pitchFamily="34" charset="0"/>
              </a:rPr>
              <a:t>каква</a:t>
            </a:r>
            <a:r>
              <a:rPr lang="ru-RU" sz="2000" dirty="0">
                <a:latin typeface="Verdana" panose="020B0604030504040204" pitchFamily="34" charset="0"/>
                <a:ea typeface="Verdana" panose="020B0604030504040204" pitchFamily="34" charset="0"/>
              </a:rPr>
              <a:t> степен </a:t>
            </a:r>
            <a:r>
              <a:rPr lang="ru-RU" sz="2000" dirty="0" err="1">
                <a:latin typeface="Verdana" panose="020B0604030504040204" pitchFamily="34" charset="0"/>
                <a:ea typeface="Verdana" panose="020B0604030504040204" pitchFamily="34" charset="0"/>
              </a:rPr>
              <a:t>съществуващият</a:t>
            </a:r>
            <a:r>
              <a:rPr lang="ru-RU" sz="2000" dirty="0">
                <a:latin typeface="Verdana" panose="020B0604030504040204" pitchFamily="34" charset="0"/>
                <a:ea typeface="Verdana" panose="020B0604030504040204" pitchFamily="34" charset="0"/>
              </a:rPr>
              <a:t> закон е </a:t>
            </a:r>
            <a:r>
              <a:rPr lang="ru-RU" sz="2000" dirty="0" err="1">
                <a:latin typeface="Verdana" panose="020B0604030504040204" pitchFamily="34" charset="0"/>
                <a:ea typeface="Verdana" panose="020B0604030504040204" pitchFamily="34" charset="0"/>
              </a:rPr>
              <a:t>улеснил</a:t>
            </a:r>
            <a:r>
              <a:rPr lang="ru-RU" sz="2000" dirty="0">
                <a:latin typeface="Verdana" panose="020B0604030504040204" pitchFamily="34" charset="0"/>
                <a:ea typeface="Verdana" panose="020B0604030504040204" pitchFamily="34" charset="0"/>
              </a:rPr>
              <a:t> </a:t>
            </a:r>
            <a:r>
              <a:rPr lang="ru-RU" sz="2000" dirty="0" err="1">
                <a:latin typeface="Verdana" panose="020B0604030504040204" pitchFamily="34" charset="0"/>
                <a:ea typeface="Verdana" panose="020B0604030504040204" pitchFamily="34" charset="0"/>
              </a:rPr>
              <a:t>дейността</a:t>
            </a:r>
            <a:r>
              <a:rPr lang="ru-RU" sz="2000" dirty="0">
                <a:latin typeface="Verdana" panose="020B0604030504040204" pitchFamily="34" charset="0"/>
                <a:ea typeface="Verdana" panose="020B0604030504040204" pitchFamily="34" charset="0"/>
              </a:rPr>
              <a:t> на </a:t>
            </a:r>
            <a:r>
              <a:rPr lang="ru-RU" sz="2000" dirty="0" err="1">
                <a:latin typeface="Verdana" panose="020B0604030504040204" pitchFamily="34" charset="0"/>
                <a:ea typeface="Verdana" panose="020B0604030504040204" pitchFamily="34" charset="0"/>
              </a:rPr>
              <a:t>социалните</a:t>
            </a:r>
            <a:r>
              <a:rPr lang="ru-RU" sz="2000" dirty="0">
                <a:latin typeface="Verdana" panose="020B0604030504040204" pitchFamily="34" charset="0"/>
                <a:ea typeface="Verdana" panose="020B0604030504040204" pitchFamily="34" charset="0"/>
              </a:rPr>
              <a:t> предприятия, </a:t>
            </a:r>
            <a:r>
              <a:rPr lang="ru-RU" sz="2000" dirty="0" err="1">
                <a:latin typeface="Verdana" panose="020B0604030504040204" pitchFamily="34" charset="0"/>
                <a:ea typeface="Verdana" panose="020B0604030504040204" pitchFamily="34" charset="0"/>
              </a:rPr>
              <a:t>какви</a:t>
            </a:r>
            <a:r>
              <a:rPr lang="ru-RU" sz="2000" dirty="0">
                <a:latin typeface="Verdana" panose="020B0604030504040204" pitchFamily="34" charset="0"/>
                <a:ea typeface="Verdana" panose="020B0604030504040204" pitchFamily="34" charset="0"/>
              </a:rPr>
              <a:t> </a:t>
            </a:r>
            <a:r>
              <a:rPr lang="ru-RU" sz="2000" dirty="0" err="1">
                <a:latin typeface="Verdana" panose="020B0604030504040204" pitchFamily="34" charset="0"/>
                <a:ea typeface="Verdana" panose="020B0604030504040204" pitchFamily="34" charset="0"/>
              </a:rPr>
              <a:t>са</a:t>
            </a:r>
            <a:r>
              <a:rPr lang="ru-RU" sz="2000" dirty="0">
                <a:latin typeface="Verdana" panose="020B0604030504040204" pitchFamily="34" charset="0"/>
                <a:ea typeface="Verdana" panose="020B0604030504040204" pitchFamily="34" charset="0"/>
              </a:rPr>
              <a:t> ползите от </a:t>
            </a:r>
            <a:r>
              <a:rPr lang="ru-RU" sz="2000" dirty="0" err="1">
                <a:latin typeface="Verdana" panose="020B0604030504040204" pitchFamily="34" charset="0"/>
                <a:ea typeface="Verdana" panose="020B0604030504040204" pitchFamily="34" charset="0"/>
              </a:rPr>
              <a:t>регистрацията</a:t>
            </a:r>
            <a:r>
              <a:rPr lang="ru-RU" sz="2000" dirty="0">
                <a:latin typeface="Verdana" panose="020B0604030504040204" pitchFamily="34" charset="0"/>
                <a:ea typeface="Verdana" panose="020B0604030504040204" pitchFamily="34" charset="0"/>
              </a:rPr>
              <a:t>, </a:t>
            </a:r>
            <a:r>
              <a:rPr lang="ru-RU" sz="2000" dirty="0" err="1">
                <a:latin typeface="Verdana" panose="020B0604030504040204" pitchFamily="34" charset="0"/>
                <a:ea typeface="Verdana" panose="020B0604030504040204" pitchFamily="34" charset="0"/>
              </a:rPr>
              <a:t>възможностите</a:t>
            </a:r>
            <a:r>
              <a:rPr lang="ru-RU" sz="2000" dirty="0">
                <a:latin typeface="Verdana" panose="020B0604030504040204" pitchFamily="34" charset="0"/>
                <a:ea typeface="Verdana" panose="020B0604030504040204" pitchFamily="34" charset="0"/>
              </a:rPr>
              <a:t> за </a:t>
            </a:r>
            <a:r>
              <a:rPr lang="ru-RU" sz="2000" dirty="0" err="1">
                <a:latin typeface="Verdana" panose="020B0604030504040204" pitchFamily="34" charset="0"/>
                <a:ea typeface="Verdana" panose="020B0604030504040204" pitchFamily="34" charset="0"/>
              </a:rPr>
              <a:t>финансиране</a:t>
            </a:r>
            <a:r>
              <a:rPr lang="ru-RU" sz="2000" dirty="0">
                <a:latin typeface="Verdana" panose="020B0604030504040204" pitchFamily="34" charset="0"/>
                <a:ea typeface="Verdana" panose="020B0604030504040204" pitchFamily="34" charset="0"/>
              </a:rPr>
              <a:t> и </a:t>
            </a:r>
            <a:r>
              <a:rPr lang="ru-RU" sz="2000" dirty="0" err="1">
                <a:latin typeface="Verdana" panose="020B0604030504040204" pitchFamily="34" charset="0"/>
                <a:ea typeface="Verdana" panose="020B0604030504040204" pitchFamily="34" charset="0"/>
              </a:rPr>
              <a:t>дриги</a:t>
            </a:r>
            <a:r>
              <a:rPr lang="ru-RU" sz="2000" dirty="0">
                <a:latin typeface="Verdana" panose="020B0604030504040204" pitchFamily="34" charset="0"/>
                <a:ea typeface="Verdana" panose="020B0604030504040204" pitchFamily="34" charset="0"/>
              </a:rPr>
              <a:t> </a:t>
            </a:r>
            <a:r>
              <a:rPr lang="ru-RU" sz="2000" dirty="0" err="1">
                <a:latin typeface="Verdana" panose="020B0604030504040204" pitchFamily="34" charset="0"/>
                <a:ea typeface="Verdana" panose="020B0604030504040204" pitchFamily="34" charset="0"/>
              </a:rPr>
              <a:t>аспекти</a:t>
            </a:r>
            <a:r>
              <a:rPr lang="ru-RU" sz="2000" dirty="0">
                <a:latin typeface="Verdana" panose="020B0604030504040204" pitchFamily="34" charset="0"/>
                <a:ea typeface="Verdana" panose="020B0604030504040204" pitchFamily="34" charset="0"/>
              </a:rPr>
              <a:t>.</a:t>
            </a:r>
            <a:endParaRPr lang="bg-BG" sz="2000" dirty="0">
              <a:latin typeface="Verdana" panose="020B0604030504040204" pitchFamily="34" charset="0"/>
              <a:ea typeface="Verdana" panose="020B0604030504040204" pitchFamily="34" charset="0"/>
            </a:endParaRPr>
          </a:p>
          <a:p>
            <a:pPr rtl="0"/>
            <a:r>
              <a:rPr lang="bg-BG" sz="2000" dirty="0">
                <a:latin typeface="Verdana" panose="020B0604030504040204" pitchFamily="34" charset="0"/>
                <a:ea typeface="Verdana" panose="020B0604030504040204" pitchFamily="34" charset="0"/>
              </a:rPr>
              <a:t>Резултатите от анкетата ще бъдат използвани за разработване на Ръководство за създаване и управление на социално предприятие</a:t>
            </a:r>
            <a:r>
              <a:rPr lang="en-US" sz="2000" dirty="0">
                <a:latin typeface="Verdana" panose="020B0604030504040204" pitchFamily="34" charset="0"/>
                <a:ea typeface="Verdana" panose="020B0604030504040204" pitchFamily="34" charset="0"/>
              </a:rPr>
              <a:t>.</a:t>
            </a:r>
            <a:endParaRPr lang="bg-BG" dirty="0">
              <a:latin typeface="Verdana" panose="020B0604030504040204" pitchFamily="34" charset="0"/>
              <a:ea typeface="Verdana" panose="020B0604030504040204" pitchFamily="34" charset="0"/>
            </a:endParaRPr>
          </a:p>
          <a:p>
            <a:pPr marL="45720" indent="0" rtl="0">
              <a:buNone/>
            </a:pPr>
            <a:endParaRPr lang="bg-BG" dirty="0"/>
          </a:p>
          <a:p>
            <a:pPr marL="45720" indent="0" rtl="0">
              <a:buNone/>
            </a:pPr>
            <a:endParaRPr lang="bg-BG" dirty="0"/>
          </a:p>
        </p:txBody>
      </p:sp>
      <p:pic>
        <p:nvPicPr>
          <p:cNvPr id="6" name="Картина 5">
            <a:extLst>
              <a:ext uri="{FF2B5EF4-FFF2-40B4-BE49-F238E27FC236}">
                <a16:creationId xmlns:a16="http://schemas.microsoft.com/office/drawing/2014/main" id="{9255B9DB-3965-8AFC-45CD-FB0FB5CA6D51}"/>
              </a:ext>
            </a:extLst>
          </p:cNvPr>
          <p:cNvPicPr>
            <a:picLocks noChangeAspect="1"/>
          </p:cNvPicPr>
          <p:nvPr/>
        </p:nvPicPr>
        <p:blipFill>
          <a:blip r:embed="rId3"/>
          <a:stretch>
            <a:fillRect/>
          </a:stretch>
        </p:blipFill>
        <p:spPr>
          <a:xfrm>
            <a:off x="7694612" y="5264622"/>
            <a:ext cx="3067050" cy="1593377"/>
          </a:xfrm>
          <a:prstGeom prst="rect">
            <a:avLst/>
          </a:prstGeom>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p:cNvSpPr>
            <a:spLocks noGrp="1"/>
          </p:cNvSpPr>
          <p:nvPr>
            <p:ph type="title"/>
          </p:nvPr>
        </p:nvSpPr>
        <p:spPr>
          <a:xfrm>
            <a:off x="1217612" y="682487"/>
            <a:ext cx="9753600" cy="689113"/>
          </a:xfrm>
        </p:spPr>
        <p:txBody>
          <a:bodyPr rtlCol="0"/>
          <a:lstStyle/>
          <a:p>
            <a:pPr algn="ctr" rtl="0"/>
            <a:r>
              <a:rPr lang="bg-BG" b="1" dirty="0">
                <a:latin typeface="Verdana" panose="020B0604030504040204" pitchFamily="34" charset="0"/>
                <a:ea typeface="Verdana" panose="020B0604030504040204" pitchFamily="34" charset="0"/>
              </a:rPr>
              <a:t>Провеждане на Анкета</a:t>
            </a:r>
          </a:p>
        </p:txBody>
      </p:sp>
      <p:sp>
        <p:nvSpPr>
          <p:cNvPr id="2" name="Контейнер за съдържание 1"/>
          <p:cNvSpPr>
            <a:spLocks noGrp="1"/>
          </p:cNvSpPr>
          <p:nvPr>
            <p:ph sz="half" idx="1"/>
          </p:nvPr>
        </p:nvSpPr>
        <p:spPr>
          <a:xfrm>
            <a:off x="1233279" y="2286000"/>
            <a:ext cx="4708734" cy="3886200"/>
          </a:xfrm>
        </p:spPr>
        <p:txBody>
          <a:bodyPr rtlCol="0">
            <a:normAutofit/>
          </a:bodyPr>
          <a:lstStyle/>
          <a:p>
            <a:pPr rtl="0"/>
            <a:r>
              <a:rPr lang="bg-BG" sz="2800" dirty="0">
                <a:latin typeface="Verdana" panose="020B0604030504040204" pitchFamily="34" charset="0"/>
                <a:ea typeface="Verdana" panose="020B0604030504040204" pitchFamily="34" charset="0"/>
              </a:rPr>
              <a:t>Анкетата бе проведена в периода 15 юни- 15 юли 2022 чрез платформата </a:t>
            </a:r>
            <a:r>
              <a:rPr lang="en-US" sz="2800" dirty="0">
                <a:latin typeface="Verdana" panose="020B0604030504040204" pitchFamily="34" charset="0"/>
                <a:ea typeface="Verdana" panose="020B0604030504040204" pitchFamily="34" charset="0"/>
              </a:rPr>
              <a:t>Google Forms</a:t>
            </a:r>
            <a:r>
              <a:rPr lang="bg-BG" sz="2800" dirty="0">
                <a:latin typeface="Verdana" panose="020B0604030504040204" pitchFamily="34" charset="0"/>
                <a:ea typeface="Verdana" panose="020B0604030504040204" pitchFamily="34" charset="0"/>
              </a:rPr>
              <a:t>.</a:t>
            </a:r>
          </a:p>
        </p:txBody>
      </p:sp>
      <p:pic>
        <p:nvPicPr>
          <p:cNvPr id="8" name="Контейнер за съдържание 7">
            <a:extLst>
              <a:ext uri="{FF2B5EF4-FFF2-40B4-BE49-F238E27FC236}">
                <a16:creationId xmlns:a16="http://schemas.microsoft.com/office/drawing/2014/main" id="{EC9D5C44-0164-2300-F008-52A3EDD57B61}"/>
              </a:ext>
            </a:extLst>
          </p:cNvPr>
          <p:cNvPicPr>
            <a:picLocks noGrp="1" noChangeAspect="1"/>
          </p:cNvPicPr>
          <p:nvPr>
            <p:ph sz="half" idx="2"/>
          </p:nvPr>
        </p:nvPicPr>
        <p:blipFill>
          <a:blip r:embed="rId3"/>
          <a:stretch>
            <a:fillRect/>
          </a:stretch>
        </p:blipFill>
        <p:spPr>
          <a:xfrm>
            <a:off x="6262688" y="2133600"/>
            <a:ext cx="5673195" cy="3428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a:xfrm>
            <a:off x="1231691" y="685800"/>
            <a:ext cx="9753600" cy="762000"/>
          </a:xfrm>
        </p:spPr>
        <p:txBody>
          <a:bodyPr rtlCol="0">
            <a:normAutofit/>
          </a:bodyPr>
          <a:lstStyle/>
          <a:p>
            <a:pPr algn="ctr" rtl="0"/>
            <a:r>
              <a:rPr lang="bg-BG" sz="4400" b="1" dirty="0">
                <a:latin typeface="Verdana" panose="020B0604030504040204" pitchFamily="34" charset="0"/>
                <a:ea typeface="Verdana" panose="020B0604030504040204" pitchFamily="34" charset="0"/>
              </a:rPr>
              <a:t>Участници в Анкетата</a:t>
            </a:r>
          </a:p>
        </p:txBody>
      </p:sp>
      <p:sp>
        <p:nvSpPr>
          <p:cNvPr id="3" name="Контейнер за текст 2"/>
          <p:cNvSpPr>
            <a:spLocks noGrp="1"/>
          </p:cNvSpPr>
          <p:nvPr>
            <p:ph sz="half" idx="1"/>
          </p:nvPr>
        </p:nvSpPr>
        <p:spPr>
          <a:xfrm>
            <a:off x="1233279" y="1600200"/>
            <a:ext cx="4708734" cy="5257800"/>
          </a:xfrm>
        </p:spPr>
        <p:txBody>
          <a:bodyPr rtlCol="0">
            <a:noAutofit/>
          </a:bodyPr>
          <a:lstStyle/>
          <a:p>
            <a:pPr rtl="0"/>
            <a:r>
              <a:rPr lang="bg-BG" sz="1800" dirty="0">
                <a:effectLst/>
                <a:latin typeface="Verdana" panose="020B0604030504040204" pitchFamily="34" charset="0"/>
                <a:ea typeface="Verdana" panose="020B0604030504040204" pitchFamily="34" charset="0"/>
                <a:cs typeface="Times New Roman" panose="02020603050405020304" pitchFamily="18" charset="0"/>
              </a:rPr>
              <a:t>В анкетното проучване взеха участие общо 20 социални предприятия, работещи на територията на България. </a:t>
            </a:r>
          </a:p>
          <a:p>
            <a:pPr rtl="0"/>
            <a:r>
              <a:rPr lang="bg-BG" sz="1800" dirty="0">
                <a:effectLst/>
                <a:latin typeface="Verdana" panose="020B0604030504040204" pitchFamily="34" charset="0"/>
                <a:ea typeface="Verdana" panose="020B0604030504040204" pitchFamily="34" charset="0"/>
                <a:cs typeface="Times New Roman" panose="02020603050405020304" pitchFamily="18" charset="0"/>
              </a:rPr>
              <a:t>Всички организации са регистрирани по Закона за юридическите лица с нестопанска цел. От тях 8 са регистрирани и по ЗПССИ, 5 </a:t>
            </a:r>
            <a:r>
              <a:rPr lang="bg-BG" sz="1800" dirty="0">
                <a:latin typeface="Verdana" panose="020B0604030504040204" pitchFamily="34" charset="0"/>
                <a:ea typeface="Verdana" panose="020B0604030504040204" pitchFamily="34" charset="0"/>
                <a:cs typeface="Times New Roman" panose="02020603050405020304" pitchFamily="18" charset="0"/>
              </a:rPr>
              <a:t>функционират</a:t>
            </a:r>
            <a:r>
              <a:rPr lang="bg-BG" sz="1800" dirty="0">
                <a:effectLst/>
                <a:latin typeface="Verdana" panose="020B0604030504040204" pitchFamily="34" charset="0"/>
                <a:ea typeface="Verdana" panose="020B0604030504040204" pitchFamily="34" charset="0"/>
                <a:cs typeface="Times New Roman" panose="02020603050405020304" pitchFamily="18" charset="0"/>
              </a:rPr>
              <a:t> като  сдружения, а останалата част като фондации</a:t>
            </a:r>
            <a:r>
              <a:rPr lang="en-US" sz="1800" dirty="0">
                <a:latin typeface="Verdana" panose="020B0604030504040204" pitchFamily="34" charset="0"/>
                <a:ea typeface="Verdana" panose="020B0604030504040204" pitchFamily="34" charset="0"/>
                <a:cs typeface="Times New Roman" panose="02020603050405020304" pitchFamily="18" charset="0"/>
              </a:rPr>
              <a:t>.</a:t>
            </a:r>
            <a:endParaRPr lang="bg-BG" sz="1800" dirty="0">
              <a:effectLst/>
              <a:latin typeface="Verdana" panose="020B0604030504040204" pitchFamily="34" charset="0"/>
              <a:ea typeface="Verdana" panose="020B0604030504040204" pitchFamily="34" charset="0"/>
              <a:cs typeface="Times New Roman" panose="02020603050405020304" pitchFamily="18" charset="0"/>
            </a:endParaRPr>
          </a:p>
          <a:p>
            <a:r>
              <a:rPr lang="bg-BG" sz="1800" dirty="0">
                <a:effectLst/>
                <a:latin typeface="Verdana" panose="020B0604030504040204" pitchFamily="34" charset="0"/>
                <a:ea typeface="Verdana" panose="020B0604030504040204" pitchFamily="34" charset="0"/>
                <a:cs typeface="Times New Roman" panose="02020603050405020304" pitchFamily="18" charset="0"/>
              </a:rPr>
              <a:t>Всяко едно от тях е регистрирано и като доставчик на социална услуга по ЗСУ. </a:t>
            </a:r>
          </a:p>
          <a:p>
            <a:pPr rtl="0"/>
            <a:r>
              <a:rPr lang="bg-BG" sz="1800" dirty="0">
                <a:effectLst/>
                <a:latin typeface="Verdana" panose="020B0604030504040204" pitchFamily="34" charset="0"/>
                <a:ea typeface="Verdana" panose="020B0604030504040204" pitchFamily="34" charset="0"/>
                <a:cs typeface="Times New Roman" panose="02020603050405020304" pitchFamily="18" charset="0"/>
              </a:rPr>
              <a:t> Всички социални предприятия развиват дейността си повече от 5 години и имат съществен опит в сферата на стопанската дейност. </a:t>
            </a:r>
          </a:p>
        </p:txBody>
      </p:sp>
      <p:pic>
        <p:nvPicPr>
          <p:cNvPr id="8" name="Контейнер за съдържание 7">
            <a:extLst>
              <a:ext uri="{FF2B5EF4-FFF2-40B4-BE49-F238E27FC236}">
                <a16:creationId xmlns:a16="http://schemas.microsoft.com/office/drawing/2014/main" id="{CD420D7D-396D-705B-408F-FF1F2D987B09}"/>
              </a:ext>
            </a:extLst>
          </p:cNvPr>
          <p:cNvPicPr>
            <a:picLocks noGrp="1" noChangeAspect="1"/>
          </p:cNvPicPr>
          <p:nvPr>
            <p:ph sz="half" idx="2"/>
          </p:nvPr>
        </p:nvPicPr>
        <p:blipFill>
          <a:blip r:embed="rId3"/>
          <a:stretch>
            <a:fillRect/>
          </a:stretch>
        </p:blipFill>
        <p:spPr>
          <a:xfrm>
            <a:off x="6018212" y="2133600"/>
            <a:ext cx="4881004"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830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p:cNvSpPr>
            <a:spLocks noGrp="1"/>
          </p:cNvSpPr>
          <p:nvPr>
            <p:ph type="title"/>
          </p:nvPr>
        </p:nvSpPr>
        <p:spPr>
          <a:xfrm>
            <a:off x="1217613" y="685800"/>
            <a:ext cx="9753600" cy="685800"/>
          </a:xfrm>
        </p:spPr>
        <p:txBody>
          <a:bodyPr rtlCol="0"/>
          <a:lstStyle/>
          <a:p>
            <a:pPr algn="ctr" rtl="0"/>
            <a:r>
              <a:rPr lang="bg-BG" b="1" dirty="0">
                <a:latin typeface="Verdana" panose="020B0604030504040204" pitchFamily="34" charset="0"/>
                <a:ea typeface="Verdana" panose="020B0604030504040204" pitchFamily="34" charset="0"/>
              </a:rPr>
              <a:t>Въпроси</a:t>
            </a:r>
            <a:r>
              <a:rPr lang="bg-BG" b="1" dirty="0"/>
              <a:t> </a:t>
            </a:r>
          </a:p>
        </p:txBody>
      </p:sp>
      <p:sp>
        <p:nvSpPr>
          <p:cNvPr id="6" name="Контейнер на съдържание 5"/>
          <p:cNvSpPr>
            <a:spLocks noGrp="1"/>
          </p:cNvSpPr>
          <p:nvPr>
            <p:ph sz="half" idx="1"/>
          </p:nvPr>
        </p:nvSpPr>
        <p:spPr>
          <a:xfrm>
            <a:off x="1233278" y="1600200"/>
            <a:ext cx="6004134" cy="4572000"/>
          </a:xfrm>
        </p:spPr>
        <p:txBody>
          <a:bodyPr rtlCol="0">
            <a:normAutofit/>
          </a:bodyPr>
          <a:lstStyle/>
          <a:p>
            <a:pPr rtl="0"/>
            <a:r>
              <a:rPr lang="bg-BG" spc="-70" dirty="0">
                <a:latin typeface="Verdana" panose="020B0604030504040204" pitchFamily="34" charset="0"/>
                <a:ea typeface="Verdana" panose="020B0604030504040204" pitchFamily="34" charset="0"/>
              </a:rPr>
              <a:t>Брой</a:t>
            </a:r>
            <a:r>
              <a:rPr lang="bg-BG" b="1" spc="-70" dirty="0">
                <a:latin typeface="Verdana" panose="020B0604030504040204" pitchFamily="34" charset="0"/>
                <a:ea typeface="Verdana" panose="020B0604030504040204" pitchFamily="34" charset="0"/>
              </a:rPr>
              <a:t> </a:t>
            </a:r>
            <a:r>
              <a:rPr lang="bg-BG" spc="-70" dirty="0">
                <a:latin typeface="Verdana" panose="020B0604030504040204" pitchFamily="34" charset="0"/>
                <a:ea typeface="Verdana" panose="020B0604030504040204" pitchFamily="34" charset="0"/>
              </a:rPr>
              <a:t>въпроси</a:t>
            </a:r>
            <a:r>
              <a:rPr lang="bg-BG" b="1" spc="-70" dirty="0">
                <a:latin typeface="Verdana" panose="020B0604030504040204" pitchFamily="34" charset="0"/>
                <a:ea typeface="Verdana" panose="020B0604030504040204" pitchFamily="34" charset="0"/>
              </a:rPr>
              <a:t>: 15</a:t>
            </a:r>
            <a:r>
              <a:rPr lang="bg-BG" spc="-70" dirty="0">
                <a:latin typeface="Verdana" panose="020B0604030504040204" pitchFamily="34" charset="0"/>
                <a:ea typeface="Verdana" panose="020B0604030504040204" pitchFamily="34" charset="0"/>
              </a:rPr>
              <a:t> </a:t>
            </a:r>
          </a:p>
          <a:p>
            <a:pPr rtl="0"/>
            <a:r>
              <a:rPr lang="bg-BG" spc="-70" dirty="0">
                <a:latin typeface="Verdana" panose="020B0604030504040204" pitchFamily="34" charset="0"/>
                <a:ea typeface="Verdana" panose="020B0604030504040204" pitchFamily="34" charset="0"/>
              </a:rPr>
              <a:t>Разделени на категории</a:t>
            </a:r>
          </a:p>
        </p:txBody>
      </p:sp>
      <p:graphicFrame>
        <p:nvGraphicFramePr>
          <p:cNvPr id="7" name="Контейнер за съдържание 6">
            <a:extLst>
              <a:ext uri="{FF2B5EF4-FFF2-40B4-BE49-F238E27FC236}">
                <a16:creationId xmlns:a16="http://schemas.microsoft.com/office/drawing/2014/main" id="{C3FC9AE1-481B-416E-89AB-D692DF33B654}"/>
              </a:ext>
            </a:extLst>
          </p:cNvPr>
          <p:cNvGraphicFramePr>
            <a:graphicFrameLocks noGrp="1"/>
          </p:cNvGraphicFramePr>
          <p:nvPr>
            <p:ph sz="half" idx="2"/>
            <p:extLst>
              <p:ext uri="{D42A27DB-BD31-4B8C-83A1-F6EECF244321}">
                <p14:modId xmlns:p14="http://schemas.microsoft.com/office/powerpoint/2010/main" val="1299790678"/>
              </p:ext>
            </p:extLst>
          </p:nvPr>
        </p:nvGraphicFramePr>
        <p:xfrm>
          <a:off x="836612" y="2438400"/>
          <a:ext cx="10134601"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Текстово поле 16">
            <a:extLst>
              <a:ext uri="{FF2B5EF4-FFF2-40B4-BE49-F238E27FC236}">
                <a16:creationId xmlns:a16="http://schemas.microsoft.com/office/drawing/2014/main" id="{D9A2AEFA-E62B-4F71-A5C6-F9B151026425}"/>
              </a:ext>
            </a:extLst>
          </p:cNvPr>
          <p:cNvSpPr txBox="1"/>
          <p:nvPr/>
        </p:nvSpPr>
        <p:spPr>
          <a:xfrm>
            <a:off x="1012585" y="2721156"/>
            <a:ext cx="365333" cy="424732"/>
          </a:xfrm>
          <a:prstGeom prst="rect">
            <a:avLst/>
          </a:prstGeom>
          <a:noFill/>
          <a:ln>
            <a:noFill/>
          </a:ln>
        </p:spPr>
        <p:txBody>
          <a:bodyPr wrap="square" rtlCol="0">
            <a:spAutoFit/>
          </a:bodyPr>
          <a:lstStyle/>
          <a:p>
            <a:pPr>
              <a:lnSpc>
                <a:spcPct val="90000"/>
              </a:lnSpc>
            </a:pPr>
            <a:r>
              <a:rPr lang="bg-BG" sz="2400" dirty="0">
                <a:latin typeface="Verdana" panose="020B0604030504040204" pitchFamily="34" charset="0"/>
                <a:ea typeface="Verdana" panose="020B0604030504040204" pitchFamily="34" charset="0"/>
              </a:rPr>
              <a:t>1</a:t>
            </a:r>
            <a:endParaRPr lang="en-US" sz="2400" dirty="0" err="1">
              <a:latin typeface="Verdana" panose="020B0604030504040204" pitchFamily="34" charset="0"/>
              <a:ea typeface="Verdana" panose="020B0604030504040204" pitchFamily="34" charset="0"/>
            </a:endParaRPr>
          </a:p>
        </p:txBody>
      </p:sp>
      <p:sp>
        <p:nvSpPr>
          <p:cNvPr id="24" name="Текстово поле 23">
            <a:extLst>
              <a:ext uri="{FF2B5EF4-FFF2-40B4-BE49-F238E27FC236}">
                <a16:creationId xmlns:a16="http://schemas.microsoft.com/office/drawing/2014/main" id="{B96E46C8-6B9D-4159-9D97-638A468171DB}"/>
              </a:ext>
            </a:extLst>
          </p:cNvPr>
          <p:cNvSpPr txBox="1"/>
          <p:nvPr/>
        </p:nvSpPr>
        <p:spPr>
          <a:xfrm>
            <a:off x="1331655" y="3483334"/>
            <a:ext cx="365333" cy="424732"/>
          </a:xfrm>
          <a:prstGeom prst="rect">
            <a:avLst/>
          </a:prstGeom>
          <a:noFill/>
          <a:ln>
            <a:noFill/>
          </a:ln>
        </p:spPr>
        <p:txBody>
          <a:bodyPr wrap="square" rtlCol="0">
            <a:spAutoFit/>
          </a:bodyPr>
          <a:lstStyle/>
          <a:p>
            <a:pPr>
              <a:lnSpc>
                <a:spcPct val="90000"/>
              </a:lnSpc>
            </a:pPr>
            <a:r>
              <a:rPr lang="en-US" sz="2400" dirty="0">
                <a:latin typeface="Verdana" panose="020B0604030504040204" pitchFamily="34" charset="0"/>
                <a:ea typeface="Verdana" panose="020B0604030504040204" pitchFamily="34" charset="0"/>
              </a:rPr>
              <a:t>2</a:t>
            </a:r>
          </a:p>
        </p:txBody>
      </p:sp>
      <p:sp>
        <p:nvSpPr>
          <p:cNvPr id="25" name="Текстово поле 24">
            <a:extLst>
              <a:ext uri="{FF2B5EF4-FFF2-40B4-BE49-F238E27FC236}">
                <a16:creationId xmlns:a16="http://schemas.microsoft.com/office/drawing/2014/main" id="{5F9AFB06-8104-45EC-84A6-6DFF8EF96705}"/>
              </a:ext>
            </a:extLst>
          </p:cNvPr>
          <p:cNvSpPr txBox="1"/>
          <p:nvPr/>
        </p:nvSpPr>
        <p:spPr>
          <a:xfrm>
            <a:off x="1614279" y="4192224"/>
            <a:ext cx="365333" cy="424732"/>
          </a:xfrm>
          <a:prstGeom prst="rect">
            <a:avLst/>
          </a:prstGeom>
          <a:noFill/>
          <a:ln>
            <a:noFill/>
          </a:ln>
        </p:spPr>
        <p:txBody>
          <a:bodyPr wrap="square" rtlCol="0">
            <a:spAutoFit/>
          </a:bodyPr>
          <a:lstStyle/>
          <a:p>
            <a:pPr>
              <a:lnSpc>
                <a:spcPct val="90000"/>
              </a:lnSpc>
            </a:pPr>
            <a:r>
              <a:rPr lang="en-US" sz="2400" dirty="0">
                <a:latin typeface="Verdana" panose="020B0604030504040204" pitchFamily="34" charset="0"/>
                <a:ea typeface="Verdana" panose="020B0604030504040204" pitchFamily="34" charset="0"/>
              </a:rPr>
              <a:t>3</a:t>
            </a:r>
            <a:endParaRPr lang="en-US" sz="2400" dirty="0" err="1">
              <a:latin typeface="Verdana" panose="020B0604030504040204" pitchFamily="34" charset="0"/>
              <a:ea typeface="Verdana" panose="020B0604030504040204" pitchFamily="34" charset="0"/>
            </a:endParaRPr>
          </a:p>
        </p:txBody>
      </p:sp>
      <p:sp>
        <p:nvSpPr>
          <p:cNvPr id="26" name="Текстово поле 25">
            <a:extLst>
              <a:ext uri="{FF2B5EF4-FFF2-40B4-BE49-F238E27FC236}">
                <a16:creationId xmlns:a16="http://schemas.microsoft.com/office/drawing/2014/main" id="{508C0F4D-638F-4E10-A379-03F8E9616161}"/>
              </a:ext>
            </a:extLst>
          </p:cNvPr>
          <p:cNvSpPr txBox="1"/>
          <p:nvPr/>
        </p:nvSpPr>
        <p:spPr>
          <a:xfrm>
            <a:off x="1614278" y="4893646"/>
            <a:ext cx="365333" cy="424732"/>
          </a:xfrm>
          <a:prstGeom prst="rect">
            <a:avLst/>
          </a:prstGeom>
          <a:noFill/>
          <a:ln>
            <a:noFill/>
          </a:ln>
        </p:spPr>
        <p:txBody>
          <a:bodyPr wrap="square" rtlCol="0">
            <a:spAutoFit/>
          </a:bodyPr>
          <a:lstStyle/>
          <a:p>
            <a:pPr>
              <a:lnSpc>
                <a:spcPct val="90000"/>
              </a:lnSpc>
            </a:pPr>
            <a:r>
              <a:rPr lang="en-US" sz="2400" dirty="0">
                <a:latin typeface="Verdana" panose="020B0604030504040204" pitchFamily="34" charset="0"/>
                <a:ea typeface="Verdana" panose="020B0604030504040204" pitchFamily="34" charset="0"/>
              </a:rPr>
              <a:t>4</a:t>
            </a:r>
          </a:p>
        </p:txBody>
      </p:sp>
      <p:sp>
        <p:nvSpPr>
          <p:cNvPr id="27" name="Текстово поле 26">
            <a:extLst>
              <a:ext uri="{FF2B5EF4-FFF2-40B4-BE49-F238E27FC236}">
                <a16:creationId xmlns:a16="http://schemas.microsoft.com/office/drawing/2014/main" id="{80FA2B33-A76C-43AE-848F-6349975199D1}"/>
              </a:ext>
            </a:extLst>
          </p:cNvPr>
          <p:cNvSpPr txBox="1"/>
          <p:nvPr/>
        </p:nvSpPr>
        <p:spPr>
          <a:xfrm>
            <a:off x="1377918" y="5609773"/>
            <a:ext cx="365333" cy="424732"/>
          </a:xfrm>
          <a:prstGeom prst="rect">
            <a:avLst/>
          </a:prstGeom>
          <a:noFill/>
          <a:ln>
            <a:noFill/>
          </a:ln>
        </p:spPr>
        <p:txBody>
          <a:bodyPr wrap="square" rtlCol="0">
            <a:spAutoFit/>
          </a:bodyPr>
          <a:lstStyle/>
          <a:p>
            <a:pPr>
              <a:lnSpc>
                <a:spcPct val="90000"/>
              </a:lnSpc>
            </a:pPr>
            <a:r>
              <a:rPr lang="en-US" sz="2400" dirty="0">
                <a:latin typeface="Verdana" panose="020B0604030504040204" pitchFamily="34" charset="0"/>
                <a:ea typeface="Verdana" panose="020B0604030504040204" pitchFamily="34" charset="0"/>
              </a:rPr>
              <a:t>5</a:t>
            </a:r>
          </a:p>
        </p:txBody>
      </p:sp>
      <p:sp>
        <p:nvSpPr>
          <p:cNvPr id="28" name="Текстово поле 27">
            <a:extLst>
              <a:ext uri="{FF2B5EF4-FFF2-40B4-BE49-F238E27FC236}">
                <a16:creationId xmlns:a16="http://schemas.microsoft.com/office/drawing/2014/main" id="{2CE04B9B-2C8C-4A15-ABBE-C8A3D3FE2A78}"/>
              </a:ext>
            </a:extLst>
          </p:cNvPr>
          <p:cNvSpPr txBox="1"/>
          <p:nvPr/>
        </p:nvSpPr>
        <p:spPr>
          <a:xfrm>
            <a:off x="989012" y="6357068"/>
            <a:ext cx="365333" cy="424732"/>
          </a:xfrm>
          <a:prstGeom prst="rect">
            <a:avLst/>
          </a:prstGeom>
          <a:noFill/>
          <a:ln>
            <a:noFill/>
          </a:ln>
        </p:spPr>
        <p:txBody>
          <a:bodyPr wrap="square" rtlCol="0">
            <a:spAutoFit/>
          </a:bodyPr>
          <a:lstStyle/>
          <a:p>
            <a:pPr>
              <a:lnSpc>
                <a:spcPct val="90000"/>
              </a:lnSpc>
            </a:pPr>
            <a:r>
              <a:rPr lang="en-US" sz="2400" dirty="0">
                <a:latin typeface="Verdana" panose="020B0604030504040204" pitchFamily="34" charset="0"/>
                <a:ea typeface="Verdana" panose="020B0604030504040204" pitchFamily="34" charset="0"/>
              </a:rPr>
              <a:t>6</a:t>
            </a:r>
          </a:p>
        </p:txBody>
      </p:sp>
    </p:spTree>
    <p:extLst>
      <p:ext uri="{BB962C8B-B14F-4D97-AF65-F5344CB8AC3E}">
        <p14:creationId xmlns:p14="http://schemas.microsoft.com/office/powerpoint/2010/main" val="4897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015CDA4-8486-0AAD-04E9-E29D22649544}"/>
              </a:ext>
            </a:extLst>
          </p:cNvPr>
          <p:cNvSpPr>
            <a:spLocks noGrp="1"/>
          </p:cNvSpPr>
          <p:nvPr>
            <p:ph type="title"/>
          </p:nvPr>
        </p:nvSpPr>
        <p:spPr/>
        <p:txBody>
          <a:bodyPr>
            <a:normAutofit fontScale="90000"/>
          </a:bodyPr>
          <a:lstStyle/>
          <a:p>
            <a:pPr algn="ctr"/>
            <a:r>
              <a:rPr lang="ru-RU" b="1" i="0" dirty="0">
                <a:effectLst/>
                <a:latin typeface="Verdana" panose="020B0604030504040204" pitchFamily="34" charset="0"/>
              </a:rPr>
              <a:t>ЗАКОН ЗА ПРЕДПРИЯТИЯТА НА СОЦИАЛНАТА И </a:t>
            </a:r>
            <a:r>
              <a:rPr lang="ru-RU" b="1" i="0" dirty="0" err="1">
                <a:effectLst/>
                <a:latin typeface="Verdana" panose="020B0604030504040204" pitchFamily="34" charset="0"/>
              </a:rPr>
              <a:t>СОЛИДАРНАта</a:t>
            </a:r>
            <a:r>
              <a:rPr lang="ru-RU" b="1" i="0" dirty="0">
                <a:effectLst/>
                <a:latin typeface="Verdana" panose="020B0604030504040204" pitchFamily="34" charset="0"/>
              </a:rPr>
              <a:t> ИКОНОМИКА</a:t>
            </a:r>
            <a:endParaRPr lang="en-US" dirty="0"/>
          </a:p>
        </p:txBody>
      </p:sp>
      <p:sp>
        <p:nvSpPr>
          <p:cNvPr id="3" name="Контейнер за съдържание 2">
            <a:extLst>
              <a:ext uri="{FF2B5EF4-FFF2-40B4-BE49-F238E27FC236}">
                <a16:creationId xmlns:a16="http://schemas.microsoft.com/office/drawing/2014/main" id="{A3639867-7539-4609-7F1E-CF3FF582A726}"/>
              </a:ext>
            </a:extLst>
          </p:cNvPr>
          <p:cNvSpPr>
            <a:spLocks noGrp="1"/>
          </p:cNvSpPr>
          <p:nvPr>
            <p:ph sz="half" idx="1"/>
          </p:nvPr>
        </p:nvSpPr>
        <p:spPr/>
        <p:txBody>
          <a:bodyPr>
            <a:normAutofit lnSpcReduction="10000"/>
          </a:bodyPr>
          <a:lstStyle/>
          <a:p>
            <a:r>
              <a:rPr lang="bg-BG" sz="2400" dirty="0">
                <a:latin typeface="Verdana" panose="020B0604030504040204" pitchFamily="34" charset="0"/>
                <a:ea typeface="Verdana" panose="020B0604030504040204" pitchFamily="34" charset="0"/>
              </a:rPr>
              <a:t>Законът за предприятията на социалната и солидарната икономика е в сила от 02.05.2019г. Въпреки заявената нужда от него и предварителните обсъждания в момента по него са регистрирани едва 35 предприятия, по данни на НСИ в България предприятията, които се самоопределят като социални са </a:t>
            </a:r>
            <a:r>
              <a:rPr lang="ru-RU" sz="2400" dirty="0">
                <a:latin typeface="Verdana" panose="020B0604030504040204" pitchFamily="34" charset="0"/>
                <a:ea typeface="Verdana" panose="020B0604030504040204" pitchFamily="34" charset="0"/>
              </a:rPr>
              <a:t>4872. </a:t>
            </a:r>
          </a:p>
          <a:p>
            <a:endParaRPr lang="en-US" dirty="0"/>
          </a:p>
        </p:txBody>
      </p:sp>
      <p:pic>
        <p:nvPicPr>
          <p:cNvPr id="6" name="Контейнер за съдържание 5">
            <a:extLst>
              <a:ext uri="{FF2B5EF4-FFF2-40B4-BE49-F238E27FC236}">
                <a16:creationId xmlns:a16="http://schemas.microsoft.com/office/drawing/2014/main" id="{E7147D66-AC2C-2CAA-E437-F9FDC21AC549}"/>
              </a:ext>
            </a:extLst>
          </p:cNvPr>
          <p:cNvPicPr>
            <a:picLocks noGrp="1" noChangeAspect="1"/>
          </p:cNvPicPr>
          <p:nvPr>
            <p:ph sz="half" idx="2"/>
          </p:nvPr>
        </p:nvPicPr>
        <p:blipFill>
          <a:blip r:embed="rId2"/>
          <a:stretch>
            <a:fillRect/>
          </a:stretch>
        </p:blipFill>
        <p:spPr>
          <a:xfrm>
            <a:off x="6262688" y="2743200"/>
            <a:ext cx="5820821" cy="3200400"/>
          </a:xfrm>
          <a:prstGeom prst="rect">
            <a:avLst/>
          </a:prstGeom>
          <a:ln w="127000" cap="sq">
            <a:solidFill>
              <a:schemeClr val="accent1">
                <a:lumMod val="60000"/>
                <a:lumOff val="40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9510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A286F47D-4C19-E3A9-6DB6-EF9DDD3E0F0B}"/>
              </a:ext>
            </a:extLst>
          </p:cNvPr>
          <p:cNvSpPr>
            <a:spLocks noGrp="1"/>
          </p:cNvSpPr>
          <p:nvPr>
            <p:ph type="title"/>
          </p:nvPr>
        </p:nvSpPr>
        <p:spPr>
          <a:xfrm>
            <a:off x="1217614" y="274638"/>
            <a:ext cx="9753600" cy="1096962"/>
          </a:xfrm>
        </p:spPr>
        <p:txBody>
          <a:bodyPr/>
          <a:lstStyle/>
          <a:p>
            <a:pPr algn="ctr"/>
            <a:r>
              <a:rPr lang="bg-BG" b="1" dirty="0">
                <a:latin typeface="Verdana" panose="020B0604030504040204" pitchFamily="34" charset="0"/>
                <a:ea typeface="Verdana" panose="020B0604030504040204" pitchFamily="34" charset="0"/>
              </a:rPr>
              <a:t>Въпрос №3</a:t>
            </a:r>
            <a:endParaRPr lang="en-US" dirty="0"/>
          </a:p>
        </p:txBody>
      </p:sp>
      <mc:AlternateContent xmlns:mc="http://schemas.openxmlformats.org/markup-compatibility/2006" xmlns:cx2="http://schemas.microsoft.com/office/drawing/2015/10/21/chartex">
        <mc:Choice Requires="cx2">
          <p:graphicFrame>
            <p:nvGraphicFramePr>
              <p:cNvPr id="5" name="Контейнер за съдържание 4">
                <a:extLst>
                  <a:ext uri="{FF2B5EF4-FFF2-40B4-BE49-F238E27FC236}">
                    <a16:creationId xmlns:a16="http://schemas.microsoft.com/office/drawing/2014/main" id="{27720CA2-8D83-BAA7-AEFF-152BF6DDF279}"/>
                  </a:ext>
                </a:extLst>
              </p:cNvPr>
              <p:cNvGraphicFramePr>
                <a:graphicFrameLocks noGrp="1"/>
              </p:cNvGraphicFramePr>
              <p:nvPr>
                <p:ph sz="half" idx="1"/>
                <p:extLst>
                  <p:ext uri="{D42A27DB-BD31-4B8C-83A1-F6EECF244321}">
                    <p14:modId xmlns:p14="http://schemas.microsoft.com/office/powerpoint/2010/main" val="4171040599"/>
                  </p:ext>
                </p:extLst>
              </p:nvPr>
            </p:nvGraphicFramePr>
            <p:xfrm>
              <a:off x="1233488" y="1828800"/>
              <a:ext cx="9432925" cy="475456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Контейнер за съдържание 4">
                <a:extLst>
                  <a:ext uri="{FF2B5EF4-FFF2-40B4-BE49-F238E27FC236}">
                    <a16:creationId xmlns:a16="http://schemas.microsoft.com/office/drawing/2014/main" id="{27720CA2-8D83-BAA7-AEFF-152BF6DDF279}"/>
                  </a:ext>
                </a:extLst>
              </p:cNvPr>
              <p:cNvPicPr>
                <a:picLocks noGrp="1" noRot="1" noChangeAspect="1" noMove="1" noResize="1" noEditPoints="1" noAdjustHandles="1" noChangeArrowheads="1" noChangeShapeType="1"/>
              </p:cNvPicPr>
              <p:nvPr/>
            </p:nvPicPr>
            <p:blipFill>
              <a:blip r:embed="rId3"/>
              <a:stretch>
                <a:fillRect/>
              </a:stretch>
            </p:blipFill>
            <p:spPr>
              <a:xfrm>
                <a:off x="1233488" y="1828800"/>
                <a:ext cx="9432925" cy="4754562"/>
              </a:xfrm>
              <a:prstGeom prst="rect">
                <a:avLst/>
              </a:prstGeom>
            </p:spPr>
          </p:pic>
        </mc:Fallback>
      </mc:AlternateContent>
    </p:spTree>
    <p:extLst>
      <p:ext uri="{BB962C8B-B14F-4D97-AF65-F5344CB8AC3E}">
        <p14:creationId xmlns:p14="http://schemas.microsoft.com/office/powerpoint/2010/main" val="273127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a:xfrm>
            <a:off x="1217610" y="413469"/>
            <a:ext cx="9753600" cy="881931"/>
          </a:xfrm>
        </p:spPr>
        <p:txBody>
          <a:bodyPr rtlCol="0">
            <a:normAutofit/>
          </a:bodyPr>
          <a:lstStyle/>
          <a:p>
            <a:pPr algn="ctr" rtl="0"/>
            <a:r>
              <a:rPr lang="bg-BG" b="1" dirty="0">
                <a:latin typeface="Verdana" panose="020B0604030504040204" pitchFamily="34" charset="0"/>
                <a:ea typeface="Verdana" panose="020B0604030504040204" pitchFamily="34" charset="0"/>
              </a:rPr>
              <a:t>Въпрос № 4</a:t>
            </a:r>
          </a:p>
        </p:txBody>
      </p:sp>
      <p:sp>
        <p:nvSpPr>
          <p:cNvPr id="10" name="Текстово поле 9">
            <a:extLst>
              <a:ext uri="{FF2B5EF4-FFF2-40B4-BE49-F238E27FC236}">
                <a16:creationId xmlns:a16="http://schemas.microsoft.com/office/drawing/2014/main" id="{2257E99E-24B5-47DF-8FA0-78F4F450D6F6}"/>
              </a:ext>
            </a:extLst>
          </p:cNvPr>
          <p:cNvSpPr txBox="1"/>
          <p:nvPr/>
        </p:nvSpPr>
        <p:spPr>
          <a:xfrm>
            <a:off x="1217614" y="6019800"/>
            <a:ext cx="184731" cy="424732"/>
          </a:xfrm>
          <a:prstGeom prst="rect">
            <a:avLst/>
          </a:prstGeom>
          <a:noFill/>
          <a:ln>
            <a:solidFill>
              <a:schemeClr val="bg2"/>
            </a:solidFill>
          </a:ln>
        </p:spPr>
        <p:txBody>
          <a:bodyPr wrap="none" rtlCol="0">
            <a:spAutoFit/>
          </a:bodyPr>
          <a:lstStyle/>
          <a:p>
            <a:pPr>
              <a:lnSpc>
                <a:spcPct val="90000"/>
              </a:lnSpc>
            </a:pPr>
            <a:endParaRPr lang="en-US" sz="2400" dirty="0" err="1"/>
          </a:p>
        </p:txBody>
      </p:sp>
      <p:graphicFrame>
        <p:nvGraphicFramePr>
          <p:cNvPr id="5" name="Контейнер за съдържание 4">
            <a:extLst>
              <a:ext uri="{FF2B5EF4-FFF2-40B4-BE49-F238E27FC236}">
                <a16:creationId xmlns:a16="http://schemas.microsoft.com/office/drawing/2014/main" id="{90320F97-F0B3-B2CD-7385-84BC3B522268}"/>
              </a:ext>
            </a:extLst>
          </p:cNvPr>
          <p:cNvGraphicFramePr>
            <a:graphicFrameLocks noGrp="1"/>
          </p:cNvGraphicFramePr>
          <p:nvPr>
            <p:ph idx="1"/>
            <p:extLst>
              <p:ext uri="{D42A27DB-BD31-4B8C-83A1-F6EECF244321}">
                <p14:modId xmlns:p14="http://schemas.microsoft.com/office/powerpoint/2010/main" val="1834967336"/>
              </p:ext>
            </p:extLst>
          </p:nvPr>
        </p:nvGraphicFramePr>
        <p:xfrm>
          <a:off x="1217613" y="1447800"/>
          <a:ext cx="9753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39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a:extLst>
              <a:ext uri="{FF2B5EF4-FFF2-40B4-BE49-F238E27FC236}">
                <a16:creationId xmlns:a16="http://schemas.microsoft.com/office/drawing/2014/main" id="{165F8466-59E2-B536-ED0A-83C93063B08E}"/>
              </a:ext>
            </a:extLst>
          </p:cNvPr>
          <p:cNvSpPr>
            <a:spLocks noGrp="1"/>
          </p:cNvSpPr>
          <p:nvPr>
            <p:ph type="title"/>
          </p:nvPr>
        </p:nvSpPr>
        <p:spPr>
          <a:xfrm>
            <a:off x="1217614" y="274638"/>
            <a:ext cx="9753600" cy="1020762"/>
          </a:xfrm>
        </p:spPr>
        <p:txBody>
          <a:bodyPr/>
          <a:lstStyle/>
          <a:p>
            <a:pPr algn="ctr"/>
            <a:r>
              <a:rPr lang="bg-BG" b="1" dirty="0">
                <a:latin typeface="Verdana" panose="020B0604030504040204" pitchFamily="34" charset="0"/>
                <a:ea typeface="Verdana" panose="020B0604030504040204" pitchFamily="34" charset="0"/>
              </a:rPr>
              <a:t>Въпрос № 6</a:t>
            </a:r>
            <a:endParaRPr lang="en-US" dirty="0"/>
          </a:p>
        </p:txBody>
      </p:sp>
      <p:graphicFrame>
        <p:nvGraphicFramePr>
          <p:cNvPr id="6" name="Контейнер за съдържание 5">
            <a:extLst>
              <a:ext uri="{FF2B5EF4-FFF2-40B4-BE49-F238E27FC236}">
                <a16:creationId xmlns:a16="http://schemas.microsoft.com/office/drawing/2014/main" id="{511DE90F-A126-6941-47FF-336E1E070523}"/>
              </a:ext>
            </a:extLst>
          </p:cNvPr>
          <p:cNvGraphicFramePr>
            <a:graphicFrameLocks noGrp="1"/>
          </p:cNvGraphicFramePr>
          <p:nvPr>
            <p:ph sz="half" idx="1"/>
            <p:extLst>
              <p:ext uri="{D42A27DB-BD31-4B8C-83A1-F6EECF244321}">
                <p14:modId xmlns:p14="http://schemas.microsoft.com/office/powerpoint/2010/main" val="1866929906"/>
              </p:ext>
            </p:extLst>
          </p:nvPr>
        </p:nvGraphicFramePr>
        <p:xfrm>
          <a:off x="684213" y="1600200"/>
          <a:ext cx="9982199"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019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Презентация за страна от света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_16308878_TF03460629" id="{375FA93B-B134-43D4-B73E-29A712E422C9}" vid="{EE19879B-7EFC-4AE7-9C71-17787247A49D}"/>
    </a:ext>
  </a:extLst>
</a:theme>
</file>

<file path=ppt/theme/theme2.xml><?xml version="1.0" encoding="utf-8"?>
<a:theme xmlns:a="http://schemas.openxmlformats.org/drawingml/2006/main" name="Тема н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н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на отчет за страните от света </Template>
  <TotalTime>1571</TotalTime>
  <Words>999</Words>
  <Application>Microsoft Office PowerPoint</Application>
  <PresentationFormat>По избор</PresentationFormat>
  <Paragraphs>93</Paragraphs>
  <Slides>18</Slides>
  <Notes>10</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18</vt:i4>
      </vt:variant>
    </vt:vector>
  </HeadingPairs>
  <TitlesOfParts>
    <vt:vector size="24" baseType="lpstr">
      <vt:lpstr>Arial</vt:lpstr>
      <vt:lpstr>Calibri</vt:lpstr>
      <vt:lpstr>Century Gothic</vt:lpstr>
      <vt:lpstr>Verdana</vt:lpstr>
      <vt:lpstr>Wingdings</vt:lpstr>
      <vt:lpstr>Презентация за страна от света </vt:lpstr>
      <vt:lpstr>„Проучаване на мненията и нагласите на социални предприемачи за действащия Закон за предприятията на социалната и солидарна икономика“- част от проведено анкетно проучване </vt:lpstr>
      <vt:lpstr>Емпирично изследване</vt:lpstr>
      <vt:lpstr>Провеждане на Анкета</vt:lpstr>
      <vt:lpstr>Участници в Анкетата</vt:lpstr>
      <vt:lpstr>Въпроси </vt:lpstr>
      <vt:lpstr>ЗАКОН ЗА ПРЕДПРИЯТИЯТА НА СОЦИАЛНАТА И СОЛИДАРНАта ИКОНОМИКА</vt:lpstr>
      <vt:lpstr>Въпрос №3</vt:lpstr>
      <vt:lpstr>Въпрос № 4</vt:lpstr>
      <vt:lpstr>Въпрос № 6</vt:lpstr>
      <vt:lpstr>Въпрос №8</vt:lpstr>
      <vt:lpstr>Въпрос №9 </vt:lpstr>
      <vt:lpstr>Въпрос № 11</vt:lpstr>
      <vt:lpstr>Въпрос №12</vt:lpstr>
      <vt:lpstr>ИЗвОДИ</vt:lpstr>
      <vt:lpstr>ИЗвОДИ</vt:lpstr>
      <vt:lpstr>ИЗвОДИ</vt:lpstr>
      <vt:lpstr>Препоръки</vt:lpstr>
      <vt:lpstr>Благодаря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„Създаване и управление на социални предприятия към организации за социална работа ” </dc:title>
  <dc:creator>Александрина Кисьова</dc:creator>
  <cp:lastModifiedBy>Александрина Кисьова</cp:lastModifiedBy>
  <cp:revision>118</cp:revision>
  <dcterms:created xsi:type="dcterms:W3CDTF">2021-11-04T15:42:17Z</dcterms:created>
  <dcterms:modified xsi:type="dcterms:W3CDTF">2022-11-30T18:29:42Z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