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  <p:embeddedFont>
      <p:font typeface="Oswald"/>
      <p:regular r:id="rId17"/>
      <p:bold r:id="rId18"/>
    </p:embeddedFont>
    <p:embeddedFont>
      <p:font typeface="Merriweather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bold.fntdata"/><Relationship Id="rId11" Type="http://schemas.openxmlformats.org/officeDocument/2006/relationships/slide" Target="slides/slide6.xml"/><Relationship Id="rId22" Type="http://schemas.openxmlformats.org/officeDocument/2006/relationships/font" Target="fonts/Merriweather-boldItalic.fntdata"/><Relationship Id="rId10" Type="http://schemas.openxmlformats.org/officeDocument/2006/relationships/slide" Target="slides/slide5.xml"/><Relationship Id="rId21" Type="http://schemas.openxmlformats.org/officeDocument/2006/relationships/font" Target="fonts/Merriweather-italic.fntdata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schemas.openxmlformats.org/officeDocument/2006/relationships/font" Target="fonts/Oswald-regular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regular.fntdata"/><Relationship Id="rId6" Type="http://schemas.openxmlformats.org/officeDocument/2006/relationships/slide" Target="slides/slide1.xml"/><Relationship Id="rId18" Type="http://schemas.openxmlformats.org/officeDocument/2006/relationships/font" Target="fonts/Oswa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резултат на социално-икономическата ситуация през последните повече от две години и масовата дистанция, в този ред и в образователна среда, реших да представя накратко значимостта на педагогическата намеса по отношение на кариерното консултиране в идентифицирането и развитието на таланта при юношите.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59676b0e1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59676b0e1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Разглеждайки таланта като уникални за индивида способности, резултат от генетични, анатомични, психологични и физиологични характеристики, накратко наречени заложби - основата на тяхното ( на способностите) утвърждаване и развитие. Детерминирани от своя характер заложбите се идентифицират още в най-ранна детска възраст.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-"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периода на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юношеството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подрастващият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вече познава възможностите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 по отношение на способностите, които притежава.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-"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периода на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детството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диагностичните резултати, без значение на професионалисти или родители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 определят бъдещите постижения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а само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отразяват тяхната вероятност.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…Затова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тук ( в юношеството) консултативната намеса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голям процент изключва диагностичната си функция и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се фокусира върху утвърждаването, развитието на проявените таланти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тяхното място в процеса на професионално ориентиране и кариерно развитие на младежа.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Периода на юношеството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съвпада с избора на профил и насока в средното образование и по- нататък евентуално във висше учебно заведение/ започване на работа.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96ac0a714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596ac0a714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Физиологичните и психологични процеси, които настъпват в подрастващия предизвикват у него редица въпроси по отношение на неговото “ново място”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“нова роля” в социума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дори и несъзнавано по някога. Тази нова роля е придружена и със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съответното проявление на личността,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както в социален, личностен(сексуален), така и кариерен план.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Настъпилите промени предизвикват у младежки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порив за проявление.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Когато е налице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талант, утвърдена способност и устойчив интерес в дадена посока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тя е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подкрепяна от заобикалящата среда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има функцията да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катализира този порив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превръщайки го в стимул, вдъхновение за творение. В този ред на мисли е изключително важно детето, бъдейки вече НЕинфант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 е било подкрепяно, насърчавано е периода на подрастване.  </a:t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96ac0a714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596ac0a714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Развитото въображение и проявата на талант са резултат от </a:t>
            </a:r>
            <a:r>
              <a:rPr b="1" i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независимо мислене</a:t>
            </a:r>
            <a:r>
              <a:rPr i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дейност на младежа.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Независимостта  в този период не е липса на контрол, а насърчаване и окуражаване на детето. Не на неговата работа, а на проявата му на талант. Подкрепата на неговата креативност, умения  и уникалност ще му помогнат да доразвие способностите си. Ролята на родителят е да помогне на детето да разбере, че прави правилно, когато проявява себе си, показвайки своята личност. За голямо съжаление това е често допускана родителска грешка. Много родители не дават възможност на детето да се прояви още в ранна детска възраст се стремят да насочват интересите му, проектираме свои  желания или амбиция за развитие. Или в голяма степен подкрепят самия труд на своето дете, а не самата му изява. И в двата случая това е родителска намеса, която дава отражение е периода на юношеството. Тук ключова роля има КК, който има независимата/ безпристрастната способност да идентифицира липсата на удовлетвореност на юношата, проявявайки своите възможности, в това което прави било то и на изключително високо ниво.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първият случай, при манипулирани интереси юношата не се чувства щастлив, тъй като това,  което проявява като собствено желание не е резултат от вътрешния му свят. То е манипулирана проява на интерес и външна за личността стимул за развитие на умения. Колкото и високи резултати да има младежа, те не могат да му донесат пълно удовлетворени и усещане за правилно социално проявление.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Във втория случай, на несъзнавано ниво юношата няма да се чувства удовлетворен от проявата на собствения си талант, тъй като е научен да търси външно одобрение за резултатите си/ труда си. Тази родителска намеса обикновено сформира, т. нар. спортна злоба, която младежът разчита като задоволство. Ако загуби в състезание или не получи външно одобрение и похвала за работата си, това ще поражда у него дълбоко съмнение за същността на таланта му и качеството на проявление на неговите способности.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96ac0a714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596ac0a714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КК в тези случай има изключително важно значение за по-нататъшното развитие на личността, идентифицираща  се със своя талант.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Ако едни способности не са подхранени от вътрешния интерес на личността, ако тя сама не е проявила насочено желание в тази посока, без елемент на манипулация и външна намеса, в периода на юношеството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проявлението на тези способности може да претърпи сериозен поврат.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Юношата има нужда да бъде насочен по отношение на своя вътрешен мир, баланс и чувсто за социална принадлежност, от една страна, от дуга да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анализира “другите” си интереси и заложби.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Кои от тях иска да развия, върху кои иска да работи и разбира се, с кои утвърждава начина, по който си представя своето кариерно развитие и професионална реализация за напред.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Във втория случай отново консултанта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трябва да работи върху чувството за социална принадлежност на индивида.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конкретика върху нуждата му да бъде одобряван.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Липсата на вътрешна независимост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е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спирачен лост за личността,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по отношение на чувството за удовлетвореност дори фокусът на дейност да се покрива изцяло с индивидуалните желания на детето. За юношата е важно да се </a:t>
            </a: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освободи от постоянното чувство от външно одобрени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да постави своята оценка върху себе си и труда си на първо място.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КК в периода на юношеството помага на личността да намери себе си, чрез своите възможности в новата роля, която й е отредено да заеме. </a:t>
            </a:r>
            <a:r>
              <a:rPr lang="bg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Психо-емоционалните промени, подкрепени с нуждата от приемственост, която се започва да се проява и заема водеща роля в живота на младежа трябва да бъдат разбрани, насочени в правилната посока. В противен случай това може да доведе от асоциално проявление, търсене на разбиране/ приемане под мрачното крило на наркотичните вещества и различни зависимости.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f51bb1e0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f51bb1e0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34065ef6a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34065ef6a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rgbClr val="EFEFE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722075" y="744550"/>
            <a:ext cx="8520600" cy="9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4300">
                <a:latin typeface="Oswald"/>
                <a:ea typeface="Oswald"/>
                <a:cs typeface="Oswald"/>
                <a:sym typeface="Oswald"/>
              </a:rPr>
              <a:t>Кариерно консултиране за развитие на талант</a:t>
            </a:r>
            <a:r>
              <a:rPr lang="bg" sz="4300">
                <a:latin typeface="Oswald"/>
                <a:ea typeface="Oswald"/>
                <a:cs typeface="Oswald"/>
                <a:sym typeface="Oswald"/>
              </a:rPr>
              <a:t>.</a:t>
            </a:r>
            <a:endParaRPr sz="43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677725" y="2355575"/>
            <a:ext cx="6086700" cy="135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4200">
                <a:latin typeface="Oswald"/>
                <a:ea typeface="Oswald"/>
                <a:cs typeface="Oswald"/>
                <a:sym typeface="Oswald"/>
              </a:rPr>
              <a:t>Юношество.</a:t>
            </a:r>
            <a:endParaRPr sz="4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831900" y="4317425"/>
            <a:ext cx="8079000" cy="7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bg" sz="2300">
                <a:latin typeface="Oswald"/>
                <a:ea typeface="Oswald"/>
                <a:cs typeface="Oswald"/>
                <a:sym typeface="Oswald"/>
              </a:rPr>
              <a:t>докт. Гергана Назърова</a:t>
            </a:r>
            <a:endParaRPr sz="23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bg" sz="1500">
                <a:latin typeface="Oswald"/>
                <a:ea typeface="Oswald"/>
                <a:cs typeface="Oswald"/>
                <a:sym typeface="Oswald"/>
              </a:rPr>
              <a:t>научна специалност: Теория на възпитанието и дидактиката (Кариерно консултиране)</a:t>
            </a:r>
            <a:endParaRPr sz="15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09950" y="2355575"/>
            <a:ext cx="2030425" cy="203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ctrTitle"/>
          </p:nvPr>
        </p:nvSpPr>
        <p:spPr>
          <a:xfrm>
            <a:off x="7111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latin typeface="Times New Roman"/>
                <a:ea typeface="Times New Roman"/>
                <a:cs typeface="Times New Roman"/>
                <a:sym typeface="Times New Roman"/>
              </a:rPr>
              <a:t>Талант при детето.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370225" y="1532250"/>
            <a:ext cx="8611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bg" sz="2200">
                <a:latin typeface="Times New Roman"/>
                <a:ea typeface="Times New Roman"/>
                <a:cs typeface="Times New Roman"/>
                <a:sym typeface="Times New Roman"/>
              </a:rPr>
              <a:t>ЗАЛОЖБИ </a:t>
            </a:r>
            <a:r>
              <a:rPr lang="bg" sz="220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bg" sz="2200">
                <a:latin typeface="Times New Roman"/>
                <a:ea typeface="Times New Roman"/>
                <a:cs typeface="Times New Roman"/>
                <a:sym typeface="Times New Roman"/>
              </a:rPr>
              <a:t> СПОСОБНОСТИ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456150" y="2505825"/>
            <a:ext cx="82317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В периода на </a:t>
            </a:r>
            <a:r>
              <a:rPr b="1" lang="bg" sz="1700">
                <a:latin typeface="Times New Roman"/>
                <a:ea typeface="Times New Roman"/>
                <a:cs typeface="Times New Roman"/>
                <a:sym typeface="Times New Roman"/>
              </a:rPr>
              <a:t>юношеството</a:t>
            </a: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 подрастващият </a:t>
            </a:r>
            <a:r>
              <a:rPr b="1" lang="bg" sz="1700">
                <a:latin typeface="Times New Roman"/>
                <a:ea typeface="Times New Roman"/>
                <a:cs typeface="Times New Roman"/>
                <a:sym typeface="Times New Roman"/>
              </a:rPr>
              <a:t>ВЕЧЕ познава възможностите </a:t>
            </a: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си по отношение на способностите, които притежава.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В периода на </a:t>
            </a:r>
            <a:r>
              <a:rPr b="1" lang="bg" sz="1700">
                <a:latin typeface="Times New Roman"/>
                <a:ea typeface="Times New Roman"/>
                <a:cs typeface="Times New Roman"/>
                <a:sym typeface="Times New Roman"/>
              </a:rPr>
              <a:t>детството</a:t>
            </a: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 диагностичните резултати, без значение на професионалисти или родители </a:t>
            </a:r>
            <a:r>
              <a:rPr b="1" lang="bg" sz="1700">
                <a:latin typeface="Times New Roman"/>
                <a:ea typeface="Times New Roman"/>
                <a:cs typeface="Times New Roman"/>
                <a:sym typeface="Times New Roman"/>
              </a:rPr>
              <a:t>НЕ определят бъдещите постижения</a:t>
            </a: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, а само</a:t>
            </a:r>
            <a:r>
              <a:rPr b="1" lang="bg" sz="1700">
                <a:latin typeface="Times New Roman"/>
                <a:ea typeface="Times New Roman"/>
                <a:cs typeface="Times New Roman"/>
                <a:sym typeface="Times New Roman"/>
              </a:rPr>
              <a:t> отразяват тяхната ВЕРОЯТНОСТ.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8350" y="290375"/>
            <a:ext cx="664850" cy="66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ctrTitle"/>
          </p:nvPr>
        </p:nvSpPr>
        <p:spPr>
          <a:xfrm>
            <a:off x="623400" y="471550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latin typeface="Times New Roman"/>
                <a:ea typeface="Times New Roman"/>
                <a:cs typeface="Times New Roman"/>
                <a:sym typeface="Times New Roman"/>
              </a:rPr>
              <a:t>Талант при юношата.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5"/>
          <p:cNvSpPr txBox="1"/>
          <p:nvPr>
            <p:ph idx="1" type="subTitle"/>
          </p:nvPr>
        </p:nvSpPr>
        <p:spPr>
          <a:xfrm>
            <a:off x="399375" y="1420700"/>
            <a:ext cx="8445900" cy="13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УТВЪРЖДАВАНЕ И РАЗВИТИЕ НА ПРОЯВЕНИТЕ ТАЛАНТИ (професионално ориентиране и кариерно развитие)</a:t>
            </a:r>
            <a:endParaRPr sz="2400"/>
          </a:p>
        </p:txBody>
      </p:sp>
      <p:sp>
        <p:nvSpPr>
          <p:cNvPr id="82" name="Google Shape;82;p15"/>
          <p:cNvSpPr txBox="1"/>
          <p:nvPr/>
        </p:nvSpPr>
        <p:spPr>
          <a:xfrm>
            <a:off x="867050" y="2571750"/>
            <a:ext cx="72672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професионално ориентиране и кариерно развитие;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време на промени;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“нова роля” в обществото;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867050" y="3657825"/>
            <a:ext cx="7871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порив за проявление;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талант, утвърдена способност и устойчив интерес;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8350" y="290375"/>
            <a:ext cx="664850" cy="66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idx="1" type="subTitle"/>
          </p:nvPr>
        </p:nvSpPr>
        <p:spPr>
          <a:xfrm>
            <a:off x="311700" y="1235625"/>
            <a:ext cx="8520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bg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Развитото въображение и проявата на талант са резултат от </a:t>
            </a:r>
            <a:r>
              <a:rPr b="1" i="1" lang="bg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независимо мислене</a:t>
            </a:r>
            <a:r>
              <a:rPr i="1" lang="bg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дейност на младежа. </a:t>
            </a:r>
            <a:endParaRPr sz="2300"/>
          </a:p>
        </p:txBody>
      </p:sp>
      <p:sp>
        <p:nvSpPr>
          <p:cNvPr id="90" name="Google Shape;90;p16"/>
          <p:cNvSpPr txBox="1"/>
          <p:nvPr/>
        </p:nvSpPr>
        <p:spPr>
          <a:xfrm>
            <a:off x="876775" y="2445550"/>
            <a:ext cx="7082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Подкрепа на таланта на личността.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Контрол над интересите на подрастващия.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876800" y="3624250"/>
            <a:ext cx="7199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Потребност за външна оценка и одобрение на резултатите.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Char char="-"/>
            </a:pPr>
            <a:r>
              <a:rPr lang="bg" sz="1700">
                <a:latin typeface="Times New Roman"/>
                <a:ea typeface="Times New Roman"/>
                <a:cs typeface="Times New Roman"/>
                <a:sym typeface="Times New Roman"/>
              </a:rPr>
              <a:t>Високите резултати не водят до удовлетвореност и усещане за пълноценно социално проявление (личностно проявление в социума).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8350" y="290375"/>
            <a:ext cx="664850" cy="66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900">
                <a:latin typeface="Times New Roman"/>
                <a:ea typeface="Times New Roman"/>
                <a:cs typeface="Times New Roman"/>
                <a:sym typeface="Times New Roman"/>
              </a:rPr>
              <a:t>Функция на кариерното консултиране на таланта в през юношеството.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7"/>
          <p:cNvSpPr txBox="1"/>
          <p:nvPr>
            <p:ph idx="1" type="subTitle"/>
          </p:nvPr>
        </p:nvSpPr>
        <p:spPr>
          <a:xfrm>
            <a:off x="428600" y="1742175"/>
            <a:ext cx="8114700" cy="27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-"/>
            </a:pPr>
            <a:r>
              <a:rPr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Поврат по отношение на проявлението на способности и интереси - талант.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-"/>
            </a:pPr>
            <a:r>
              <a:rPr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Насока по отношение на вътрешния мир, чувство за баланс и социална функция.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-"/>
            </a:pPr>
            <a:r>
              <a:rPr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Анализ върху “другите” интереси и заложби.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-"/>
            </a:pPr>
            <a:r>
              <a:rPr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Чувство за социална принадлежност, личностен принос и изява.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-"/>
            </a:pPr>
            <a:r>
              <a:rPr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Усещане за вътрешна независимост.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-"/>
            </a:pPr>
            <a:r>
              <a:rPr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Чувство за личностна удовлетвореност.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bg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Кариерното консултиране </a:t>
            </a:r>
            <a:r>
              <a:rPr b="1" lang="bg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периода на юношеството помага на личността да намери себе си, чрез своите възможности в новата роля, която й е отредено да заеме.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9" name="Google Shape;9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8350" y="290375"/>
            <a:ext cx="664850" cy="66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idx="1" type="subTitle"/>
          </p:nvPr>
        </p:nvSpPr>
        <p:spPr>
          <a:xfrm>
            <a:off x="311700" y="1023275"/>
            <a:ext cx="8520600" cy="286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Превенцията</a:t>
            </a:r>
            <a:r>
              <a:rPr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по отношение на неправилното проявление на младите в обществото, техния труд, професионална реализация и проява на талант и креативност, които са </a:t>
            </a:r>
            <a:r>
              <a:rPr b="1"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основния двигател на човечеството, развитието и еволюцията се случва в образователен аспект</a:t>
            </a:r>
            <a:r>
              <a:rPr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Засяга периода от най-ранна детска възраст. КК е един от </a:t>
            </a:r>
            <a:r>
              <a:rPr b="1"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основните ресурси на педагогическата система,</a:t>
            </a:r>
            <a:r>
              <a:rPr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който има функцията да </a:t>
            </a:r>
            <a:r>
              <a:rPr b="1"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дефинира същността на личността, нейната уникалност и възможности. </a:t>
            </a:r>
            <a:r>
              <a:rPr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Като я направлява по пътя на израстване и развитие и й помага </a:t>
            </a:r>
            <a:r>
              <a:rPr b="1" lang="bg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 премине през юношеството утвърждавайки себе си и ролята си в света на възрастните.</a:t>
            </a:r>
            <a:endParaRPr b="1"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8350" y="290375"/>
            <a:ext cx="664850" cy="66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Благодаря! 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докт. Гергана Назърова</a:t>
            </a:r>
            <a:endParaRPr/>
          </a:p>
        </p:txBody>
      </p:sp>
      <p:sp>
        <p:nvSpPr>
          <p:cNvPr id="111" name="Google Shape;111;p19"/>
          <p:cNvSpPr txBox="1"/>
          <p:nvPr/>
        </p:nvSpPr>
        <p:spPr>
          <a:xfrm>
            <a:off x="977400" y="773675"/>
            <a:ext cx="73137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bg" sz="2100">
                <a:latin typeface="Times New Roman"/>
                <a:ea typeface="Times New Roman"/>
                <a:cs typeface="Times New Roman"/>
                <a:sym typeface="Times New Roman"/>
              </a:rPr>
              <a:t>“ Талантът са уникалните личностни умения и възможности за постигане на определено резултати в процесите на  реализацията личността. Кариерното консултиране има своя активен принос във всеки един от етапите на жизнения цикъл за личността. То е механизъм за нейното развитие и утвърждаване.”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4250" y="3299200"/>
            <a:ext cx="960450" cy="960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1598800" y="3709050"/>
            <a:ext cx="5976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500">
                <a:latin typeface="Roboto"/>
                <a:ea typeface="Roboto"/>
                <a:cs typeface="Roboto"/>
                <a:sym typeface="Roboto"/>
              </a:rPr>
              <a:t>Благодаря за вниманието!</a:t>
            </a:r>
            <a:endParaRPr b="1" sz="25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