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6" r:id="rId2"/>
    <p:sldId id="280" r:id="rId3"/>
    <p:sldId id="257" r:id="rId4"/>
    <p:sldId id="265" r:id="rId5"/>
    <p:sldId id="262" r:id="rId6"/>
    <p:sldId id="258" r:id="rId7"/>
    <p:sldId id="270" r:id="rId8"/>
    <p:sldId id="271" r:id="rId9"/>
    <p:sldId id="272" r:id="rId10"/>
    <p:sldId id="273" r:id="rId11"/>
    <p:sldId id="259" r:id="rId12"/>
    <p:sldId id="275" r:id="rId13"/>
    <p:sldId id="274" r:id="rId14"/>
    <p:sldId id="277" r:id="rId15"/>
    <p:sldId id="276" r:id="rId16"/>
    <p:sldId id="260" r:id="rId17"/>
    <p:sldId id="268" r:id="rId18"/>
    <p:sldId id="261" r:id="rId19"/>
    <p:sldId id="264" r:id="rId20"/>
    <p:sldId id="267" r:id="rId21"/>
    <p:sldId id="266" r:id="rId22"/>
    <p:sldId id="269" r:id="rId23"/>
    <p:sldId id="278" r:id="rId24"/>
    <p:sldId id="279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32CEC-24FF-40BD-8AB4-336C3575700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A830F-A009-49DC-8964-F0C63588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9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https://www.agilesocks.com/creating-good-sprint-goals/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A830F-A009-49DC-8964-F0C6358871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1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333509" cy="2743200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bg-BG" sz="4400" dirty="0">
                <a:solidFill>
                  <a:schemeClr val="accent2">
                    <a:lumMod val="75000"/>
                  </a:schemeClr>
                </a:solidFill>
                <a:latin typeface="Anthroposophic CYR" pitchFamily="34" charset="0"/>
                <a:cs typeface="Anthroposophic CYR" pitchFamily="34" charset="0"/>
              </a:rPr>
              <a:t>Педагогическите идеи на Рудолф Щайнер в </a:t>
            </a:r>
            <a:r>
              <a:rPr lang="bg-BG" sz="4400" dirty="0" smtClean="0">
                <a:solidFill>
                  <a:schemeClr val="accent2">
                    <a:lumMod val="75000"/>
                  </a:schemeClr>
                </a:solidFill>
                <a:latin typeface="Anthroposophic CYR" pitchFamily="34" charset="0"/>
                <a:cs typeface="Anthroposophic CYR" pitchFamily="34" charset="0"/>
              </a:rPr>
              <a:t>контекста </a:t>
            </a:r>
            <a:r>
              <a:rPr lang="bg-BG" sz="4400" dirty="0">
                <a:solidFill>
                  <a:schemeClr val="accent2">
                    <a:lumMod val="75000"/>
                  </a:schemeClr>
                </a:solidFill>
                <a:latin typeface="Anthroposophic CYR" pitchFamily="34" charset="0"/>
                <a:cs typeface="Anthroposophic CYR" pitchFamily="34" charset="0"/>
              </a:rPr>
              <a:t>на съвременното валдорфско </a:t>
            </a:r>
            <a:r>
              <a:rPr lang="bg-BG" sz="4400" dirty="0" smtClean="0">
                <a:solidFill>
                  <a:schemeClr val="accent2">
                    <a:lumMod val="75000"/>
                  </a:schemeClr>
                </a:solidFill>
                <a:latin typeface="Anthroposophic CYR" pitchFamily="34" charset="0"/>
                <a:cs typeface="Anthroposophic CYR" pitchFamily="34" charset="0"/>
              </a:rPr>
              <a:t>училище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Anthroposophic CYR" pitchFamily="34" charset="0"/>
              <a:cs typeface="Anthroposophic CYR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867400"/>
            <a:ext cx="7162800" cy="990600"/>
          </a:xfrm>
        </p:spPr>
        <p:txBody>
          <a:bodyPr>
            <a:normAutofit/>
          </a:bodyPr>
          <a:lstStyle/>
          <a:p>
            <a:pPr algn="ctr"/>
            <a:r>
              <a:rPr lang="bg-BG" b="1" dirty="0" smtClean="0">
                <a:solidFill>
                  <a:schemeClr val="accent6">
                    <a:lumMod val="75000"/>
                  </a:schemeClr>
                </a:solidFill>
                <a:latin typeface="Anthroposophic CYR" pitchFamily="34" charset="0"/>
                <a:cs typeface="Anthroposophic CYR" pitchFamily="34" charset="0"/>
              </a:rPr>
              <a:t>Докторант: Веляна Пенкова</a:t>
            </a:r>
          </a:p>
          <a:p>
            <a:pPr algn="ctr"/>
            <a:r>
              <a:rPr lang="bg-BG" b="1" dirty="0" smtClean="0">
                <a:solidFill>
                  <a:schemeClr val="accent6">
                    <a:lumMod val="75000"/>
                  </a:schemeClr>
                </a:solidFill>
                <a:latin typeface="Anthroposophic CYR" pitchFamily="34" charset="0"/>
                <a:cs typeface="Anthroposophic CYR" pitchFamily="34" charset="0"/>
              </a:rPr>
              <a:t>Научен Ръководител: проф. дпн. Албена Чавдарова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nthroposophic CYR" pitchFamily="34" charset="0"/>
              <a:cs typeface="Anthroposophic CYR" pitchFamily="34" charset="0"/>
            </a:endParaRPr>
          </a:p>
        </p:txBody>
      </p:sp>
      <p:pic>
        <p:nvPicPr>
          <p:cNvPr id="1028" name="Picture 4" descr="D:\Velyana\снимки\210750255_10225861960960537_563671565425238065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5" y="3442855"/>
            <a:ext cx="3276600" cy="245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Velyana\снимки\25587022_1455003917952137_3916527331164887791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24" y="3435929"/>
            <a:ext cx="3252331" cy="2439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Velyana\Пирографии\L for L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4" y="3513938"/>
            <a:ext cx="3101975" cy="233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0" t="19590" r="18521" b="15066"/>
          <a:stretch/>
        </p:blipFill>
        <p:spPr bwMode="auto">
          <a:xfrm>
            <a:off x="-5688" y="0"/>
            <a:ext cx="9144000" cy="696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6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705600" cy="5037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9906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bg-BG" sz="2800" kern="1200" spc="-100" dirty="0">
                <a:solidFill>
                  <a:schemeClr val="accent2">
                    <a:lumMod val="75000"/>
                  </a:schemeClr>
                </a:solidFill>
              </a:rPr>
              <a:t>Педагогическите идеи на Рудолф Щайнер по отношние на: </a:t>
            </a:r>
            <a:r>
              <a:rPr lang="bg-BG" sz="2800" b="1" kern="1200" spc="-1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Ролята </a:t>
            </a:r>
            <a:r>
              <a:rPr lang="bg-BG" sz="2800" b="1" kern="1200" spc="-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 развитието на учителя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четирите златни правила за учителската професия;</a:t>
            </a:r>
            <a:endParaRPr lang="en-US" dirty="0"/>
          </a:p>
          <a:p>
            <a:r>
              <a:rPr lang="bg-BG" dirty="0" smtClean="0"/>
              <a:t>за </a:t>
            </a:r>
            <a:r>
              <a:rPr lang="bg-BG" dirty="0"/>
              <a:t>видовете авторитет;</a:t>
            </a:r>
            <a:endParaRPr lang="en-US" dirty="0"/>
          </a:p>
          <a:p>
            <a:r>
              <a:rPr lang="bg-BG" dirty="0" smtClean="0"/>
              <a:t>за </a:t>
            </a:r>
            <a:r>
              <a:rPr lang="bg-BG" dirty="0"/>
              <a:t>принципа на „огледалото“;</a:t>
            </a:r>
            <a:endParaRPr lang="en-US" dirty="0"/>
          </a:p>
          <a:p>
            <a:r>
              <a:rPr lang="bg-BG" dirty="0" smtClean="0"/>
              <a:t>за </a:t>
            </a:r>
            <a:r>
              <a:rPr lang="bg-BG" dirty="0"/>
              <a:t>учебното съдържание, подготовката на урока и липсата на учебници</a:t>
            </a:r>
            <a:r>
              <a:rPr lang="bg-BG" dirty="0" smtClean="0"/>
              <a:t>;</a:t>
            </a:r>
            <a:endParaRPr lang="en-US" sz="1900" i="1" dirty="0"/>
          </a:p>
          <a:p>
            <a:r>
              <a:rPr lang="bg-BG" dirty="0" smtClean="0"/>
              <a:t>за </a:t>
            </a:r>
            <a:r>
              <a:rPr lang="bg-BG" dirty="0"/>
              <a:t>идеалите, към които да се стреми всеки валдорфски </a:t>
            </a:r>
            <a:r>
              <a:rPr lang="bg-BG" dirty="0" smtClean="0"/>
              <a:t>учител (прозрачност, въображение, истинност, жив интерес, развитие, активност, лична отговорност...);</a:t>
            </a:r>
            <a:endParaRPr lang="en-US" dirty="0"/>
          </a:p>
          <a:p>
            <a:r>
              <a:rPr lang="bg-BG" dirty="0" smtClean="0"/>
              <a:t>за </a:t>
            </a:r>
            <a:r>
              <a:rPr lang="bg-BG" dirty="0"/>
              <a:t>учителя като артист</a:t>
            </a:r>
            <a:r>
              <a:rPr lang="bg-BG" dirty="0" smtClean="0"/>
              <a:t>;</a:t>
            </a:r>
          </a:p>
          <a:p>
            <a:r>
              <a:rPr lang="bg-BG" dirty="0" smtClean="0"/>
              <a:t>за автономията на учителя;</a:t>
            </a:r>
            <a:endParaRPr lang="en-US" dirty="0"/>
          </a:p>
          <a:p>
            <a:r>
              <a:rPr lang="bg-BG" dirty="0" smtClean="0"/>
              <a:t>упражнения </a:t>
            </a:r>
            <a:r>
              <a:rPr lang="bg-BG" dirty="0"/>
              <a:t>за </a:t>
            </a:r>
            <a:r>
              <a:rPr lang="bg-BG" dirty="0" smtClean="0"/>
              <a:t>формиране </a:t>
            </a:r>
            <a:r>
              <a:rPr lang="bg-BG" dirty="0"/>
              <a:t>личността на </a:t>
            </a:r>
            <a:r>
              <a:rPr lang="bg-BG" dirty="0" smtClean="0"/>
              <a:t>учителя...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9906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bg-BG" sz="2800" kern="1200" spc="-100" dirty="0">
                <a:solidFill>
                  <a:schemeClr val="accent2">
                    <a:lumMod val="75000"/>
                  </a:schemeClr>
                </a:solidFill>
              </a:rPr>
              <a:t>Педагогическите идеи на Рудолф Щайнер по </a:t>
            </a:r>
            <a:r>
              <a:rPr lang="bg-BG" sz="2800" kern="1200" spc="-100" dirty="0" smtClean="0">
                <a:solidFill>
                  <a:schemeClr val="accent2">
                    <a:lumMod val="75000"/>
                  </a:schemeClr>
                </a:solidFill>
              </a:rPr>
              <a:t>отношение </a:t>
            </a:r>
            <a:r>
              <a:rPr lang="bg-BG" sz="2800" kern="1200" spc="-100" dirty="0">
                <a:solidFill>
                  <a:schemeClr val="accent2">
                    <a:lumMod val="75000"/>
                  </a:schemeClr>
                </a:solidFill>
              </a:rPr>
              <a:t>на: </a:t>
            </a:r>
            <a:r>
              <a:rPr lang="bg-BG" sz="2800" b="1" kern="1200" spc="-1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Ролята </a:t>
            </a:r>
            <a:r>
              <a:rPr lang="bg-BG" sz="2800" b="1" kern="1200" spc="-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 развитието на учителя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g-BG" dirty="0" smtClean="0"/>
              <a:t>Четирите </a:t>
            </a:r>
            <a:r>
              <a:rPr lang="bg-BG" dirty="0"/>
              <a:t>златни правила </a:t>
            </a:r>
            <a:r>
              <a:rPr lang="bg-BG" dirty="0" smtClean="0"/>
              <a:t>на </a:t>
            </a:r>
            <a:r>
              <a:rPr lang="bg-BG" dirty="0"/>
              <a:t>учителската </a:t>
            </a:r>
            <a:r>
              <a:rPr lang="bg-BG" dirty="0" smtClean="0"/>
              <a:t>професия</a:t>
            </a:r>
          </a:p>
          <a:p>
            <a:endParaRPr lang="en-US" dirty="0"/>
          </a:p>
          <a:p>
            <a:pPr marL="0" lvl="0" indent="0" algn="just">
              <a:buNone/>
            </a:pPr>
            <a:r>
              <a:rPr lang="bg-BG" dirty="0" smtClean="0">
                <a:solidFill>
                  <a:srgbClr val="F3A431"/>
                </a:solidFill>
              </a:rPr>
              <a:t>       1. </a:t>
            </a:r>
            <a:r>
              <a:rPr lang="bg-BG" dirty="0" smtClean="0"/>
              <a:t>Учителят </a:t>
            </a:r>
            <a:r>
              <a:rPr lang="bg-BG" dirty="0"/>
              <a:t>е човешко същество, което носи инициативност по отношение както на </a:t>
            </a:r>
            <a:r>
              <a:rPr lang="bg-BG" dirty="0" smtClean="0"/>
              <a:t>възрастните, </a:t>
            </a:r>
            <a:r>
              <a:rPr lang="bg-BG" dirty="0"/>
              <a:t>така и на </a:t>
            </a:r>
            <a:r>
              <a:rPr lang="bg-BG" dirty="0" smtClean="0"/>
              <a:t>децата.</a:t>
            </a:r>
            <a:endParaRPr lang="en-US" dirty="0"/>
          </a:p>
          <a:p>
            <a:pPr marL="0" lvl="0" indent="0" algn="just">
              <a:buNone/>
            </a:pPr>
            <a:r>
              <a:rPr lang="bg-BG" dirty="0" smtClean="0"/>
              <a:t>       </a:t>
            </a:r>
            <a:r>
              <a:rPr lang="bg-BG" dirty="0" smtClean="0">
                <a:solidFill>
                  <a:srgbClr val="F3A431"/>
                </a:solidFill>
              </a:rPr>
              <a:t> 2. </a:t>
            </a:r>
            <a:r>
              <a:rPr lang="bg-BG" dirty="0" smtClean="0"/>
              <a:t>Учителят </a:t>
            </a:r>
            <a:r>
              <a:rPr lang="bg-BG" dirty="0"/>
              <a:t>трябва да се интересува от света и човешките същества в него, както и от въпросите, които вълнуват децата.</a:t>
            </a:r>
            <a:endParaRPr lang="en-US" dirty="0"/>
          </a:p>
          <a:p>
            <a:pPr marL="0" lvl="0" indent="0" algn="just">
              <a:buNone/>
            </a:pPr>
            <a:r>
              <a:rPr lang="bg-BG" dirty="0" smtClean="0"/>
              <a:t>        </a:t>
            </a:r>
            <a:r>
              <a:rPr lang="bg-BG" dirty="0" smtClean="0">
                <a:solidFill>
                  <a:srgbClr val="F3A431"/>
                </a:solidFill>
              </a:rPr>
              <a:t>3. </a:t>
            </a:r>
            <a:r>
              <a:rPr lang="bg-BG" dirty="0" smtClean="0"/>
              <a:t>Учителят </a:t>
            </a:r>
            <a:r>
              <a:rPr lang="bg-BG" dirty="0"/>
              <a:t>никога не трябва да прави компромиси с истината. Би следвало той да е човек, който живее истината и в училище, и извън него. Учителят не бива да допуска компромиси с нея. </a:t>
            </a:r>
            <a:endParaRPr lang="bg-BG" dirty="0" smtClean="0"/>
          </a:p>
          <a:p>
            <a:pPr marL="0" lvl="0" indent="0" algn="ctr">
              <a:buNone/>
            </a:pPr>
            <a:r>
              <a:rPr lang="bg-BG" i="1" dirty="0" smtClean="0"/>
              <a:t>„</a:t>
            </a:r>
            <a:r>
              <a:rPr lang="bg-BG" i="1" dirty="0"/>
              <a:t>Ако моят учител казва нещо, то то е истина</a:t>
            </a:r>
            <a:r>
              <a:rPr lang="bg-BG" i="1" dirty="0" smtClean="0"/>
              <a:t>.“</a:t>
            </a:r>
          </a:p>
          <a:p>
            <a:pPr marL="0" lvl="0" indent="0" algn="ctr">
              <a:buNone/>
            </a:pPr>
            <a:r>
              <a:rPr lang="bg-BG" i="1" dirty="0" smtClean="0"/>
              <a:t>„</a:t>
            </a:r>
            <a:r>
              <a:rPr lang="bg-BG" i="1" dirty="0"/>
              <a:t>Моят учител бе човек, на когото можех да </a:t>
            </a:r>
            <a:r>
              <a:rPr lang="bg-BG" i="1" dirty="0" smtClean="0"/>
              <a:t>вярвам.“</a:t>
            </a:r>
            <a:endParaRPr lang="en-US" i="1" dirty="0"/>
          </a:p>
          <a:p>
            <a:pPr marL="0" lvl="0" indent="0" algn="just">
              <a:buNone/>
            </a:pPr>
            <a:r>
              <a:rPr lang="bg-BG" dirty="0" smtClean="0"/>
              <a:t>        </a:t>
            </a:r>
            <a:r>
              <a:rPr lang="bg-BG" dirty="0" smtClean="0">
                <a:solidFill>
                  <a:srgbClr val="F3A431"/>
                </a:solidFill>
              </a:rPr>
              <a:t>4. </a:t>
            </a:r>
            <a:r>
              <a:rPr lang="bg-BG" dirty="0" smtClean="0"/>
              <a:t>Учителят </a:t>
            </a:r>
            <a:r>
              <a:rPr lang="bg-BG" dirty="0"/>
              <a:t>трябва да е човек, изпълнен с живот. Ако започне да вехне вътрешно, то е по-добре да спре да преподава. Децата се нуждаят от силата на учителя си.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9906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bg-BG" sz="2800" kern="1200" spc="-100" dirty="0">
                <a:solidFill>
                  <a:schemeClr val="accent2">
                    <a:lumMod val="75000"/>
                  </a:schemeClr>
                </a:solidFill>
              </a:rPr>
              <a:t>Педагогическите идеи на Рудолф Щайнер по </a:t>
            </a:r>
            <a:r>
              <a:rPr lang="bg-BG" sz="2800" kern="1200" spc="-100" dirty="0" smtClean="0">
                <a:solidFill>
                  <a:schemeClr val="accent2">
                    <a:lumMod val="75000"/>
                  </a:schemeClr>
                </a:solidFill>
              </a:rPr>
              <a:t>отношение </a:t>
            </a:r>
            <a:r>
              <a:rPr lang="bg-BG" sz="2800" kern="1200" spc="-100" dirty="0">
                <a:solidFill>
                  <a:schemeClr val="accent2">
                    <a:lumMod val="75000"/>
                  </a:schemeClr>
                </a:solidFill>
              </a:rPr>
              <a:t>на: </a:t>
            </a:r>
            <a:r>
              <a:rPr lang="bg-BG" sz="2800" b="1" kern="1200" spc="-1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Ролята </a:t>
            </a:r>
            <a:r>
              <a:rPr lang="bg-BG" sz="2800" b="1" kern="1200" spc="-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 развитието на учителя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dirty="0"/>
          </a:p>
        </p:txBody>
      </p:sp>
      <p:sp>
        <p:nvSpPr>
          <p:cNvPr id="6" name="Curved Down Ribbon 5"/>
          <p:cNvSpPr/>
          <p:nvPr/>
        </p:nvSpPr>
        <p:spPr>
          <a:xfrm>
            <a:off x="533400" y="1676400"/>
            <a:ext cx="7924800" cy="228600"/>
          </a:xfrm>
          <a:prstGeom prst="ellipse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за автономията на </a:t>
            </a:r>
            <a:r>
              <a:rPr lang="bg-BG" dirty="0" smtClean="0"/>
              <a:t>учителя:</a:t>
            </a:r>
          </a:p>
          <a:p>
            <a:endParaRPr lang="bg-BG" dirty="0"/>
          </a:p>
          <a:p>
            <a:pPr marL="0" indent="0" algn="just">
              <a:buNone/>
            </a:pPr>
            <a:r>
              <a:rPr lang="bg-BG" dirty="0" smtClean="0"/>
              <a:t>         - </a:t>
            </a:r>
            <a:r>
              <a:rPr lang="bg-BG" dirty="0"/>
              <a:t>независимост и способност за преценка по отношение на педагогическата му </a:t>
            </a:r>
            <a:r>
              <a:rPr lang="bg-BG" dirty="0" smtClean="0"/>
              <a:t>дейност;</a:t>
            </a:r>
          </a:p>
          <a:p>
            <a:pPr marL="0" indent="0" algn="just">
              <a:buNone/>
            </a:pPr>
            <a:r>
              <a:rPr lang="bg-BG" dirty="0"/>
              <a:t> </a:t>
            </a:r>
            <a:r>
              <a:rPr lang="bg-BG" dirty="0" smtClean="0"/>
              <a:t>        - с </a:t>
            </a:r>
            <a:r>
              <a:rPr lang="bg-BG" dirty="0"/>
              <a:t>конкретен принос към всичко, което обединява </a:t>
            </a:r>
            <a:r>
              <a:rPr lang="bg-BG" dirty="0" smtClean="0"/>
              <a:t>училището;</a:t>
            </a:r>
          </a:p>
          <a:p>
            <a:pPr marL="0" indent="0" algn="just">
              <a:buNone/>
            </a:pPr>
            <a:r>
              <a:rPr lang="bg-BG" dirty="0"/>
              <a:t> </a:t>
            </a:r>
            <a:r>
              <a:rPr lang="bg-BG" dirty="0" smtClean="0"/>
              <a:t>        - по отношение на себеразвитието и поддържането на вътрешна активност.</a:t>
            </a:r>
          </a:p>
          <a:p>
            <a:pPr marL="0" indent="0">
              <a:buNone/>
            </a:pPr>
            <a:r>
              <a:rPr lang="bg-BG" dirty="0"/>
              <a:t> </a:t>
            </a:r>
            <a:r>
              <a:rPr lang="bg-BG" dirty="0" smtClean="0"/>
              <a:t>     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9906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bg-BG" sz="2800" kern="1200" spc="-100" dirty="0">
                <a:solidFill>
                  <a:schemeClr val="accent2">
                    <a:lumMod val="75000"/>
                  </a:schemeClr>
                </a:solidFill>
              </a:rPr>
              <a:t>Педагогическите идеи на Рудолф Щайнер по </a:t>
            </a:r>
            <a:r>
              <a:rPr lang="bg-BG" sz="2800" kern="1200" spc="-100" dirty="0" smtClean="0">
                <a:solidFill>
                  <a:schemeClr val="accent2">
                    <a:lumMod val="75000"/>
                  </a:schemeClr>
                </a:solidFill>
              </a:rPr>
              <a:t>отношение </a:t>
            </a:r>
            <a:r>
              <a:rPr lang="bg-BG" sz="2800" kern="1200" spc="-100" dirty="0">
                <a:solidFill>
                  <a:schemeClr val="accent2">
                    <a:lumMod val="75000"/>
                  </a:schemeClr>
                </a:solidFill>
              </a:rPr>
              <a:t>на: </a:t>
            </a:r>
            <a:r>
              <a:rPr lang="bg-BG" sz="2800" b="1" kern="1200" spc="-1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Ролята </a:t>
            </a:r>
            <a:r>
              <a:rPr lang="bg-BG" sz="2800" b="1" kern="1200" spc="-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 развитието на учителя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g-BG" dirty="0" smtClean="0"/>
              <a:t>  Упражнения </a:t>
            </a:r>
            <a:r>
              <a:rPr lang="bg-BG" dirty="0"/>
              <a:t>за </a:t>
            </a:r>
            <a:r>
              <a:rPr lang="bg-BG" dirty="0" smtClean="0"/>
              <a:t>формиране личността </a:t>
            </a:r>
            <a:r>
              <a:rPr lang="bg-BG" dirty="0"/>
              <a:t>на </a:t>
            </a:r>
            <a:r>
              <a:rPr lang="bg-BG" dirty="0" smtClean="0"/>
              <a:t>учителя</a:t>
            </a:r>
          </a:p>
          <a:p>
            <a:endParaRPr lang="bg-BG" dirty="0"/>
          </a:p>
          <a:p>
            <a:pPr marL="457200" lvl="0" indent="-457200">
              <a:buFont typeface="+mj-lt"/>
              <a:buAutoNum type="arabicPeriod"/>
            </a:pPr>
            <a:endParaRPr lang="bg-BG" dirty="0" smtClean="0"/>
          </a:p>
          <a:p>
            <a:pPr marL="457200" lvl="0" indent="-457200">
              <a:buFont typeface="+mj-lt"/>
              <a:buAutoNum type="arabicPeriod"/>
            </a:pPr>
            <a:r>
              <a:rPr lang="bg-BG" sz="2200" dirty="0" smtClean="0"/>
              <a:t>Контрол </a:t>
            </a:r>
            <a:r>
              <a:rPr lang="bg-BG" sz="2200" dirty="0"/>
              <a:t>над </a:t>
            </a:r>
            <a:r>
              <a:rPr lang="bg-BG" sz="2200" dirty="0" smtClean="0"/>
              <a:t>мисълта (ретроспекция; упражнение с предмет)</a:t>
            </a:r>
          </a:p>
          <a:p>
            <a:pPr marL="457200" lvl="0" indent="-457200">
              <a:buFont typeface="+mj-lt"/>
              <a:buAutoNum type="arabicPeriod"/>
            </a:pPr>
            <a:r>
              <a:rPr lang="bg-BG" sz="2200" dirty="0" smtClean="0"/>
              <a:t>Контрол </a:t>
            </a:r>
            <a:r>
              <a:rPr lang="bg-BG" sz="2200" dirty="0"/>
              <a:t>над </a:t>
            </a:r>
            <a:r>
              <a:rPr lang="bg-BG" sz="2200" dirty="0" smtClean="0"/>
              <a:t>волята (упражнения за точност и за изграждане на конкретен навик)</a:t>
            </a:r>
            <a:endParaRPr lang="en-US" sz="2200" dirty="0"/>
          </a:p>
          <a:p>
            <a:pPr marL="457200" lvl="0" indent="-457200">
              <a:buFont typeface="+mj-lt"/>
              <a:buAutoNum type="arabicPeriod"/>
            </a:pPr>
            <a:r>
              <a:rPr lang="bg-BG" sz="2200" dirty="0"/>
              <a:t>Уравновесяване на </a:t>
            </a:r>
            <a:r>
              <a:rPr lang="bg-BG" sz="2200" dirty="0" smtClean="0"/>
              <a:t>чувствата (да се подхожда флегматично към силно емоционални ситуации)</a:t>
            </a:r>
            <a:endParaRPr lang="en-US" sz="2200" dirty="0"/>
          </a:p>
          <a:p>
            <a:pPr marL="457200" lvl="0" indent="-457200">
              <a:buFont typeface="+mj-lt"/>
              <a:buAutoNum type="arabicPeriod"/>
            </a:pPr>
            <a:r>
              <a:rPr lang="bg-BG" sz="2200" dirty="0" smtClean="0"/>
              <a:t>Позитивност (в грозното и гротескното да се търси нещо хубаво; да се търси позитивното в неприятни за нас хора)</a:t>
            </a:r>
            <a:endParaRPr lang="en-US" sz="2200" dirty="0"/>
          </a:p>
          <a:p>
            <a:pPr marL="457200" lvl="0" indent="-457200">
              <a:buFont typeface="+mj-lt"/>
              <a:buAutoNum type="arabicPeriod"/>
            </a:pPr>
            <a:r>
              <a:rPr lang="bg-BG" sz="2200" dirty="0" smtClean="0"/>
              <a:t>Непредубеденост (да се слуша с интерес събеседникът от край до край)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bg-BG" sz="2200" dirty="0" smtClean="0"/>
              <a:t>Обединяващо </a:t>
            </a:r>
            <a:r>
              <a:rPr lang="bg-BG" sz="2200" dirty="0"/>
              <a:t>упражнение </a:t>
            </a:r>
            <a:r>
              <a:rPr lang="bg-BG" sz="2200" dirty="0" smtClean="0"/>
              <a:t>(повторение за по-кратък период)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urved Down Ribbon 4"/>
          <p:cNvSpPr/>
          <p:nvPr/>
        </p:nvSpPr>
        <p:spPr>
          <a:xfrm>
            <a:off x="570931" y="2209800"/>
            <a:ext cx="7924800" cy="228600"/>
          </a:xfrm>
          <a:prstGeom prst="ellipse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9906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bg-BG" sz="2800" kern="1200" spc="-100" dirty="0">
                <a:solidFill>
                  <a:schemeClr val="accent2">
                    <a:lumMod val="75000"/>
                  </a:schemeClr>
                </a:solidFill>
              </a:rPr>
              <a:t>Педагогическите идеи на Рудолф Щайнер по </a:t>
            </a:r>
            <a:r>
              <a:rPr lang="bg-BG" sz="2800" kern="1200" spc="-100" dirty="0" smtClean="0">
                <a:solidFill>
                  <a:schemeClr val="accent2">
                    <a:lumMod val="75000"/>
                  </a:schemeClr>
                </a:solidFill>
              </a:rPr>
              <a:t>отношение </a:t>
            </a:r>
            <a:r>
              <a:rPr lang="bg-BG" sz="2800" kern="1200" spc="-100" dirty="0">
                <a:solidFill>
                  <a:schemeClr val="accent2">
                    <a:lumMod val="75000"/>
                  </a:schemeClr>
                </a:solidFill>
              </a:rPr>
              <a:t>на: </a:t>
            </a:r>
            <a:r>
              <a:rPr lang="bg-BG" sz="2800" b="1" kern="1200" spc="-1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Ролята </a:t>
            </a:r>
            <a:r>
              <a:rPr lang="bg-BG" sz="2800" b="1" kern="1200" spc="-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 развитието на учителя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bg-BG" dirty="0"/>
              <a:t>за учебното съдържание, подготовката на урока и липсата на </a:t>
            </a:r>
            <a:r>
              <a:rPr lang="bg-BG" dirty="0" smtClean="0"/>
              <a:t>учебници</a:t>
            </a:r>
          </a:p>
          <a:p>
            <a:endParaRPr lang="bg-BG" dirty="0" smtClean="0"/>
          </a:p>
          <a:p>
            <a:pPr marL="0" indent="0" algn="ctr">
              <a:buNone/>
            </a:pPr>
            <a:r>
              <a:rPr lang="bg-BG" sz="2200" i="1" dirty="0" smtClean="0"/>
              <a:t>„Има </a:t>
            </a:r>
            <a:r>
              <a:rPr lang="bg-BG" sz="2200" i="1" dirty="0"/>
              <a:t>два вида съдържание. Единият е необходим за развитието на детето, а другият идва от очакванията на културата, в която живеем. Вторият може да бъде </a:t>
            </a:r>
            <a:r>
              <a:rPr lang="bg-BG" sz="2200" i="1" dirty="0" smtClean="0"/>
              <a:t>пагубен </a:t>
            </a:r>
            <a:r>
              <a:rPr lang="bg-BG" sz="2200" i="1" dirty="0"/>
              <a:t>за детето, ето защо изкуството на педагога изисква той да го трансформира в нещо здравословно</a:t>
            </a:r>
            <a:r>
              <a:rPr lang="bg-BG" sz="2200" i="1" dirty="0" smtClean="0"/>
              <a:t>.“ </a:t>
            </a:r>
          </a:p>
          <a:p>
            <a:pPr marL="0" indent="0" algn="ctr">
              <a:buNone/>
            </a:pPr>
            <a:r>
              <a:rPr lang="bg-BG" sz="1900" i="1" dirty="0" smtClean="0"/>
              <a:t>Р. Щайнер, Методико-диагостични </a:t>
            </a:r>
            <a:r>
              <a:rPr lang="bg-BG" sz="1900" i="1" dirty="0"/>
              <a:t>основ на възпитателното изкуство, събр. </a:t>
            </a:r>
            <a:r>
              <a:rPr lang="bg-BG" sz="1900" i="1" dirty="0" smtClean="0"/>
              <a:t>съч</a:t>
            </a:r>
            <a:r>
              <a:rPr lang="bg-BG" sz="1900" i="1" dirty="0"/>
              <a:t>. 294, л</a:t>
            </a:r>
            <a:r>
              <a:rPr lang="bg-BG" sz="1900" i="1" dirty="0" smtClean="0"/>
              <a:t>екция 1</a:t>
            </a:r>
            <a:endParaRPr lang="bg-BG" sz="1900" i="1" dirty="0"/>
          </a:p>
          <a:p>
            <a:endParaRPr lang="bg-BG" dirty="0" smtClean="0"/>
          </a:p>
          <a:p>
            <a:pPr marL="0" indent="0" algn="ctr">
              <a:buNone/>
            </a:pPr>
            <a:r>
              <a:rPr lang="bg-BG" i="1" dirty="0" smtClean="0"/>
              <a:t>„</a:t>
            </a:r>
            <a:r>
              <a:rPr lang="bg-BG" sz="2200" i="1" dirty="0"/>
              <a:t>Докато се опитвам да организирам материала,</a:t>
            </a:r>
          </a:p>
          <a:p>
            <a:pPr marL="0" indent="0" algn="ctr">
              <a:buNone/>
            </a:pPr>
            <a:r>
              <a:rPr lang="bg-BG" sz="2200" i="1" dirty="0"/>
              <a:t> така че да стане разбираем за децата, </a:t>
            </a:r>
          </a:p>
          <a:p>
            <a:pPr marL="0" indent="0" algn="ctr">
              <a:buNone/>
            </a:pPr>
            <a:r>
              <a:rPr lang="bg-BG" sz="2200" i="1" dirty="0"/>
              <a:t>се изпълвам с радостно очакване.“ </a:t>
            </a:r>
            <a:endParaRPr lang="bg-BG" sz="2200" i="1" dirty="0" smtClean="0"/>
          </a:p>
          <a:p>
            <a:pPr marL="0" indent="0" algn="ctr">
              <a:buNone/>
            </a:pPr>
            <a:r>
              <a:rPr lang="bg-BG" sz="1900" i="1" dirty="0" smtClean="0"/>
              <a:t>К</a:t>
            </a:r>
            <a:r>
              <a:rPr lang="bg-BG" sz="1900" i="1" dirty="0"/>
              <a:t>. Вихерт</a:t>
            </a:r>
          </a:p>
          <a:p>
            <a:endParaRPr lang="en-US" dirty="0"/>
          </a:p>
        </p:txBody>
      </p:sp>
      <p:sp>
        <p:nvSpPr>
          <p:cNvPr id="7" name="Curved Down Ribbon 6"/>
          <p:cNvSpPr/>
          <p:nvPr/>
        </p:nvSpPr>
        <p:spPr>
          <a:xfrm>
            <a:off x="623248" y="2286000"/>
            <a:ext cx="7924800" cy="228600"/>
          </a:xfrm>
          <a:prstGeom prst="ellipse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9906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bg-BG" sz="2800" kern="1200" spc="-100" dirty="0">
                <a:solidFill>
                  <a:schemeClr val="accent2">
                    <a:lumMod val="75000"/>
                  </a:schemeClr>
                </a:solidFill>
              </a:rPr>
              <a:t>Педагогическите идеи на Рудолф Щайнер по </a:t>
            </a:r>
            <a:r>
              <a:rPr lang="bg-BG" sz="2800" kern="1200" spc="-100" dirty="0" smtClean="0">
                <a:solidFill>
                  <a:schemeClr val="accent2">
                    <a:lumMod val="75000"/>
                  </a:schemeClr>
                </a:solidFill>
              </a:rPr>
              <a:t>отношение </a:t>
            </a:r>
            <a:r>
              <a:rPr lang="bg-BG" sz="2800" kern="1200" spc="-100" dirty="0">
                <a:solidFill>
                  <a:schemeClr val="accent2">
                    <a:lumMod val="75000"/>
                  </a:schemeClr>
                </a:solidFill>
              </a:rPr>
              <a:t>на: </a:t>
            </a:r>
            <a:r>
              <a:rPr lang="bg-BG" sz="2800" b="1" kern="1200" spc="-1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Ролята </a:t>
            </a:r>
            <a:r>
              <a:rPr lang="bg-BG" sz="2800" b="1" kern="1200" spc="-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 развитието на учителя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458200" cy="9906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bg-BG" sz="2800" kern="1200" spc="-100" dirty="0" smtClean="0">
                <a:solidFill>
                  <a:schemeClr val="accent2">
                    <a:lumMod val="75000"/>
                  </a:schemeClr>
                </a:solidFill>
              </a:rPr>
              <a:t>Педагогическите идеи на Рудолф Щайнер по отношение на: </a:t>
            </a:r>
            <a:r>
              <a:rPr lang="bg-BG" sz="2800" b="1" kern="1200" spc="-1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bg-BG" sz="2800" b="1" kern="1200" spc="-1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bg-BG" sz="2800" b="1" kern="1200" spc="-1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Методи </a:t>
            </a:r>
            <a:r>
              <a:rPr lang="bg-BG" sz="2800" b="1" kern="1200" spc="-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 </a:t>
            </a:r>
            <a:r>
              <a:rPr lang="bg-BG" sz="2800" b="1" kern="1200" spc="-1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принципи </a:t>
            </a:r>
            <a:r>
              <a:rPr lang="bg-BG" sz="2800" b="1" kern="1200" spc="-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 преподаване, обучение и възпитание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76800"/>
          </a:xfrm>
        </p:spPr>
        <p:txBody>
          <a:bodyPr>
            <a:normAutofit/>
          </a:bodyPr>
          <a:lstStyle/>
          <a:p>
            <a:endParaRPr lang="bg-BG" dirty="0" smtClean="0"/>
          </a:p>
          <a:p>
            <a:pPr marL="0" indent="0" algn="ctr">
              <a:buNone/>
            </a:pPr>
            <a:r>
              <a:rPr lang="bg-BG" i="1" dirty="0"/>
              <a:t>„При работата с деца най-голямо </a:t>
            </a:r>
            <a:r>
              <a:rPr lang="bg-BG" i="1" dirty="0" smtClean="0"/>
              <a:t>значение </a:t>
            </a:r>
            <a:r>
              <a:rPr lang="bg-BG" i="1" dirty="0"/>
              <a:t>има вътрешното, душевното. Детето се обучава </a:t>
            </a:r>
            <a:r>
              <a:rPr lang="bg-BG" i="1" dirty="0" smtClean="0"/>
              <a:t>и </a:t>
            </a:r>
            <a:r>
              <a:rPr lang="bg-BG" i="1" dirty="0"/>
              <a:t>възпитава от душа в душа</a:t>
            </a:r>
            <a:r>
              <a:rPr lang="bg-BG" i="1" dirty="0" smtClean="0"/>
              <a:t>. Вие </a:t>
            </a:r>
            <a:r>
              <a:rPr lang="bg-BG" i="1" dirty="0"/>
              <a:t>ще въздействате </a:t>
            </a:r>
            <a:r>
              <a:rPr lang="bg-BG" i="1" dirty="0" smtClean="0"/>
              <a:t>на </a:t>
            </a:r>
            <a:r>
              <a:rPr lang="bg-BG" i="1" dirty="0"/>
              <a:t>детето чрез собственото си </a:t>
            </a:r>
            <a:r>
              <a:rPr lang="bg-BG" i="1" dirty="0" smtClean="0"/>
              <a:t>вътрешно </a:t>
            </a:r>
            <a:r>
              <a:rPr lang="bg-BG" i="1" dirty="0"/>
              <a:t>душевно състояние. Възпитанието се </a:t>
            </a:r>
            <a:r>
              <a:rPr lang="bg-BG" i="1" dirty="0" smtClean="0"/>
              <a:t>осъществява </a:t>
            </a:r>
            <a:r>
              <a:rPr lang="bg-BG" i="1" dirty="0"/>
              <a:t>чрез това, което сторите!”</a:t>
            </a:r>
            <a:endParaRPr lang="en-US" dirty="0"/>
          </a:p>
          <a:p>
            <a:pPr marL="0" indent="0" algn="ctr">
              <a:buNone/>
            </a:pPr>
            <a:r>
              <a:rPr lang="bg-BG" i="1" dirty="0"/>
              <a:t>Рудолф Щайнер</a:t>
            </a:r>
            <a:endParaRPr lang="en-US" dirty="0"/>
          </a:p>
          <a:p>
            <a:endParaRPr lang="bg-B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285232"/>
              </p:ext>
            </p:extLst>
          </p:nvPr>
        </p:nvGraphicFramePr>
        <p:xfrm>
          <a:off x="381000" y="13648"/>
          <a:ext cx="8458200" cy="6663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404"/>
                <a:gridCol w="8050796"/>
              </a:tblGrid>
              <a:tr h="327826"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/>
                        <a:t>№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Методи и принципи на преподаване, обучение и възпитание</a:t>
                      </a:r>
                      <a:endParaRPr lang="en-US" dirty="0"/>
                    </a:p>
                  </a:txBody>
                  <a:tcPr/>
                </a:tc>
              </a:tr>
              <a:tr h="819565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Учителят като пример. За морала и морализирането в образованието и възпитанието </a:t>
                      </a:r>
                      <a:endParaRPr lang="en-US" dirty="0" smtClean="0"/>
                    </a:p>
                  </a:txBody>
                  <a:tcPr/>
                </a:tc>
              </a:tr>
              <a:tr h="938089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Принцип за това обучението да се стреми да ангажира чувствата на децата </a:t>
                      </a:r>
                      <a:r>
                        <a:rPr lang="bg-BG" dirty="0" smtClean="0"/>
                        <a:t>през втория възрастов период така</a:t>
                      </a:r>
                      <a:r>
                        <a:rPr lang="bg-BG" dirty="0" smtClean="0"/>
                        <a:t>, че да се получи силна лична идентификация с изучавания материал</a:t>
                      </a:r>
                      <a:r>
                        <a:rPr lang="bg-BG" dirty="0" smtClean="0"/>
                        <a:t>. </a:t>
                      </a:r>
                      <a:endParaRPr lang="en-US" dirty="0"/>
                    </a:p>
                  </a:txBody>
                  <a:tcPr/>
                </a:tc>
              </a:tr>
              <a:tr h="586305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3.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Принцип за това децата да се опитват да променят света, чрез целенасочена работа на ръцете.</a:t>
                      </a:r>
                      <a:endParaRPr lang="en-US" dirty="0"/>
                    </a:p>
                  </a:txBody>
                  <a:tcPr/>
                </a:tc>
              </a:tr>
              <a:tr h="586305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4.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Принцип за формиране на живи понятия и представи.</a:t>
                      </a:r>
                      <a:endParaRPr lang="en-US" dirty="0"/>
                    </a:p>
                  </a:txBody>
                  <a:tcPr/>
                </a:tc>
              </a:tr>
              <a:tr h="586305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5.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Принцип на трите стъпки за поднасяне на ново знание.</a:t>
                      </a:r>
                      <a:endParaRPr lang="en-US" dirty="0"/>
                    </a:p>
                  </a:txBody>
                  <a:tcPr/>
                </a:tc>
              </a:tr>
              <a:tr h="586305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6.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Принцип за икономичност, според който трите стъпки е добре да се реализират в рамките на два дни.</a:t>
                      </a:r>
                      <a:endParaRPr lang="en-US" dirty="0"/>
                    </a:p>
                  </a:txBody>
                  <a:tcPr/>
                </a:tc>
              </a:tr>
              <a:tr h="586305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7.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Принцип на будност и сън.</a:t>
                      </a:r>
                      <a:endParaRPr lang="en-US" dirty="0"/>
                    </a:p>
                  </a:txBody>
                  <a:tcPr/>
                </a:tc>
              </a:tr>
              <a:tr h="586305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8.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Принцип на съобразяване с природните цикли и ритми.</a:t>
                      </a:r>
                      <a:endParaRPr lang="en-US" dirty="0"/>
                    </a:p>
                  </a:txBody>
                  <a:tcPr/>
                </a:tc>
              </a:tr>
              <a:tr h="586305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9.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Принцип за учене главно чрез опитности, който дава възможност на учениците да преживеят всичко, което се преподава.</a:t>
                      </a:r>
                      <a:endParaRPr lang="en-US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62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58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dirty="0">
                <a:solidFill>
                  <a:schemeClr val="accent2">
                    <a:lumMod val="75000"/>
                  </a:schemeClr>
                </a:solidFill>
              </a:rPr>
              <a:t>Педагогическите идеи на Рудолф Щайнер по отношение на: </a:t>
            </a:r>
            <a:r>
              <a:rPr lang="bg-BG" sz="2800" b="1" dirty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bg-BG" sz="2800" b="1" dirty="0" smtClean="0">
                <a:solidFill>
                  <a:schemeClr val="accent2">
                    <a:lumMod val="75000"/>
                  </a:schemeClr>
                </a:solidFill>
              </a:rPr>
              <a:t>роичността </a:t>
            </a:r>
            <a:r>
              <a:rPr lang="bg-BG" sz="2800" b="1" dirty="0">
                <a:solidFill>
                  <a:schemeClr val="accent2">
                    <a:lumMod val="75000"/>
                  </a:schemeClr>
                </a:solidFill>
              </a:rPr>
              <a:t>като един от основните принципи, заложени в педагогиката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r>
              <a:rPr lang="bg-BG" b="1" dirty="0" smtClean="0"/>
              <a:t> </a:t>
            </a:r>
          </a:p>
          <a:p>
            <a:endParaRPr lang="bg-BG" sz="1800" b="1" dirty="0"/>
          </a:p>
          <a:p>
            <a:endParaRPr lang="bg-BG" sz="1800" b="1" dirty="0"/>
          </a:p>
          <a:p>
            <a:pPr marL="0" indent="0">
              <a:buNone/>
            </a:pPr>
            <a:r>
              <a:rPr lang="bg-BG" sz="1800" b="1" dirty="0" smtClean="0"/>
              <a:t>           </a:t>
            </a:r>
          </a:p>
          <a:p>
            <a:pPr marL="0" indent="0">
              <a:buNone/>
            </a:pPr>
            <a:r>
              <a:rPr lang="bg-BG" sz="1800" b="1" dirty="0" smtClean="0"/>
              <a:t>              </a:t>
            </a:r>
          </a:p>
          <a:p>
            <a:pPr marL="0" indent="0">
              <a:buNone/>
            </a:pPr>
            <a:endParaRPr lang="bg-BG" sz="1800" b="1" dirty="0"/>
          </a:p>
          <a:p>
            <a:pPr marL="0" indent="0">
              <a:buNone/>
            </a:pPr>
            <a:r>
              <a:rPr lang="bg-BG" sz="1800" b="1" dirty="0" smtClean="0"/>
              <a:t>            </a:t>
            </a:r>
          </a:p>
          <a:p>
            <a:pPr marL="0" indent="0">
              <a:buNone/>
            </a:pPr>
            <a:endParaRPr lang="en-US" sz="2000" dirty="0"/>
          </a:p>
          <a:p>
            <a:pPr lvl="0"/>
            <a:r>
              <a:rPr lang="bg-BG" dirty="0" smtClean="0"/>
              <a:t>Урокът епоха </a:t>
            </a:r>
          </a:p>
          <a:p>
            <a:pPr marL="0" lvl="0" indent="0">
              <a:buNone/>
            </a:pPr>
            <a:r>
              <a:rPr lang="bg-BG" sz="2000" dirty="0" smtClean="0"/>
              <a:t>              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9" t="32276" r="27834" b="43470"/>
          <a:stretch/>
        </p:blipFill>
        <p:spPr bwMode="auto">
          <a:xfrm>
            <a:off x="1235124" y="1785584"/>
            <a:ext cx="4387756" cy="185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743200" y="4267200"/>
            <a:ext cx="838200" cy="3810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19400" y="48006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39219" y="4951010"/>
            <a:ext cx="789296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91886" y="3962400"/>
            <a:ext cx="189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Ритмична част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65810" y="4581678"/>
            <a:ext cx="342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Основен предмет (епоха)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91886" y="5185444"/>
            <a:ext cx="311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История – приказки, басни, легенди, биографии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410200" y="2071292"/>
            <a:ext cx="3429001" cy="1394254"/>
            <a:chOff x="-765458" y="68465"/>
            <a:chExt cx="3488601" cy="1398878"/>
          </a:xfrm>
        </p:grpSpPr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874659" y="948563"/>
              <a:ext cx="1848484" cy="518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bg-BG" sz="1200" b="1" dirty="0">
                  <a:effectLst/>
                  <a:latin typeface="+mj-lt"/>
                  <a:ea typeface="Calibri"/>
                  <a:cs typeface="Times New Roman"/>
                </a:rPr>
                <a:t>ученическа</a:t>
              </a:r>
              <a:endParaRPr lang="en-US" sz="1200" b="1" dirty="0">
                <a:effectLst/>
                <a:latin typeface="+mj-lt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bg-BG" sz="1200" b="1" dirty="0">
                  <a:effectLst/>
                  <a:latin typeface="+mj-lt"/>
                  <a:ea typeface="Calibri"/>
                  <a:cs typeface="Times New Roman"/>
                </a:rPr>
                <a:t>конференция</a:t>
              </a:r>
              <a:endParaRPr lang="en-US" sz="1200" b="1" dirty="0">
                <a:effectLst/>
                <a:latin typeface="+mj-lt"/>
                <a:ea typeface="Calibri"/>
                <a:cs typeface="Times New Roman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-765458" y="68465"/>
              <a:ext cx="2861790" cy="1375500"/>
              <a:chOff x="-765458" y="68465"/>
              <a:chExt cx="2861790" cy="137550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-67738" y="68465"/>
                <a:ext cx="2164070" cy="913211"/>
                <a:chOff x="-715438" y="68465"/>
                <a:chExt cx="2164070" cy="913211"/>
              </a:xfrm>
            </p:grpSpPr>
            <p:sp>
              <p:nvSpPr>
                <p:cNvPr id="24" name="Isosceles Triangle 23"/>
                <p:cNvSpPr/>
                <p:nvPr/>
              </p:nvSpPr>
              <p:spPr>
                <a:xfrm>
                  <a:off x="0" y="333976"/>
                  <a:ext cx="733425" cy="647700"/>
                </a:xfrm>
                <a:prstGeom prst="triangle">
                  <a:avLst/>
                </a:prstGeom>
                <a:solidFill>
                  <a:srgbClr val="92D050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-715438" y="68465"/>
                  <a:ext cx="2164070" cy="3057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bg-BG" sz="1200" b="1" dirty="0">
                      <a:effectLst/>
                      <a:latin typeface="Arial" pitchFamily="34" charset="0"/>
                      <a:ea typeface="Calibri"/>
                      <a:cs typeface="Arial" pitchFamily="34" charset="0"/>
                    </a:rPr>
                    <a:t>учителска конференция</a:t>
                  </a:r>
                  <a:endParaRPr lang="en-US" sz="1200" b="1" dirty="0">
                    <a:effectLst/>
                    <a:latin typeface="Arial" pitchFamily="34" charset="0"/>
                    <a:ea typeface="Calibri"/>
                    <a:cs typeface="Arial" pitchFamily="34" charset="0"/>
                  </a:endParaRPr>
                </a:p>
              </p:txBody>
            </p:sp>
          </p:grpSp>
          <p:sp>
            <p:nvSpPr>
              <p:cNvPr id="23" name="Text Box 2"/>
              <p:cNvSpPr txBox="1">
                <a:spLocks noChangeArrowheads="1"/>
              </p:cNvSpPr>
              <p:nvPr/>
            </p:nvSpPr>
            <p:spPr bwMode="auto">
              <a:xfrm>
                <a:off x="-765458" y="925185"/>
                <a:ext cx="2181223" cy="518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bg-BG" sz="1200" b="1" dirty="0">
                    <a:effectLst/>
                    <a:latin typeface="+mj-lt"/>
                    <a:ea typeface="Calibri"/>
                    <a:cs typeface="Times New Roman"/>
                  </a:rPr>
                  <a:t>родителска</a:t>
                </a:r>
                <a:endParaRPr lang="en-US" sz="1200" b="1" dirty="0">
                  <a:effectLst/>
                  <a:latin typeface="+mj-lt"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bg-BG" sz="1200" b="1" dirty="0">
                    <a:effectLst/>
                    <a:latin typeface="+mj-lt"/>
                    <a:ea typeface="Calibri"/>
                    <a:cs typeface="Times New Roman"/>
                  </a:rPr>
                  <a:t>конференция</a:t>
                </a:r>
                <a:endParaRPr lang="en-US" sz="1200" b="1" dirty="0">
                  <a:effectLst/>
                  <a:latin typeface="+mj-lt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16" name="Left Brace 15"/>
          <p:cNvSpPr/>
          <p:nvPr/>
        </p:nvSpPr>
        <p:spPr>
          <a:xfrm>
            <a:off x="5562600" y="2128105"/>
            <a:ext cx="228600" cy="1273195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5576248" y="1902728"/>
            <a:ext cx="2895600" cy="19586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676900" y="3486777"/>
            <a:ext cx="2781300" cy="45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 algn="ctr"/>
            <a:r>
              <a:rPr lang="bg-BG" dirty="0"/>
              <a:t>П</a:t>
            </a:r>
            <a:r>
              <a:rPr lang="bg-BG" dirty="0" smtClean="0"/>
              <a:t>ървите три основни възрастови периода:</a:t>
            </a:r>
            <a:endParaRPr lang="bg-BG" sz="2000" dirty="0"/>
          </a:p>
          <a:p>
            <a:pPr lvl="0"/>
            <a:endParaRPr lang="bg-BG" sz="2000" dirty="0" smtClean="0"/>
          </a:p>
          <a:p>
            <a:pPr lvl="0"/>
            <a:endParaRPr lang="bg-BG" sz="2000" dirty="0"/>
          </a:p>
          <a:p>
            <a:pPr lvl="0"/>
            <a:endParaRPr lang="bg-BG" sz="2000" dirty="0" smtClean="0"/>
          </a:p>
          <a:p>
            <a:pPr lvl="0"/>
            <a:endParaRPr lang="bg-BG" sz="2000" dirty="0"/>
          </a:p>
          <a:p>
            <a:pPr lvl="0"/>
            <a:endParaRPr lang="en-US" sz="2000" dirty="0"/>
          </a:p>
          <a:p>
            <a:endParaRPr lang="bg-BG" dirty="0" smtClean="0"/>
          </a:p>
          <a:p>
            <a:pPr lvl="0"/>
            <a:endParaRPr lang="bg-BG" sz="2000" dirty="0" smtClean="0"/>
          </a:p>
          <a:p>
            <a:pPr lvl="0"/>
            <a:endParaRPr lang="bg-BG" sz="2000" dirty="0" smtClean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290912"/>
              </p:ext>
            </p:extLst>
          </p:nvPr>
        </p:nvGraphicFramePr>
        <p:xfrm>
          <a:off x="97808" y="1981201"/>
          <a:ext cx="89154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944"/>
                <a:gridCol w="3469256"/>
                <a:gridCol w="2582658"/>
                <a:gridCol w="1684542"/>
              </a:tblGrid>
              <a:tr h="500483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Възрастов период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Ключови</a:t>
                      </a:r>
                      <a:r>
                        <a:rPr lang="bg-BG" sz="1400" baseline="0" dirty="0" smtClean="0"/>
                        <a:t> думи</a:t>
                      </a:r>
                      <a:r>
                        <a:rPr lang="bg-BG" sz="1400" dirty="0" smtClean="0"/>
                        <a:t>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Водещи</a:t>
                      </a:r>
                      <a:r>
                        <a:rPr lang="bg-BG" sz="1400" baseline="0" dirty="0" smtClean="0"/>
                        <a:t> принципи: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Мото:</a:t>
                      </a:r>
                      <a:endParaRPr lang="en-US" sz="1400" dirty="0"/>
                    </a:p>
                  </a:txBody>
                  <a:tcPr/>
                </a:tc>
              </a:tr>
              <a:tr h="1530890">
                <a:tc>
                  <a:txBody>
                    <a:bodyPr/>
                    <a:lstStyle/>
                    <a:p>
                      <a:pPr algn="ctr"/>
                      <a:r>
                        <a:rPr lang="bg-BG" sz="1400" baseline="0" dirty="0" smtClean="0"/>
                        <a:t>0-7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bg-BG" sz="1400" dirty="0" smtClean="0"/>
                        <a:t>подражание</a:t>
                      </a:r>
                      <a:r>
                        <a:rPr lang="bg-BG" sz="1400" baseline="0" dirty="0" smtClean="0"/>
                        <a:t> и игра;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sz="1400" dirty="0" smtClean="0"/>
                        <a:t>свобода;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sz="1400" dirty="0" smtClean="0"/>
                        <a:t>жизнено/етерно тяло;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sz="1400" dirty="0" smtClean="0"/>
                        <a:t>ритъм</a:t>
                      </a:r>
                      <a:r>
                        <a:rPr lang="bg-BG" sz="1400" baseline="0" dirty="0" smtClean="0"/>
                        <a:t> и навици.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фокус върху телесната воля и движението;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учителят е и в ролята на майка;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</a:t>
                      </a:r>
                      <a:r>
                        <a:rPr lang="bg-BG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жизненото тяло.</a:t>
                      </a:r>
                      <a:endParaRPr lang="en-US" sz="14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Светът</a:t>
                      </a:r>
                      <a:r>
                        <a:rPr lang="bg-BG" sz="1400" baseline="0" dirty="0" smtClean="0"/>
                        <a:t> е добър.</a:t>
                      </a:r>
                      <a:endParaRPr lang="en-US" sz="1400" dirty="0"/>
                    </a:p>
                  </a:txBody>
                  <a:tcPr/>
                </a:tc>
              </a:tr>
              <a:tr h="1324808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7-14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равенство;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любящ авторитет;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астрално тяло, душа, преживяване;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творчески дейности,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морал и идеали,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градация, полярности, възприятие.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bg-BG" sz="1400" dirty="0" smtClean="0"/>
                        <a:t>прилага се педагогика на</a:t>
                      </a:r>
                      <a:r>
                        <a:rPr lang="bg-BG" sz="1400" baseline="0" dirty="0" smtClean="0"/>
                        <a:t> преживяването;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Светът е красив.</a:t>
                      </a:r>
                      <a:endParaRPr lang="en-US" sz="1400" dirty="0"/>
                    </a:p>
                  </a:txBody>
                  <a:tcPr/>
                </a:tc>
              </a:tr>
              <a:tr h="1368218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14-21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братство;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дух, познание, логическо мислене;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истина, смисъл;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метаморфоза (преобразуване).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/>
                        <a:t>- </a:t>
                      </a: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педагогика на обяснението;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двустранното доверие в познанието.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цел</a:t>
                      </a:r>
                      <a:r>
                        <a:rPr lang="bg-BG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да се достига да истината.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Светът е истинен.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408296"/>
            <a:ext cx="8458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dirty="0">
                <a:solidFill>
                  <a:schemeClr val="accent2">
                    <a:lumMod val="75000"/>
                  </a:schemeClr>
                </a:solidFill>
              </a:rPr>
              <a:t>Педагогическите идеи на Рудолф Щайнер по отношение на: </a:t>
            </a:r>
            <a:r>
              <a:rPr lang="bg-BG" sz="2800" b="1" dirty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bg-BG" sz="2800" b="1" dirty="0" smtClean="0">
                <a:solidFill>
                  <a:schemeClr val="accent2">
                    <a:lumMod val="75000"/>
                  </a:schemeClr>
                </a:solidFill>
              </a:rPr>
              <a:t>роичността </a:t>
            </a:r>
            <a:r>
              <a:rPr lang="bg-BG" sz="2800" b="1" dirty="0">
                <a:solidFill>
                  <a:schemeClr val="accent2">
                    <a:lumMod val="75000"/>
                  </a:schemeClr>
                </a:solidFill>
              </a:rPr>
              <a:t>като един от основните принципи, заложени в педагогиката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  <a:t>Съдържание: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971800"/>
          </a:xfrm>
        </p:spPr>
        <p:txBody>
          <a:bodyPr/>
          <a:lstStyle/>
          <a:p>
            <a:r>
              <a:rPr lang="bg-BG" sz="2800" dirty="0"/>
              <a:t>С</a:t>
            </a:r>
            <a:r>
              <a:rPr lang="bg-BG" sz="2800" dirty="0" smtClean="0"/>
              <a:t>труктура на дисертационния труд;</a:t>
            </a:r>
          </a:p>
          <a:p>
            <a:r>
              <a:rPr lang="bg-BG" sz="2800" dirty="0" smtClean="0"/>
              <a:t>Реферирана литература;</a:t>
            </a:r>
          </a:p>
          <a:p>
            <a:r>
              <a:rPr lang="bg-BG" sz="2800" dirty="0" smtClean="0"/>
              <a:t>Участия в обучения и семинари;</a:t>
            </a:r>
          </a:p>
          <a:p>
            <a:r>
              <a:rPr lang="bg-BG" sz="2800" dirty="0" smtClean="0"/>
              <a:t>Други дейности</a:t>
            </a:r>
          </a:p>
          <a:p>
            <a:pPr marL="0" indent="0">
              <a:buNone/>
            </a:pPr>
            <a:endParaRPr lang="bg-BG" dirty="0" smtClean="0"/>
          </a:p>
          <a:p>
            <a:endParaRPr lang="bg-B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pPr algn="ctr"/>
            <a:r>
              <a:rPr lang="bg-BG" dirty="0"/>
              <a:t>Т</a:t>
            </a:r>
            <a:r>
              <a:rPr lang="bg-BG" dirty="0" smtClean="0"/>
              <a:t>ричленното </a:t>
            </a:r>
            <a:r>
              <a:rPr lang="bg-BG" dirty="0"/>
              <a:t>устройство на човека:</a:t>
            </a:r>
            <a:endParaRPr lang="en-US" sz="2000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536197"/>
              </p:ext>
            </p:extLst>
          </p:nvPr>
        </p:nvGraphicFramePr>
        <p:xfrm>
          <a:off x="533400" y="2819400"/>
          <a:ext cx="760106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1" name="Document" r:id="rId3" imgW="6112609" imgH="1876578" progId="Word.Document.12">
                  <p:embed/>
                </p:oleObj>
              </mc:Choice>
              <mc:Fallback>
                <p:oleObj name="Document" r:id="rId3" imgW="6112609" imgH="1876578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19400"/>
                        <a:ext cx="7601063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3" t="51866" r="35491" b="26866"/>
          <a:stretch/>
        </p:blipFill>
        <p:spPr bwMode="auto">
          <a:xfrm>
            <a:off x="2895600" y="4876800"/>
            <a:ext cx="332339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dirty="0">
                <a:solidFill>
                  <a:schemeClr val="accent2">
                    <a:lumMod val="75000"/>
                  </a:schemeClr>
                </a:solidFill>
              </a:rPr>
              <a:t>Педагогическите идеи на Рудолф Щайнер по отношение на: </a:t>
            </a:r>
            <a:r>
              <a:rPr lang="bg-BG" sz="2800" b="1" dirty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bg-BG" sz="2800" b="1" dirty="0" smtClean="0">
                <a:solidFill>
                  <a:schemeClr val="accent2">
                    <a:lumMod val="75000"/>
                  </a:schemeClr>
                </a:solidFill>
              </a:rPr>
              <a:t>роичността </a:t>
            </a:r>
            <a:r>
              <a:rPr lang="bg-BG" sz="2800" b="1" dirty="0">
                <a:solidFill>
                  <a:schemeClr val="accent2">
                    <a:lumMod val="75000"/>
                  </a:schemeClr>
                </a:solidFill>
              </a:rPr>
              <a:t>като един от основните принципи, заложени в педагогиката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331" name="Picture 259" descr="D:\Desktop\70c65982197cc51e279cade6139919fd Pinterest.d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" y="2789830"/>
            <a:ext cx="1455870" cy="21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bg-BG" dirty="0"/>
              <a:t>Т</a:t>
            </a:r>
            <a:r>
              <a:rPr lang="bg-BG" dirty="0" smtClean="0"/>
              <a:t>роичен </a:t>
            </a:r>
            <a:r>
              <a:rPr lang="bg-BG" dirty="0"/>
              <a:t>социален ред и </a:t>
            </a:r>
            <a:r>
              <a:rPr lang="bg-BG" dirty="0" smtClean="0"/>
              <a:t>самоуправление</a:t>
            </a:r>
          </a:p>
          <a:p>
            <a:pPr lvl="0"/>
            <a:endParaRPr lang="bg-BG" sz="2000" dirty="0"/>
          </a:p>
          <a:p>
            <a:pPr lvl="0"/>
            <a:endParaRPr lang="bg-BG" sz="2000" dirty="0" smtClean="0"/>
          </a:p>
          <a:p>
            <a:pPr lvl="0"/>
            <a:endParaRPr lang="bg-BG" sz="2000" dirty="0"/>
          </a:p>
          <a:p>
            <a:pPr lvl="0"/>
            <a:endParaRPr lang="bg-BG" sz="2000" dirty="0" smtClean="0"/>
          </a:p>
          <a:p>
            <a:pPr lvl="0"/>
            <a:endParaRPr lang="bg-BG" sz="2000" dirty="0"/>
          </a:p>
          <a:p>
            <a:pPr lvl="0"/>
            <a:endParaRPr lang="en-US" sz="2000" dirty="0"/>
          </a:p>
          <a:p>
            <a:pPr lvl="0"/>
            <a:endParaRPr lang="bg-BG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431208"/>
              </p:ext>
            </p:extLst>
          </p:nvPr>
        </p:nvGraphicFramePr>
        <p:xfrm>
          <a:off x="2362200" y="2133600"/>
          <a:ext cx="6553200" cy="4408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209800"/>
                <a:gridCol w="1905000"/>
              </a:tblGrid>
              <a:tr h="735227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Духовна</a:t>
                      </a:r>
                      <a:r>
                        <a:rPr lang="bg-BG" baseline="0" dirty="0" smtClean="0"/>
                        <a:t> сфера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Правна</a:t>
                      </a:r>
                      <a:r>
                        <a:rPr lang="bg-BG" baseline="0" dirty="0" smtClean="0"/>
                        <a:t> сфера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Стопанска</a:t>
                      </a:r>
                      <a:r>
                        <a:rPr lang="bg-BG" baseline="0" dirty="0" smtClean="0"/>
                        <a:t> сфера</a:t>
                      </a:r>
                      <a:endParaRPr lang="en-US" dirty="0"/>
                    </a:p>
                  </a:txBody>
                  <a:tcPr/>
                </a:tc>
              </a:tr>
              <a:tr h="19317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ункционира на база принципа</a:t>
                      </a:r>
                      <a:r>
                        <a:rPr lang="bg-BG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</a:t>
                      </a:r>
                      <a:r>
                        <a:rPr lang="bg-BG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свобода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човек</a:t>
                      </a: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bg-BG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да реализира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собствените</a:t>
                      </a:r>
                      <a:r>
                        <a:rPr lang="bg-BG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 способности, </a:t>
                      </a: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 свободен от влиянията на другите; институционалните шаблони отнемат тази свобода. </a:t>
                      </a: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заимодействието между учителя и учениците определя какво трябва да бъде преподавано</a:t>
                      </a: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ункционира на база принципа за </a:t>
                      </a:r>
                      <a:r>
                        <a:rPr lang="bg-BG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равенство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 се създадат такива правни рамки на социалния</a:t>
                      </a:r>
                      <a:r>
                        <a:rPr lang="bg-BG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свят, че в тях икономическият и духовният свят да се разгръщат свободно</a:t>
                      </a: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ункционира на база принципа за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братство</a:t>
                      </a:r>
                      <a:endParaRPr lang="bg-BG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(да се посрещат нуждите на всички)</a:t>
                      </a:r>
                      <a:endParaRPr lang="en-US" sz="1400" dirty="0"/>
                    </a:p>
                  </a:txBody>
                  <a:tcPr/>
                </a:tc>
              </a:tr>
              <a:tr h="595184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воля</a:t>
                      </a:r>
                      <a:r>
                        <a:rPr lang="bg-BG" sz="1400" baseline="0" dirty="0" smtClean="0"/>
                        <a:t> - крайници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чувства - ритмична система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мисъл-глава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81400" y="2147248"/>
            <a:ext cx="2118248" cy="1524000"/>
            <a:chOff x="345743" y="2157484"/>
            <a:chExt cx="1905000" cy="1371600"/>
          </a:xfrm>
        </p:grpSpPr>
        <p:pic>
          <p:nvPicPr>
            <p:cNvPr id="4" name="Picture 3"/>
            <p:cNvPicPr/>
            <p:nvPr/>
          </p:nvPicPr>
          <p:blipFill rotWithShape="1">
            <a:blip r:embed="rId2" cstate="print"/>
            <a:srcRect l="17279" t="39823" r="55647" b="25959"/>
            <a:stretch/>
          </p:blipFill>
          <p:spPr bwMode="auto">
            <a:xfrm>
              <a:off x="345743" y="2157484"/>
              <a:ext cx="1905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917243" y="2873992"/>
              <a:ext cx="9877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050" b="1" dirty="0" smtClean="0">
                  <a:solidFill>
                    <a:schemeClr val="bg2">
                      <a:lumMod val="25000"/>
                    </a:schemeClr>
                  </a:solidFill>
                </a:rPr>
                <a:t>Човекът</a:t>
              </a:r>
              <a:endParaRPr lang="en-US" sz="105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0452" y="4391384"/>
            <a:ext cx="2022143" cy="1752600"/>
            <a:chOff x="167752" y="4191000"/>
            <a:chExt cx="2022143" cy="1752600"/>
          </a:xfrm>
        </p:grpSpPr>
        <p:sp>
          <p:nvSpPr>
            <p:cNvPr id="9" name="Rounded Rectangle 8"/>
            <p:cNvSpPr/>
            <p:nvPr/>
          </p:nvSpPr>
          <p:spPr>
            <a:xfrm>
              <a:off x="419100" y="4724400"/>
              <a:ext cx="228600" cy="12192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59407" y="4724400"/>
              <a:ext cx="228600" cy="1219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76400" y="4724400"/>
              <a:ext cx="228600" cy="1219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167752" y="4191000"/>
              <a:ext cx="2022143" cy="412844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1195" y="4326775"/>
              <a:ext cx="9877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b="1" dirty="0" smtClean="0">
                  <a:solidFill>
                    <a:schemeClr val="bg2">
                      <a:lumMod val="25000"/>
                    </a:schemeClr>
                  </a:solidFill>
                </a:rPr>
                <a:t>Човекът</a:t>
              </a:r>
              <a:endParaRPr lang="en-US" sz="1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5264" y="5180111"/>
              <a:ext cx="2962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b="1" dirty="0">
                  <a:solidFill>
                    <a:schemeClr val="bg2">
                      <a:lumMod val="25000"/>
                    </a:schemeClr>
                  </a:solidFill>
                </a:rPr>
                <a:t>Д</a:t>
              </a:r>
              <a:endParaRPr lang="en-US" sz="1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7039" y="5189210"/>
              <a:ext cx="2962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b="1" dirty="0" smtClean="0">
                  <a:solidFill>
                    <a:schemeClr val="bg2">
                      <a:lumMod val="25000"/>
                    </a:schemeClr>
                  </a:solidFill>
                </a:rPr>
                <a:t>П</a:t>
              </a:r>
              <a:endParaRPr lang="en-US" sz="1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41144" y="5216506"/>
              <a:ext cx="2962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b="1" dirty="0" smtClean="0">
                  <a:solidFill>
                    <a:schemeClr val="bg2">
                      <a:lumMod val="25000"/>
                    </a:schemeClr>
                  </a:solidFill>
                </a:rPr>
                <a:t>С</a:t>
              </a:r>
              <a:endParaRPr lang="en-US" sz="1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58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dirty="0">
                <a:solidFill>
                  <a:schemeClr val="accent2">
                    <a:lumMod val="75000"/>
                  </a:schemeClr>
                </a:solidFill>
              </a:rPr>
              <a:t>Педагогическите идеи на Рудолф Щайнер по отношение на: </a:t>
            </a:r>
            <a:r>
              <a:rPr lang="bg-BG" sz="2800" b="1" dirty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bg-BG" sz="2800" b="1" dirty="0" smtClean="0">
                <a:solidFill>
                  <a:schemeClr val="accent2">
                    <a:lumMod val="75000"/>
                  </a:schemeClr>
                </a:solidFill>
              </a:rPr>
              <a:t>роичността </a:t>
            </a:r>
            <a:r>
              <a:rPr lang="bg-BG" sz="2800" b="1" dirty="0">
                <a:solidFill>
                  <a:schemeClr val="accent2">
                    <a:lumMod val="75000"/>
                  </a:schemeClr>
                </a:solidFill>
              </a:rPr>
              <a:t>като един от основните принципи, заложени в педагогиката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4273"/>
            <a:ext cx="8229600" cy="4433455"/>
          </a:xfrm>
        </p:spPr>
        <p:txBody>
          <a:bodyPr/>
          <a:lstStyle/>
          <a:p>
            <a:pPr lvl="0"/>
            <a:r>
              <a:rPr lang="bg-BG" dirty="0" smtClean="0"/>
              <a:t>           Трите </a:t>
            </a:r>
            <a:r>
              <a:rPr lang="bg-BG" dirty="0"/>
              <a:t>части на учителската </a:t>
            </a:r>
            <a:r>
              <a:rPr lang="bg-BG" dirty="0" smtClean="0"/>
              <a:t>конференция:</a:t>
            </a:r>
            <a:endParaRPr lang="en-US" sz="2000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76399" y="2873991"/>
            <a:ext cx="1219200" cy="949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96000" y="2833048"/>
            <a:ext cx="1066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95800" y="2881952"/>
            <a:ext cx="0" cy="1004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392866"/>
              </p:ext>
            </p:extLst>
          </p:nvPr>
        </p:nvGraphicFramePr>
        <p:xfrm>
          <a:off x="557852" y="4231944"/>
          <a:ext cx="8001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Вътрешно</a:t>
                      </a:r>
                      <a:r>
                        <a:rPr lang="bg-BG" baseline="0" dirty="0" smtClean="0"/>
                        <a:t> п</a:t>
                      </a:r>
                      <a:r>
                        <a:rPr lang="bg-BG" dirty="0" smtClean="0"/>
                        <a:t>овишаване на квалификацията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 smtClean="0"/>
                    </a:p>
                    <a:p>
                      <a:pPr algn="ctr"/>
                      <a:r>
                        <a:rPr lang="bg-BG" dirty="0" smtClean="0"/>
                        <a:t>Наблюдение</a:t>
                      </a:r>
                      <a:r>
                        <a:rPr lang="bg-BG" baseline="0" dirty="0" smtClean="0"/>
                        <a:t> на дете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 smtClean="0"/>
                    </a:p>
                    <a:p>
                      <a:pPr algn="ctr"/>
                      <a:r>
                        <a:rPr lang="bg-BG" dirty="0" smtClean="0"/>
                        <a:t>Организационна</a:t>
                      </a:r>
                      <a:r>
                        <a:rPr lang="bg-BG" baseline="0" dirty="0" smtClean="0"/>
                        <a:t> част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743200" y="2514600"/>
            <a:ext cx="457200" cy="377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29752" y="2514600"/>
            <a:ext cx="457200" cy="377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2.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2518581"/>
            <a:ext cx="457200" cy="377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3</a:t>
            </a:r>
            <a:r>
              <a:rPr lang="bg-BG" dirty="0" smtClean="0"/>
              <a:t>.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19752" y="4087504"/>
            <a:ext cx="27432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186752" y="4093192"/>
            <a:ext cx="2743200" cy="12192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859440" y="4087504"/>
            <a:ext cx="2743200" cy="12192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58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dirty="0">
                <a:solidFill>
                  <a:schemeClr val="accent2">
                    <a:lumMod val="75000"/>
                  </a:schemeClr>
                </a:solidFill>
              </a:rPr>
              <a:t>Педагогическите идеи на Рудолф Щайнер по отношение на: </a:t>
            </a:r>
            <a:r>
              <a:rPr lang="bg-BG" sz="2800" b="1" dirty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bg-BG" sz="2800" b="1" dirty="0" smtClean="0">
                <a:solidFill>
                  <a:schemeClr val="accent2">
                    <a:lumMod val="75000"/>
                  </a:schemeClr>
                </a:solidFill>
              </a:rPr>
              <a:t>роичността </a:t>
            </a:r>
            <a:r>
              <a:rPr lang="bg-BG" sz="2800" b="1" dirty="0">
                <a:solidFill>
                  <a:schemeClr val="accent2">
                    <a:lumMod val="75000"/>
                  </a:schemeClr>
                </a:solidFill>
              </a:rPr>
              <a:t>като един от основните принципи, заложени в педагогиката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g-BG" dirty="0" smtClean="0"/>
              <a:t>1</a:t>
            </a:r>
            <a:r>
              <a:rPr lang="bg-BG" dirty="0"/>
              <a:t>. Валдорфската педагогика днес или съвременни ли са </a:t>
            </a:r>
            <a:r>
              <a:rPr lang="bg-BG" dirty="0" smtClean="0"/>
              <a:t>валдорфските </a:t>
            </a:r>
            <a:r>
              <a:rPr lang="bg-BG" dirty="0"/>
              <a:t>училищата:</a:t>
            </a:r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bg-BG" dirty="0"/>
              <a:t>за семейството на Валдорфските </a:t>
            </a:r>
            <a:r>
              <a:rPr lang="bg-BG" dirty="0" smtClean="0"/>
              <a:t>училище по </a:t>
            </a:r>
            <a:r>
              <a:rPr lang="bg-BG" dirty="0"/>
              <a:t>света днес;</a:t>
            </a:r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bg-BG" dirty="0"/>
              <a:t>за предизвикателствата пред валдорфската педагогика днес;</a:t>
            </a:r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bg-BG" dirty="0"/>
              <a:t>за задачите на валдорфката педагогика днес;</a:t>
            </a:r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bg-BG" dirty="0"/>
              <a:t>за актуалността на валдорфската педагогика днес;</a:t>
            </a:r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bg-BG" dirty="0"/>
              <a:t>за характерните особености на поколенията и за спецификата на днешните такива;</a:t>
            </a:r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bg-BG" dirty="0"/>
              <a:t>разглеждане на изследвания (вторични данни) за психическото и физическото състояние на децата и юношите днес, от какво имат нужда за подобряването им и как Валдорфската педагогика би могла да им помогне;</a:t>
            </a:r>
            <a:endParaRPr lang="en-US" dirty="0"/>
          </a:p>
          <a:p>
            <a:pPr marL="0" lvl="0" indent="0">
              <a:buNone/>
            </a:pPr>
            <a:r>
              <a:rPr lang="bg-BG" dirty="0"/>
              <a:t>...</a:t>
            </a:r>
            <a:endParaRPr lang="en-US" dirty="0"/>
          </a:p>
          <a:p>
            <a:pPr marL="0" lvl="0" indent="0">
              <a:buNone/>
            </a:pPr>
            <a:r>
              <a:rPr lang="bg-BG" dirty="0" smtClean="0"/>
              <a:t>2. Емпирични </a:t>
            </a:r>
            <a:r>
              <a:rPr lang="bg-BG" dirty="0"/>
              <a:t>изследвания – първични и вторични източници</a:t>
            </a:r>
            <a:endParaRPr lang="en-US" dirty="0"/>
          </a:p>
          <a:p>
            <a:pPr marL="0" lvl="0" indent="0">
              <a:buNone/>
            </a:pPr>
            <a:r>
              <a:rPr lang="bg-BG" dirty="0" smtClean="0"/>
              <a:t>3. Синтез </a:t>
            </a:r>
            <a:r>
              <a:rPr lang="bg-BG" dirty="0"/>
              <a:t>и анализ на емпиричните изследвания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 </a:t>
            </a:r>
            <a:endParaRPr lang="en-US" dirty="0"/>
          </a:p>
          <a:p>
            <a:pPr marL="0" indent="0">
              <a:buNone/>
            </a:pPr>
            <a:r>
              <a:rPr lang="bg-BG" b="1" dirty="0"/>
              <a:t>Заключение</a:t>
            </a:r>
            <a:endParaRPr lang="en-US" dirty="0"/>
          </a:p>
          <a:p>
            <a:pPr marL="0" indent="0">
              <a:buNone/>
            </a:pPr>
            <a:r>
              <a:rPr lang="bg-BG" b="1" dirty="0"/>
              <a:t>Използвана литература</a:t>
            </a:r>
            <a:endParaRPr lang="en-US" dirty="0"/>
          </a:p>
          <a:p>
            <a:pPr marL="0" indent="0">
              <a:buNone/>
            </a:pPr>
            <a:r>
              <a:rPr lang="bg-BG" b="1" dirty="0"/>
              <a:t>Приложения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582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II </a:t>
            </a:r>
            <a:r>
              <a:rPr lang="bg-BG" sz="2800" dirty="0" smtClean="0">
                <a:solidFill>
                  <a:schemeClr val="accent2">
                    <a:lumMod val="75000"/>
                  </a:schemeClr>
                </a:solidFill>
              </a:rPr>
              <a:t>Глава – емпирична част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bg-BG" dirty="0" smtClean="0"/>
              <a:t>Източници на български език - 15</a:t>
            </a:r>
          </a:p>
          <a:p>
            <a:pPr marL="457200" indent="-457200">
              <a:buAutoNum type="arabicPeriod"/>
            </a:pPr>
            <a:r>
              <a:rPr lang="bg-BG" dirty="0" smtClean="0"/>
              <a:t>Източници на английски език - 28</a:t>
            </a:r>
          </a:p>
          <a:p>
            <a:pPr marL="457200" lvl="0" indent="-457200">
              <a:buFont typeface="Arial" pitchFamily="34" charset="0"/>
              <a:buAutoNum type="arabicPeriod"/>
            </a:pPr>
            <a:r>
              <a:rPr lang="bg-BG" dirty="0"/>
              <a:t>Източници в интернет, интернет сайтове и адреси на училища и </a:t>
            </a:r>
            <a:r>
              <a:rPr lang="bg-BG" dirty="0" smtClean="0"/>
              <a:t>организации - 20</a:t>
            </a: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bg-BG" sz="3600" dirty="0" smtClean="0">
                <a:solidFill>
                  <a:schemeClr val="accent2">
                    <a:lumMod val="75000"/>
                  </a:schemeClr>
                </a:solidFill>
              </a:rPr>
              <a:t>Реферирана </a:t>
            </a:r>
            <a:r>
              <a:rPr lang="bg-BG" sz="3600" dirty="0">
                <a:solidFill>
                  <a:schemeClr val="accent2">
                    <a:lumMod val="75000"/>
                  </a:schemeClr>
                </a:solidFill>
              </a:rPr>
              <a:t>литература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038600" y="2893326"/>
            <a:ext cx="228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38600" y="2895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bg-BG" sz="2400" dirty="0" smtClean="0"/>
              <a:t>Общо дотук: </a:t>
            </a:r>
            <a:r>
              <a:rPr lang="bg-BG" sz="2400" dirty="0"/>
              <a:t>63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6" t="23958" r="14828" b="10362"/>
          <a:stretch/>
        </p:blipFill>
        <p:spPr bwMode="auto">
          <a:xfrm>
            <a:off x="265380" y="3601755"/>
            <a:ext cx="5814129" cy="319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1" t="27083" r="15805" b="10394"/>
          <a:stretch/>
        </p:blipFill>
        <p:spPr bwMode="auto">
          <a:xfrm>
            <a:off x="6233386" y="3588107"/>
            <a:ext cx="2733512" cy="328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5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600" dirty="0">
                <a:solidFill>
                  <a:schemeClr val="accent2">
                    <a:lumMod val="75000"/>
                  </a:schemeClr>
                </a:solidFill>
              </a:rPr>
              <a:t>Участия в обучения и семинари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bg-BG" dirty="0" smtClean="0"/>
              <a:t>Лечебно-педагогически курс – пролетен модул;</a:t>
            </a:r>
          </a:p>
          <a:p>
            <a:r>
              <a:rPr lang="bg-BG" dirty="0"/>
              <a:t>Л</a:t>
            </a:r>
            <a:r>
              <a:rPr lang="bg-BG" dirty="0" smtClean="0"/>
              <a:t>екции, организирани от                             :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bg-BG" dirty="0"/>
              <a:t> </a:t>
            </a:r>
            <a:r>
              <a:rPr lang="bg-BG" dirty="0" smtClean="0"/>
              <a:t>     - „Валдорф днес, съвременни въпроси“ – Кристоф Вихерт;</a:t>
            </a:r>
          </a:p>
          <a:p>
            <a:pPr marL="0" indent="0">
              <a:buNone/>
            </a:pPr>
            <a:r>
              <a:rPr lang="bg-BG" dirty="0" smtClean="0"/>
              <a:t> </a:t>
            </a:r>
            <a:r>
              <a:rPr lang="bg-BG" dirty="0"/>
              <a:t> </a:t>
            </a:r>
            <a:r>
              <a:rPr lang="bg-BG" dirty="0" smtClean="0"/>
              <a:t>    </a:t>
            </a:r>
            <a:r>
              <a:rPr lang="bg-BG" dirty="0"/>
              <a:t>- </a:t>
            </a:r>
            <a:r>
              <a:rPr lang="en-US" dirty="0"/>
              <a:t>“Anthroposophy as a Source of Renewal for Waldorf Education”</a:t>
            </a:r>
            <a:r>
              <a:rPr lang="bg-BG" dirty="0"/>
              <a:t> </a:t>
            </a:r>
            <a:r>
              <a:rPr lang="bg-BG" dirty="0" smtClean="0"/>
              <a:t>– </a:t>
            </a:r>
            <a:r>
              <a:rPr lang="en-US" dirty="0" smtClean="0"/>
              <a:t>Peter </a:t>
            </a:r>
            <a:r>
              <a:rPr lang="en-US" dirty="0" err="1" smtClean="0"/>
              <a:t>Lutzker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“</a:t>
            </a:r>
            <a:r>
              <a:rPr lang="en-US" dirty="0"/>
              <a:t>Fostering Resilience in the Classroom - Tasks and Competences of Teachers for the World of Tomorrow</a:t>
            </a:r>
            <a:r>
              <a:rPr lang="en-US" dirty="0" smtClean="0"/>
              <a:t>” – </a:t>
            </a:r>
            <a:r>
              <a:rPr lang="en-US" dirty="0" err="1" smtClean="0"/>
              <a:t>Ioana</a:t>
            </a:r>
            <a:r>
              <a:rPr lang="en-US" dirty="0" smtClean="0"/>
              <a:t> </a:t>
            </a:r>
            <a:r>
              <a:rPr lang="en-US" dirty="0" err="1" smtClean="0"/>
              <a:t>Viscrianu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sz="2500" dirty="0"/>
              <a:t>- “Harnessing Waldorf to Deconstruct Institutional Racism, Part 2” – Ida </a:t>
            </a:r>
            <a:r>
              <a:rPr lang="en-US" sz="2500" dirty="0" err="1" smtClean="0"/>
              <a:t>Oberman</a:t>
            </a:r>
            <a:endParaRPr lang="en-US" sz="2500" dirty="0" smtClean="0"/>
          </a:p>
          <a:p>
            <a:pPr marL="0" indent="0">
              <a:buNone/>
            </a:pPr>
            <a:r>
              <a:rPr lang="en-US" dirty="0"/>
              <a:t>      - “Contextualizing (addressing our curriculum to where we are) and Decolonizing Curriculum” – </a:t>
            </a:r>
            <a:r>
              <a:rPr lang="en-US" dirty="0" err="1"/>
              <a:t>Martyn</a:t>
            </a:r>
            <a:r>
              <a:rPr lang="en-US" dirty="0"/>
              <a:t> Rawson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/>
              <a:t>- “What Consciousness does Waldorf Aim to Develop?” – </a:t>
            </a:r>
            <a:r>
              <a:rPr lang="en-US" dirty="0" err="1"/>
              <a:t>Jost</a:t>
            </a:r>
            <a:r>
              <a:rPr lang="en-US" dirty="0"/>
              <a:t> </a:t>
            </a:r>
            <a:r>
              <a:rPr lang="en-US" dirty="0" err="1" smtClean="0"/>
              <a:t>Schieren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/>
              <a:t>- “The Relationship Between Inner Development and the Work as a Teacher in the Light of Current Challenges”</a:t>
            </a:r>
            <a:r>
              <a:rPr lang="bg-BG" dirty="0"/>
              <a:t> – </a:t>
            </a:r>
            <a:r>
              <a:rPr lang="en-US" dirty="0"/>
              <a:t>Lisa Romero</a:t>
            </a:r>
          </a:p>
          <a:p>
            <a:pPr marL="0" indent="0">
              <a:buNone/>
            </a:pPr>
            <a:r>
              <a:rPr lang="en-US" dirty="0"/>
              <a:t>      - “The Curriculum As a Dialogue” – Melanie </a:t>
            </a:r>
            <a:r>
              <a:rPr lang="en-US" dirty="0" err="1"/>
              <a:t>Mangels</a:t>
            </a:r>
            <a:r>
              <a:rPr lang="en-US" dirty="0"/>
              <a:t> Guerra</a:t>
            </a:r>
          </a:p>
          <a:p>
            <a:pPr marL="0" indent="0">
              <a:buNone/>
            </a:pPr>
            <a:endParaRPr lang="en-US" dirty="0"/>
          </a:p>
          <a:p>
            <a:r>
              <a:rPr lang="bg-BG" dirty="0" smtClean="0"/>
              <a:t>Семинар за евритмисти и хомеопати – ноемврийски модул</a:t>
            </a:r>
            <a:r>
              <a:rPr lang="en-US" dirty="0" smtClean="0"/>
              <a:t> </a:t>
            </a:r>
            <a:endParaRPr lang="bg-BG" dirty="0" smtClean="0"/>
          </a:p>
          <a:p>
            <a:r>
              <a:rPr lang="bg-BG" dirty="0" smtClean="0"/>
              <a:t>Други дейности</a:t>
            </a:r>
            <a:r>
              <a:rPr lang="en-US" dirty="0" smtClean="0"/>
              <a:t> – </a:t>
            </a:r>
            <a:r>
              <a:rPr lang="bg-BG" dirty="0" smtClean="0"/>
              <a:t>две срещи със студенти</a:t>
            </a:r>
            <a:r>
              <a:rPr lang="en-US" dirty="0" smtClean="0"/>
              <a:t> </a:t>
            </a:r>
            <a:r>
              <a:rPr lang="bg-BG" dirty="0" smtClean="0"/>
              <a:t>от </a:t>
            </a:r>
            <a:r>
              <a:rPr lang="en-US" dirty="0" smtClean="0"/>
              <a:t>III </a:t>
            </a:r>
            <a:r>
              <a:rPr lang="bg-BG" dirty="0" smtClean="0"/>
              <a:t>курс, факултет Педагогика, избрали „Валдорфска педагогика“ като избираем предмет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2" b="24259"/>
          <a:stretch/>
        </p:blipFill>
        <p:spPr bwMode="auto">
          <a:xfrm>
            <a:off x="3282855" y="1887008"/>
            <a:ext cx="1600200" cy="50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0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4" t="39552" r="28182" b="42102"/>
          <a:stretch/>
        </p:blipFill>
        <p:spPr bwMode="auto">
          <a:xfrm>
            <a:off x="1559257" y="2096068"/>
            <a:ext cx="6183820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4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838200"/>
          </a:xfrm>
        </p:spPr>
        <p:txBody>
          <a:bodyPr>
            <a:normAutofit/>
          </a:bodyPr>
          <a:lstStyle/>
          <a:p>
            <a: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  <a:t>Структура на 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</a:rPr>
              <a:t>дисертационния</a:t>
            </a:r>
            <a: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  <a:t> труд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486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bg-BG" b="1" dirty="0" smtClean="0"/>
              <a:t>   Въведение/Увод</a:t>
            </a:r>
            <a:endParaRPr lang="en-US" b="1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bg-BG" b="1" dirty="0" smtClean="0"/>
              <a:t>   </a:t>
            </a:r>
            <a:r>
              <a:rPr lang="en-US" b="1" dirty="0" smtClean="0"/>
              <a:t>I </a:t>
            </a:r>
            <a:r>
              <a:rPr lang="bg-BG" b="1" dirty="0" smtClean="0"/>
              <a:t>Първа глава - теоретична </a:t>
            </a:r>
            <a:r>
              <a:rPr lang="bg-BG" b="1" dirty="0"/>
              <a:t>част</a:t>
            </a:r>
            <a:endParaRPr lang="en-US" sz="2000" dirty="0"/>
          </a:p>
          <a:p>
            <a:endParaRPr lang="en-US" sz="2000" dirty="0"/>
          </a:p>
          <a:p>
            <a:pPr marL="457200" lvl="0" indent="-457200">
              <a:buAutoNum type="arabicPeriod"/>
            </a:pPr>
            <a:r>
              <a:rPr lang="bg-BG" dirty="0" smtClean="0"/>
              <a:t>Валдорфската </a:t>
            </a:r>
            <a:r>
              <a:rPr lang="bg-BG" dirty="0"/>
              <a:t>педагогика като част от Реформаторската педагогика от края на </a:t>
            </a:r>
            <a:r>
              <a:rPr lang="en-US" dirty="0"/>
              <a:t>XIX </a:t>
            </a:r>
            <a:r>
              <a:rPr lang="bg-BG" dirty="0"/>
              <a:t>и началото на </a:t>
            </a:r>
            <a:r>
              <a:rPr lang="en-US" dirty="0"/>
              <a:t>XX</a:t>
            </a:r>
            <a:r>
              <a:rPr lang="bg-BG" dirty="0"/>
              <a:t> </a:t>
            </a:r>
            <a:r>
              <a:rPr lang="bg-BG" dirty="0" smtClean="0"/>
              <a:t>век </a:t>
            </a:r>
          </a:p>
          <a:p>
            <a:pPr marL="457200" lvl="0" indent="-457200">
              <a:buFont typeface="+mj-lt"/>
              <a:buAutoNum type="arabicPeriod"/>
            </a:pPr>
            <a:r>
              <a:rPr lang="bg-BG" dirty="0" smtClean="0"/>
              <a:t>Педагогическите </a:t>
            </a:r>
            <a:r>
              <a:rPr lang="bg-BG" dirty="0"/>
              <a:t>идеи на Рудолф Щайнер по отношние на</a:t>
            </a:r>
            <a:r>
              <a:rPr lang="en-US" dirty="0"/>
              <a:t>:</a:t>
            </a:r>
            <a:endParaRPr lang="en-US" sz="2000" dirty="0"/>
          </a:p>
          <a:p>
            <a:pPr marL="274320" lvl="1" indent="0">
              <a:buNone/>
            </a:pPr>
            <a:r>
              <a:rPr lang="bg-BG" dirty="0"/>
              <a:t>    </a:t>
            </a:r>
            <a:r>
              <a:rPr lang="bg-BG" dirty="0">
                <a:solidFill>
                  <a:srgbClr val="F3A431"/>
                </a:solidFill>
              </a:rPr>
              <a:t>2.1 </a:t>
            </a:r>
            <a:r>
              <a:rPr lang="bg-BG" dirty="0"/>
              <a:t>Външна форма и характерни външни белези (атмосфера, обстановка...)</a:t>
            </a:r>
            <a:endParaRPr lang="en-US" dirty="0"/>
          </a:p>
          <a:p>
            <a:pPr marL="274320" lvl="1" indent="0">
              <a:buNone/>
            </a:pPr>
            <a:r>
              <a:rPr lang="bg-BG" dirty="0" smtClean="0"/>
              <a:t>    </a:t>
            </a:r>
            <a:r>
              <a:rPr lang="bg-BG" dirty="0" smtClean="0">
                <a:solidFill>
                  <a:srgbClr val="F3A431"/>
                </a:solidFill>
              </a:rPr>
              <a:t>2.2</a:t>
            </a:r>
            <a:r>
              <a:rPr lang="bg-BG" dirty="0" smtClean="0"/>
              <a:t> </a:t>
            </a:r>
            <a:r>
              <a:rPr lang="bg-BG" dirty="0"/>
              <a:t>Целите, задачите и идеалът (първоначаленият импулс за създаването на Валдорфката педагогика) </a:t>
            </a:r>
            <a:endParaRPr lang="bg-BG" dirty="0" smtClean="0"/>
          </a:p>
          <a:p>
            <a:pPr marL="274320" lvl="1" indent="0">
              <a:buNone/>
            </a:pPr>
            <a:r>
              <a:rPr lang="bg-BG" dirty="0" smtClean="0">
                <a:solidFill>
                  <a:srgbClr val="F3A431"/>
                </a:solidFill>
              </a:rPr>
              <a:t>    </a:t>
            </a:r>
            <a:r>
              <a:rPr lang="en-US" dirty="0" smtClean="0">
                <a:solidFill>
                  <a:srgbClr val="F3A431"/>
                </a:solidFill>
              </a:rPr>
              <a:t>2.</a:t>
            </a:r>
            <a:r>
              <a:rPr lang="bg-BG" dirty="0">
                <a:solidFill>
                  <a:srgbClr val="F3A431"/>
                </a:solidFill>
              </a:rPr>
              <a:t>3 </a:t>
            </a:r>
            <a:r>
              <a:rPr lang="bg-BG" dirty="0"/>
              <a:t>Развитието на детето от гледна точка на антропософията като основа на валдорфската </a:t>
            </a:r>
            <a:r>
              <a:rPr lang="bg-BG" dirty="0" smtClean="0"/>
              <a:t>педагогика</a:t>
            </a:r>
            <a:endParaRPr lang="en-US" dirty="0"/>
          </a:p>
          <a:p>
            <a:pPr marL="274320" lvl="1" indent="0">
              <a:buNone/>
            </a:pPr>
            <a:r>
              <a:rPr lang="bg-BG" dirty="0"/>
              <a:t>    </a:t>
            </a:r>
            <a:r>
              <a:rPr lang="bg-BG" dirty="0">
                <a:solidFill>
                  <a:srgbClr val="F3A431"/>
                </a:solidFill>
              </a:rPr>
              <a:t>2.4</a:t>
            </a:r>
            <a:r>
              <a:rPr lang="bg-BG" dirty="0"/>
              <a:t> Ролята и развитието на </a:t>
            </a:r>
            <a:r>
              <a:rPr lang="bg-BG" dirty="0" smtClean="0"/>
              <a:t>учителя</a:t>
            </a:r>
            <a:endParaRPr lang="en-US" dirty="0"/>
          </a:p>
          <a:p>
            <a:pPr marL="274320" lvl="1" indent="0">
              <a:buNone/>
            </a:pPr>
            <a:r>
              <a:rPr lang="bg-BG" dirty="0"/>
              <a:t>    </a:t>
            </a:r>
            <a:r>
              <a:rPr lang="bg-BG" dirty="0">
                <a:solidFill>
                  <a:srgbClr val="F3A431"/>
                </a:solidFill>
              </a:rPr>
              <a:t>2.5</a:t>
            </a:r>
            <a:r>
              <a:rPr lang="bg-BG" dirty="0"/>
              <a:t> Методите и принципите на преподаване, обучение и </a:t>
            </a:r>
            <a:r>
              <a:rPr lang="bg-BG" dirty="0" smtClean="0"/>
              <a:t>възпитание</a:t>
            </a:r>
            <a:endParaRPr lang="en-US" dirty="0"/>
          </a:p>
          <a:p>
            <a:pPr marL="274320" lvl="1" indent="0">
              <a:buNone/>
            </a:pPr>
            <a:r>
              <a:rPr lang="bg-BG" dirty="0"/>
              <a:t>    </a:t>
            </a:r>
            <a:r>
              <a:rPr lang="bg-BG" dirty="0">
                <a:solidFill>
                  <a:srgbClr val="F3A431"/>
                </a:solidFill>
              </a:rPr>
              <a:t>2.6</a:t>
            </a:r>
            <a:r>
              <a:rPr lang="bg-BG" dirty="0"/>
              <a:t> Педагогическата колегия и учителската конференция</a:t>
            </a:r>
            <a:endParaRPr lang="en-US" dirty="0"/>
          </a:p>
          <a:p>
            <a:pPr marL="274320" lvl="1" indent="0">
              <a:buNone/>
            </a:pPr>
            <a:r>
              <a:rPr lang="bg-BG" dirty="0">
                <a:solidFill>
                  <a:srgbClr val="F3A431"/>
                </a:solidFill>
              </a:rPr>
              <a:t>    2.7 </a:t>
            </a:r>
            <a:r>
              <a:rPr lang="bg-BG" dirty="0"/>
              <a:t>Структура и организация на училището. Самоуправление и изграждане на общност</a:t>
            </a:r>
            <a:endParaRPr lang="en-US" dirty="0"/>
          </a:p>
          <a:p>
            <a:pPr marL="274320" lvl="1" indent="0">
              <a:buNone/>
            </a:pPr>
            <a:r>
              <a:rPr lang="bg-BG" dirty="0">
                <a:solidFill>
                  <a:srgbClr val="F3A431"/>
                </a:solidFill>
              </a:rPr>
              <a:t>    </a:t>
            </a:r>
            <a:r>
              <a:rPr lang="bg-BG" dirty="0" smtClean="0">
                <a:solidFill>
                  <a:srgbClr val="F3A431"/>
                </a:solidFill>
              </a:rPr>
              <a:t>2.8 </a:t>
            </a:r>
            <a:r>
              <a:rPr lang="bg-BG" dirty="0" smtClean="0"/>
              <a:t>Троичността </a:t>
            </a:r>
            <a:r>
              <a:rPr lang="bg-BG" dirty="0"/>
              <a:t>като един от основните принципи, заложени в </a:t>
            </a:r>
            <a:r>
              <a:rPr lang="bg-BG" dirty="0" smtClean="0"/>
              <a:t>педагогиката</a:t>
            </a:r>
          </a:p>
          <a:p>
            <a:pPr marL="274320" lvl="1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b="1" dirty="0" smtClean="0"/>
              <a:t>    </a:t>
            </a:r>
            <a:r>
              <a:rPr lang="en-US" b="1" dirty="0" smtClean="0"/>
              <a:t>II </a:t>
            </a:r>
            <a:r>
              <a:rPr lang="bg-BG" b="1" dirty="0" smtClean="0"/>
              <a:t>Втора </a:t>
            </a:r>
            <a:r>
              <a:rPr lang="bg-BG" b="1" dirty="0"/>
              <a:t>глава </a:t>
            </a:r>
            <a:r>
              <a:rPr lang="bg-BG" b="1" dirty="0" smtClean="0"/>
              <a:t>– емпирична част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bg-BG" dirty="0" smtClean="0"/>
              <a:t>Валдорфската </a:t>
            </a:r>
            <a:r>
              <a:rPr lang="bg-BG" dirty="0"/>
              <a:t>педагогика днес или съвременни ли са </a:t>
            </a:r>
            <a:r>
              <a:rPr lang="bg-BG" dirty="0" smtClean="0"/>
              <a:t>валдорфските </a:t>
            </a:r>
            <a:r>
              <a:rPr lang="bg-BG" dirty="0" smtClean="0"/>
              <a:t>училищата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bg-BG" dirty="0" smtClean="0"/>
              <a:t>Емпирични </a:t>
            </a:r>
            <a:r>
              <a:rPr lang="bg-BG" dirty="0"/>
              <a:t>изследвания – първични и вторични източници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bg-BG" dirty="0" smtClean="0"/>
              <a:t>Синтез </a:t>
            </a:r>
            <a:r>
              <a:rPr lang="bg-BG" dirty="0"/>
              <a:t>и анализ на емпиричните изследвания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 </a:t>
            </a:r>
            <a:endParaRPr lang="en-US" dirty="0"/>
          </a:p>
          <a:p>
            <a:pPr marL="0" indent="0">
              <a:buNone/>
            </a:pPr>
            <a:r>
              <a:rPr lang="bg-BG" b="1" dirty="0"/>
              <a:t>Заключение</a:t>
            </a:r>
            <a:endParaRPr lang="en-US" dirty="0"/>
          </a:p>
          <a:p>
            <a:pPr marL="0" indent="0">
              <a:buNone/>
            </a:pPr>
            <a:r>
              <a:rPr lang="bg-BG" b="1" dirty="0"/>
              <a:t>Използвана литература</a:t>
            </a:r>
            <a:endParaRPr lang="en-US" dirty="0"/>
          </a:p>
          <a:p>
            <a:pPr marL="0" indent="0">
              <a:buNone/>
            </a:pPr>
            <a:r>
              <a:rPr lang="bg-BG" b="1" dirty="0"/>
              <a:t>Приложения</a:t>
            </a: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print-go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4310983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bg-BG" dirty="0" smtClean="0"/>
              <a:t>Нашето най-голямо усилие трябва да бъде да се развиват </a:t>
            </a:r>
            <a:r>
              <a:rPr lang="bg-BG" b="1" dirty="0" smtClean="0"/>
              <a:t>свободни човешки същества</a:t>
            </a:r>
            <a:r>
              <a:rPr lang="bg-BG" dirty="0" smtClean="0"/>
              <a:t>, които да бъдат способни сами да придават</a:t>
            </a:r>
            <a:r>
              <a:rPr lang="en-US" dirty="0" smtClean="0"/>
              <a:t> </a:t>
            </a:r>
            <a:r>
              <a:rPr lang="bg-BG" b="1" dirty="0" smtClean="0"/>
              <a:t>цел </a:t>
            </a:r>
            <a:r>
              <a:rPr lang="bg-BG" dirty="0" smtClean="0"/>
              <a:t>и</a:t>
            </a:r>
            <a:r>
              <a:rPr lang="bg-BG" b="1" dirty="0" smtClean="0"/>
              <a:t> посока </a:t>
            </a:r>
            <a:r>
              <a:rPr lang="bg-BG" dirty="0" smtClean="0"/>
              <a:t>на</a:t>
            </a:r>
            <a:r>
              <a:rPr lang="bg-BG" b="1" dirty="0" smtClean="0"/>
              <a:t> </a:t>
            </a:r>
            <a:r>
              <a:rPr lang="bg-BG" dirty="0" smtClean="0"/>
              <a:t>живота си. Нуждата от </a:t>
            </a:r>
            <a:r>
              <a:rPr lang="bg-BG" b="1" dirty="0" smtClean="0"/>
              <a:t>въображение, усещането за истина </a:t>
            </a:r>
            <a:r>
              <a:rPr lang="bg-BG" dirty="0" smtClean="0"/>
              <a:t>и</a:t>
            </a:r>
            <a:r>
              <a:rPr lang="bg-BG" b="1" dirty="0" smtClean="0"/>
              <a:t> чувството за отговорност </a:t>
            </a:r>
            <a:r>
              <a:rPr lang="bg-BG" dirty="0" smtClean="0"/>
              <a:t>– тези три сили са самият нерв на образованието.“</a:t>
            </a:r>
          </a:p>
          <a:p>
            <a:pPr marL="0" indent="0" algn="ctr">
              <a:buNone/>
            </a:pPr>
            <a:r>
              <a:rPr lang="bg-BG" dirty="0" smtClean="0"/>
              <a:t>Рудолф Щайнер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bg-BG" sz="2400" kern="1200" spc="-100" dirty="0">
                <a:solidFill>
                  <a:schemeClr val="accent2">
                    <a:lumMod val="75000"/>
                  </a:schemeClr>
                </a:solidFill>
              </a:rPr>
              <a:t>Педагогическите идеи на Рудолф Щайнер по </a:t>
            </a:r>
            <a:r>
              <a:rPr lang="bg-BG" sz="2400" kern="1200" spc="-100" dirty="0" smtClean="0">
                <a:solidFill>
                  <a:schemeClr val="accent2">
                    <a:lumMod val="75000"/>
                  </a:schemeClr>
                </a:solidFill>
              </a:rPr>
              <a:t>отношение </a:t>
            </a:r>
            <a:r>
              <a:rPr lang="bg-BG" sz="2400" kern="1200" spc="-100" dirty="0">
                <a:solidFill>
                  <a:schemeClr val="accent2">
                    <a:lumMod val="75000"/>
                  </a:schemeClr>
                </a:solidFill>
              </a:rPr>
              <a:t>на: </a:t>
            </a:r>
            <a:r>
              <a:rPr lang="bg-BG" sz="2400" kern="1200" spc="-1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bg-BG" sz="2400" kern="1200" spc="-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bg-BG" sz="2400" b="1" kern="1200" spc="-1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Целите</a:t>
            </a:r>
            <a:r>
              <a:rPr lang="bg-BG" sz="2400" b="1" kern="1200" spc="-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задачите и </a:t>
            </a:r>
            <a:r>
              <a:rPr lang="bg-BG" sz="2400" b="1" kern="1200" spc="-1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идеалът. В търсене първоначаления </a:t>
            </a:r>
            <a:r>
              <a:rPr lang="bg-BG" sz="2400" b="1" kern="1200" spc="-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импулс за създаването на Валдорфката </a:t>
            </a:r>
            <a:r>
              <a:rPr lang="bg-BG" sz="2400" b="1" kern="1200" spc="-1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педагогика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029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bg-BG" dirty="0" smtClean="0"/>
              <a:t>Аспекти на Валдорфската педагогика, ориентирана към:</a:t>
            </a:r>
          </a:p>
          <a:p>
            <a:pPr marL="0" indent="0" algn="just">
              <a:buNone/>
            </a:pPr>
            <a:r>
              <a:rPr lang="bg-BG" dirty="0" smtClean="0"/>
              <a:t>        - процеса, а не само към резултатите;</a:t>
            </a:r>
          </a:p>
          <a:p>
            <a:pPr marL="0" indent="0" algn="just">
              <a:buNone/>
            </a:pPr>
            <a:r>
              <a:rPr lang="bg-BG" dirty="0"/>
              <a:t> </a:t>
            </a:r>
            <a:r>
              <a:rPr lang="bg-BG" dirty="0" smtClean="0"/>
              <a:t>       - активността, действието – музика, рисуване на форми;</a:t>
            </a:r>
          </a:p>
          <a:p>
            <a:pPr marL="0" indent="0" algn="just">
              <a:buNone/>
            </a:pPr>
            <a:r>
              <a:rPr lang="bg-BG" dirty="0"/>
              <a:t> </a:t>
            </a:r>
            <a:r>
              <a:rPr lang="bg-BG" dirty="0" smtClean="0"/>
              <a:t>       - практическото, а не абстрактното знание;</a:t>
            </a:r>
          </a:p>
          <a:p>
            <a:pPr marL="0" indent="0" algn="just">
              <a:buNone/>
            </a:pPr>
            <a:r>
              <a:rPr lang="bg-BG" dirty="0"/>
              <a:t> </a:t>
            </a:r>
            <a:r>
              <a:rPr lang="bg-BG" dirty="0" smtClean="0"/>
              <a:t>       - подкрепата на всяко дете спрямо индивидуалното темпо и възможности на развитие („Аз съм тук за теб по пътя на твоето развитие.“);</a:t>
            </a:r>
          </a:p>
          <a:p>
            <a:pPr marL="0" indent="0" algn="just">
              <a:buNone/>
            </a:pPr>
            <a:r>
              <a:rPr lang="bg-BG" dirty="0"/>
              <a:t> </a:t>
            </a:r>
            <a:r>
              <a:rPr lang="bg-BG" dirty="0" smtClean="0"/>
              <a:t>       - холистично образование;</a:t>
            </a:r>
          </a:p>
          <a:p>
            <a:pPr marL="0" indent="0" algn="just">
              <a:buNone/>
            </a:pPr>
            <a:r>
              <a:rPr lang="bg-BG" dirty="0"/>
              <a:t> </a:t>
            </a:r>
            <a:r>
              <a:rPr lang="bg-BG" dirty="0" smtClean="0"/>
              <a:t>       - развитие на религиозно чувство;</a:t>
            </a:r>
          </a:p>
          <a:p>
            <a:pPr marL="0" indent="0" algn="just">
              <a:buNone/>
            </a:pPr>
            <a:r>
              <a:rPr lang="bg-BG" dirty="0"/>
              <a:t> </a:t>
            </a:r>
            <a:r>
              <a:rPr lang="bg-BG" dirty="0" smtClean="0"/>
              <a:t>       - обучение чрез живи образи;</a:t>
            </a:r>
          </a:p>
          <a:p>
            <a:pPr marL="0" indent="0" algn="just">
              <a:buNone/>
            </a:pPr>
            <a:r>
              <a:rPr lang="bg-BG" dirty="0"/>
              <a:t> </a:t>
            </a:r>
            <a:r>
              <a:rPr lang="bg-BG" dirty="0" smtClean="0"/>
              <a:t>       - позитивна опитност от </a:t>
            </a:r>
            <a:r>
              <a:rPr lang="bg-BG" dirty="0" smtClean="0"/>
              <a:t>училищните </a:t>
            </a:r>
            <a:r>
              <a:rPr lang="bg-BG" dirty="0" smtClean="0"/>
              <a:t>години;</a:t>
            </a:r>
          </a:p>
          <a:p>
            <a:pPr marL="0" indent="0" algn="just">
              <a:buNone/>
            </a:pPr>
            <a:r>
              <a:rPr lang="bg-BG" dirty="0"/>
              <a:t> </a:t>
            </a:r>
            <a:r>
              <a:rPr lang="bg-BG" dirty="0" smtClean="0"/>
              <a:t>       - сетивно обучение (през сетивата</a:t>
            </a:r>
            <a:r>
              <a:rPr lang="bg-BG" dirty="0" smtClean="0"/>
              <a:t>);</a:t>
            </a:r>
            <a:endParaRPr lang="bg-BG" dirty="0" smtClean="0"/>
          </a:p>
          <a:p>
            <a:pPr marL="0" indent="0" algn="just">
              <a:buNone/>
            </a:pPr>
            <a:r>
              <a:rPr lang="bg-BG" dirty="0"/>
              <a:t> </a:t>
            </a:r>
            <a:r>
              <a:rPr lang="bg-BG" dirty="0" smtClean="0"/>
              <a:t>       </a:t>
            </a:r>
            <a:r>
              <a:rPr lang="bg-BG" dirty="0" smtClean="0"/>
              <a:t>-</a:t>
            </a:r>
            <a:r>
              <a:rPr lang="bg-BG" dirty="0" smtClean="0"/>
              <a:t>обучение </a:t>
            </a:r>
            <a:r>
              <a:rPr lang="bg-BG" dirty="0" smtClean="0"/>
              <a:t>и образование, съобразено с културните особености, традиции и обичаи на всеки народ.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534400" cy="990600"/>
          </a:xfrm>
        </p:spPr>
        <p:txBody>
          <a:bodyPr>
            <a:noAutofit/>
          </a:bodyPr>
          <a:lstStyle/>
          <a:p>
            <a:pPr algn="ctr"/>
            <a:r>
              <a:rPr lang="bg-BG" sz="2400" dirty="0">
                <a:solidFill>
                  <a:schemeClr val="accent2">
                    <a:lumMod val="75000"/>
                  </a:schemeClr>
                </a:solidFill>
              </a:rPr>
              <a:t>Педагогическите идеи на Рудолф Щайнер по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</a:rPr>
              <a:t>отношение </a:t>
            </a:r>
            <a:r>
              <a:rPr lang="bg-BG" sz="2400" dirty="0">
                <a:solidFill>
                  <a:schemeClr val="accent2">
                    <a:lumMod val="75000"/>
                  </a:schemeClr>
                </a:solidFill>
              </a:rPr>
              <a:t>на: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bg-BG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</a:rPr>
              <a:t>Развитието </a:t>
            </a:r>
            <a:r>
              <a:rPr lang="bg-BG" sz="2400" b="1" dirty="0">
                <a:solidFill>
                  <a:schemeClr val="accent2">
                    <a:lumMod val="75000"/>
                  </a:schemeClr>
                </a:solidFill>
              </a:rPr>
              <a:t>на детето от гледна точка на антропософията като основа на валдорфската педагогика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endParaRPr lang="bg-BG" dirty="0" smtClean="0"/>
          </a:p>
          <a:p>
            <a:r>
              <a:rPr lang="bg-BG" dirty="0"/>
              <a:t> </a:t>
            </a:r>
            <a:r>
              <a:rPr lang="bg-BG" dirty="0" smtClean="0"/>
              <a:t>възрастови </a:t>
            </a:r>
            <a:r>
              <a:rPr lang="bg-BG" dirty="0"/>
              <a:t>особености и периоди на развитие;</a:t>
            </a:r>
            <a:endParaRPr lang="en-US" dirty="0"/>
          </a:p>
          <a:p>
            <a:pPr lvl="0"/>
            <a:r>
              <a:rPr lang="bg-BG" dirty="0" smtClean="0"/>
              <a:t> 12-те </a:t>
            </a:r>
            <a:r>
              <a:rPr lang="bg-BG" dirty="0"/>
              <a:t>сетива;</a:t>
            </a:r>
            <a:endParaRPr lang="en-US" dirty="0"/>
          </a:p>
          <a:p>
            <a:pPr lvl="0"/>
            <a:r>
              <a:rPr lang="bg-BG" dirty="0"/>
              <a:t> </a:t>
            </a:r>
            <a:r>
              <a:rPr lang="bg-BG" dirty="0" smtClean="0"/>
              <a:t>конституционни </a:t>
            </a:r>
            <a:r>
              <a:rPr lang="bg-BG" dirty="0"/>
              <a:t>типове;</a:t>
            </a:r>
            <a:endParaRPr lang="en-US" dirty="0"/>
          </a:p>
          <a:p>
            <a:pPr lvl="0"/>
            <a:r>
              <a:rPr lang="bg-BG" dirty="0" smtClean="0"/>
              <a:t> темпераменти;</a:t>
            </a:r>
          </a:p>
          <a:p>
            <a:r>
              <a:rPr lang="bg-BG" dirty="0" smtClean="0"/>
              <a:t> четирите тела </a:t>
            </a:r>
            <a:r>
              <a:rPr lang="bg-BG" dirty="0"/>
              <a:t>– физическо, етерно, астрално и Аз;</a:t>
            </a:r>
            <a:endParaRPr lang="en-US" sz="2000" dirty="0"/>
          </a:p>
          <a:p>
            <a:pPr lvl="0"/>
            <a:r>
              <a:rPr lang="bg-BG" dirty="0"/>
              <a:t> </a:t>
            </a:r>
            <a:r>
              <a:rPr lang="bg-BG" dirty="0" smtClean="0"/>
              <a:t>мисъл</a:t>
            </a:r>
            <a:r>
              <a:rPr lang="bg-BG" dirty="0"/>
              <a:t>, чувства, воля;</a:t>
            </a:r>
            <a:endParaRPr lang="en-US" sz="2000" dirty="0"/>
          </a:p>
          <a:p>
            <a:pPr lvl="0"/>
            <a:r>
              <a:rPr lang="bg-BG" dirty="0"/>
              <a:t> </a:t>
            </a:r>
            <a:r>
              <a:rPr lang="bg-BG" dirty="0" smtClean="0"/>
              <a:t>дух</a:t>
            </a:r>
            <a:r>
              <a:rPr lang="bg-BG" dirty="0"/>
              <a:t>, душа, </a:t>
            </a:r>
            <a:r>
              <a:rPr lang="bg-BG" dirty="0" smtClean="0"/>
              <a:t>тяло.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bg-BG" sz="2400" dirty="0">
                <a:solidFill>
                  <a:schemeClr val="accent2">
                    <a:lumMod val="75000"/>
                  </a:schemeClr>
                </a:solidFill>
              </a:rPr>
              <a:t>Развитието на детето от гледна точка на антропософията като основа на валдорфската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</a:rPr>
              <a:t>педагогика.</a:t>
            </a:r>
            <a:br>
              <a:rPr lang="bg-BG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</a:rPr>
              <a:t>12-те сетива</a:t>
            </a:r>
            <a:endParaRPr lang="en-US" sz="24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871" y="2126665"/>
            <a:ext cx="3123274" cy="312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55098"/>
            <a:ext cx="4052218" cy="32004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5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ur four Temperaments « Therapeutic and Curative pedago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7"/>
          <a:stretch/>
        </p:blipFill>
        <p:spPr bwMode="auto">
          <a:xfrm>
            <a:off x="2346021" y="1752600"/>
            <a:ext cx="4511979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bg-BG" sz="2400" dirty="0">
                <a:solidFill>
                  <a:schemeClr val="accent2">
                    <a:lumMod val="75000"/>
                  </a:schemeClr>
                </a:solidFill>
              </a:rPr>
              <a:t>Развитието на детето от гледна точка на антропософията като основа на валдорфската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</a:rPr>
              <a:t>педагогика.</a:t>
            </a:r>
            <a:br>
              <a:rPr lang="bg-BG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</a:rPr>
              <a:t>4-те темперамента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462449"/>
              </p:ext>
            </p:extLst>
          </p:nvPr>
        </p:nvGraphicFramePr>
        <p:xfrm>
          <a:off x="533400" y="4648200"/>
          <a:ext cx="8153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Холерик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Сангвиник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Флегматик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Меланхолик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огън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въздух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вода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земя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екстроверт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екстроверт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интроверт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интроверт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Аз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астрално тяло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етерно тяло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физическо тяло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9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" y="2324100"/>
            <a:ext cx="52482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bg-BG" sz="2400" dirty="0">
                <a:solidFill>
                  <a:schemeClr val="accent2">
                    <a:lumMod val="75000"/>
                  </a:schemeClr>
                </a:solidFill>
              </a:rPr>
              <a:t>Развитието на детето от гледна точка на антропософията като основа на валдорфската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</a:rPr>
              <a:t>педагогика.</a:t>
            </a:r>
            <a:br>
              <a:rPr lang="bg-BG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</a:rPr>
              <a:t>4-те тела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12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1215</TotalTime>
  <Words>1984</Words>
  <Application>Microsoft Office PowerPoint</Application>
  <PresentationFormat>On-screen Show (4:3)</PresentationFormat>
  <Paragraphs>282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Clarity</vt:lpstr>
      <vt:lpstr>Document</vt:lpstr>
      <vt:lpstr>Педагогическите идеи на Рудолф Щайнер в контекста на съвременното валдорфско училище</vt:lpstr>
      <vt:lpstr>Съдържание:</vt:lpstr>
      <vt:lpstr>Структура на дисертационния труд</vt:lpstr>
      <vt:lpstr>PowerPoint Presentation</vt:lpstr>
      <vt:lpstr>Педагогическите идеи на Рудолф Щайнер по отношение на:  Целите, задачите и идеалът. В търсене първоначаления импулс за създаването на Валдорфката педагогика </vt:lpstr>
      <vt:lpstr>Педагогическите идеи на Рудолф Щайнер по отношение на:  Развитието на детето от гледна точка на антропософията като основа на валдорфската педагогика </vt:lpstr>
      <vt:lpstr>Развитието на детето от гледна точка на антропософията като основа на валдорфската педагогика. 12-те сетива</vt:lpstr>
      <vt:lpstr>Развитието на детето от гледна точка на антропософията като основа на валдорфската педагогика. 4-те темперамента</vt:lpstr>
      <vt:lpstr>Развитието на детето от гледна точка на антропософията като основа на валдорфската педагогика. 4-те тела</vt:lpstr>
      <vt:lpstr>Педагогическите идеи на Рудолф Щайнер по отношние на: Ролята и развитието на учителя </vt:lpstr>
      <vt:lpstr>Педагогическите идеи на Рудолф Щайнер по отношение на: Ролята и развитието на учителя </vt:lpstr>
      <vt:lpstr>Педагогическите идеи на Рудолф Щайнер по отношение на: Ролята и развитието на учителя </vt:lpstr>
      <vt:lpstr>Педагогическите идеи на Рудолф Щайнер по отношение на: Ролята и развитието на учителя </vt:lpstr>
      <vt:lpstr>Педагогическите идеи на Рудолф Щайнер по отношение на: Ролята и развитието на учителя </vt:lpstr>
      <vt:lpstr>Педагогическите идеи на Рудолф Щайнер по отношение на: Ролята и развитието на учителя </vt:lpstr>
      <vt:lpstr>Педагогическите идеи на Рудолф Щайнер по отношение на:  Методи и принципи на преподаване, обучение и възпитание </vt:lpstr>
      <vt:lpstr>PowerPoint Presentation</vt:lpstr>
      <vt:lpstr>Педагогическите идеи на Рудолф Щайнер по отношение на: Троичността като един от основните принципи, заложени в педагогиката</vt:lpstr>
      <vt:lpstr>Педагогическите идеи на Рудолф Щайнер по отношение на: Троичността като един от основните принципи, заложени в педагогиката</vt:lpstr>
      <vt:lpstr>Педагогическите идеи на Рудолф Щайнер по отношение на: Троичността като един от основните принципи, заложени в педагогиката</vt:lpstr>
      <vt:lpstr>Педагогическите идеи на Рудолф Щайнер по отношение на: Троичността като един от основните принципи, заложени в педагогиката</vt:lpstr>
      <vt:lpstr>Педагогическите идеи на Рудолф Щайнер по отношение на: Троичността като един от основните принципи, заложени в педагогиката</vt:lpstr>
      <vt:lpstr>II Глава – емпирична част</vt:lpstr>
      <vt:lpstr>Реферирана литература</vt:lpstr>
      <vt:lpstr>Участия в обучения и семинари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Педагогическите идеи на Рудолф Щайнер в контекста на съвременното валдорфско училище</dc:title>
  <dc:creator>Velyana</dc:creator>
  <cp:lastModifiedBy>Velyana</cp:lastModifiedBy>
  <cp:revision>244</cp:revision>
  <dcterms:created xsi:type="dcterms:W3CDTF">2006-08-16T00:00:00Z</dcterms:created>
  <dcterms:modified xsi:type="dcterms:W3CDTF">2022-11-30T15:46:26Z</dcterms:modified>
</cp:coreProperties>
</file>