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59C4-55E1-8A47-8B02-766CF039FAF1}" type="datetimeFigureOut">
              <a:rPr lang="en-BG" smtClean="0"/>
              <a:t>4.12.20</a:t>
            </a:fld>
            <a:endParaRPr lang="en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D1C-8FA0-0248-9AF2-00F1581211EE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390323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59C4-55E1-8A47-8B02-766CF039FAF1}" type="datetimeFigureOut">
              <a:rPr lang="en-BG" smtClean="0"/>
              <a:t>4.12.20</a:t>
            </a:fld>
            <a:endParaRPr lang="en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D1C-8FA0-0248-9AF2-00F1581211EE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139732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59C4-55E1-8A47-8B02-766CF039FAF1}" type="datetimeFigureOut">
              <a:rPr lang="en-BG" smtClean="0"/>
              <a:t>4.12.20</a:t>
            </a:fld>
            <a:endParaRPr lang="en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D1C-8FA0-0248-9AF2-00F1581211EE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268821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59C4-55E1-8A47-8B02-766CF039FAF1}" type="datetimeFigureOut">
              <a:rPr lang="en-BG" smtClean="0"/>
              <a:t>4.12.20</a:t>
            </a:fld>
            <a:endParaRPr lang="en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D1C-8FA0-0248-9AF2-00F1581211EE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940999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59C4-55E1-8A47-8B02-766CF039FAF1}" type="datetimeFigureOut">
              <a:rPr lang="en-BG" smtClean="0"/>
              <a:t>4.12.20</a:t>
            </a:fld>
            <a:endParaRPr lang="en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D1C-8FA0-0248-9AF2-00F1581211EE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15948405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59C4-55E1-8A47-8B02-766CF039FAF1}" type="datetimeFigureOut">
              <a:rPr lang="en-BG" smtClean="0"/>
              <a:t>4.12.20</a:t>
            </a:fld>
            <a:endParaRPr lang="en-B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D1C-8FA0-0248-9AF2-00F1581211EE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303298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59C4-55E1-8A47-8B02-766CF039FAF1}" type="datetimeFigureOut">
              <a:rPr lang="en-BG" smtClean="0"/>
              <a:t>4.12.20</a:t>
            </a:fld>
            <a:endParaRPr lang="en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D1C-8FA0-0248-9AF2-00F1581211EE}" type="slidenum">
              <a:rPr lang="en-BG" smtClean="0"/>
              <a:t>‹#›</a:t>
            </a:fld>
            <a:endParaRPr lang="en-B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87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59C4-55E1-8A47-8B02-766CF039FAF1}" type="datetimeFigureOut">
              <a:rPr lang="en-BG" smtClean="0"/>
              <a:t>4.12.20</a:t>
            </a:fld>
            <a:endParaRPr lang="en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D1C-8FA0-0248-9AF2-00F1581211EE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22066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59C4-55E1-8A47-8B02-766CF039FAF1}" type="datetimeFigureOut">
              <a:rPr lang="en-BG" smtClean="0"/>
              <a:t>4.12.20</a:t>
            </a:fld>
            <a:endParaRPr lang="en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D1C-8FA0-0248-9AF2-00F1581211EE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289776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59C4-55E1-8A47-8B02-766CF039FAF1}" type="datetimeFigureOut">
              <a:rPr lang="en-BG" smtClean="0"/>
              <a:t>4.12.20</a:t>
            </a:fld>
            <a:endParaRPr lang="en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BG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D1C-8FA0-0248-9AF2-00F1581211EE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427116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EF159C4-55E1-8A47-8B02-766CF039FAF1}" type="datetimeFigureOut">
              <a:rPr lang="en-BG" smtClean="0"/>
              <a:t>4.12.20</a:t>
            </a:fld>
            <a:endParaRPr lang="en-B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7D1C-8FA0-0248-9AF2-00F1581211EE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67169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EF159C4-55E1-8A47-8B02-766CF039FAF1}" type="datetimeFigureOut">
              <a:rPr lang="en-BG" smtClean="0"/>
              <a:t>4.12.20</a:t>
            </a:fld>
            <a:endParaRPr lang="en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2FC7D1C-8FA0-0248-9AF2-00F1581211EE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200251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6F380-0417-A540-903C-5D038A5A0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859536"/>
            <a:ext cx="8991600" cy="3168454"/>
          </a:xfrm>
        </p:spPr>
        <p:txBody>
          <a:bodyPr>
            <a:normAutofit/>
          </a:bodyPr>
          <a:lstStyle/>
          <a:p>
            <a:r>
              <a:rPr lang="bg-BG" sz="1800" dirty="0"/>
              <a:t>„Модели на обучение в контекста на неформалното образование (танцови училища) - гледна точка на танцови учители, танцьори, ръководители на танцови училища“ </a:t>
            </a:r>
            <a:br>
              <a:rPr lang="bg-BG" sz="1800" dirty="0"/>
            </a:br>
            <a:br>
              <a:rPr lang="bg-BG" sz="1800" dirty="0"/>
            </a:br>
            <a:r>
              <a:rPr lang="bg-BG" sz="1400" dirty="0"/>
              <a:t>*Първа част от докторантско изследване към дисертационен труд с тема: </a:t>
            </a:r>
            <a:br>
              <a:rPr lang="bg-BG" sz="1400" dirty="0"/>
            </a:br>
            <a:r>
              <a:rPr lang="bg-BG" sz="1400" dirty="0"/>
              <a:t>„Адаптиране на модел на дизайн на обучението в контекста на неформалното образование /танцови училища/“ </a:t>
            </a:r>
            <a:endParaRPr lang="en-BG" sz="1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B0D2E-0708-6C40-A84C-D74C26657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751891"/>
          </a:xfrm>
        </p:spPr>
        <p:txBody>
          <a:bodyPr>
            <a:normAutofit fontScale="92500" lnSpcReduction="10000"/>
          </a:bodyPr>
          <a:lstStyle/>
          <a:p>
            <a:r>
              <a:rPr lang="bg-BG" dirty="0"/>
              <a:t>Докторант: Ралица Мерджанова-Стефанова </a:t>
            </a:r>
          </a:p>
          <a:p>
            <a:r>
              <a:rPr lang="bg-BG" dirty="0"/>
              <a:t>Ръководител: проф. </a:t>
            </a:r>
            <a:r>
              <a:rPr lang="bg-BG" dirty="0" err="1"/>
              <a:t>дпн</a:t>
            </a:r>
            <a:r>
              <a:rPr lang="bg-BG" dirty="0"/>
              <a:t> Вася </a:t>
            </a:r>
            <a:r>
              <a:rPr lang="bg-BG" dirty="0" err="1"/>
              <a:t>Делибалтова</a:t>
            </a:r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2828020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4DFAF-5A33-8440-AAFE-93A91A9CC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Резултати от анкетното проучване при преподаватели: 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E63D4-E68A-D340-A037-AC20C7798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01652"/>
          </a:xfrm>
        </p:spPr>
        <p:txBody>
          <a:bodyPr>
            <a:normAutofit fontScale="85000" lnSpcReduction="10000"/>
          </a:bodyPr>
          <a:lstStyle/>
          <a:p>
            <a:r>
              <a:rPr lang="bg-BG" i="1" dirty="0"/>
              <a:t>Въвеждащи въпроси: </a:t>
            </a:r>
            <a:endParaRPr lang="en-BG" dirty="0"/>
          </a:p>
          <a:p>
            <a:r>
              <a:rPr lang="bg-BG" dirty="0"/>
              <a:t>По-голямата част от участниците учители в анкетата са с опит над 7 години в преподавателска дейност /дълъг опит за танцовата сфера/; 90% от тях са преподаватели в настоящите организации, в които практикуват почти през целия период на преподаването си. </a:t>
            </a:r>
            <a:endParaRPr lang="en-BG" dirty="0"/>
          </a:p>
          <a:p>
            <a:r>
              <a:rPr lang="bg-BG" i="1" dirty="0"/>
              <a:t>Въпроси, свързани със структуриране на учебния процес: </a:t>
            </a:r>
            <a:endParaRPr lang="en-BG" dirty="0"/>
          </a:p>
          <a:p>
            <a:r>
              <a:rPr lang="bg-BG" dirty="0"/>
              <a:t>Балансираност при отговорите. При танцьорите водещи са крайните цели, състезания и груповата отборна работа докато при преподавателите:  планирането на творческата работа и задачи в обучителния процес – 60%; крайната цел /фестивали, продукции, състезания/ и техническия материал – 50%; моделите за работа в група и груповата ефективност /36%/. </a:t>
            </a:r>
            <a:endParaRPr lang="en-BG" dirty="0"/>
          </a:p>
          <a:p>
            <a:r>
              <a:rPr lang="bg-BG" dirty="0"/>
              <a:t>Относно характеристиките на организацията на танцовия учебен процес: планиранията на крайните цели: фестивали, танцови продукции, спектакли /висока значимост/; дейностите за сплотяване на колектива и танцовите групи /висока значимост/; методите на оценяване на научения материал /едва 5-ма преподаватели. </a:t>
            </a:r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2926924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823A3-BD40-2E40-AEAC-8E36495C7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Резултати от анкетното проучване при преподавателите (2): 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2EB2C-1634-244E-9292-469FF28C8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i="1" dirty="0"/>
              <a:t>Въпроси, свързани с онлайн подготовката: </a:t>
            </a:r>
            <a:endParaRPr lang="en-BG" dirty="0"/>
          </a:p>
          <a:p>
            <a:r>
              <a:rPr lang="bg-BG" dirty="0"/>
              <a:t>57% от преподавателите са участвали в онлайн учебен процес. </a:t>
            </a:r>
            <a:endParaRPr lang="en-BG" dirty="0"/>
          </a:p>
          <a:p>
            <a:r>
              <a:rPr lang="bg-BG" dirty="0"/>
              <a:t>Плюсове: организационните характеристики като спестяване на време и възможност за повече участници едновременно; възможността за съсредоточаване върху дадена конкретна задача от страна на танцьорите в урока. </a:t>
            </a:r>
            <a:endParaRPr lang="en-BG" dirty="0"/>
          </a:p>
          <a:p>
            <a:r>
              <a:rPr lang="bg-BG" dirty="0"/>
              <a:t>Недостатъци: липсата на директен контакт; липса на групова динамика; невъзможност за подготовка за сценични изяви; ограничения в материала, който се преподава от гледна точка на пространството, с което се съобразява преподавателят и ученика. </a:t>
            </a:r>
            <a:endParaRPr lang="en-BG" dirty="0"/>
          </a:p>
          <a:p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1953273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859FA-4846-BC43-8D6C-3FF31EF3D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Резултати от анкетното проучване при преподавателите (3):  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17554-4C6C-5A40-A74E-447077D7C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14938"/>
            <a:ext cx="7729728" cy="4375230"/>
          </a:xfrm>
        </p:spPr>
        <p:txBody>
          <a:bodyPr>
            <a:normAutofit fontScale="55000" lnSpcReduction="20000"/>
          </a:bodyPr>
          <a:lstStyle/>
          <a:p>
            <a:r>
              <a:rPr lang="bg-BG" sz="2500" i="1" dirty="0"/>
              <a:t>Въпроси, свързани с предимства и недостатъци на танцовите занимания за участниците и от гледна точка на танцовия сектор: </a:t>
            </a:r>
            <a:endParaRPr lang="en-BG" sz="2500" dirty="0"/>
          </a:p>
          <a:p>
            <a:r>
              <a:rPr lang="bg-BG" sz="2500" dirty="0"/>
              <a:t>От гледна точка на развитие на личностните качества на децата танцьори и присъствените занимания: изграждането на социални умения, живата комуникация преподавател-ученик; възможността за по-креативни начини за поднасяне на танцовия учебен материал; липсата на външни дразнители, които отнемат внимание; по-лесното решаване на възникнал проблем. </a:t>
            </a:r>
            <a:endParaRPr lang="en-BG" sz="2500" dirty="0"/>
          </a:p>
          <a:p>
            <a:r>
              <a:rPr lang="bg-BG" sz="2500" dirty="0"/>
              <a:t>Относно това, което биха искали да променят в структурата на работа: увеличаване на времето за отделяне на внимание на техническия материал /фокусирането върху крайни цели като състезания, фестивали и продукции измества фокуса от реалното натрупване на дълготрайни танцови качества и умения/; увеличаване на времето за подготовка на творчески занимания. </a:t>
            </a:r>
            <a:endParaRPr lang="en-BG" sz="2500" dirty="0"/>
          </a:p>
          <a:p>
            <a:r>
              <a:rPr lang="bg-BG" sz="2500" dirty="0"/>
              <a:t>Проблемите в сектора – повишаване на броя на  неквалифицираните кадри в сектора /липса на опит и знания за преподаване/; липсата на структура, която да представлява сектора. </a:t>
            </a:r>
            <a:endParaRPr lang="en-BG" sz="2500" dirty="0"/>
          </a:p>
          <a:p>
            <a:r>
              <a:rPr lang="bg-BG" sz="2500" dirty="0"/>
              <a:t>Участие в допълнителен курс за развитие на преподавателски умения и квалификация – 100% биха взела участие в такъв. </a:t>
            </a:r>
            <a:endParaRPr lang="en-BG" sz="2500" dirty="0"/>
          </a:p>
          <a:p>
            <a:r>
              <a:rPr lang="bg-BG" sz="2500" dirty="0"/>
              <a:t>Отказ от преподавателска дейност: ниското заплащане /36%/; липсата на структура, защитаваща интересите на преподавателите по танци пред различните държавни структури /26%/, високата емоционална и физическа натовареност на професията /10%/; промяната в епидемичната обстановка /15%/. </a:t>
            </a:r>
            <a:endParaRPr lang="en-BG" sz="2500" dirty="0"/>
          </a:p>
          <a:p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2022860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0A9A-BE26-DE41-9BF9-287FAA92E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Резултати от анкетното проучване при преподаватели (4) и обобщение: 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5A55E-DB94-B242-8D9C-26F8D519C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369217"/>
          </a:xfrm>
        </p:spPr>
        <p:txBody>
          <a:bodyPr>
            <a:normAutofit fontScale="92500" lnSpcReduction="20000"/>
          </a:bodyPr>
          <a:lstStyle/>
          <a:p>
            <a:r>
              <a:rPr lang="bg-BG" i="1" dirty="0"/>
              <a:t>Финални въпроси: </a:t>
            </a:r>
            <a:endParaRPr lang="en-BG" dirty="0"/>
          </a:p>
          <a:p>
            <a:r>
              <a:rPr lang="bg-BG" dirty="0"/>
              <a:t>Преподавателите, участвали в анкетното проучване са от 7 танцови школи, 15 от тях от танцово училище </a:t>
            </a:r>
            <a:r>
              <a:rPr lang="bg-BG" dirty="0" err="1"/>
              <a:t>Денс</a:t>
            </a:r>
            <a:r>
              <a:rPr lang="bg-BG" dirty="0"/>
              <a:t> </a:t>
            </a:r>
            <a:r>
              <a:rPr lang="bg-BG" dirty="0" err="1"/>
              <a:t>Сейшън</a:t>
            </a:r>
            <a:r>
              <a:rPr lang="bg-BG" dirty="0"/>
              <a:t> и останалите пропорционално разпределени от другите танцови училища. </a:t>
            </a:r>
            <a:endParaRPr lang="en-BG" dirty="0"/>
          </a:p>
          <a:p>
            <a:r>
              <a:rPr lang="bg-BG" dirty="0"/>
              <a:t>58% от участниците в проучването са жени. </a:t>
            </a:r>
            <a:endParaRPr lang="en-BG" dirty="0"/>
          </a:p>
          <a:p>
            <a:r>
              <a:rPr lang="bg-BG" b="1" dirty="0"/>
              <a:t>Обобщения: </a:t>
            </a:r>
            <a:endParaRPr lang="en-BG" dirty="0"/>
          </a:p>
          <a:p>
            <a:r>
              <a:rPr lang="bg-BG" b="1" dirty="0"/>
              <a:t>Отговорите на преподавателите са доста по-умерени от гледна точка на фокуса на организация на учебната дейност. Ясно личи тенденция към „колаборация“ на различни подходи към дизайна на обучението. Със сигурност в по-нататъшното изследване ще се търси начин да се намери подходящ модел, който да покрива всички специфики на учебния процес или да се създаде такъв /симбиоза/ от няколко модела. </a:t>
            </a:r>
            <a:endParaRPr lang="en-BG" dirty="0"/>
          </a:p>
          <a:p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1660647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AD01E-43D2-DF41-9B62-95DB35F59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54464"/>
            <a:ext cx="7729728" cy="1188720"/>
          </a:xfrm>
        </p:spPr>
        <p:txBody>
          <a:bodyPr/>
          <a:lstStyle/>
          <a:p>
            <a:r>
              <a:rPr lang="bg-BG" dirty="0"/>
              <a:t>Провеждане на фокус група с ръководители на организации: 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3FA26-60A5-FC40-992B-E1B2D1379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551008"/>
            <a:ext cx="7729728" cy="5306992"/>
          </a:xfrm>
        </p:spPr>
        <p:txBody>
          <a:bodyPr>
            <a:normAutofit fontScale="77500" lnSpcReduction="20000"/>
          </a:bodyPr>
          <a:lstStyle/>
          <a:p>
            <a:r>
              <a:rPr lang="bg-BG" dirty="0"/>
              <a:t>Фокус-групата между представители на 6 танцови организации, проведена на 31.10.2020 г. в танцови зали </a:t>
            </a:r>
            <a:r>
              <a:rPr lang="bg-BG" dirty="0" err="1"/>
              <a:t>Денс</a:t>
            </a:r>
            <a:r>
              <a:rPr lang="bg-BG" dirty="0"/>
              <a:t> </a:t>
            </a:r>
            <a:r>
              <a:rPr lang="bg-BG" dirty="0" err="1"/>
              <a:t>Стейшън</a:t>
            </a:r>
            <a:r>
              <a:rPr lang="bg-BG" dirty="0"/>
              <a:t>. Въпроси за обсъждане: </a:t>
            </a:r>
            <a:endParaRPr lang="en-BG" dirty="0"/>
          </a:p>
          <a:p>
            <a:pPr lvl="0"/>
            <a:r>
              <a:rPr lang="bg-BG" dirty="0"/>
              <a:t>Модели и програми за обучение в танцовите училища в България; </a:t>
            </a:r>
            <a:endParaRPr lang="en-BG" dirty="0"/>
          </a:p>
          <a:p>
            <a:pPr lvl="0"/>
            <a:r>
              <a:rPr lang="bg-BG" dirty="0"/>
              <a:t>Колаборация и съвместна работа между различни танцови училища;</a:t>
            </a:r>
            <a:endParaRPr lang="en-BG" dirty="0"/>
          </a:p>
          <a:p>
            <a:pPr lvl="0"/>
            <a:r>
              <a:rPr lang="bg-BG" dirty="0"/>
              <a:t>Необходими мерки за развитие на сектора в България. </a:t>
            </a:r>
            <a:endParaRPr lang="en-BG" dirty="0"/>
          </a:p>
          <a:p>
            <a:r>
              <a:rPr lang="bg-BG" dirty="0"/>
              <a:t>Относно моделите и програми на обучение – всяко едно танцово училище работи по собствен методика и програма, която то само е адаптирало спрямо нуждите на своите ученици. Програмите са сходни от гледна точка на крайните цели, които си поставят, но процеса на постигането им е различен дори и спрямо стиловата насоченост на съответното танцово училище. Със сигурност елементът на творчество у всеки един танцьор /бил той преподавател/ е нещо, което трябва да се запази при бъдещата подготовка на универсален модел на дизайн на обучението в сектора. </a:t>
            </a:r>
            <a:endParaRPr lang="en-BG" dirty="0"/>
          </a:p>
          <a:p>
            <a:r>
              <a:rPr lang="bg-BG" dirty="0"/>
              <a:t>Съвместната работа между различни танцови училища се случва на принцип сходство в стиловете на преподаване и съответно обединяване на усилия по повод организация и провеждане на големи танцови събития. За съжаление в посока обмен на преподавателски опит и танцови знания, тази колаборация не се осъществява или се осъществява между много малко на брой училища. Участниците в групата си поставиха за задача целенасочена работа в тази посока с цел повишаване качеството на предлаганото обучение в страната. </a:t>
            </a:r>
            <a:endParaRPr lang="en-BG" dirty="0"/>
          </a:p>
          <a:p>
            <a:r>
              <a:rPr lang="bg-BG" dirty="0"/>
              <a:t>Относно мерките за развитие на сектора – към сегашния момент, мерките са по-скоро антикризисни, като за съжаление развитието на сектора тепърва ще търпи негативи от създалата се епидемична ситуация. Секторът не е обединен – съществуват твърде много малки организации, без единен орган на управление, които действат локално. Необходимо е изготвяне на програма за справяне със създалата се ситуация в процес на работни срещи и отворени дискусии с всички представители на сектора /преподаватели, хореографи, управители на организации/. </a:t>
            </a:r>
            <a:endParaRPr lang="en-BG" dirty="0"/>
          </a:p>
          <a:p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2765660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8C555-F65E-B54F-91EC-6AFEF34B6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ЗАКЛЮЧЕНИЯ: 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94B85-4D37-BE44-BCCC-3C523D494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2767333"/>
          </a:xfrm>
        </p:spPr>
        <p:txBody>
          <a:bodyPr>
            <a:normAutofit lnSpcReduction="10000"/>
          </a:bodyPr>
          <a:lstStyle/>
          <a:p>
            <a:r>
              <a:rPr lang="en-BG" dirty="0"/>
              <a:t>Получените резултати от проведеното емпирично изследване ще послужат за основа на разгръщане на проблема със структурирането на обучението в сферата на изкуството в контекста на неформалното образование и по-тясно свързано – в танцовите училища и ще дадат възможност </a:t>
            </a:r>
            <a:r>
              <a:rPr lang="bg-BG" dirty="0"/>
              <a:t>за</a:t>
            </a:r>
            <a:r>
              <a:rPr lang="en-BG" dirty="0"/>
              <a:t> подго</a:t>
            </a:r>
            <a:r>
              <a:rPr lang="bg-BG" dirty="0" err="1"/>
              <a:t>товка</a:t>
            </a:r>
            <a:r>
              <a:rPr lang="bg-BG" dirty="0"/>
              <a:t> на</a:t>
            </a:r>
            <a:r>
              <a:rPr lang="en-BG" dirty="0"/>
              <a:t> средата към плавното въвеждане/адаптиране </a:t>
            </a:r>
            <a:r>
              <a:rPr lang="bg-BG" dirty="0"/>
              <a:t>на подходящ </a:t>
            </a:r>
            <a:r>
              <a:rPr lang="en-BG" dirty="0"/>
              <a:t>модел на дизайн на обучение</a:t>
            </a:r>
            <a:r>
              <a:rPr lang="bg-BG" dirty="0"/>
              <a:t>,</a:t>
            </a:r>
            <a:r>
              <a:rPr lang="en-BG" dirty="0"/>
              <a:t> целящ единствено подобряване на качеството на обучение в сферата и даващ препоръки и насоки на преподавателите в бранша за по-високи и качествени резултати от обучителния процес. </a:t>
            </a:r>
            <a:r>
              <a:rPr lang="bg-BG" dirty="0"/>
              <a:t>Продължителната фаза на изследването се планира за период март-юни 2021 година. </a:t>
            </a:r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1739898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BCC6A-1529-E148-A261-2E8F87671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15700"/>
            <a:ext cx="7729728" cy="1188720"/>
          </a:xfrm>
        </p:spPr>
        <p:txBody>
          <a:bodyPr/>
          <a:lstStyle/>
          <a:p>
            <a:r>
              <a:rPr lang="bg-BG" dirty="0"/>
              <a:t>Благодаря за вниманието! </a:t>
            </a:r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240007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7AAFF-C172-E64A-83BC-8C2DA0FF0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Общи посоки 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5911B-D2C0-7F4F-A853-12F78802A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/>
              <a:t>Цел:</a:t>
            </a:r>
            <a:r>
              <a:rPr lang="bg-BG" dirty="0"/>
              <a:t> </a:t>
            </a:r>
            <a:r>
              <a:rPr lang="ru-RU" dirty="0" err="1"/>
              <a:t>извеждането</a:t>
            </a:r>
            <a:r>
              <a:rPr lang="ru-RU" dirty="0"/>
              <a:t> на </a:t>
            </a:r>
            <a:r>
              <a:rPr lang="ru-RU" dirty="0" err="1"/>
              <a:t>ключови</a:t>
            </a:r>
            <a:r>
              <a:rPr lang="ru-RU" dirty="0"/>
              <a:t> характеристики на </a:t>
            </a:r>
            <a:r>
              <a:rPr lang="ru-RU" dirty="0" err="1"/>
              <a:t>моделите</a:t>
            </a:r>
            <a:r>
              <a:rPr lang="ru-RU" dirty="0"/>
              <a:t> на обучение в </a:t>
            </a:r>
            <a:r>
              <a:rPr lang="ru-RU" dirty="0" err="1"/>
              <a:t>танцовите</a:t>
            </a:r>
            <a:r>
              <a:rPr lang="ru-RU" dirty="0"/>
              <a:t> училища и </a:t>
            </a:r>
            <a:r>
              <a:rPr lang="ru-RU" dirty="0" err="1"/>
              <a:t>изготвянето</a:t>
            </a:r>
            <a:r>
              <a:rPr lang="ru-RU" dirty="0"/>
              <a:t> на план за </a:t>
            </a:r>
            <a:r>
              <a:rPr lang="ru-RU" dirty="0" err="1"/>
              <a:t>адапатиране</a:t>
            </a:r>
            <a:r>
              <a:rPr lang="ru-RU" dirty="0"/>
              <a:t> на конкретен </a:t>
            </a:r>
            <a:r>
              <a:rPr lang="ru-RU" dirty="0" err="1"/>
              <a:t>модел</a:t>
            </a:r>
            <a:r>
              <a:rPr lang="ru-RU" dirty="0"/>
              <a:t> на дизайн на обучение </a:t>
            </a:r>
            <a:r>
              <a:rPr lang="ru-RU" dirty="0" err="1"/>
              <a:t>към</a:t>
            </a:r>
            <a:r>
              <a:rPr lang="ru-RU" dirty="0"/>
              <a:t> формата и </a:t>
            </a:r>
            <a:r>
              <a:rPr lang="ru-RU" dirty="0" err="1"/>
              <a:t>структурата</a:t>
            </a:r>
            <a:r>
              <a:rPr lang="ru-RU" dirty="0"/>
              <a:t> на </a:t>
            </a:r>
            <a:r>
              <a:rPr lang="ru-RU" dirty="0" err="1"/>
              <a:t>случващото</a:t>
            </a:r>
            <a:r>
              <a:rPr lang="ru-RU" dirty="0"/>
              <a:t> се вече такова; </a:t>
            </a:r>
            <a:endParaRPr lang="en-BG" dirty="0"/>
          </a:p>
          <a:p>
            <a:r>
              <a:rPr lang="bg-BG" b="1" dirty="0"/>
              <a:t>Задачи и очаквани резултати;</a:t>
            </a:r>
            <a:r>
              <a:rPr lang="bg-BG" dirty="0"/>
              <a:t> </a:t>
            </a:r>
          </a:p>
          <a:p>
            <a:r>
              <a:rPr lang="bg-BG" b="1" dirty="0"/>
              <a:t>Епидемиологична обстановка и ефектът върху танцовия сектор </a:t>
            </a:r>
            <a:r>
              <a:rPr lang="bg-BG" dirty="0"/>
              <a:t>– предизвикателството от необходимостта от спешно преминаване в онлайн среда без изготвена и адаптирана подходяща учебна програма. </a:t>
            </a:r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3198128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6EECB-8A2D-8544-9B8C-DDAA2B9C6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Предварително избрани модели на дизайн на обучението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8A585-0D52-FA4B-9DAA-60EC49EA0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25526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b="1" dirty="0"/>
              <a:t>Backward design model </a:t>
            </a:r>
            <a:r>
              <a:rPr lang="en-US" dirty="0"/>
              <a:t>– </a:t>
            </a:r>
            <a:r>
              <a:rPr lang="bg-BG" dirty="0"/>
              <a:t>идентифициране на желаните резултати; определяне на приемливи доказателства за учене, разбиране, вкл. самооценка; дизайн на обучението и инструктаж.  </a:t>
            </a:r>
          </a:p>
          <a:p>
            <a:pPr lvl="0"/>
            <a:r>
              <a:rPr lang="bg-BG" b="1" dirty="0"/>
              <a:t>Учене във и чрез опита </a:t>
            </a:r>
            <a:r>
              <a:rPr lang="bg-BG" dirty="0"/>
              <a:t>– концепцията на </a:t>
            </a:r>
            <a:r>
              <a:rPr lang="bg-BG" dirty="0" err="1"/>
              <a:t>Д</a:t>
            </a:r>
            <a:r>
              <a:rPr lang="bg-BG" dirty="0"/>
              <a:t>. </a:t>
            </a:r>
            <a:r>
              <a:rPr lang="bg-BG" dirty="0" err="1"/>
              <a:t>Колб</a:t>
            </a:r>
            <a:r>
              <a:rPr lang="bg-BG" dirty="0"/>
              <a:t>: опит – рефлексия – </a:t>
            </a:r>
            <a:r>
              <a:rPr lang="bg-BG" dirty="0" err="1"/>
              <a:t>концептуализиране</a:t>
            </a:r>
            <a:r>
              <a:rPr lang="bg-BG" dirty="0"/>
              <a:t> на опита – приложение; придобиване на знания чрез собствения опит; ключово е понятието рефлексия. </a:t>
            </a:r>
            <a:endParaRPr lang="en-BG" dirty="0"/>
          </a:p>
          <a:p>
            <a:pPr lvl="0"/>
            <a:r>
              <a:rPr lang="bg-BG" b="1" dirty="0"/>
              <a:t>Учене чрез сътрудничество и взаимодействие </a:t>
            </a:r>
            <a:r>
              <a:rPr lang="bg-BG" dirty="0"/>
              <a:t>– наличие на приета от всички обща цел, около която групата да обедини своите усилия и да бъде възнаградена за постигнатия резултат; фокус върху чувството за индивидуална отговорност, което означава, че всички членове на групата съзнателно допринасят за реализиране на целта; учителят структурира и ръководи дейността в групите. </a:t>
            </a:r>
            <a:endParaRPr lang="en-BG" dirty="0"/>
          </a:p>
          <a:p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127848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3F50-DF89-9C4C-A23A-3F63191A6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Дизайн на изследването 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5EFC5-970A-0545-BD87-7B1D5CAA1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39607"/>
          </a:xfrm>
        </p:spPr>
        <p:txBody>
          <a:bodyPr>
            <a:normAutofit fontScale="92500" lnSpcReduction="10000"/>
          </a:bodyPr>
          <a:lstStyle/>
          <a:p>
            <a:r>
              <a:rPr lang="bg-BG" b="1" dirty="0"/>
              <a:t>Период и обхват на изследването:  </a:t>
            </a:r>
            <a:r>
              <a:rPr lang="bg-BG" dirty="0"/>
              <a:t>м.09 – 15.11.2020 година; включени 7 танцови училища: </a:t>
            </a:r>
            <a:r>
              <a:rPr lang="bg-BG" dirty="0" err="1"/>
              <a:t>Денс</a:t>
            </a:r>
            <a:r>
              <a:rPr lang="bg-BG" dirty="0"/>
              <a:t> </a:t>
            </a:r>
            <a:r>
              <a:rPr lang="bg-BG" dirty="0" err="1"/>
              <a:t>Стейшън</a:t>
            </a:r>
            <a:r>
              <a:rPr lang="bg-BG" dirty="0"/>
              <a:t> България; Балетно студио Тиара; </a:t>
            </a:r>
            <a:r>
              <a:rPr lang="en-US" dirty="0"/>
              <a:t>UMOVE; </a:t>
            </a:r>
            <a:r>
              <a:rPr lang="en-US" dirty="0" err="1"/>
              <a:t>Xenergy</a:t>
            </a:r>
            <a:r>
              <a:rPr lang="en-US" dirty="0"/>
              <a:t>, DA clique; The Center; </a:t>
            </a:r>
            <a:r>
              <a:rPr lang="bg-BG" dirty="0" err="1"/>
              <a:t>Линдихоп</a:t>
            </a:r>
            <a:r>
              <a:rPr lang="bg-BG" dirty="0"/>
              <a:t> България, като обхвана общо 40 преподавателя по танци ; 56 танцьора и 6 ръководителя на танцови училища от градовете: София, Варна и Пловдив. </a:t>
            </a:r>
          </a:p>
          <a:p>
            <a:r>
              <a:rPr lang="bg-BG" dirty="0"/>
              <a:t>Инструментариум: </a:t>
            </a:r>
            <a:endParaRPr lang="en-BG" dirty="0"/>
          </a:p>
          <a:p>
            <a:pPr marL="342900" indent="-342900">
              <a:buAutoNum type="arabicPeriod"/>
            </a:pPr>
            <a:r>
              <a:rPr lang="bg-BG" b="1" dirty="0"/>
              <a:t>Анкетни карти към танцьори и преподаватели: </a:t>
            </a:r>
            <a:r>
              <a:rPr lang="bg-BG" dirty="0"/>
              <a:t>всяка с по 15 въпроса, насочени към организацията на обучителните дейности в училището, спецификите на включването на онлайн преподаване /плюсове и негативи/; характеристики за личностното и емоционално развитие на участниците в обучението; препоръки към структурирането на занятията. </a:t>
            </a:r>
          </a:p>
          <a:p>
            <a:pPr marL="342900" indent="-342900">
              <a:buAutoNum type="arabicPeriod"/>
            </a:pPr>
            <a:r>
              <a:rPr lang="bg-BG" b="1" dirty="0"/>
              <a:t>Фокус-група</a:t>
            </a:r>
            <a:r>
              <a:rPr lang="bg-BG" dirty="0"/>
              <a:t>, насочена към ръководителите на танцови училища: проведена на 31.10.2020 г. , включваща проблемно ориентирани въпроси с цел извеждане на  ключови проблеми в развитието на сектора.  </a:t>
            </a:r>
            <a:endParaRPr lang="en-BG" dirty="0"/>
          </a:p>
          <a:p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1440510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05526-49D2-EE48-8C3B-51135D4C4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Резултати от анкетното проучване при танцьори 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A71EF-00FD-E64C-9672-06E618197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38665"/>
          </a:xfrm>
        </p:spPr>
        <p:txBody>
          <a:bodyPr>
            <a:normAutofit/>
          </a:bodyPr>
          <a:lstStyle/>
          <a:p>
            <a:r>
              <a:rPr lang="bg-BG" i="1" dirty="0"/>
              <a:t>Въвеждащи въпроси:</a:t>
            </a:r>
            <a:r>
              <a:rPr lang="bg-BG" dirty="0"/>
              <a:t> </a:t>
            </a:r>
            <a:endParaRPr lang="en-BG" dirty="0"/>
          </a:p>
          <a:p>
            <a:r>
              <a:rPr lang="en-US" dirty="0"/>
              <a:t>67% </a:t>
            </a:r>
            <a:r>
              <a:rPr lang="bg-BG" dirty="0"/>
              <a:t>от анкетираните се занимават с танци повече от две години, като много малка част от тях се занимават с танци под 1 година – около 2 % от анкетираните. Посещението си за започнали заведени от родители в по-голямата си част /54%/, а 27% са били насочени от приятели. Малка част са такива, чиито роднини /брат, сестра, родители/ танцуват в съответния танцов център – значи, че все пак родителят има определяща роля в първоначалния избор. Най-подкрепяни относно танцовото обучение, танцьорите се чувстват от преподавателите си по танци /93%/, 75 % са посочили и родители, на трето място с 60% са танцьорите от групата, с които тренират – тоест груповата среда е много важна и стимулиращ. </a:t>
            </a:r>
            <a:endParaRPr lang="en-BG" dirty="0"/>
          </a:p>
          <a:p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2324993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A8F88-2859-4B4D-B8B0-2012A06D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Резултати от анкетното проучване при танцьори</a:t>
            </a:r>
            <a:r>
              <a:rPr lang="bg-BG" dirty="0">
                <a:sym typeface="Wingdings" pitchFamily="2" charset="2"/>
              </a:rPr>
              <a:t>(2): 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5FF3D-2F02-1B40-9BD5-6ABE1E253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51181"/>
          </a:xfrm>
        </p:spPr>
        <p:txBody>
          <a:bodyPr>
            <a:normAutofit fontScale="85000" lnSpcReduction="10000"/>
          </a:bodyPr>
          <a:lstStyle/>
          <a:p>
            <a:r>
              <a:rPr lang="bg-BG" i="1" dirty="0"/>
              <a:t>Въпроси, насочени към структурата на заниманията: </a:t>
            </a:r>
            <a:endParaRPr lang="en-BG" dirty="0"/>
          </a:p>
          <a:p>
            <a:r>
              <a:rPr lang="bg-BG" dirty="0"/>
              <a:t>Най-силно мотивиращите фактори: подготовката за състезания, фестивали, сцена (70%); усвояването и практикуването на технически материал /60%/; работата в група и сплотяването на колектива /48%/ ; творческите задачи са отбелязани /23%/ – </a:t>
            </a:r>
            <a:r>
              <a:rPr lang="en-US" b="1" dirty="0"/>
              <a:t>Backward design model</a:t>
            </a:r>
            <a:r>
              <a:rPr lang="en-US" dirty="0"/>
              <a:t>. </a:t>
            </a:r>
            <a:endParaRPr lang="en-BG" dirty="0"/>
          </a:p>
          <a:p>
            <a:r>
              <a:rPr lang="bg-BG" dirty="0"/>
              <a:t>Значимост на характеристиките на занятията по танци: възможността за упражняване и за добиване на все повече качества /изключително висока значимост/; приятелството с хората в групата и самото танцуване /много висока значимост/; връзката с музиката /много висока значимост/. Организираността, здравословния начин на живот и хранене – ниска значимост. </a:t>
            </a:r>
            <a:endParaRPr lang="en-BG" dirty="0"/>
          </a:p>
          <a:p>
            <a:r>
              <a:rPr lang="bg-BG" dirty="0"/>
              <a:t>Значимост на характеристиките във връзка с организацията на занятията: усвояването на технически материал; подготовката за състезания и фестивали / много висока значимост/; участието в допълнително квалификационни дейности като лагери, </a:t>
            </a:r>
            <a:r>
              <a:rPr lang="bg-BG" dirty="0" err="1"/>
              <a:t>уъркшопи</a:t>
            </a:r>
            <a:r>
              <a:rPr lang="bg-BG" dirty="0"/>
              <a:t>, майсторски класове /средна значимост/; участието в групови задачи и сплотяването на колектива посредством групова работа /висока значимост/. </a:t>
            </a:r>
            <a:endParaRPr lang="en-BG" dirty="0"/>
          </a:p>
          <a:p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3129708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0E1DF-C1A9-CA48-B0B2-B41B81908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Резултати от анкетното проучване при танцьори (3): 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FEEDF-CEF7-5840-A483-AC00A7632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i="1" dirty="0"/>
              <a:t>Въпроси относно онлайн подготовката: </a:t>
            </a:r>
            <a:endParaRPr lang="en-BG" dirty="0"/>
          </a:p>
          <a:p>
            <a:r>
              <a:rPr lang="bg-BG" dirty="0"/>
              <a:t>Участници в онлайн подготовка: 87,5% от анкетираните танцьори </a:t>
            </a:r>
            <a:r>
              <a:rPr lang="bg-BG" i="1" dirty="0"/>
              <a:t>Водещи предимства</a:t>
            </a:r>
            <a:r>
              <a:rPr lang="bg-BG" dirty="0"/>
              <a:t>: възможността за спестяване на време в пътуване и организация /100%/; възможността за гледане на запис на урока в случай на отсъствие /92%/; възможността за изпращане на видео материал с това как се справят с конкретна задача /84%/. </a:t>
            </a:r>
            <a:endParaRPr lang="en-BG" dirty="0"/>
          </a:p>
          <a:p>
            <a:r>
              <a:rPr lang="bg-BG" dirty="0"/>
              <a:t>Недостатъци: липсата на жив контакт с преподавателя /100%/; липсата на съотборниците (приятели в групата) /80%/; липсата на подготовка за състезания и изява на сцена /50%/. </a:t>
            </a:r>
            <a:endParaRPr lang="en-BG" dirty="0"/>
          </a:p>
          <a:p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4071024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B82CF-3FFF-D247-8AF2-20A8399A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Резултати от анкетното проучване при танцьори (4): 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4E947-E869-2B47-940A-3AA81AEFB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58584"/>
          </a:xfrm>
        </p:spPr>
        <p:txBody>
          <a:bodyPr>
            <a:normAutofit fontScale="85000" lnSpcReduction="10000"/>
          </a:bodyPr>
          <a:lstStyle/>
          <a:p>
            <a:r>
              <a:rPr lang="bg-BG" i="1" dirty="0"/>
              <a:t>Въпроси, насочени към най-съществените за танцьорите качества на занятията: </a:t>
            </a:r>
            <a:endParaRPr lang="en-BG" dirty="0"/>
          </a:p>
          <a:p>
            <a:r>
              <a:rPr lang="bg-BG" dirty="0"/>
              <a:t>3-те неща, които притесняват респондентите: Увереността (одобрение на групата); мнението на останалите (второ по честота срещано мнение); заучаването на конкретен материал от фигури и правилното му демонстриране на сцена (трето по честота).  </a:t>
            </a:r>
            <a:endParaRPr lang="en-BG" dirty="0"/>
          </a:p>
          <a:p>
            <a:r>
              <a:rPr lang="bg-BG" dirty="0"/>
              <a:t>Трите най-мотивиращи характеристики: груповият колектив и преподавателската подкрепа; самото танцуване като дейност; възможността за сценична изява. </a:t>
            </a:r>
            <a:endParaRPr lang="en-BG" dirty="0"/>
          </a:p>
          <a:p>
            <a:r>
              <a:rPr lang="bg-BG" dirty="0"/>
              <a:t>Най-вълнуващо преживяване за танцьорите: дадено събитие - международно състезание или голяма сценична изява. </a:t>
            </a:r>
            <a:endParaRPr lang="en-BG" dirty="0"/>
          </a:p>
          <a:p>
            <a:r>
              <a:rPr lang="bg-BG" i="1" dirty="0"/>
              <a:t>Финални въпроси: биометрични данни: </a:t>
            </a:r>
            <a:endParaRPr lang="en-BG" dirty="0"/>
          </a:p>
          <a:p>
            <a:r>
              <a:rPr lang="bg-BG" dirty="0"/>
              <a:t>90% от респондентите са момичета. </a:t>
            </a:r>
            <a:endParaRPr lang="en-BG" dirty="0"/>
          </a:p>
          <a:p>
            <a:r>
              <a:rPr lang="bg-BG" dirty="0"/>
              <a:t>Възраст 9 и 17 години. </a:t>
            </a:r>
            <a:endParaRPr lang="en-BG" dirty="0"/>
          </a:p>
          <a:p>
            <a:r>
              <a:rPr lang="bg-BG" dirty="0"/>
              <a:t>Респонденти от 7 танцови училища: 30 души от </a:t>
            </a:r>
            <a:r>
              <a:rPr lang="bg-BG" dirty="0" err="1"/>
              <a:t>Денс</a:t>
            </a:r>
            <a:r>
              <a:rPr lang="bg-BG" dirty="0"/>
              <a:t> </a:t>
            </a:r>
            <a:r>
              <a:rPr lang="bg-BG" dirty="0" err="1"/>
              <a:t>Стейшън</a:t>
            </a:r>
            <a:r>
              <a:rPr lang="bg-BG" dirty="0"/>
              <a:t>, останалите пропорционално разпределени от другите участващи школи.  </a:t>
            </a:r>
            <a:endParaRPr lang="en-BG" dirty="0"/>
          </a:p>
          <a:p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1859834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CE602-74D3-0F43-BD71-0086E998A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ОБОБЩЕНИЕ на резултатите от анкетното проучване при танцьорите: 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F2036-E8CE-B04D-A777-D9FAE0538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b="1" dirty="0"/>
              <a:t>Танцовата дейност е изключително дейност, случваща се по желание на участника в нея, следователно и крайната мотивация на изхода на обучението е много висока за участниците. На преден план излизат като водещи крайните цели, следователно от гледна точка на обучението и дизайна му – те ще водят процеса. Груповата работа и усвояването на технически материал също са широко застъпени, които са преки характеристики на ученето чрез опита и съответно на ученето в сътрудничество. Като извод – не бихме могли да изведем един единствен фокус на дизайн, а по-скоро ще се търси компилация и решение в трите засегнати модела и извеждането на един модел /авторов/ подходящ за сектора. Ролята на преподавателя като пример също е много важна характеристика. Онлайн преподаването не би могло да доведе до трайно задържане на интерес при липсата на краен стимул – изява на сцена. </a:t>
            </a:r>
            <a:endParaRPr lang="en-BG" dirty="0"/>
          </a:p>
          <a:p>
            <a:endParaRPr lang="en-BG" dirty="0"/>
          </a:p>
        </p:txBody>
      </p:sp>
    </p:spTree>
    <p:extLst>
      <p:ext uri="{BB962C8B-B14F-4D97-AF65-F5344CB8AC3E}">
        <p14:creationId xmlns:p14="http://schemas.microsoft.com/office/powerpoint/2010/main" val="309854274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{4A764D05-57EE-3440-AE58-F964CB515315}tf10001120</Template>
  <TotalTime>224</TotalTime>
  <Words>2169</Words>
  <Application>Microsoft Macintosh PowerPoint</Application>
  <PresentationFormat>Widescreen</PresentationFormat>
  <Paragraphs>74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Corbel</vt:lpstr>
      <vt:lpstr>Gill Sans MT</vt:lpstr>
      <vt:lpstr>Parcel</vt:lpstr>
      <vt:lpstr>„Модели на обучение в контекста на неформалното образование (танцови училища) - гледна точка на танцови учители, танцьори, ръководители на танцови училища“   *Първа част от докторантско изследване към дисертационен труд с тема:  „Адаптиране на модел на дизайн на обучението в контекста на неформалното образование /танцови училища/“ </vt:lpstr>
      <vt:lpstr>Общи посоки </vt:lpstr>
      <vt:lpstr>Предварително избрани модели на дизайн на обучението</vt:lpstr>
      <vt:lpstr>Дизайн на изследването </vt:lpstr>
      <vt:lpstr>Резултати от анкетното проучване при танцьори </vt:lpstr>
      <vt:lpstr>Резултати от анкетното проучване при танцьори(2): </vt:lpstr>
      <vt:lpstr>Резултати от анкетното проучване при танцьори (3): </vt:lpstr>
      <vt:lpstr>Резултати от анкетното проучване при танцьори (4): </vt:lpstr>
      <vt:lpstr>ОБОБЩЕНИЕ на резултатите от анкетното проучване при танцьорите: </vt:lpstr>
      <vt:lpstr>Резултати от анкетното проучване при преподаватели: </vt:lpstr>
      <vt:lpstr>Резултати от анкетното проучване при преподавателите (2): </vt:lpstr>
      <vt:lpstr>Резултати от анкетното проучване при преподавателите (3):  </vt:lpstr>
      <vt:lpstr>Резултати от анкетното проучване при преподаватели (4) и обобщение: </vt:lpstr>
      <vt:lpstr>Провеждане на фокус група с ръководители на организации: </vt:lpstr>
      <vt:lpstr>ЗАКЛЮЧЕНИЯ: </vt:lpstr>
      <vt:lpstr>Благодаря за вниманието!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„Модели на обучение в контекста на неформалното образование (танцови училища) - гледна точка на танцови учители, танцьори, ръководители на танцови училища“ </dc:title>
  <dc:creator>Microsoft Office User</dc:creator>
  <cp:lastModifiedBy>Microsoft Office User</cp:lastModifiedBy>
  <cp:revision>28</cp:revision>
  <dcterms:created xsi:type="dcterms:W3CDTF">2020-11-26T07:47:03Z</dcterms:created>
  <dcterms:modified xsi:type="dcterms:W3CDTF">2020-12-04T13:04:04Z</dcterms:modified>
</cp:coreProperties>
</file>