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62" r:id="rId3"/>
    <p:sldId id="266" r:id="rId4"/>
    <p:sldId id="265" r:id="rId5"/>
    <p:sldId id="268" r:id="rId6"/>
    <p:sldId id="263" r:id="rId7"/>
    <p:sldId id="267" r:id="rId8"/>
    <p:sldId id="264" r:id="rId9"/>
    <p:sldId id="278" r:id="rId10"/>
    <p:sldId id="269" r:id="rId11"/>
    <p:sldId id="270" r:id="rId12"/>
    <p:sldId id="279" r:id="rId13"/>
    <p:sldId id="271" r:id="rId14"/>
    <p:sldId id="272" r:id="rId15"/>
    <p:sldId id="273" r:id="rId16"/>
    <p:sldId id="274" r:id="rId17"/>
    <p:sldId id="275" r:id="rId18"/>
    <p:sldId id="280" r:id="rId19"/>
    <p:sldId id="281" r:id="rId20"/>
    <p:sldId id="276" r:id="rId21"/>
    <p:sldId id="282" r:id="rId22"/>
    <p:sldId id="277" r:id="rId23"/>
    <p:sldId id="284" r:id="rId24"/>
    <p:sldId id="283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oyan" initials="S" lastIdx="1" clrIdx="0">
    <p:extLst>
      <p:ext uri="{19B8F6BF-5375-455C-9EA6-DF929625EA0E}">
        <p15:presenceInfo xmlns:p15="http://schemas.microsoft.com/office/powerpoint/2012/main" userId="Stoy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5E"/>
    <a:srgbClr val="7A007A"/>
    <a:srgbClr val="66005E"/>
    <a:srgbClr val="7A005F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0F01-4E9B-B29A-50D1F3E811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F01-4E9B-B29A-50D1F3E811E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1418C578-3DE9-4B97-BD2C-71FE09715369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F01-4E9B-B29A-50D1F3E811E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72E1F0E-26B7-42B1-AAEF-1FD351310BA3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F01-4E9B-B29A-50D1F3E811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69.23</c:v>
                </c:pt>
                <c:pt idx="1">
                  <c:v>30.77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01-4E9B-B29A-50D1F3E811E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78B1FD-425A-4C45-BD03-3A9CC98BB4E0}" type="datetimeFigureOut">
              <a:rPr lang="bg-BG"/>
              <a:pPr>
                <a:defRPr/>
              </a:pPr>
              <a:t>22.12.2020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584093-0025-4C31-AEEE-3BF77C6A2B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2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4022725"/>
            <a:ext cx="63912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980000" y="396000"/>
            <a:ext cx="10212000" cy="377825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70638"/>
            <a:ext cx="9917113" cy="346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3000">
                <a:srgbClr val="7A005F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1930" y="2067200"/>
            <a:ext cx="9198320" cy="1324800"/>
          </a:xfrm>
        </p:spPr>
        <p:txBody>
          <a:bodyPr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A7E9D5-EB29-4BA1-9211-313307DFE9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A70C070-F159-4AC9-853C-A085328B4930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27"/>
            <a:ext cx="1188000" cy="1915475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730" y="3448038"/>
            <a:ext cx="9206742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7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2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2064190"/>
            <a:ext cx="5157787" cy="5975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679826"/>
            <a:ext cx="5157787" cy="3509837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64190"/>
            <a:ext cx="5183188" cy="6156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679826"/>
            <a:ext cx="5183188" cy="3509837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8371317-6240-4826-B33E-FC206F64A259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EC902-E1F8-4C04-921F-24D31A9D67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9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subtitle</a:t>
            </a:r>
            <a:r>
              <a:rPr lang="bg-BG" dirty="0" smtClean="0"/>
              <a:t> 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1986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subtitle</a:t>
            </a:r>
            <a:r>
              <a:rPr lang="bg-BG" dirty="0" smtClean="0"/>
              <a:t>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19860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0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135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subtitle</a:t>
            </a:r>
            <a:r>
              <a:rPr lang="bg-BG" dirty="0" smtClean="0"/>
              <a:t> 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437475"/>
            <a:ext cx="5157787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135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subtitle</a:t>
            </a:r>
            <a:r>
              <a:rPr lang="bg-BG" dirty="0" smtClean="0"/>
              <a:t>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437475"/>
            <a:ext cx="5183188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1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094CAF8-503C-47FB-86BA-0D1DFFCD6E53}" type="datetimeFigureOut">
              <a:rPr lang="en-US" smtClean="0"/>
              <a:pPr>
                <a:defRPr/>
              </a:pPr>
              <a:t>12/22/2020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75319-91FF-41E2-95BE-8339CC46B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2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0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07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3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2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80001" y="396000"/>
            <a:ext cx="10212000" cy="377825"/>
          </a:xfrm>
          <a:prstGeom prst="rect">
            <a:avLst/>
          </a:prstGeom>
          <a:solidFill>
            <a:srgbClr val="7A0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84000" y="2068038"/>
            <a:ext cx="9090037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83998" y="3861913"/>
            <a:ext cx="9089244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C241BC1-5301-4EEE-8B05-8D7F51090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2A40B2D-FD06-4F0F-924C-D3ADBDBAB051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27"/>
            <a:ext cx="1188000" cy="19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0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 </a:t>
            </a:r>
          </a:p>
          <a:p>
            <a:pPr lvl="1"/>
            <a:r>
              <a:rPr lang="en-US" altLang="en-US" dirty="0" smtClean="0"/>
              <a:t>Second level</a:t>
            </a:r>
            <a:r>
              <a:rPr lang="en-US" dirty="0" smtClean="0"/>
              <a:t> </a:t>
            </a:r>
          </a:p>
          <a:p>
            <a:pPr lvl="2"/>
            <a:r>
              <a:rPr lang="en-US" altLang="en-US" dirty="0" smtClean="0"/>
              <a:t>Third level </a:t>
            </a:r>
            <a:endParaRPr lang="en-US" dirty="0" smtClean="0"/>
          </a:p>
          <a:p>
            <a:pPr lvl="3"/>
            <a:r>
              <a:rPr lang="en-US" altLang="en-US" dirty="0" smtClean="0"/>
              <a:t>Fourth level </a:t>
            </a:r>
            <a:r>
              <a:rPr lang="en-US" dirty="0" smtClean="0"/>
              <a:t> </a:t>
            </a:r>
          </a:p>
          <a:p>
            <a:pPr lvl="4"/>
            <a:r>
              <a:rPr lang="en-US" altLang="en-US" dirty="0" smtClean="0"/>
              <a:t>Fifth level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B7CAB73-F53A-45C4-8CBB-336032A861D6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45C7B92-A2BF-472D-9B9A-592914C49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ен слйа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 </a:t>
            </a:r>
            <a:r>
              <a:rPr lang="en-US" dirty="0" smtClean="0"/>
              <a:t> </a:t>
            </a:r>
          </a:p>
          <a:p>
            <a:pPr lvl="2"/>
            <a:r>
              <a:rPr lang="en-US" altLang="en-US" dirty="0" smtClean="0"/>
              <a:t>Third level </a:t>
            </a:r>
            <a:r>
              <a:rPr lang="en-US" dirty="0" smtClean="0"/>
              <a:t> </a:t>
            </a:r>
          </a:p>
          <a:p>
            <a:pPr lvl="3"/>
            <a:r>
              <a:rPr lang="en-US" altLang="en-US" dirty="0" smtClean="0"/>
              <a:t>Fourth level </a:t>
            </a:r>
            <a:r>
              <a:rPr lang="en-US" dirty="0" smtClean="0"/>
              <a:t> </a:t>
            </a:r>
          </a:p>
          <a:p>
            <a:pPr lvl="4"/>
            <a:r>
              <a:rPr lang="en-US" altLang="en-US" dirty="0" smtClean="0"/>
              <a:t>Fifth level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F3A7360-110C-4BF0-886E-AC180DCFE887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CC68C64-99B7-4BAF-B12F-2CB82301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4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02875" y="2073988"/>
            <a:ext cx="9165125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875" y="3867863"/>
            <a:ext cx="9165125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36627" y="1343474"/>
            <a:ext cx="5153025" cy="37830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smtClean="0"/>
              <a:t>Click to add Faculty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7096990-C7C4-4A58-ADF0-508A4600D8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348EC0-553A-4415-91F3-2829AECF395B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0" y="4680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2475448" y="1071495"/>
            <a:ext cx="9716552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368" y="1072800"/>
            <a:ext cx="4488631" cy="2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5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78663"/>
            <a:ext cx="9144000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2538"/>
            <a:ext cx="9144000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5">
    <p:bg>
      <p:bgPr>
        <a:solidFill>
          <a:srgbClr val="7A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06096" y="2486383"/>
            <a:ext cx="9603330" cy="1701800"/>
          </a:xfrm>
        </p:spPr>
        <p:txBody>
          <a:bodyPr/>
          <a:lstStyle>
            <a:lvl1pPr algn="ctr">
              <a:defRPr sz="48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6096" y="4214324"/>
            <a:ext cx="9603330" cy="110966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5D6F64-6575-4CC4-85BB-6F9C36DA3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397C399-7257-482B-B2AA-D505EAB30C0E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468328"/>
            <a:ext cx="1188000" cy="19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3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ие и съдържа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55137"/>
            <a:ext cx="10515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8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83999" y="288000"/>
            <a:ext cx="9769801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18270"/>
            <a:ext cx="10515600" cy="356533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27"/>
            <a:ext cx="1188000" cy="19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9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6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altLang="en-US" dirty="0" smtClean="0"/>
              <a:t>Second level</a:t>
            </a:r>
            <a:endParaRPr lang="en-US" dirty="0" smtClean="0"/>
          </a:p>
          <a:p>
            <a:pPr lvl="2"/>
            <a:r>
              <a:rPr lang="en-US" altLang="en-US" dirty="0" smtClean="0"/>
              <a:t>Third level</a:t>
            </a:r>
            <a:endParaRPr lang="en-US" dirty="0" smtClean="0"/>
          </a:p>
          <a:p>
            <a:pPr lvl="3"/>
            <a:r>
              <a:rPr lang="en-US" altLang="en-US" dirty="0" smtClean="0"/>
              <a:t>Fourth level</a:t>
            </a:r>
            <a:endParaRPr lang="en-US" dirty="0" smtClean="0"/>
          </a:p>
          <a:p>
            <a:pPr lvl="4"/>
            <a:r>
              <a:rPr lang="en-US" alt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3200459-167C-4BD5-AF64-74955F0CFBA4}" type="datetimeFigureOut">
              <a:rPr lang="en-US" smtClean="0"/>
              <a:pPr>
                <a:defRPr/>
              </a:pPr>
              <a:t>12/22/2020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66E6706-76CD-4A18-A8A8-F61AA88AE4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 smtClean="0"/>
              <a:t>Click to add title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8BD84-4C72-4D2D-8A48-54094362EAC5}" type="datetimeFigureOut">
              <a:rPr lang="en-US"/>
              <a:pPr>
                <a:defRPr/>
              </a:pPr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7ACBD-C771-4EA3-9D4D-0DECC3F3A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6" r:id="rId2"/>
    <p:sldLayoutId id="2147483727" r:id="rId3"/>
    <p:sldLayoutId id="2147483739" r:id="rId4"/>
    <p:sldLayoutId id="2147483728" r:id="rId5"/>
    <p:sldLayoutId id="2147483743" r:id="rId6"/>
    <p:sldLayoutId id="2147483729" r:id="rId7"/>
    <p:sldLayoutId id="2147483757" r:id="rId8"/>
    <p:sldLayoutId id="2147483746" r:id="rId9"/>
    <p:sldLayoutId id="2147483756" r:id="rId10"/>
    <p:sldLayoutId id="2147483758" r:id="rId11"/>
    <p:sldLayoutId id="2147483749" r:id="rId12"/>
    <p:sldLayoutId id="2147483759" r:id="rId13"/>
    <p:sldLayoutId id="2147483760" r:id="rId14"/>
    <p:sldLayoutId id="2147483752" r:id="rId15"/>
    <p:sldLayoutId id="2147483755" r:id="rId16"/>
    <p:sldLayoutId id="2147483761" r:id="rId17"/>
    <p:sldLayoutId id="2147483753" r:id="rId18"/>
    <p:sldLayoutId id="2147483762" r:id="rId19"/>
    <p:sldLayoutId id="2147483723" r:id="rId20"/>
    <p:sldLayoutId id="2147483724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2464" y="1002364"/>
            <a:ext cx="9551406" cy="1771017"/>
          </a:xfrm>
        </p:spPr>
        <p:txBody>
          <a:bodyPr/>
          <a:lstStyle/>
          <a:p>
            <a:r>
              <a:rPr lang="ru-RU" sz="3200" dirty="0" smtClean="0"/>
              <a:t>Интегриране на текущо </a:t>
            </a:r>
            <a:r>
              <a:rPr lang="ru-RU" sz="3200" dirty="0"/>
              <a:t>оценяване в онлайн курс като механизъм за по-плавен преход от </a:t>
            </a:r>
            <a:r>
              <a:rPr lang="ru-RU" sz="3200" dirty="0" smtClean="0"/>
              <a:t>традиционно </a:t>
            </a:r>
            <a:r>
              <a:rPr lang="ru-RU" sz="3200" dirty="0"/>
              <a:t>към дистанционно обучение</a:t>
            </a:r>
            <a:endParaRPr lang="bg-BG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7971" y="3170241"/>
            <a:ext cx="6251171" cy="1531285"/>
          </a:xfrm>
        </p:spPr>
        <p:txBody>
          <a:bodyPr/>
          <a:lstStyle/>
          <a:p>
            <a:pPr algn="l"/>
            <a:r>
              <a:rPr lang="bg-BG" dirty="0" smtClean="0"/>
              <a:t>професор д-р Румяна Пейчева-</a:t>
            </a:r>
            <a:r>
              <a:rPr lang="bg-BG" dirty="0" err="1" smtClean="0"/>
              <a:t>Форсайт</a:t>
            </a:r>
            <a:endParaRPr lang="en-US" dirty="0" smtClean="0"/>
          </a:p>
          <a:p>
            <a:pPr algn="l"/>
            <a:r>
              <a:rPr lang="bg-BG" dirty="0" smtClean="0"/>
              <a:t>гл. ас. д-р Стоян </a:t>
            </a:r>
            <a:r>
              <a:rPr lang="bg-BG" dirty="0" err="1" smtClean="0"/>
              <a:t>Съев</a:t>
            </a:r>
            <a:endParaRPr lang="en-US" dirty="0" smtClean="0"/>
          </a:p>
          <a:p>
            <a:pPr algn="l"/>
            <a:r>
              <a:rPr lang="bg-BG" dirty="0"/>
              <a:t>гл. ас. </a:t>
            </a:r>
            <a:r>
              <a:rPr lang="bg-BG" dirty="0" smtClean="0"/>
              <a:t>д-р </a:t>
            </a:r>
            <a:r>
              <a:rPr lang="bg-BG" dirty="0" err="1" smtClean="0"/>
              <a:t>Благовесна</a:t>
            </a:r>
            <a:r>
              <a:rPr lang="bg-BG" dirty="0" smtClean="0"/>
              <a:t> Йовкова</a:t>
            </a:r>
            <a:endParaRPr lang="en-US" dirty="0"/>
          </a:p>
          <a:p>
            <a:pPr algn="l"/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41564" y="5051281"/>
            <a:ext cx="63426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Форум за  </a:t>
            </a:r>
            <a:r>
              <a:rPr lang="ru-RU" sz="2000" dirty="0"/>
              <a:t>отчитане на резултатите от</a:t>
            </a:r>
          </a:p>
          <a:p>
            <a:pPr algn="ctr"/>
            <a:r>
              <a:rPr lang="ru-RU" sz="2000" dirty="0"/>
              <a:t>научноизследователските проекти,</a:t>
            </a:r>
          </a:p>
          <a:p>
            <a:pPr algn="ctr"/>
            <a:r>
              <a:rPr lang="ru-RU" sz="2000" dirty="0"/>
              <a:t>финансирани от  Фонд „Научни </a:t>
            </a:r>
            <a:r>
              <a:rPr lang="ru-RU" sz="2000" dirty="0" smtClean="0"/>
              <a:t>изследвания«</a:t>
            </a:r>
          </a:p>
          <a:p>
            <a:pPr algn="ctr"/>
            <a:r>
              <a:rPr lang="bg-BG" sz="2000"/>
              <a:t>26.11.2020 г.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32493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Отговори на въпрос „Имахте ли проблеми с достъпа до интернет с образователна цел през летния семестър?“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245104"/>
              </p:ext>
            </p:extLst>
          </p:nvPr>
        </p:nvGraphicFramePr>
        <p:xfrm>
          <a:off x="483361" y="2357898"/>
          <a:ext cx="10680508" cy="25810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043982">
                  <a:extLst>
                    <a:ext uri="{9D8B030D-6E8A-4147-A177-3AD203B41FA5}">
                      <a16:colId xmlns:a16="http://schemas.microsoft.com/office/drawing/2014/main" val="129778675"/>
                    </a:ext>
                  </a:extLst>
                </a:gridCol>
                <a:gridCol w="2838735">
                  <a:extLst>
                    <a:ext uri="{9D8B030D-6E8A-4147-A177-3AD203B41FA5}">
                      <a16:colId xmlns:a16="http://schemas.microsoft.com/office/drawing/2014/main" val="1374304398"/>
                    </a:ext>
                  </a:extLst>
                </a:gridCol>
                <a:gridCol w="2797791">
                  <a:extLst>
                    <a:ext uri="{9D8B030D-6E8A-4147-A177-3AD203B41FA5}">
                      <a16:colId xmlns:a16="http://schemas.microsoft.com/office/drawing/2014/main" val="34123424"/>
                    </a:ext>
                  </a:extLst>
                </a:gridCol>
              </a:tblGrid>
              <a:tr h="386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Възможни отговори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Отговори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(%)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Отговори (брой)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5901307"/>
                  </a:ext>
                </a:extLst>
              </a:tr>
              <a:tr h="34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Непрекъснато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6,90%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037373"/>
                  </a:ext>
                </a:extLst>
              </a:tr>
              <a:tr h="34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Често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3,45%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6478212"/>
                  </a:ext>
                </a:extLst>
              </a:tr>
              <a:tr h="34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Понякога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37,93%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855648"/>
                  </a:ext>
                </a:extLst>
              </a:tr>
              <a:tr h="34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Рядко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41,38%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102380"/>
                  </a:ext>
                </a:extLst>
              </a:tr>
              <a:tr h="34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Никога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10,34%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6897115"/>
                  </a:ext>
                </a:extLst>
              </a:tr>
              <a:tr h="34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Общо отговорили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29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7588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212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999" y="219760"/>
            <a:ext cx="10330497" cy="1325563"/>
          </a:xfrm>
        </p:spPr>
        <p:txBody>
          <a:bodyPr/>
          <a:lstStyle/>
          <a:p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Отговори </a:t>
            </a:r>
            <a:r>
              <a:rPr lang="ru-RU" sz="3600" dirty="0"/>
              <a:t>на въпрос „Срещали ли сте трудности при отваряне и </a:t>
            </a:r>
            <a:r>
              <a:rPr lang="ru-RU" sz="3600" dirty="0" smtClean="0"/>
              <a:t>преглеждане </a:t>
            </a:r>
            <a:r>
              <a:rPr lang="ru-RU" sz="3600" dirty="0"/>
              <a:t>на </a:t>
            </a:r>
            <a:r>
              <a:rPr lang="ru-RU" sz="3600" dirty="0" smtClean="0"/>
              <a:t>електронни учебни материали?“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861646"/>
              </p:ext>
            </p:extLst>
          </p:nvPr>
        </p:nvGraphicFramePr>
        <p:xfrm>
          <a:off x="914400" y="2620368"/>
          <a:ext cx="10713492" cy="21945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291618">
                  <a:extLst>
                    <a:ext uri="{9D8B030D-6E8A-4147-A177-3AD203B41FA5}">
                      <a16:colId xmlns:a16="http://schemas.microsoft.com/office/drawing/2014/main" val="3828539130"/>
                    </a:ext>
                  </a:extLst>
                </a:gridCol>
                <a:gridCol w="2060812">
                  <a:extLst>
                    <a:ext uri="{9D8B030D-6E8A-4147-A177-3AD203B41FA5}">
                      <a16:colId xmlns:a16="http://schemas.microsoft.com/office/drawing/2014/main" val="1342525542"/>
                    </a:ext>
                  </a:extLst>
                </a:gridCol>
                <a:gridCol w="2361062">
                  <a:extLst>
                    <a:ext uri="{9D8B030D-6E8A-4147-A177-3AD203B41FA5}">
                      <a16:colId xmlns:a16="http://schemas.microsoft.com/office/drawing/2014/main" val="132391966"/>
                    </a:ext>
                  </a:extLst>
                </a:gridCol>
              </a:tblGrid>
              <a:tr h="2955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effectLst/>
                        </a:rPr>
                        <a:t>Възможни отговори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effectLst/>
                        </a:rPr>
                        <a:t>Отговори</a:t>
                      </a:r>
                      <a:r>
                        <a:rPr lang="en-US" sz="2400" smtClean="0">
                          <a:effectLst/>
                        </a:rPr>
                        <a:t> (%)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effectLst/>
                        </a:rPr>
                        <a:t>Отговори (брой)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9208628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Да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3,45%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982225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effectLst/>
                        </a:rPr>
                        <a:t>Често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13,79%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554226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bg-BG" sz="2400" smtClean="0">
                          <a:effectLst/>
                        </a:rPr>
                        <a:t>Рядко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44,83%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13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57655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bg-BG" sz="2400" smtClean="0">
                          <a:effectLst/>
                          <a:latin typeface="+mn-lt"/>
                          <a:ea typeface="+mn-ea"/>
                        </a:rPr>
                        <a:t>Не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37,93%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11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806208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marR="0" lvl="0" indent="1803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smtClean="0">
                          <a:effectLst/>
                        </a:rPr>
                        <a:t>Общо отговорили</a:t>
                      </a:r>
                      <a:endParaRPr lang="en-US" sz="3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29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630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466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999" y="137872"/>
            <a:ext cx="10330497" cy="1325563"/>
          </a:xfrm>
        </p:spPr>
        <p:txBody>
          <a:bodyPr/>
          <a:lstStyle/>
          <a:p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Отговори на въпрос „Влияе ли получаването на оценки и обратна връзка от преподавателите през семестъра върху вашите резултати от обучението и в какво отношение</a:t>
            </a:r>
            <a:r>
              <a:rPr lang="ru-RU" sz="3600" dirty="0" smtClean="0"/>
              <a:t>?</a:t>
            </a:r>
            <a:r>
              <a:rPr lang="bg-BG" sz="3600" dirty="0" smtClean="0"/>
              <a:t>“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636046"/>
              </p:ext>
            </p:extLst>
          </p:nvPr>
        </p:nvGraphicFramePr>
        <p:xfrm>
          <a:off x="586853" y="2142694"/>
          <a:ext cx="11191163" cy="3657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741995">
                  <a:extLst>
                    <a:ext uri="{9D8B030D-6E8A-4147-A177-3AD203B41FA5}">
                      <a16:colId xmlns:a16="http://schemas.microsoft.com/office/drawing/2014/main" val="3828539130"/>
                    </a:ext>
                  </a:extLst>
                </a:gridCol>
                <a:gridCol w="1982836">
                  <a:extLst>
                    <a:ext uri="{9D8B030D-6E8A-4147-A177-3AD203B41FA5}">
                      <a16:colId xmlns:a16="http://schemas.microsoft.com/office/drawing/2014/main" val="1342525542"/>
                    </a:ext>
                  </a:extLst>
                </a:gridCol>
                <a:gridCol w="2466332">
                  <a:extLst>
                    <a:ext uri="{9D8B030D-6E8A-4147-A177-3AD203B41FA5}">
                      <a16:colId xmlns:a16="http://schemas.microsoft.com/office/drawing/2014/main" val="132391966"/>
                    </a:ext>
                  </a:extLst>
                </a:gridCol>
              </a:tblGrid>
              <a:tr h="2955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Възможни отговори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Отговори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(%)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Отговори (брой)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9208628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Да, помага ми да разбера по-добре възложените ми учебни задачи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38,46%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982225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Да, помага ми да подобря моите продукти 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bg-BG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доклади,</a:t>
                      </a:r>
                      <a:r>
                        <a:rPr lang="bg-BG" sz="20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презентации, постери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</a:t>
                      </a:r>
                      <a:r>
                        <a:rPr lang="bg-BG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които разработвам по време на курса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57,69%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554226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Да, оказва</a:t>
                      </a:r>
                      <a:r>
                        <a:rPr lang="bg-BG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ми съдействие когато не мога да се справя с учебна задача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26,92%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57655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Да, мога да задам въпрос на преподавател чрез</a:t>
                      </a:r>
                      <a:r>
                        <a:rPr lang="bg-BG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съобщение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38,46%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806208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Не, изобщо не ми помага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6309588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Общо отговорили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9365879"/>
                  </a:ext>
                </a:extLst>
              </a:tr>
              <a:tr h="26081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Пропуснали</a:t>
                      </a:r>
                      <a:r>
                        <a:rPr lang="en-US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857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0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999" y="233408"/>
            <a:ext cx="9769801" cy="1325563"/>
          </a:xfrm>
        </p:spPr>
        <p:txBody>
          <a:bodyPr/>
          <a:lstStyle/>
          <a:p>
            <a:r>
              <a:rPr lang="bg-BG" dirty="0" smtClean="0"/>
              <a:t>Обратна връзка в Задание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827" r="141" b="6017"/>
          <a:stretch/>
        </p:blipFill>
        <p:spPr>
          <a:xfrm>
            <a:off x="1719476" y="1364776"/>
            <a:ext cx="9198733" cy="420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07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999" y="274352"/>
            <a:ext cx="9769801" cy="1325563"/>
          </a:xfrm>
        </p:spPr>
        <p:txBody>
          <a:bodyPr/>
          <a:lstStyle/>
          <a:p>
            <a:r>
              <a:rPr lang="bg-BG" dirty="0" smtClean="0"/>
              <a:t>Обратна връзка във Форум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11" t="9468" b="5457"/>
          <a:stretch/>
        </p:blipFill>
        <p:spPr>
          <a:xfrm>
            <a:off x="1801504" y="1295610"/>
            <a:ext cx="8843610" cy="423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009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999" y="233408"/>
            <a:ext cx="9769801" cy="1325563"/>
          </a:xfrm>
        </p:spPr>
        <p:txBody>
          <a:bodyPr/>
          <a:lstStyle/>
          <a:p>
            <a:r>
              <a:rPr lang="bg-BG" dirty="0" smtClean="0"/>
              <a:t>Кратки е-съобщения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092" t="9468" r="560" b="5830"/>
          <a:stretch/>
        </p:blipFill>
        <p:spPr>
          <a:xfrm>
            <a:off x="1780641" y="1228300"/>
            <a:ext cx="8059395" cy="477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1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Отговори на въпрос „Моля, изразете своето </a:t>
            </a:r>
            <a:r>
              <a:rPr lang="ru-RU" sz="3600" dirty="0" smtClean="0"/>
              <a:t>съгласие/несъгласие </a:t>
            </a:r>
            <a:r>
              <a:rPr lang="ru-RU" sz="3600" dirty="0"/>
              <a:t>със следните положителни аспекти на </a:t>
            </a:r>
            <a:r>
              <a:rPr lang="ru-RU" sz="3600" dirty="0" smtClean="0"/>
              <a:t>електронното оценяване</a:t>
            </a:r>
            <a:r>
              <a:rPr lang="bg-BG" sz="3600" dirty="0" smtClean="0"/>
              <a:t>“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27068"/>
              </p:ext>
            </p:extLst>
          </p:nvPr>
        </p:nvGraphicFramePr>
        <p:xfrm>
          <a:off x="232012" y="1937979"/>
          <a:ext cx="11354938" cy="41757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530960">
                  <a:extLst>
                    <a:ext uri="{9D8B030D-6E8A-4147-A177-3AD203B41FA5}">
                      <a16:colId xmlns:a16="http://schemas.microsoft.com/office/drawing/2014/main" val="2669861032"/>
                    </a:ext>
                  </a:extLst>
                </a:gridCol>
                <a:gridCol w="1510508">
                  <a:extLst>
                    <a:ext uri="{9D8B030D-6E8A-4147-A177-3AD203B41FA5}">
                      <a16:colId xmlns:a16="http://schemas.microsoft.com/office/drawing/2014/main" val="2710795759"/>
                    </a:ext>
                  </a:extLst>
                </a:gridCol>
                <a:gridCol w="1249294">
                  <a:extLst>
                    <a:ext uri="{9D8B030D-6E8A-4147-A177-3AD203B41FA5}">
                      <a16:colId xmlns:a16="http://schemas.microsoft.com/office/drawing/2014/main" val="2768902388"/>
                    </a:ext>
                  </a:extLst>
                </a:gridCol>
                <a:gridCol w="1732423">
                  <a:extLst>
                    <a:ext uri="{9D8B030D-6E8A-4147-A177-3AD203B41FA5}">
                      <a16:colId xmlns:a16="http://schemas.microsoft.com/office/drawing/2014/main" val="2136547351"/>
                    </a:ext>
                  </a:extLst>
                </a:gridCol>
                <a:gridCol w="1331753">
                  <a:extLst>
                    <a:ext uri="{9D8B030D-6E8A-4147-A177-3AD203B41FA5}">
                      <a16:colId xmlns:a16="http://schemas.microsoft.com/office/drawing/2014/main" val="1038043032"/>
                    </a:ext>
                  </a:extLst>
                </a:gridCol>
              </a:tblGrid>
              <a:tr h="297282">
                <a:tc>
                  <a:txBody>
                    <a:bodyPr/>
                    <a:lstStyle/>
                    <a:p>
                      <a:pPr marL="473710"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Възможни отговори</a:t>
                      </a:r>
                      <a:endParaRPr lang="bg-BG" sz="18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Съгласен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Съгласен (брой)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Несъгласен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Несъгласен (брой)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6357935"/>
                  </a:ext>
                </a:extLst>
              </a:tr>
              <a:tr h="52461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Седмичните</a:t>
                      </a:r>
                      <a:r>
                        <a:rPr lang="bg-BG" sz="1800" b="1" baseline="0" dirty="0" smtClean="0">
                          <a:effectLst/>
                        </a:rPr>
                        <a:t> задачи и текущото оценяване ми помагат да се подготвя за финалния изпит</a:t>
                      </a:r>
                      <a:r>
                        <a:rPr lang="bg-BG" sz="1800" b="1" dirty="0" smtClean="0">
                          <a:effectLst/>
                        </a:rPr>
                        <a:t> повече, отколкото да разчитам на ученето през сесията.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73,08%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19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26,92%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7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6548535"/>
                  </a:ext>
                </a:extLst>
              </a:tr>
              <a:tr h="524615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Електронното оценяване отразява по-обективно моите</a:t>
                      </a:r>
                      <a:r>
                        <a:rPr lang="bg-BG" sz="1800" baseline="0" dirty="0" smtClean="0">
                          <a:effectLst/>
                        </a:rPr>
                        <a:t> постижения по конкретна дисциплина</a:t>
                      </a:r>
                      <a:r>
                        <a:rPr lang="bg-BG" sz="1800" dirty="0" smtClean="0">
                          <a:effectLst/>
                        </a:rPr>
                        <a:t> в сравнение с традиционното оценяване.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46,15%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53,85%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20268"/>
                  </a:ext>
                </a:extLst>
              </a:tr>
              <a:tr h="52461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Електронното оценяване е по-прозрачно и аз по-ясно разбирам защо получавам</a:t>
                      </a:r>
                      <a:r>
                        <a:rPr lang="bg-BG" sz="1800" baseline="0" dirty="0" smtClean="0">
                          <a:effectLst/>
                        </a:rPr>
                        <a:t> определена оценка, отколкото при традиционното оценяване.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42,31%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57,69%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2492317"/>
                  </a:ext>
                </a:extLst>
              </a:tr>
              <a:tr h="2623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При електронното</a:t>
                      </a:r>
                      <a:r>
                        <a:rPr lang="bg-BG" sz="1800" baseline="0" dirty="0" smtClean="0">
                          <a:effectLst/>
                        </a:rPr>
                        <a:t> оценяване можеш да измамиш по-лесно, отколкото при традиционното.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36,00%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64,00%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2217422"/>
                  </a:ext>
                </a:extLst>
              </a:tr>
              <a:tr h="2623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Общо отговорили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278264"/>
                  </a:ext>
                </a:extLst>
              </a:tr>
              <a:tr h="2623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Пропуснали</a:t>
                      </a:r>
                      <a:r>
                        <a:rPr lang="en-US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94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171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Отговори на въпрос </a:t>
            </a:r>
            <a:r>
              <a:rPr lang="bg-BG" sz="4000" dirty="0" smtClean="0"/>
              <a:t>„</a:t>
            </a:r>
            <a:r>
              <a:rPr lang="ru-RU" sz="4000" dirty="0" smtClean="0"/>
              <a:t>Кои </a:t>
            </a:r>
            <a:r>
              <a:rPr lang="ru-RU" sz="4000" dirty="0"/>
              <a:t>от следните предимства смятате, че </a:t>
            </a:r>
            <a:r>
              <a:rPr lang="ru-RU" sz="4000" dirty="0" smtClean="0"/>
              <a:t>има електронното </a:t>
            </a:r>
            <a:r>
              <a:rPr lang="ru-RU" sz="4000" dirty="0"/>
              <a:t>обучение </a:t>
            </a:r>
            <a:r>
              <a:rPr lang="ru-RU" sz="4000" dirty="0" smtClean="0"/>
              <a:t>пред традиционното?</a:t>
            </a:r>
            <a:r>
              <a:rPr lang="bg-BG" sz="4000" dirty="0" smtClean="0"/>
              <a:t>“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40563"/>
              </p:ext>
            </p:extLst>
          </p:nvPr>
        </p:nvGraphicFramePr>
        <p:xfrm>
          <a:off x="259308" y="1937980"/>
          <a:ext cx="11505064" cy="410888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793753">
                  <a:extLst>
                    <a:ext uri="{9D8B030D-6E8A-4147-A177-3AD203B41FA5}">
                      <a16:colId xmlns:a16="http://schemas.microsoft.com/office/drawing/2014/main" val="104994026"/>
                    </a:ext>
                  </a:extLst>
                </a:gridCol>
                <a:gridCol w="1949126">
                  <a:extLst>
                    <a:ext uri="{9D8B030D-6E8A-4147-A177-3AD203B41FA5}">
                      <a16:colId xmlns:a16="http://schemas.microsoft.com/office/drawing/2014/main" val="3305667692"/>
                    </a:ext>
                  </a:extLst>
                </a:gridCol>
                <a:gridCol w="1762185">
                  <a:extLst>
                    <a:ext uri="{9D8B030D-6E8A-4147-A177-3AD203B41FA5}">
                      <a16:colId xmlns:a16="http://schemas.microsoft.com/office/drawing/2014/main" val="274345512"/>
                    </a:ext>
                  </a:extLst>
                </a:gridCol>
              </a:tblGrid>
              <a:tr h="245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Възможни отговори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Отговори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Отговори (брой)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2723289"/>
                  </a:ext>
                </a:extLst>
              </a:tr>
              <a:tr h="43311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Осигурява</a:t>
                      </a:r>
                      <a:r>
                        <a:rPr lang="bg-BG" sz="1800" baseline="0" dirty="0" smtClean="0">
                          <a:effectLst/>
                        </a:rPr>
                        <a:t> достъп до повече и по-разнообразни материали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46,15%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802004"/>
                  </a:ext>
                </a:extLst>
              </a:tr>
              <a:tr h="43311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Дава</a:t>
                      </a:r>
                      <a:r>
                        <a:rPr lang="bg-BG" sz="1800" baseline="0" dirty="0" smtClean="0">
                          <a:effectLst/>
                        </a:rPr>
                        <a:t> ми възможност да участвам в повече и по-разнообразни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bg-BG" sz="1800" dirty="0" smtClean="0">
                          <a:effectLst/>
                        </a:rPr>
                        <a:t>групови</a:t>
                      </a:r>
                      <a:r>
                        <a:rPr lang="bg-BG" sz="1800" baseline="0" dirty="0" smtClean="0">
                          <a:effectLst/>
                        </a:rPr>
                        <a:t> и индивидуални учебни дейности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30,77%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6302847"/>
                  </a:ext>
                </a:extLst>
              </a:tr>
              <a:tr h="43311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Дава ми възможност за учене и изпълнение</a:t>
                      </a:r>
                      <a:r>
                        <a:rPr lang="bg-BG" sz="1800" baseline="0" dirty="0" smtClean="0">
                          <a:effectLst/>
                        </a:rPr>
                        <a:t> на учебни задачи без ограничения на пространство и време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50,00%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033463"/>
                  </a:ext>
                </a:extLst>
              </a:tr>
              <a:tr h="59728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Дава възможност за различни типове оценяване</a:t>
                      </a:r>
                      <a:r>
                        <a:rPr lang="en-US" sz="1800" dirty="0" smtClean="0">
                          <a:effectLst/>
                        </a:rPr>
                        <a:t>: </a:t>
                      </a:r>
                      <a:r>
                        <a:rPr lang="bg-BG" sz="1800" dirty="0" smtClean="0">
                          <a:effectLst/>
                        </a:rPr>
                        <a:t>оценяване</a:t>
                      </a:r>
                      <a:r>
                        <a:rPr lang="bg-BG" sz="1800" baseline="0" dirty="0" smtClean="0">
                          <a:effectLst/>
                        </a:rPr>
                        <a:t> от преподавател</a:t>
                      </a:r>
                      <a:r>
                        <a:rPr lang="en-US" sz="1800" dirty="0" smtClean="0">
                          <a:effectLst/>
                        </a:rPr>
                        <a:t>, </a:t>
                      </a:r>
                      <a:r>
                        <a:rPr lang="bg-BG" sz="1800" dirty="0" smtClean="0">
                          <a:effectLst/>
                        </a:rPr>
                        <a:t>оценяване на групова работа</a:t>
                      </a:r>
                      <a:r>
                        <a:rPr lang="en-US" sz="1800" dirty="0" smtClean="0">
                          <a:effectLst/>
                        </a:rPr>
                        <a:t>; </a:t>
                      </a:r>
                      <a:r>
                        <a:rPr lang="bg-BG" sz="1800" dirty="0" smtClean="0">
                          <a:effectLst/>
                        </a:rPr>
                        <a:t>взаимно оценяване</a:t>
                      </a:r>
                      <a:r>
                        <a:rPr lang="en-US" sz="1800" dirty="0" smtClean="0">
                          <a:effectLst/>
                        </a:rPr>
                        <a:t>, </a:t>
                      </a:r>
                      <a:r>
                        <a:rPr lang="bg-BG" sz="1800" dirty="0" smtClean="0">
                          <a:effectLst/>
                        </a:rPr>
                        <a:t>самооценяване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30,77%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8584349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Електронното обучение спестява време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53,85%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9938104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Електронното обучение дава възможност за учене със собствена стъпка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57,69%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5867739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  <a:latin typeface="+mn-lt"/>
                          <a:ea typeface="+mn-ea"/>
                        </a:rPr>
                        <a:t>Мога</a:t>
                      </a:r>
                      <a:r>
                        <a:rPr lang="bg-BG" sz="1800" b="1" baseline="0" dirty="0" smtClean="0">
                          <a:effectLst/>
                          <a:latin typeface="+mn-lt"/>
                          <a:ea typeface="+mn-ea"/>
                        </a:rPr>
                        <a:t> да уча от всяко място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69,23%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6237449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Няма транспортни разходи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53,85%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4372437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Общо отговорили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0721038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Пропуснали</a:t>
                      </a:r>
                      <a:r>
                        <a:rPr lang="en-US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020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721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Отговори на въпрос „Кои от следните недостатъци смятате, че </a:t>
            </a:r>
            <a:r>
              <a:rPr lang="ru-RU" sz="4000" dirty="0" smtClean="0"/>
              <a:t>има електронното </a:t>
            </a:r>
            <a:r>
              <a:rPr lang="ru-RU" sz="4000" dirty="0"/>
              <a:t>обучение </a:t>
            </a:r>
            <a:r>
              <a:rPr lang="ru-RU" sz="4000" dirty="0" smtClean="0"/>
              <a:t>в </a:t>
            </a:r>
            <a:r>
              <a:rPr lang="ru-RU" sz="4000" dirty="0"/>
              <a:t>сравнение с </a:t>
            </a:r>
            <a:r>
              <a:rPr lang="ru-RU" sz="4000" dirty="0" smtClean="0"/>
              <a:t>традиционното?</a:t>
            </a:r>
            <a:r>
              <a:rPr lang="bg-BG" sz="4000" dirty="0" smtClean="0"/>
              <a:t>“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15666"/>
              </p:ext>
            </p:extLst>
          </p:nvPr>
        </p:nvGraphicFramePr>
        <p:xfrm>
          <a:off x="259308" y="1937980"/>
          <a:ext cx="11505064" cy="32436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793753">
                  <a:extLst>
                    <a:ext uri="{9D8B030D-6E8A-4147-A177-3AD203B41FA5}">
                      <a16:colId xmlns:a16="http://schemas.microsoft.com/office/drawing/2014/main" val="104994026"/>
                    </a:ext>
                  </a:extLst>
                </a:gridCol>
                <a:gridCol w="1949126">
                  <a:extLst>
                    <a:ext uri="{9D8B030D-6E8A-4147-A177-3AD203B41FA5}">
                      <a16:colId xmlns:a16="http://schemas.microsoft.com/office/drawing/2014/main" val="3305667692"/>
                    </a:ext>
                  </a:extLst>
                </a:gridCol>
                <a:gridCol w="1762185">
                  <a:extLst>
                    <a:ext uri="{9D8B030D-6E8A-4147-A177-3AD203B41FA5}">
                      <a16:colId xmlns:a16="http://schemas.microsoft.com/office/drawing/2014/main" val="274345512"/>
                    </a:ext>
                  </a:extLst>
                </a:gridCol>
              </a:tblGrid>
              <a:tr h="245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Възможни отговори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Отговори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Отговори (брой)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2723289"/>
                  </a:ext>
                </a:extLst>
              </a:tr>
              <a:tr h="367127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Претоварване с учебни дейности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61,54%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802004"/>
                  </a:ext>
                </a:extLst>
              </a:tr>
              <a:tr h="36848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Отнема твърде много време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30,77%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6302847"/>
                  </a:ext>
                </a:extLst>
              </a:tr>
              <a:tr h="354842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Необходимо е закупуването на техническо оборудване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033463"/>
                  </a:ext>
                </a:extLst>
              </a:tr>
              <a:tr h="354842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Технически проблеми по време на учене във виртуална класна</a:t>
                      </a:r>
                      <a:r>
                        <a:rPr lang="bg-BG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стая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42,31%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8584349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Проблеми при достъпа до виртуалната</a:t>
                      </a:r>
                      <a:r>
                        <a:rPr lang="bg-BG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учебна среда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23,08%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9938104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Нужда да се учат нови технологии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11,54%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5867739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Липса на жив контакт с преподавателя и колегите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73,08%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6237449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Общо отговорили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0721038"/>
                  </a:ext>
                </a:extLst>
              </a:tr>
              <a:tr h="21655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bg-BG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Пропуснали</a:t>
                      </a:r>
                      <a:r>
                        <a:rPr lang="en-US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020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57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Отговори на въпрос „Смятате ли, че лекциите във виртуална класна стая (Big Blue Button) ви помагат да се подготвите за текущите учебни дейности и за последния изпит?“</a:t>
            </a:r>
            <a:endParaRPr lang="en-US" sz="32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09567368"/>
              </p:ext>
            </p:extLst>
          </p:nvPr>
        </p:nvGraphicFramePr>
        <p:xfrm>
          <a:off x="2032000" y="1937982"/>
          <a:ext cx="7166591" cy="4200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695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55" y="288000"/>
            <a:ext cx="9749445" cy="1325563"/>
          </a:xfrm>
        </p:spPr>
        <p:txBody>
          <a:bodyPr/>
          <a:lstStyle/>
          <a:p>
            <a:r>
              <a:rPr lang="bg-BG" dirty="0" smtClean="0"/>
              <a:t>Предизвикателства пред висшето образование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1966941"/>
            <a:ext cx="11859904" cy="4119960"/>
          </a:xfrm>
        </p:spPr>
        <p:txBody>
          <a:bodyPr/>
          <a:lstStyle/>
          <a:p>
            <a:r>
              <a:rPr lang="ru-RU" sz="2400" dirty="0"/>
              <a:t>Пандемията на COVID-19 принуди всички университети (независимо от тяхната технологична и педагогическа готовност) да преминат от </a:t>
            </a:r>
            <a:r>
              <a:rPr lang="ru-RU" sz="2400" dirty="0" smtClean="0"/>
              <a:t>традиционно към </a:t>
            </a:r>
            <a:r>
              <a:rPr lang="ru-RU" sz="2400" dirty="0"/>
              <a:t>изцяло </a:t>
            </a:r>
            <a:r>
              <a:rPr lang="ru-RU" sz="2400" dirty="0" smtClean="0"/>
              <a:t>дистанционно електронно обучение.</a:t>
            </a:r>
          </a:p>
          <a:p>
            <a:r>
              <a:rPr lang="bg-BG" sz="2400" dirty="0" smtClean="0"/>
              <a:t>Експериментиране с напълно асинхронен учебен подход – </a:t>
            </a:r>
            <a:r>
              <a:rPr lang="ru-RU" sz="2400" dirty="0"/>
              <a:t>предоставяне на студентите на електронни ресурси за самообучение, както и задачи, свързани с подготовката на определени </a:t>
            </a:r>
            <a:r>
              <a:rPr lang="ru-RU" sz="2400" dirty="0" smtClean="0"/>
              <a:t>артефакти, </a:t>
            </a:r>
            <a:r>
              <a:rPr lang="ru-RU" sz="2400" dirty="0"/>
              <a:t>които те трябва да </a:t>
            </a:r>
            <a:r>
              <a:rPr lang="ru-RU" sz="2400" dirty="0" smtClean="0"/>
              <a:t>изпратят </a:t>
            </a:r>
            <a:r>
              <a:rPr lang="ru-RU" sz="2400" dirty="0"/>
              <a:t>за оценка по имейл или да качат </a:t>
            </a:r>
            <a:r>
              <a:rPr lang="ru-RU" sz="2400" dirty="0" smtClean="0"/>
              <a:t>в</a:t>
            </a:r>
            <a:r>
              <a:rPr lang="en-US" sz="2400" dirty="0" smtClean="0"/>
              <a:t> MOODLE</a:t>
            </a:r>
            <a:r>
              <a:rPr lang="bg-BG" sz="2400" dirty="0" smtClean="0"/>
              <a:t>.</a:t>
            </a:r>
          </a:p>
          <a:p>
            <a:r>
              <a:rPr lang="ru-RU" sz="2400" dirty="0" smtClean="0"/>
              <a:t>Експериментиране с подход </a:t>
            </a:r>
            <a:r>
              <a:rPr lang="ru-RU" sz="2400" dirty="0"/>
              <a:t>на напълно синхронно </a:t>
            </a:r>
            <a:r>
              <a:rPr lang="ru-RU" sz="2400" dirty="0" smtClean="0"/>
              <a:t>обучение - В </a:t>
            </a:r>
            <a:r>
              <a:rPr lang="ru-RU" sz="2400" dirty="0"/>
              <a:t>някои курсове имаше дублиране на лекции и упражнения във виртуална класна </a:t>
            </a:r>
            <a:r>
              <a:rPr lang="ru-RU" sz="2400" dirty="0" smtClean="0"/>
              <a:t>стая.</a:t>
            </a:r>
          </a:p>
          <a:p>
            <a:r>
              <a:rPr lang="bg-BG" sz="2400" dirty="0" smtClean="0"/>
              <a:t>Липса на опит за работа в електронна учебна среда при преподавателите и за учене в дистанционно електронно обучение у студентите.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0923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Изводи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55" y="2031921"/>
            <a:ext cx="10421203" cy="4068628"/>
          </a:xfrm>
        </p:spPr>
        <p:txBody>
          <a:bodyPr/>
          <a:lstStyle/>
          <a:p>
            <a:r>
              <a:rPr lang="ru-RU" sz="2400" dirty="0" smtClean="0"/>
              <a:t>Доказа се хипотезата, </a:t>
            </a:r>
            <a:r>
              <a:rPr lang="ru-RU" sz="2400" dirty="0"/>
              <a:t>че използването на продължаващо формиращо оценяване с VLE със седмични учебни дейности ще мотивира </a:t>
            </a:r>
            <a:r>
              <a:rPr lang="ru-RU" sz="2400" dirty="0" smtClean="0"/>
              <a:t>студентите </a:t>
            </a:r>
            <a:r>
              <a:rPr lang="ru-RU" sz="2400" dirty="0"/>
              <a:t>да учат </a:t>
            </a:r>
            <a:r>
              <a:rPr lang="ru-RU" sz="2400" dirty="0" smtClean="0"/>
              <a:t>и </a:t>
            </a:r>
            <a:r>
              <a:rPr lang="ru-RU" sz="2400" dirty="0"/>
              <a:t>да се подготвят за финалния изпит. </a:t>
            </a:r>
          </a:p>
          <a:p>
            <a:r>
              <a:rPr lang="ru-RU" sz="2400" dirty="0"/>
              <a:t>По-голямата част от анкетираните студенти вярват, че електронното оценяване е по-надеждно от това </a:t>
            </a:r>
            <a:r>
              <a:rPr lang="ru-RU" sz="2400" dirty="0" smtClean="0"/>
              <a:t>традиционното. </a:t>
            </a:r>
          </a:p>
          <a:p>
            <a:r>
              <a:rPr lang="ru-RU" sz="2400" dirty="0" smtClean="0"/>
              <a:t>То </a:t>
            </a:r>
            <a:r>
              <a:rPr lang="ru-RU" sz="2400" dirty="0"/>
              <a:t>е по-малко прозрачно и по-малко обективно от това лице в лице.</a:t>
            </a:r>
          </a:p>
          <a:p>
            <a:r>
              <a:rPr lang="ru-RU" sz="2400" dirty="0"/>
              <a:t>Липсата на учебен опит в дистанционното обучение формира общо негативно отношение към електронното обучение и оценяване и „носталгия“ по отношение на </a:t>
            </a:r>
            <a:r>
              <a:rPr lang="ru-RU" sz="2400" dirty="0" smtClean="0"/>
              <a:t>традицонните лекции. </a:t>
            </a:r>
            <a:endParaRPr lang="ru-RU" sz="2400" dirty="0"/>
          </a:p>
          <a:p>
            <a:r>
              <a:rPr lang="ru-RU" sz="2400" dirty="0"/>
              <a:t>Анализът на данните в това проучване дава основание да се заключи, че учениците трябва постепенно да развиват своя учебен опит в онлайн среда за обучение и електронно оценяване. По този начин те няма да изпитат такъв голям стрес от преминаването през нощта от обучение лице в лице към дистанционно обучение и ще могат да оценят обективно предимствата и недостатъците на електронното обучение и електронното оценяване в сравнение с лице в лице учене и да се възползвате от тях. Единственият показател с положителен знак, възприет от студентите, е непрекъснатото оценяване и неговият принос за подготовката за финалния изпит.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5975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Изводи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55" y="2031921"/>
            <a:ext cx="10421203" cy="40686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Анализът на данните в това проучване дава основание да се заключи, че </a:t>
            </a:r>
            <a:r>
              <a:rPr lang="ru-RU" sz="2400" dirty="0" smtClean="0"/>
              <a:t>студентите </a:t>
            </a:r>
            <a:r>
              <a:rPr lang="ru-RU" sz="2400" dirty="0"/>
              <a:t>трябва постепенно да </a:t>
            </a:r>
            <a:r>
              <a:rPr lang="ru-RU" sz="2400" dirty="0" smtClean="0"/>
              <a:t>натрупат учебен </a:t>
            </a:r>
            <a:r>
              <a:rPr lang="ru-RU" sz="2400" dirty="0"/>
              <a:t>опит в онлайн среда за обучение и електронно оценяване. По този начин те няма да изпитат такъв голям стрес от </a:t>
            </a:r>
            <a:r>
              <a:rPr lang="ru-RU" sz="2400" dirty="0" smtClean="0"/>
              <a:t>рязкото преминаване от традиционно към дистанционно електронно </a:t>
            </a:r>
            <a:r>
              <a:rPr lang="ru-RU" sz="2400" dirty="0"/>
              <a:t>обучение и ще могат да оценят обективно предимствата и недостатъците на електронното обучение и електронното оценяване в сравнение с лице в лице учене и да се </a:t>
            </a:r>
            <a:r>
              <a:rPr lang="ru-RU" sz="2400" dirty="0" smtClean="0"/>
              <a:t>възползват </a:t>
            </a:r>
            <a:r>
              <a:rPr lang="ru-RU" sz="2400" dirty="0"/>
              <a:t>от тях. Единственият показател с положителен знак, възприет от студентите, е </a:t>
            </a:r>
            <a:r>
              <a:rPr lang="ru-RU" sz="2400" dirty="0" smtClean="0"/>
              <a:t>текущото формиращо оценяване </a:t>
            </a:r>
            <a:r>
              <a:rPr lang="ru-RU" sz="2400" dirty="0"/>
              <a:t>и неговият принос за подготовката за финалния изпит.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2423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2862"/>
            <a:ext cx="10515600" cy="2594673"/>
          </a:xfrm>
        </p:spPr>
        <p:txBody>
          <a:bodyPr/>
          <a:lstStyle/>
          <a:p>
            <a:pPr marL="0" indent="0" algn="just">
              <a:buNone/>
            </a:pPr>
            <a:r>
              <a:rPr lang="bg-BG" dirty="0" smtClean="0"/>
              <a:t>Тази презентация е разработена като част от проект </a:t>
            </a:r>
            <a:r>
              <a:rPr lang="bg-BG" dirty="0"/>
              <a:t>80-10-210/05.05.2020 г</a:t>
            </a:r>
            <a:r>
              <a:rPr lang="bg-BG" dirty="0" smtClean="0"/>
              <a:t>. – </a:t>
            </a:r>
            <a:r>
              <a:rPr lang="ru-RU" dirty="0"/>
              <a:t>Педагогически модел за интегриране на инструментите на електронна учебна среда MOODLE в помощ на текущото и формиращо оценяване на студентите във Факултет по педагогика, Софийски университет „Св. Климент Охридски“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13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Библиография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00" y="2018269"/>
            <a:ext cx="11376000" cy="387756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Science </a:t>
            </a:r>
            <a:r>
              <a:rPr lang="en-US" sz="1600" dirty="0"/>
              <a:t>and Technology Learning Lab, Continuous assessment, retrieved from https://stll.au.dk/en/resources/assessment-methods/continuous-assessment/, last updated: 31.01.2020 (accessed 29.08.2020).</a:t>
            </a:r>
          </a:p>
          <a:p>
            <a:pPr marL="0" indent="0">
              <a:buNone/>
            </a:pPr>
            <a:r>
              <a:rPr lang="en-US" sz="1600" dirty="0" smtClean="0"/>
              <a:t>Community </a:t>
            </a:r>
            <a:r>
              <a:rPr lang="en-US" sz="1600" dirty="0"/>
              <a:t>literacy of Ontario, Ongoing Assessment, retrieved from http://literacybasics.ca/assessment/ongoingassessment/, last updated: 2013 (accessed 14.08.2020).</a:t>
            </a:r>
          </a:p>
          <a:p>
            <a:pPr marL="0" indent="0">
              <a:buNone/>
            </a:pPr>
            <a:r>
              <a:rPr lang="en-US" sz="1600" dirty="0" smtClean="0"/>
              <a:t>University </a:t>
            </a:r>
            <a:r>
              <a:rPr lang="en-US" sz="1600" dirty="0"/>
              <a:t>of Greenwich, Formative vs Summative, retrieved from https://www.gre.ac.uk/learning-teaching/assessment/assessment/design/formative-vs-summative#, last updated: 2020 (accessed 14.08.2020).</a:t>
            </a:r>
          </a:p>
          <a:p>
            <a:pPr marL="0" indent="0">
              <a:buNone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Luckin</a:t>
            </a:r>
            <a:r>
              <a:rPr lang="en-US" sz="1600" dirty="0"/>
              <a:t>, W. Clark, K. </a:t>
            </a:r>
            <a:r>
              <a:rPr lang="en-US" sz="1600" dirty="0" err="1"/>
              <a:t>Avramides</a:t>
            </a:r>
            <a:r>
              <a:rPr lang="en-US" sz="1600" dirty="0"/>
              <a:t>, J. Hunter, and M. Oliver, Using teacher inquiry to support technology-enhanced formative assessment: a review of the literature to inform a new method, Interactive Learning Environments, 25 (1), pp. 1 – 13 (2016).</a:t>
            </a:r>
          </a:p>
          <a:p>
            <a:pPr marL="0" indent="0">
              <a:buNone/>
            </a:pPr>
            <a:r>
              <a:rPr lang="en-US" sz="1600" dirty="0" smtClean="0"/>
              <a:t>N</a:t>
            </a:r>
            <a:r>
              <a:rPr lang="en-US" sz="1600" dirty="0"/>
              <a:t>. </a:t>
            </a:r>
            <a:r>
              <a:rPr lang="en-US" sz="1600" dirty="0" err="1"/>
              <a:t>Pachler</a:t>
            </a:r>
            <a:r>
              <a:rPr lang="en-US" sz="1600" dirty="0"/>
              <a:t>, H. </a:t>
            </a:r>
            <a:r>
              <a:rPr lang="en-US" sz="1600" dirty="0" err="1"/>
              <a:t>Mellar</a:t>
            </a:r>
            <a:r>
              <a:rPr lang="en-US" sz="1600" dirty="0"/>
              <a:t>, C.  Daly, Y. </a:t>
            </a:r>
            <a:r>
              <a:rPr lang="en-US" sz="1600" dirty="0" err="1"/>
              <a:t>Mor</a:t>
            </a:r>
            <a:r>
              <a:rPr lang="en-US" sz="1600" dirty="0"/>
              <a:t>, D. </a:t>
            </a:r>
            <a:r>
              <a:rPr lang="en-US" sz="1600" dirty="0" err="1"/>
              <a:t>Wiliam</a:t>
            </a:r>
            <a:r>
              <a:rPr lang="en-US" sz="1600" dirty="0"/>
              <a:t>, and D. </a:t>
            </a:r>
            <a:r>
              <a:rPr lang="en-US" sz="1600" dirty="0" err="1"/>
              <a:t>Laurillard</a:t>
            </a:r>
            <a:r>
              <a:rPr lang="en-US" sz="1600" dirty="0"/>
              <a:t>, Scoping a vision for formative e-assessment: a project report for JISC (pp. 128), retrieved from http://www.jisc.ac.uk/media/documents/projects/scopingfinalreport.pdf, last updated: 2009 (accessed 29.08.2020).</a:t>
            </a:r>
          </a:p>
          <a:p>
            <a:pPr marL="0" indent="0">
              <a:buNone/>
            </a:pPr>
            <a:r>
              <a:rPr lang="en-US" sz="1600" dirty="0" smtClean="0"/>
              <a:t>E. </a:t>
            </a:r>
            <a:r>
              <a:rPr lang="en-US" sz="1600" dirty="0" err="1"/>
              <a:t>Ras</a:t>
            </a:r>
            <a:r>
              <a:rPr lang="en-US" sz="1600" dirty="0"/>
              <a:t>, D. </a:t>
            </a:r>
            <a:r>
              <a:rPr lang="en-US" sz="1600" dirty="0" err="1"/>
              <a:t>Whitelock</a:t>
            </a:r>
            <a:r>
              <a:rPr lang="en-US" sz="1600" dirty="0"/>
              <a:t>, and M. </a:t>
            </a:r>
            <a:r>
              <a:rPr lang="en-US" sz="1600" dirty="0" err="1"/>
              <a:t>Kalz</a:t>
            </a:r>
            <a:r>
              <a:rPr lang="en-US" sz="1600" dirty="0"/>
              <a:t>, The promise and potential of e-assessment for learning. In P. </a:t>
            </a:r>
            <a:r>
              <a:rPr lang="en-US" sz="1600" dirty="0" err="1"/>
              <a:t>Reimann</a:t>
            </a:r>
            <a:r>
              <a:rPr lang="en-US" sz="1600" dirty="0"/>
              <a:t>, S. Bull, M. </a:t>
            </a:r>
            <a:r>
              <a:rPr lang="en-US" sz="1600" dirty="0" err="1"/>
              <a:t>Kickmeier</a:t>
            </a:r>
            <a:r>
              <a:rPr lang="en-US" sz="1600" dirty="0"/>
              <a:t>-Rust, R. </a:t>
            </a:r>
            <a:r>
              <a:rPr lang="en-US" sz="1600" dirty="0" err="1"/>
              <a:t>Vatrapu</a:t>
            </a:r>
            <a:r>
              <a:rPr lang="en-US" sz="1600" dirty="0"/>
              <a:t> and B. Wasson (Eds.), Measuring and Visualizing Learning in the Information-Rich Classroom, (pp. 21-40): Routledge, (2015</a:t>
            </a:r>
            <a:r>
              <a:rPr lang="en-US" sz="1600" dirty="0" smtClean="0"/>
              <a:t>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7762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Библиография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00" y="2018270"/>
            <a:ext cx="11376000" cy="356533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University </a:t>
            </a:r>
            <a:r>
              <a:rPr lang="en-US" sz="1400" dirty="0"/>
              <a:t>of Exeter, Principles of assessment, retrieved from http://www.exeter.ac.uk/staff/development/academic/assessmentandfeedback/principlesofassessment/typesofassessment-definitions/, last updated: 2020, (accessed 29.08.2020).</a:t>
            </a:r>
          </a:p>
          <a:p>
            <a:pPr marL="0" indent="0">
              <a:buNone/>
            </a:pPr>
            <a:r>
              <a:rPr lang="en-US" sz="1400" dirty="0" smtClean="0"/>
              <a:t>A</a:t>
            </a:r>
            <a:r>
              <a:rPr lang="en-US" sz="1400" dirty="0"/>
              <a:t>. Gupta, Tools for E-Assessment Techniques in Education: A Review, In: A. </a:t>
            </a:r>
            <a:r>
              <a:rPr lang="en-US" sz="1400" dirty="0" err="1"/>
              <a:t>Azevedo</a:t>
            </a:r>
            <a:r>
              <a:rPr lang="en-US" sz="1400" dirty="0"/>
              <a:t> and J. </a:t>
            </a:r>
            <a:r>
              <a:rPr lang="en-US" sz="1400" dirty="0" err="1"/>
              <a:t>Azevedo</a:t>
            </a:r>
            <a:r>
              <a:rPr lang="en-US" sz="1400" dirty="0"/>
              <a:t>, Handbook of Research on E-Assessment in Higher Education, IGI Global, Porto (2019).</a:t>
            </a:r>
          </a:p>
          <a:p>
            <a:pPr marL="0" indent="0">
              <a:buNone/>
            </a:pPr>
            <a:r>
              <a:rPr lang="en-US" sz="1400" dirty="0" smtClean="0"/>
              <a:t>Z</a:t>
            </a:r>
            <a:r>
              <a:rPr lang="en-US" sz="1400" dirty="0"/>
              <a:t>. </a:t>
            </a:r>
            <a:r>
              <a:rPr lang="en-US" sz="1400" dirty="0" err="1"/>
              <a:t>Baleni</a:t>
            </a:r>
            <a:r>
              <a:rPr lang="en-US" sz="1400" dirty="0"/>
              <a:t>, Online formative assessment in higher education: Its pros and cons, retrieved from https://files.eric.ed.gov/fulltext/EJ1062122.pdf, last updated: 20.05.2015 (accessed 14.08.2020).</a:t>
            </a:r>
          </a:p>
          <a:p>
            <a:pPr marL="0" indent="0">
              <a:buNone/>
            </a:pPr>
            <a:r>
              <a:rPr lang="en-US" sz="1400" dirty="0" smtClean="0"/>
              <a:t>J. </a:t>
            </a:r>
            <a:r>
              <a:rPr lang="en-US" sz="1400" dirty="0"/>
              <a:t>Ridgway, S. </a:t>
            </a:r>
            <a:r>
              <a:rPr lang="en-US" sz="1400" dirty="0" err="1"/>
              <a:t>McCusker</a:t>
            </a:r>
            <a:r>
              <a:rPr lang="en-US" sz="1400" dirty="0"/>
              <a:t> and D. </a:t>
            </a:r>
            <a:r>
              <a:rPr lang="en-US" sz="1400" dirty="0" err="1"/>
              <a:t>Pead</a:t>
            </a:r>
            <a:r>
              <a:rPr lang="en-US" sz="1400" dirty="0"/>
              <a:t>, Literature review of e-assessment, Report 10, Id: hal-00190440, HAL, Bristol (2004). </a:t>
            </a:r>
          </a:p>
          <a:p>
            <a:pPr marL="0" indent="0">
              <a:buNone/>
            </a:pPr>
            <a:r>
              <a:rPr lang="en-US" sz="1400" dirty="0" smtClean="0"/>
              <a:t>A</a:t>
            </a:r>
            <a:r>
              <a:rPr lang="en-US" sz="1400" dirty="0"/>
              <a:t>. Way, The use of e-assessments in the Nigerian higher education system, in Turkish Online J. Distance Educ., vol. 13, no. 1, pp. 140 – 152 (2012).  </a:t>
            </a:r>
          </a:p>
          <a:p>
            <a:pPr marL="0" indent="0">
              <a:buNone/>
            </a:pPr>
            <a:r>
              <a:rPr lang="en-US" sz="1400" dirty="0" smtClean="0"/>
              <a:t>L</a:t>
            </a:r>
            <a:r>
              <a:rPr lang="en-US" sz="1400" dirty="0"/>
              <a:t>. Gilbert, D. </a:t>
            </a:r>
            <a:r>
              <a:rPr lang="en-US" sz="1400" dirty="0" err="1"/>
              <a:t>Whitelock</a:t>
            </a:r>
            <a:r>
              <a:rPr lang="en-US" sz="1400" dirty="0"/>
              <a:t>, and V. Gale, Synthesis report on assessment and feedback with technology enhancement, SRAFTE, Southampton, (July 2011).</a:t>
            </a:r>
          </a:p>
          <a:p>
            <a:pPr marL="0" indent="0">
              <a:buNone/>
            </a:pPr>
            <a:r>
              <a:rPr lang="en-US" sz="1400" dirty="0" smtClean="0"/>
              <a:t>M</a:t>
            </a:r>
            <a:r>
              <a:rPr lang="en-US" sz="1400" dirty="0"/>
              <a:t>. </a:t>
            </a:r>
            <a:r>
              <a:rPr lang="en-US" sz="1400" dirty="0" err="1"/>
              <a:t>Eljinini</a:t>
            </a:r>
            <a:r>
              <a:rPr lang="en-US" sz="1400" dirty="0"/>
              <a:t> and S. </a:t>
            </a:r>
            <a:r>
              <a:rPr lang="en-US" sz="1400" dirty="0" err="1"/>
              <a:t>Alsamarai</a:t>
            </a:r>
            <a:r>
              <a:rPr lang="en-US" sz="1400" dirty="0"/>
              <a:t>, The impact of e-assessments system on the success of the implementation process, in International Journal of Modern Education and Computer Science., vol. 4, no. 11, pp. 76 – 84, DOI: 10.5815/ijmecs.2012.11.08, (December 2012)</a:t>
            </a:r>
          </a:p>
          <a:p>
            <a:pPr marL="0" indent="0">
              <a:buNone/>
            </a:pPr>
            <a:r>
              <a:rPr lang="en-US" sz="1400" dirty="0" smtClean="0"/>
              <a:t>Australian </a:t>
            </a:r>
            <a:r>
              <a:rPr lang="en-US" sz="1400" dirty="0"/>
              <a:t>College of Skills and Education, Importance of Self-Discipline for Online Learning, retrieved from https://acse.edu.au/blog/importance-of-self-discipline-for-online-learning/, last updated: 13.04.2020 (accessed 29.08.2020).</a:t>
            </a:r>
          </a:p>
          <a:p>
            <a:pPr marL="0" indent="0">
              <a:buNone/>
            </a:pPr>
            <a:r>
              <a:rPr lang="en-US" sz="1400" dirty="0" smtClean="0"/>
              <a:t>T</a:t>
            </a:r>
            <a:r>
              <a:rPr lang="en-US" sz="1400" dirty="0"/>
              <a:t>. </a:t>
            </a:r>
            <a:r>
              <a:rPr lang="en-US" sz="1400" dirty="0" err="1"/>
              <a:t>Foltynek</a:t>
            </a:r>
            <a:r>
              <a:rPr lang="en-US" sz="1400" dirty="0"/>
              <a:t> and A. </a:t>
            </a:r>
            <a:r>
              <a:rPr lang="en-US" sz="1400" dirty="0" err="1"/>
              <a:t>Motycka</a:t>
            </a:r>
            <a:r>
              <a:rPr lang="en-US" sz="1400" dirty="0"/>
              <a:t>, Time Management in E-learning, Research, Reflections and Innovations in Integrating ICT in Education, January, pp. 250 – 254 (2009</a:t>
            </a:r>
            <a:r>
              <a:rPr lang="en-US" sz="1400" dirty="0" smtClean="0"/>
              <a:t>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302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одел </a:t>
            </a:r>
            <a:r>
              <a:rPr lang="ru-RU" dirty="0"/>
              <a:t>на курс с интегрирано текущо </a:t>
            </a:r>
            <a:r>
              <a:rPr lang="ru-RU" dirty="0" smtClean="0"/>
              <a:t>и формиращо оценяване</a:t>
            </a:r>
            <a:endParaRPr lang="ru-RU" dirty="0"/>
          </a:p>
        </p:txBody>
      </p:sp>
      <p:sp>
        <p:nvSpPr>
          <p:cNvPr id="6" name="Oval 5"/>
          <p:cNvSpPr/>
          <p:nvPr/>
        </p:nvSpPr>
        <p:spPr>
          <a:xfrm>
            <a:off x="4250419" y="3104753"/>
            <a:ext cx="2879677" cy="2565779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solidFill>
                  <a:schemeClr val="tx1"/>
                </a:solidFill>
              </a:rPr>
              <a:t>Електронно оценяване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050423" y="1616910"/>
            <a:ext cx="2879677" cy="2565779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solidFill>
                  <a:schemeClr val="tx1"/>
                </a:solidFill>
              </a:rPr>
              <a:t>Текущо оценяване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15111" y="1613561"/>
            <a:ext cx="2879677" cy="2565779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solidFill>
                  <a:schemeClr val="tx1"/>
                </a:solidFill>
              </a:rPr>
              <a:t>Формиращо оценяване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 dirty="0" smtClean="0"/>
              <a:t>Текущо оценяване – свързани теоретични концепции и педагогически предимства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990973"/>
            <a:ext cx="11595138" cy="3957527"/>
          </a:xfrm>
        </p:spPr>
        <p:txBody>
          <a:bodyPr/>
          <a:lstStyle/>
          <a:p>
            <a:r>
              <a:rPr lang="ru-RU" sz="2400" dirty="0"/>
              <a:t>Терминът </a:t>
            </a:r>
            <a:r>
              <a:rPr lang="ru-RU" sz="2400" dirty="0" smtClean="0"/>
              <a:t>„текущо </a:t>
            </a:r>
            <a:r>
              <a:rPr lang="ru-RU" sz="2400" dirty="0"/>
              <a:t>оценяване“ се използва за описване на оценки, които са </a:t>
            </a:r>
            <a:r>
              <a:rPr lang="ru-RU" sz="2400" dirty="0" smtClean="0"/>
              <a:t>получени </a:t>
            </a:r>
            <a:r>
              <a:rPr lang="ru-RU" sz="2400" dirty="0"/>
              <a:t>по време на </a:t>
            </a:r>
            <a:r>
              <a:rPr lang="ru-RU" sz="2400" dirty="0" smtClean="0"/>
              <a:t>курса</a:t>
            </a:r>
            <a:r>
              <a:rPr lang="ru-RU" sz="2400" dirty="0"/>
              <a:t>. Методът се нарича още интегрирана оценка </a:t>
            </a:r>
            <a:r>
              <a:rPr lang="ru-RU" sz="2400" dirty="0" smtClean="0"/>
              <a:t>в </a:t>
            </a:r>
            <a:r>
              <a:rPr lang="ru-RU" sz="2400" dirty="0"/>
              <a:t>учебната програма или вградена оценка. Непрекъснатото оценяване може да замени крайната оценка или може да се комбинира с </a:t>
            </a:r>
            <a:r>
              <a:rPr lang="ru-RU" sz="2400" dirty="0" smtClean="0"/>
              <a:t>нея.</a:t>
            </a:r>
          </a:p>
          <a:p>
            <a:r>
              <a:rPr lang="ru-RU" sz="2400" dirty="0"/>
              <a:t>Въпреки че непрекъснатото оценяване отнема много време на преподавателите, то има безспорни ползи за мотивацията на </a:t>
            </a:r>
            <a:r>
              <a:rPr lang="ru-RU" sz="2400" dirty="0" smtClean="0"/>
              <a:t>студентите и </a:t>
            </a:r>
            <a:r>
              <a:rPr lang="ru-RU" sz="2400" dirty="0"/>
              <a:t>техните резултати от обучението. </a:t>
            </a:r>
            <a:endParaRPr lang="ru-RU" sz="2400" dirty="0" smtClean="0"/>
          </a:p>
          <a:p>
            <a:r>
              <a:rPr lang="ru-RU" sz="2400" dirty="0" smtClean="0"/>
              <a:t>Получаването </a:t>
            </a:r>
            <a:r>
              <a:rPr lang="ru-RU" sz="2400" dirty="0"/>
              <a:t>на оценки и обратна връзка от преподавателя мотивират </a:t>
            </a:r>
            <a:r>
              <a:rPr lang="ru-RU" sz="2400" dirty="0" smtClean="0"/>
              <a:t>студентите </a:t>
            </a:r>
            <a:r>
              <a:rPr lang="ru-RU" sz="2400" dirty="0"/>
              <a:t>да учат през целия семестър и </a:t>
            </a:r>
            <a:r>
              <a:rPr lang="ru-RU" sz="2400" dirty="0" smtClean="0"/>
              <a:t>да изпълняват дейност </a:t>
            </a:r>
            <a:r>
              <a:rPr lang="ru-RU" sz="2400" dirty="0"/>
              <a:t>след </a:t>
            </a:r>
            <a:r>
              <a:rPr lang="ru-RU" sz="2400" dirty="0" smtClean="0"/>
              <a:t>дейност. Така те </a:t>
            </a:r>
            <a:r>
              <a:rPr lang="ru-RU" sz="2400" dirty="0"/>
              <a:t>се подготвят за последния изпит. По този начин преподавателят може да наблюдава целия процес на обучение на всеки един </a:t>
            </a:r>
            <a:r>
              <a:rPr lang="ru-RU" sz="2400" dirty="0" smtClean="0"/>
              <a:t>студент </a:t>
            </a:r>
            <a:r>
              <a:rPr lang="ru-RU" sz="2400" dirty="0"/>
              <a:t>и да насочва (чрез съвети и препоръки) </a:t>
            </a:r>
            <a:r>
              <a:rPr lang="ru-RU" sz="2400" dirty="0" smtClean="0"/>
              <a:t>към </a:t>
            </a:r>
            <a:r>
              <a:rPr lang="ru-RU" sz="2400" dirty="0"/>
              <a:t>желаната учебна </a:t>
            </a:r>
            <a:r>
              <a:rPr lang="ru-RU" sz="2400" dirty="0" smtClean="0"/>
              <a:t>цел.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06879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Формиращо и </a:t>
            </a:r>
            <a:r>
              <a:rPr lang="bg-BG" dirty="0" err="1" smtClean="0"/>
              <a:t>сумативно</a:t>
            </a:r>
            <a:r>
              <a:rPr lang="bg-BG" dirty="0" smtClean="0"/>
              <a:t> оценяване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633" y="2033259"/>
            <a:ext cx="7374471" cy="4067737"/>
          </a:xfrm>
        </p:spPr>
        <p:txBody>
          <a:bodyPr/>
          <a:lstStyle/>
          <a:p>
            <a:r>
              <a:rPr lang="ru-RU" sz="2400" dirty="0" smtClean="0"/>
              <a:t>Текущото </a:t>
            </a:r>
            <a:r>
              <a:rPr lang="ru-RU" sz="2400" dirty="0"/>
              <a:t>оценяване може да комбинира формиращо и </a:t>
            </a:r>
            <a:r>
              <a:rPr lang="ru-RU" sz="2400" dirty="0" smtClean="0"/>
              <a:t>сумативно </a:t>
            </a:r>
            <a:r>
              <a:rPr lang="ru-RU" sz="2400" dirty="0"/>
              <a:t>оценяване, като по този начин допринася за по-обективна оценка на напредъка на </a:t>
            </a:r>
            <a:r>
              <a:rPr lang="ru-RU" sz="2400" dirty="0" smtClean="0"/>
              <a:t>студентите към поставените педагогически цели.</a:t>
            </a:r>
          </a:p>
          <a:p>
            <a:r>
              <a:rPr lang="ru-RU" sz="2400" dirty="0" smtClean="0"/>
              <a:t>Формиращото оценяване не определя  </a:t>
            </a:r>
            <a:r>
              <a:rPr lang="ru-RU" sz="2400" dirty="0"/>
              <a:t>крайната </a:t>
            </a:r>
            <a:r>
              <a:rPr lang="ru-RU" sz="2400" dirty="0" smtClean="0"/>
              <a:t>оценка.То посочва кои са добрите страни на студентската разработката, защо са добри, какво </a:t>
            </a:r>
            <a:r>
              <a:rPr lang="ru-RU" sz="2400" dirty="0"/>
              <a:t>не е толкова добро и как </a:t>
            </a:r>
            <a:r>
              <a:rPr lang="ru-RU" sz="2400" dirty="0" smtClean="0"/>
              <a:t>артефакът </a:t>
            </a:r>
            <a:r>
              <a:rPr lang="ru-RU" sz="2400" dirty="0"/>
              <a:t>може да се подобри. </a:t>
            </a:r>
            <a:endParaRPr lang="ru-RU" sz="2400" dirty="0" smtClean="0"/>
          </a:p>
          <a:p>
            <a:r>
              <a:rPr lang="ru-RU" sz="2400" dirty="0"/>
              <a:t>Сумативното оценяване показва степента на успеха на обучаемия </a:t>
            </a:r>
            <a:r>
              <a:rPr lang="ru-RU" sz="2400" dirty="0" smtClean="0"/>
              <a:t>спрямо </a:t>
            </a:r>
            <a:r>
              <a:rPr lang="ru-RU" sz="2400" dirty="0"/>
              <a:t>критериите за </a:t>
            </a:r>
            <a:r>
              <a:rPr lang="ru-RU" sz="2400" dirty="0" smtClean="0"/>
              <a:t>оценка и поставените педагогически цели.</a:t>
            </a:r>
            <a:endParaRPr lang="en-US" sz="2400" dirty="0"/>
          </a:p>
        </p:txBody>
      </p:sp>
      <p:pic>
        <p:nvPicPr>
          <p:cNvPr id="2050" name="Picture 2" descr="Thinking digital student s | JEMSS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99"/>
          <a:stretch/>
        </p:blipFill>
        <p:spPr bwMode="auto">
          <a:xfrm>
            <a:off x="7832884" y="1572619"/>
            <a:ext cx="3501578" cy="211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451678" y="3725835"/>
            <a:ext cx="4244453" cy="259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Е-оценяването се </a:t>
            </a:r>
            <a:r>
              <a:rPr lang="ru-RU" sz="2400" dirty="0"/>
              <a:t>отнася до използването на информационни технологии по </a:t>
            </a:r>
            <a:r>
              <a:rPr lang="ru-RU" sz="2400" dirty="0" smtClean="0"/>
              <a:t>различни </a:t>
            </a:r>
            <a:r>
              <a:rPr lang="ru-RU" sz="2400" dirty="0"/>
              <a:t>начини за оценка на резултатите и измерване на </a:t>
            </a:r>
            <a:r>
              <a:rPr lang="ru-RU" sz="2400" dirty="0" smtClean="0"/>
              <a:t>ученето </a:t>
            </a:r>
            <a:r>
              <a:rPr lang="ru-RU" sz="2400" dirty="0"/>
              <a:t>на </a:t>
            </a:r>
            <a:r>
              <a:rPr lang="ru-RU" sz="2400" dirty="0" smtClean="0"/>
              <a:t>студентите.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764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Електронното оценяване в смесени и изцяло електронни курсове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990973"/>
            <a:ext cx="11485956" cy="3986745"/>
          </a:xfrm>
        </p:spPr>
        <p:txBody>
          <a:bodyPr/>
          <a:lstStyle/>
          <a:p>
            <a:r>
              <a:rPr lang="ru-RU" sz="2400" dirty="0" smtClean="0"/>
              <a:t>Курсът </a:t>
            </a:r>
            <a:r>
              <a:rPr lang="ru-RU" sz="2400" dirty="0"/>
              <a:t>„ИКТ в </a:t>
            </a:r>
            <a:r>
              <a:rPr lang="ru-RU" sz="2400" dirty="0" smtClean="0"/>
              <a:t>образованието“ </a:t>
            </a:r>
            <a:r>
              <a:rPr lang="ru-RU" sz="2400" dirty="0"/>
              <a:t>е бакалавърски курс по специалността „Неформално образование“ </a:t>
            </a:r>
            <a:r>
              <a:rPr lang="ru-RU" sz="2400" dirty="0" smtClean="0"/>
              <a:t>във Факултета по педагогика.</a:t>
            </a:r>
          </a:p>
          <a:p>
            <a:r>
              <a:rPr lang="ru-RU" sz="2400" dirty="0" smtClean="0"/>
              <a:t>Оценката </a:t>
            </a:r>
            <a:r>
              <a:rPr lang="ru-RU" sz="2400" dirty="0"/>
              <a:t>на студентите във версията на курса лице в лице </a:t>
            </a:r>
            <a:r>
              <a:rPr lang="ru-RU" sz="2400" dirty="0" smtClean="0"/>
              <a:t>включва разработването </a:t>
            </a:r>
            <a:r>
              <a:rPr lang="ru-RU" sz="2400" dirty="0"/>
              <a:t>на групов проект по определена тема от съдържанието на курса, който се представя </a:t>
            </a:r>
            <a:r>
              <a:rPr lang="ru-RU" sz="2400" dirty="0" smtClean="0"/>
              <a:t>пред целия курс с </a:t>
            </a:r>
            <a:r>
              <a:rPr lang="ru-RU" sz="2400" dirty="0"/>
              <a:t>помощта на </a:t>
            </a:r>
            <a:r>
              <a:rPr lang="ru-RU" sz="2400" dirty="0" smtClean="0"/>
              <a:t>Power</a:t>
            </a:r>
            <a:r>
              <a:rPr lang="en-US" sz="2400" dirty="0" smtClean="0"/>
              <a:t>P</a:t>
            </a:r>
            <a:r>
              <a:rPr lang="ru-RU" sz="2400" dirty="0" smtClean="0"/>
              <a:t>oint </a:t>
            </a:r>
            <a:r>
              <a:rPr lang="ru-RU" sz="2400" dirty="0"/>
              <a:t>презентация и </a:t>
            </a:r>
            <a:r>
              <a:rPr lang="ru-RU" sz="2400" dirty="0" smtClean="0"/>
              <a:t>финален </a:t>
            </a:r>
            <a:r>
              <a:rPr lang="ru-RU" sz="2400" dirty="0"/>
              <a:t>писмен изпит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В онлайн версията на курса </a:t>
            </a:r>
            <a:r>
              <a:rPr lang="ru-RU" sz="2400" dirty="0" smtClean="0"/>
              <a:t>са интегрирани </a:t>
            </a:r>
            <a:r>
              <a:rPr lang="ru-RU" sz="2400" dirty="0"/>
              <a:t>учебни задачи </a:t>
            </a:r>
            <a:r>
              <a:rPr lang="ru-RU" sz="2400" dirty="0" smtClean="0"/>
              <a:t>всяка седмица (текущо оценяване), така че студентите да </a:t>
            </a:r>
            <a:r>
              <a:rPr lang="ru-RU" sz="2400" dirty="0"/>
              <a:t>получават обратна връзка </a:t>
            </a:r>
            <a:r>
              <a:rPr lang="ru-RU" sz="2400" dirty="0" smtClean="0"/>
              <a:t>(формираща </a:t>
            </a:r>
            <a:r>
              <a:rPr lang="ru-RU" sz="2400" dirty="0"/>
              <a:t>оценка) или оценка </a:t>
            </a:r>
            <a:r>
              <a:rPr lang="ru-RU" sz="2400" dirty="0" smtClean="0"/>
              <a:t>за изпълнение </a:t>
            </a:r>
            <a:r>
              <a:rPr lang="ru-RU" sz="2400" dirty="0"/>
              <a:t>на задачите всяка седмица (обобщаваща оценка</a:t>
            </a:r>
            <a:r>
              <a:rPr lang="ru-RU" sz="2400" dirty="0" smtClean="0"/>
              <a:t>). Резултатите </a:t>
            </a:r>
            <a:r>
              <a:rPr lang="ru-RU" sz="2400" dirty="0"/>
              <a:t>от груповия проект бяха демонстрирани във виртуална класна стая от всеки член на групата, а писменият изпит се проведе в </a:t>
            </a:r>
            <a:r>
              <a:rPr lang="ru-RU" sz="2400" dirty="0" smtClean="0"/>
              <a:t>MOODLE </a:t>
            </a:r>
            <a:r>
              <a:rPr lang="ru-RU" sz="2400" dirty="0"/>
              <a:t>в реално време.</a:t>
            </a:r>
            <a:endParaRPr lang="ru-RU" sz="2400" dirty="0" smtClean="0"/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97197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Използвани инструменти на MOODLE за реализиране на текущо и формиращо оценяване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Виртуална класна стая в </a:t>
            </a:r>
            <a:r>
              <a:rPr lang="en-US" dirty="0" smtClean="0"/>
              <a:t>Big Blue Button</a:t>
            </a:r>
          </a:p>
          <a:p>
            <a:r>
              <a:rPr lang="bg-BG" dirty="0" smtClean="0"/>
              <a:t>Форуми</a:t>
            </a:r>
            <a:endParaRPr lang="en-US" dirty="0" smtClean="0"/>
          </a:p>
          <a:p>
            <a:r>
              <a:rPr lang="bg-BG" dirty="0" smtClean="0"/>
              <a:t>Речници</a:t>
            </a:r>
            <a:endParaRPr lang="en-US" dirty="0" smtClean="0"/>
          </a:p>
          <a:p>
            <a:r>
              <a:rPr lang="bg-BG" dirty="0" smtClean="0"/>
              <a:t>Задания</a:t>
            </a:r>
          </a:p>
          <a:p>
            <a:r>
              <a:rPr lang="bg-BG" dirty="0" smtClean="0"/>
              <a:t>Тестове</a:t>
            </a:r>
          </a:p>
        </p:txBody>
      </p:sp>
      <p:pic>
        <p:nvPicPr>
          <p:cNvPr id="1026" name="Picture 2" descr="New in Moodle 2.4: ICONS | LMSPulse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021" y="2399808"/>
            <a:ext cx="3610174" cy="328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's new in Moodle 2.4? | Glyndwr Moodle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913" y="1613563"/>
            <a:ext cx="1852744" cy="449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93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2138" y="1855625"/>
            <a:ext cx="5537662" cy="4609569"/>
          </a:xfrm>
        </p:spPr>
        <p:txBody>
          <a:bodyPr/>
          <a:lstStyle/>
          <a:p>
            <a:r>
              <a:rPr lang="ru-RU" sz="2400" dirty="0" smtClean="0"/>
              <a:t>За </a:t>
            </a:r>
            <a:r>
              <a:rPr lang="ru-RU" sz="2400" dirty="0"/>
              <a:t>индивидуално текущо оценяване на </a:t>
            </a:r>
            <a:r>
              <a:rPr lang="ru-RU" sz="2400" dirty="0" smtClean="0"/>
              <a:t>студентите </a:t>
            </a:r>
            <a:r>
              <a:rPr lang="ru-RU" sz="2400" dirty="0"/>
              <a:t>с оценки от преподавател бяха </a:t>
            </a:r>
            <a:r>
              <a:rPr lang="ru-RU" sz="2400" dirty="0" smtClean="0"/>
              <a:t>използвани седмични задачи с текущо оценяване. </a:t>
            </a:r>
            <a:r>
              <a:rPr lang="ru-RU" sz="2400" dirty="0"/>
              <a:t>Тези дейности бяха проведени в модул „Задание“ и всеки студент беше индивидуално оценен в </a:t>
            </a:r>
            <a:r>
              <a:rPr lang="ru-RU" sz="2400" dirty="0" smtClean="0"/>
              <a:t>MOODLE.</a:t>
            </a:r>
          </a:p>
          <a:p>
            <a:r>
              <a:rPr lang="ru-RU" sz="2400" dirty="0"/>
              <a:t>В заданието за качване на окончателен курсов проект (доклад и презентация) - всеки обучаван получи обратна връзка от </a:t>
            </a:r>
            <a:r>
              <a:rPr lang="ru-RU" sz="2400" dirty="0" smtClean="0"/>
              <a:t>преподавателите </a:t>
            </a:r>
            <a:r>
              <a:rPr lang="ru-RU" sz="2400" dirty="0"/>
              <a:t>с възможност да подобри изпълнението на </a:t>
            </a:r>
            <a:r>
              <a:rPr lang="ru-RU" sz="2400" dirty="0" smtClean="0"/>
              <a:t>курсовия си </a:t>
            </a:r>
            <a:r>
              <a:rPr lang="ru-RU" sz="2400" dirty="0"/>
              <a:t>проект.</a:t>
            </a:r>
            <a:endParaRPr lang="bg-BG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26747" y="1613563"/>
            <a:ext cx="5181600" cy="5044814"/>
          </a:xfrm>
        </p:spPr>
        <p:txBody>
          <a:bodyPr/>
          <a:lstStyle/>
          <a:p>
            <a:r>
              <a:rPr lang="ru-RU" sz="2400" dirty="0" smtClean="0"/>
              <a:t>За </a:t>
            </a:r>
            <a:r>
              <a:rPr lang="ru-RU" sz="2400" dirty="0"/>
              <a:t>индивидуално </a:t>
            </a:r>
            <a:r>
              <a:rPr lang="ru-RU" sz="2400" dirty="0" smtClean="0"/>
              <a:t>текущо </a:t>
            </a:r>
            <a:r>
              <a:rPr lang="ru-RU" sz="2400" dirty="0"/>
              <a:t>оценяване </a:t>
            </a:r>
            <a:r>
              <a:rPr lang="ru-RU" sz="2400" dirty="0" smtClean="0"/>
              <a:t>са </a:t>
            </a:r>
            <a:r>
              <a:rPr lang="ru-RU" sz="2400" dirty="0"/>
              <a:t>използвани модулите Quiz и Dictionary in Moodle. Всички </a:t>
            </a:r>
            <a:r>
              <a:rPr lang="ru-RU" sz="2400" dirty="0" smtClean="0"/>
              <a:t>те </a:t>
            </a:r>
            <a:r>
              <a:rPr lang="ru-RU" sz="2400" dirty="0"/>
              <a:t>бяха оценени от преподаватели. </a:t>
            </a:r>
            <a:endParaRPr lang="ru-RU" sz="2400" dirty="0" smtClean="0"/>
          </a:p>
          <a:p>
            <a:r>
              <a:rPr lang="ru-RU" sz="2400" dirty="0" smtClean="0"/>
              <a:t>Във </a:t>
            </a:r>
            <a:r>
              <a:rPr lang="ru-RU" sz="2400" dirty="0"/>
              <a:t>форума се проведе </a:t>
            </a:r>
            <a:r>
              <a:rPr lang="ru-RU" sz="2400" dirty="0" smtClean="0"/>
              <a:t>взаимно оценяване </a:t>
            </a:r>
            <a:r>
              <a:rPr lang="ru-RU" sz="2400" dirty="0"/>
              <a:t>на плакати за образователни предимства на </a:t>
            </a:r>
            <a:r>
              <a:rPr lang="ru-RU" sz="2400" dirty="0" smtClean="0"/>
              <a:t>ИКТ. </a:t>
            </a:r>
            <a:r>
              <a:rPr lang="ru-RU" sz="2400" dirty="0"/>
              <a:t>Критериите за </a:t>
            </a:r>
            <a:r>
              <a:rPr lang="ru-RU" sz="2400" dirty="0" smtClean="0"/>
              <a:t>взаимно оценяване </a:t>
            </a:r>
            <a:r>
              <a:rPr lang="ru-RU" sz="2400" dirty="0"/>
              <a:t>от </a:t>
            </a:r>
            <a:r>
              <a:rPr lang="ru-RU" sz="2400" dirty="0" smtClean="0"/>
              <a:t>преподавателите.</a:t>
            </a:r>
          </a:p>
          <a:p>
            <a:r>
              <a:rPr lang="ru-RU" sz="2400" dirty="0"/>
              <a:t>В</a:t>
            </a:r>
            <a:r>
              <a:rPr lang="ru-RU" sz="2400" dirty="0" smtClean="0"/>
              <a:t>сички </a:t>
            </a:r>
            <a:r>
              <a:rPr lang="ru-RU" sz="2400" dirty="0"/>
              <a:t>оценки от </a:t>
            </a:r>
            <a:r>
              <a:rPr lang="ru-RU" sz="2400" dirty="0" smtClean="0"/>
              <a:t>текущото </a:t>
            </a:r>
            <a:r>
              <a:rPr lang="ru-RU" sz="2400" dirty="0"/>
              <a:t>оценяване формират 30% от </a:t>
            </a:r>
            <a:r>
              <a:rPr lang="ru-RU" sz="2400" dirty="0" smtClean="0"/>
              <a:t>финалната </a:t>
            </a:r>
            <a:r>
              <a:rPr lang="ru-RU" sz="2400" dirty="0"/>
              <a:t>оценка за курса</a:t>
            </a:r>
            <a:endParaRPr lang="bg-BG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 dirty="0" smtClean="0"/>
              <a:t>Използвани инструменти на </a:t>
            </a:r>
            <a:r>
              <a:rPr lang="en-US" sz="4000" dirty="0" smtClean="0"/>
              <a:t>MOODLE</a:t>
            </a:r>
            <a:r>
              <a:rPr lang="bg-BG" sz="4000" dirty="0" smtClean="0"/>
              <a:t> за реализиране на </a:t>
            </a:r>
            <a:r>
              <a:rPr lang="ru-RU" sz="4000" dirty="0"/>
              <a:t>текущо и формиращо оценяване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240130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930" y="1023582"/>
            <a:ext cx="9198320" cy="2368418"/>
          </a:xfrm>
        </p:spPr>
        <p:txBody>
          <a:bodyPr/>
          <a:lstStyle/>
          <a:p>
            <a:r>
              <a:rPr lang="bg-BG" sz="4400" dirty="0"/>
              <a:t>Студентски нагласи към текущото оценяване в трансформирания онлайн курс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3508" y="3652754"/>
            <a:ext cx="9206742" cy="1109662"/>
          </a:xfrm>
        </p:spPr>
        <p:txBody>
          <a:bodyPr/>
          <a:lstStyle/>
          <a:p>
            <a:r>
              <a:rPr lang="bg-BG" i="1" dirty="0" smtClean="0"/>
              <a:t>Анонимно анкетно проучване, проведено по електронен път (</a:t>
            </a:r>
            <a:r>
              <a:rPr lang="en-US" i="1" dirty="0" smtClean="0"/>
              <a:t>Survey Monkey</a:t>
            </a:r>
            <a:r>
              <a:rPr lang="bg-BG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9039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</TotalTime>
  <Words>2196</Words>
  <Application>Microsoft Office PowerPoint</Application>
  <PresentationFormat>Widescreen</PresentationFormat>
  <Paragraphs>244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Интегриране на текущо оценяване в онлайн курс като механизъм за по-плавен преход от традиционно към дистанционно обучение</vt:lpstr>
      <vt:lpstr>Предизвикателства пред висшето образование</vt:lpstr>
      <vt:lpstr>Модел на курс с интегрирано текущо и формиращо оценяване</vt:lpstr>
      <vt:lpstr>Текущо оценяване – свързани теоретични концепции и педагогически предимства</vt:lpstr>
      <vt:lpstr>Формиращо и сумативно оценяване</vt:lpstr>
      <vt:lpstr>Електронното оценяване в смесени и изцяло електронни курсове</vt:lpstr>
      <vt:lpstr>Използвани инструменти на MOODLE за реализиране на текущо и формиращо оценяване</vt:lpstr>
      <vt:lpstr>Използвани инструменти на MOODLE за реализиране на текущо и формиращо оценяване</vt:lpstr>
      <vt:lpstr>Студентски нагласи към текущото оценяване в трансформирания онлайн курс</vt:lpstr>
      <vt:lpstr>Отговори на въпрос „Имахте ли проблеми с достъпа до интернет с образователна цел през летния семестър?“</vt:lpstr>
      <vt:lpstr> Отговори на въпрос „Срещали ли сте трудности при отваряне и преглеждане на електронни учебни материали?“</vt:lpstr>
      <vt:lpstr> Отговори на въпрос „Влияе ли получаването на оценки и обратна връзка от преподавателите през семестъра върху вашите резултати от обучението и в какво отношение?“</vt:lpstr>
      <vt:lpstr>Обратна връзка в Задание</vt:lpstr>
      <vt:lpstr>Обратна връзка във Форум</vt:lpstr>
      <vt:lpstr>Кратки е-съобщения</vt:lpstr>
      <vt:lpstr>Отговори на въпрос „Моля, изразете своето съгласие/несъгласие със следните положителни аспекти на електронното оценяване“</vt:lpstr>
      <vt:lpstr>Отговори на въпрос „Кои от следните предимства смятате, че има електронното обучение пред традиционното?“</vt:lpstr>
      <vt:lpstr>Отговори на въпрос „Кои от следните недостатъци смятате, че има електронното обучение в сравнение с традиционното?“</vt:lpstr>
      <vt:lpstr>Отговори на въпрос „Смятате ли, че лекциите във виртуална класна стая (Big Blue Button) ви помагат да се подготвите за текущите учебни дейности и за последния изпит?“</vt:lpstr>
      <vt:lpstr>Изводи</vt:lpstr>
      <vt:lpstr>Изводи</vt:lpstr>
      <vt:lpstr>Благодарности</vt:lpstr>
      <vt:lpstr>Библиография</vt:lpstr>
      <vt:lpstr>Библиография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Gorok</dc:creator>
  <cp:lastModifiedBy>USER</cp:lastModifiedBy>
  <cp:revision>245</cp:revision>
  <dcterms:created xsi:type="dcterms:W3CDTF">2016-03-29T08:52:53Z</dcterms:created>
  <dcterms:modified xsi:type="dcterms:W3CDTF">2020-12-22T10:47:56Z</dcterms:modified>
</cp:coreProperties>
</file>