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5" r:id="rId17"/>
    <p:sldId id="271" r:id="rId18"/>
    <p:sldId id="272" r:id="rId19"/>
    <p:sldId id="273" r:id="rId20"/>
    <p:sldId id="274" r:id="rId21"/>
    <p:sldId id="276" r:id="rId22"/>
    <p:sldId id="277" r:id="rId23"/>
    <p:sldId id="278" r:id="rId24"/>
    <p:sldId id="280" r:id="rId25"/>
    <p:sldId id="27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AE23AF-CD55-4AAE-8597-C829A470D69B}"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371719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AE23AF-CD55-4AAE-8597-C829A470D69B}"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723979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AE23AF-CD55-4AAE-8597-C829A470D69B}"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6F0AC2-BB8F-4D23-8CB2-4F780F8405AE}"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9945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2AE23AF-CD55-4AAE-8597-C829A470D69B}"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2161873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2AE23AF-CD55-4AAE-8597-C829A470D69B}"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6F0AC2-BB8F-4D23-8CB2-4F780F8405AE}"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28939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2AE23AF-CD55-4AAE-8597-C829A470D69B}"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1328643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AE23AF-CD55-4AAE-8597-C829A470D69B}"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2911392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AE23AF-CD55-4AAE-8597-C829A470D69B}"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2891671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AE23AF-CD55-4AAE-8597-C829A470D69B}"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278617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AE23AF-CD55-4AAE-8597-C829A470D69B}"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277006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AE23AF-CD55-4AAE-8597-C829A470D69B}"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3934519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AE23AF-CD55-4AAE-8597-C829A470D69B}" type="datetimeFigureOut">
              <a:rPr lang="en-US" smtClean="0"/>
              <a:t>11/26/2020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1113022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AE23AF-CD55-4AAE-8597-C829A470D69B}" type="datetimeFigureOut">
              <a:rPr lang="en-US" smtClean="0"/>
              <a:t>11/26/2020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68299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AE23AF-CD55-4AAE-8597-C829A470D69B}" type="datetimeFigureOut">
              <a:rPr lang="en-US" smtClean="0"/>
              <a:t>11/26/2020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115246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2AE23AF-CD55-4AAE-8597-C829A470D69B}"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949739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2AE23AF-CD55-4AAE-8597-C829A470D69B}"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6F0AC2-BB8F-4D23-8CB2-4F780F8405AE}" type="slidenum">
              <a:rPr lang="en-US" smtClean="0"/>
              <a:t>‹#›</a:t>
            </a:fld>
            <a:endParaRPr lang="en-US"/>
          </a:p>
        </p:txBody>
      </p:sp>
    </p:spTree>
    <p:extLst>
      <p:ext uri="{BB962C8B-B14F-4D97-AF65-F5344CB8AC3E}">
        <p14:creationId xmlns:p14="http://schemas.microsoft.com/office/powerpoint/2010/main" val="1147462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2AE23AF-CD55-4AAE-8597-C829A470D69B}" type="datetimeFigureOut">
              <a:rPr lang="en-US" smtClean="0"/>
              <a:t>11/26/2020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16F0AC2-BB8F-4D23-8CB2-4F780F8405AE}" type="slidenum">
              <a:rPr lang="en-US" smtClean="0"/>
              <a:t>‹#›</a:t>
            </a:fld>
            <a:endParaRPr lang="en-US"/>
          </a:p>
        </p:txBody>
      </p:sp>
    </p:spTree>
    <p:extLst>
      <p:ext uri="{BB962C8B-B14F-4D97-AF65-F5344CB8AC3E}">
        <p14:creationId xmlns:p14="http://schemas.microsoft.com/office/powerpoint/2010/main" val="86013469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bg-BG" sz="2800" b="1" dirty="0">
                <a:latin typeface="Times New Roman" panose="02020603050405020304" pitchFamily="18" charset="0"/>
                <a:ea typeface="Calibri" panose="020F0502020204030204" pitchFamily="34" charset="0"/>
              </a:rPr>
              <a:t>Научноизследователски проект, финансиран от ФНИ при СУ „Св. Кл. Охридски“ през 2020 г., на тема:</a:t>
            </a:r>
            <a:br>
              <a:rPr lang="bg-BG" sz="2800" b="1" dirty="0">
                <a:latin typeface="Times New Roman" panose="02020603050405020304" pitchFamily="18" charset="0"/>
                <a:ea typeface="Calibri" panose="020F0502020204030204" pitchFamily="34" charset="0"/>
              </a:rPr>
            </a:br>
            <a:r>
              <a:rPr lang="bg-BG" sz="2800" b="1" dirty="0">
                <a:latin typeface="Times New Roman" panose="02020603050405020304" pitchFamily="18" charset="0"/>
                <a:ea typeface="Calibri" panose="020F0502020204030204" pitchFamily="34" charset="0"/>
              </a:rPr>
              <a:t>Равнище на </a:t>
            </a:r>
            <a:r>
              <a:rPr lang="bg-BG" sz="2800" b="1" dirty="0" err="1">
                <a:latin typeface="Times New Roman" panose="02020603050405020304" pitchFamily="18" charset="0"/>
                <a:ea typeface="Calibri" panose="020F0502020204030204" pitchFamily="34" charset="0"/>
              </a:rPr>
              <a:t>формираност</a:t>
            </a:r>
            <a:r>
              <a:rPr lang="bg-BG" sz="2800" b="1" dirty="0">
                <a:latin typeface="Times New Roman" panose="02020603050405020304" pitchFamily="18" charset="0"/>
                <a:ea typeface="Calibri" panose="020F0502020204030204" pitchFamily="34" charset="0"/>
              </a:rPr>
              <a:t> на социокултурните и социолингвистичните компетентности у учениците в начална училищна възраст чрез обучението по български език и литература</a:t>
            </a:r>
            <a:endParaRPr lang="en-US" sz="2800" b="1" dirty="0"/>
          </a:p>
        </p:txBody>
      </p:sp>
      <p:sp>
        <p:nvSpPr>
          <p:cNvPr id="3" name="Subtitle 2"/>
          <p:cNvSpPr>
            <a:spLocks noGrp="1"/>
          </p:cNvSpPr>
          <p:nvPr>
            <p:ph type="subTitle" idx="1"/>
          </p:nvPr>
        </p:nvSpPr>
        <p:spPr>
          <a:xfrm>
            <a:off x="2589213" y="5273336"/>
            <a:ext cx="8915399" cy="630326"/>
          </a:xfrm>
        </p:spPr>
        <p:txBody>
          <a:bodyPr>
            <a:normAutofit fontScale="85000" lnSpcReduction="10000"/>
          </a:bodyPr>
          <a:lstStyle/>
          <a:p>
            <a:r>
              <a:rPr lang="ru-RU" b="1" dirty="0"/>
              <a:t>Проф. </a:t>
            </a:r>
            <a:r>
              <a:rPr lang="ru-RU" b="1" dirty="0" err="1"/>
              <a:t>Дпн</a:t>
            </a:r>
            <a:r>
              <a:rPr lang="ru-RU" b="1" dirty="0"/>
              <a:t> Нели Иванова </a:t>
            </a:r>
            <a:r>
              <a:rPr lang="ru-RU" dirty="0"/>
              <a:t>– </a:t>
            </a:r>
          </a:p>
          <a:p>
            <a:r>
              <a:rPr lang="ru-RU" dirty="0" err="1"/>
              <a:t>ръководител</a:t>
            </a:r>
            <a:r>
              <a:rPr lang="ru-RU" dirty="0"/>
              <a:t> на проекта</a:t>
            </a:r>
          </a:p>
          <a:p>
            <a:endParaRPr lang="en-US" dirty="0"/>
          </a:p>
        </p:txBody>
      </p:sp>
    </p:spTree>
    <p:extLst>
      <p:ext uri="{BB962C8B-B14F-4D97-AF65-F5344CB8AC3E}">
        <p14:creationId xmlns:p14="http://schemas.microsoft.com/office/powerpoint/2010/main" val="86159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8874" y="424784"/>
            <a:ext cx="8534400" cy="1025193"/>
          </a:xfrm>
        </p:spPr>
        <p:txBody>
          <a:bodyPr>
            <a:normAutofit fontScale="90000"/>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a:xfrm>
            <a:off x="749526" y="2063931"/>
            <a:ext cx="8534400" cy="4039811"/>
          </a:xfrm>
        </p:spPr>
        <p:txBody>
          <a:bodyPr>
            <a:normAutofit/>
          </a:bodyPr>
          <a:lstStyle/>
          <a:p>
            <a:r>
              <a:rPr lang="ru-RU" dirty="0"/>
              <a:t>Най-големи затруднения, според учителите, учениците срещат при образуването на различни по цел на изказване и по състав изречения в зависимост от комуникативната ситуация. Аналогично е и мнението на родителите. </a:t>
            </a:r>
            <a:endParaRPr lang="en-US" dirty="0"/>
          </a:p>
          <a:p>
            <a:r>
              <a:rPr lang="ru-RU" dirty="0"/>
              <a:t>Най-голям процент от учителите са посочили като избор от предпочитаните от тях дейности за формирането на социолингвистичните компетентности у учениците, че използват написването на поздравителна картичка, писмо или покана по повод конкретно събитие или празник, провеждането на различни видове диалози, написването на преразказ или разказ по серия от картини, по описание, по преживяно, по словесна опора, писане на текст под диктовка в съответствие с изучените правописни правила, редактиране на свой или чужд текст. </a:t>
            </a:r>
            <a:endParaRPr lang="en-US" dirty="0"/>
          </a:p>
        </p:txBody>
      </p:sp>
    </p:spTree>
    <p:extLst>
      <p:ext uri="{BB962C8B-B14F-4D97-AF65-F5344CB8AC3E}">
        <p14:creationId xmlns:p14="http://schemas.microsoft.com/office/powerpoint/2010/main" val="837044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995" y="535577"/>
            <a:ext cx="8534400" cy="1162594"/>
          </a:xfrm>
        </p:spPr>
        <p:txBody>
          <a:bodyPr>
            <a:normAutofit fontScale="90000"/>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a:xfrm>
            <a:off x="801778" y="1931851"/>
            <a:ext cx="8534400" cy="4495075"/>
          </a:xfrm>
        </p:spPr>
        <p:txBody>
          <a:bodyPr>
            <a:normAutofit/>
          </a:bodyPr>
          <a:lstStyle/>
          <a:p>
            <a:r>
              <a:rPr lang="ru-RU" dirty="0"/>
              <a:t>В отговор на същия въпрос  най-висок процент от родителите са посочили диктовката, следвани от избора на задачите за озаглавяване на текст, преразказ на съдържанието на откъс от повествователен текст, от уместната употреба на езикови и неезикови средства (жестове, мимики) според комуникативната ситуация, от задачите за съставяне на различни по цел на изказване изречения в зависимост от комуникативната ситуация. </a:t>
            </a:r>
          </a:p>
          <a:p>
            <a:r>
              <a:rPr lang="ru-RU" dirty="0"/>
              <a:t>Прави впечатление, че </a:t>
            </a:r>
            <a:r>
              <a:rPr lang="ru-RU" i="1" dirty="0" err="1"/>
              <a:t>има</a:t>
            </a:r>
            <a:r>
              <a:rPr lang="ru-RU" i="1" dirty="0"/>
              <a:t> известно </a:t>
            </a:r>
            <a:r>
              <a:rPr lang="ru-RU" i="1" dirty="0" err="1"/>
              <a:t>разминаване</a:t>
            </a:r>
            <a:r>
              <a:rPr lang="ru-RU" i="1" dirty="0"/>
              <a:t> в мнението на учителите и родителите по отношение на преценката им за равнището на формираност на социолингвистичните компетентности на учениците. </a:t>
            </a:r>
            <a:endParaRPr lang="en-US" i="1" dirty="0"/>
          </a:p>
        </p:txBody>
      </p:sp>
    </p:spTree>
    <p:extLst>
      <p:ext uri="{BB962C8B-B14F-4D97-AF65-F5344CB8AC3E}">
        <p14:creationId xmlns:p14="http://schemas.microsoft.com/office/powerpoint/2010/main" val="162688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240" y="321734"/>
            <a:ext cx="8534400" cy="1089055"/>
          </a:xfrm>
        </p:spPr>
        <p:txBody>
          <a:bodyPr>
            <a:normAutofit fontScale="90000"/>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a:xfrm>
            <a:off x="775652" y="1828801"/>
            <a:ext cx="8534400" cy="4379444"/>
          </a:xfrm>
        </p:spPr>
        <p:txBody>
          <a:bodyPr>
            <a:normAutofit/>
          </a:bodyPr>
          <a:lstStyle/>
          <a:p>
            <a:r>
              <a:rPr lang="ru-RU" dirty="0"/>
              <a:t>Учителите считат, че са по-скоро съгласни, че са успели да формират успешно </a:t>
            </a:r>
            <a:r>
              <a:rPr lang="ru-RU" dirty="0" err="1"/>
              <a:t>социолингвистичните</a:t>
            </a:r>
            <a:r>
              <a:rPr lang="ru-RU" dirty="0"/>
              <a:t> компетентности в съответствие с очакваните резултати от обучението по български език и литература, докато родителите са по-скептично настроени и са по-скоро несъгласни с това твърдение. </a:t>
            </a:r>
          </a:p>
          <a:p>
            <a:r>
              <a:rPr lang="ru-RU" dirty="0"/>
              <a:t>Това своеобразно  разминаване в мненията на началните учители и родителите за равнището на формираност на социолингвистичните компетентности предполага осъществяване на целенасочена съвместна работа между тях и откриване на възможности за обединяване на усилията на двете групи изследвани лица с цел постигане на очакваните резултати от обучението по български език и литература за формиране на компетентностите. </a:t>
            </a:r>
            <a:endParaRPr lang="en-US" dirty="0"/>
          </a:p>
        </p:txBody>
      </p:sp>
    </p:spTree>
    <p:extLst>
      <p:ext uri="{BB962C8B-B14F-4D97-AF65-F5344CB8AC3E}">
        <p14:creationId xmlns:p14="http://schemas.microsoft.com/office/powerpoint/2010/main" val="145371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p:txBody>
          <a:bodyPr>
            <a:normAutofit fontScale="92500" lnSpcReduction="20000"/>
          </a:bodyPr>
          <a:lstStyle/>
          <a:p>
            <a:r>
              <a:rPr lang="ru-RU" dirty="0"/>
              <a:t>По отношение на равнището на формираност на </a:t>
            </a:r>
            <a:r>
              <a:rPr lang="ru-RU" b="1" i="1" dirty="0"/>
              <a:t>социокултурните компетентности </a:t>
            </a:r>
            <a:r>
              <a:rPr lang="ru-RU" dirty="0"/>
              <a:t>прави впечатление, че преобладаващата част от учителите са по-скоро съгласни по отношение на равнището на формираност  на умението на първокласниците да се ориентират в съдържанието на изучаваното литературно или фолклорно произведение, а преобладаващата част от родителите са изцяло съгласни с това твърдение; </a:t>
            </a:r>
            <a:endParaRPr lang="en-US" dirty="0"/>
          </a:p>
          <a:p>
            <a:r>
              <a:rPr lang="ru-RU" dirty="0" err="1"/>
              <a:t>По-скоро</a:t>
            </a:r>
            <a:r>
              <a:rPr lang="ru-RU" dirty="0"/>
              <a:t> съгласни са и учителите, и родителите с твърдението за равнището на формираност на умението у учениците да съставят в устен вид благопожелания, свързани с празничния календар на български народ; </a:t>
            </a:r>
            <a:endParaRPr lang="en-US" dirty="0"/>
          </a:p>
          <a:p>
            <a:r>
              <a:rPr lang="ru-RU" dirty="0"/>
              <a:t>по-скоро са съгласни учителите и родителите и по отношение на равнището на формираност на умението на втокласниците да четат правилно и  с подходяща интонация произведения на различни култури, както и по отношение на умението на учениците да четат с разбиране текст от хартиена страница и дисплей; </a:t>
            </a:r>
            <a:endParaRPr lang="en-US" dirty="0"/>
          </a:p>
        </p:txBody>
      </p:sp>
    </p:spTree>
    <p:extLst>
      <p:ext uri="{BB962C8B-B14F-4D97-AF65-F5344CB8AC3E}">
        <p14:creationId xmlns:p14="http://schemas.microsoft.com/office/powerpoint/2010/main" val="311526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p:txBody>
          <a:bodyPr>
            <a:normAutofit/>
          </a:bodyPr>
          <a:lstStyle/>
          <a:p>
            <a:r>
              <a:rPr lang="ru-RU" dirty="0"/>
              <a:t>учителите са по-скоро съгласни, че у третокласниците е формирано умението за откриване на основни белези на националната си идентичност в самостоятелно прочетени литературни и фолклорни произведения, докато преобладаващата част от родителите са по-скоро несъгласни;</a:t>
            </a:r>
            <a:endParaRPr lang="en-US" dirty="0"/>
          </a:p>
          <a:p>
            <a:r>
              <a:rPr lang="ru-RU" dirty="0"/>
              <a:t> аналогична е ситуацията и по отношение на равнището на формираност на умението на учениците да разбират прочетеното от детски списания, енциклопедии, достъпна информация от интернет; </a:t>
            </a:r>
            <a:endParaRPr lang="en-US" dirty="0"/>
          </a:p>
          <a:p>
            <a:r>
              <a:rPr lang="ru-RU" dirty="0"/>
              <a:t>по този начин мислят и учителите и родителите на третокласниците и по отношение на равнището на формираност на умението им да интерпретират текста на литературни и фолклорни произведения чрез участие в екипна дейност на игрови и сценични форми; </a:t>
            </a:r>
            <a:endParaRPr lang="en-US" dirty="0"/>
          </a:p>
        </p:txBody>
      </p:sp>
    </p:spTree>
    <p:extLst>
      <p:ext uri="{BB962C8B-B14F-4D97-AF65-F5344CB8AC3E}">
        <p14:creationId xmlns:p14="http://schemas.microsoft.com/office/powerpoint/2010/main" val="398503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p:txBody>
          <a:bodyPr/>
          <a:lstStyle/>
          <a:p>
            <a:r>
              <a:rPr lang="ru-RU" dirty="0"/>
              <a:t>по-скоро съгласни са учителите и родителите на четвъртокласниците по отношение на равнището на формираност на умението им да откриват белези на културна различност в изучавани литературни произведени</a:t>
            </a:r>
            <a:r>
              <a:rPr lang="bg-BG" dirty="0"/>
              <a:t>я</a:t>
            </a:r>
            <a:r>
              <a:rPr lang="ru-RU" dirty="0"/>
              <a:t>; </a:t>
            </a:r>
          </a:p>
          <a:p>
            <a:r>
              <a:rPr lang="ru-RU" dirty="0"/>
              <a:t>по-скоро съгласни са, че е формирано умението у четвъртокласниците да съставят писмен текст с помощта на словесна или визуална опора във връзка с изучавано литературно или фолклорно произведение, докато родителите са по-скоро несъгласни с това твърдение.</a:t>
            </a:r>
            <a:endParaRPr lang="en-US" dirty="0"/>
          </a:p>
        </p:txBody>
      </p:sp>
    </p:spTree>
    <p:extLst>
      <p:ext uri="{BB962C8B-B14F-4D97-AF65-F5344CB8AC3E}">
        <p14:creationId xmlns:p14="http://schemas.microsoft.com/office/powerpoint/2010/main" val="354442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p:txBody>
          <a:bodyPr/>
          <a:lstStyle/>
          <a:p>
            <a:r>
              <a:rPr lang="ru-RU" dirty="0"/>
              <a:t>И тук се забелязват известни разминавания в мненията на учителите и родителите по отношение на равнището на формираност на социокултурните компетентности на учениците. </a:t>
            </a:r>
          </a:p>
          <a:p>
            <a:r>
              <a:rPr lang="ru-RU" dirty="0"/>
              <a:t>По някои от изброените показатели родителите са по-скоро несъгласни, че са постигнати очакваните резултати от обучението по български език и литература в контекста на формирането на тези компетентности, за разлика от учителите, които отбелязват, че са по-скоро съгласни, че те са формирани в съответствие с очакваните резултати. </a:t>
            </a:r>
            <a:endParaRPr lang="en-US" dirty="0"/>
          </a:p>
        </p:txBody>
      </p:sp>
    </p:spTree>
    <p:extLst>
      <p:ext uri="{BB962C8B-B14F-4D97-AF65-F5344CB8AC3E}">
        <p14:creationId xmlns:p14="http://schemas.microsoft.com/office/powerpoint/2010/main" val="4166137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p:txBody>
          <a:bodyPr>
            <a:normAutofit/>
          </a:bodyPr>
          <a:lstStyle/>
          <a:p>
            <a:r>
              <a:rPr lang="ru-RU" dirty="0"/>
              <a:t>По отношение на провежданите съвместни дейности с родителите с цел формиране на социолингвистичните и социокултурните компетентности у учениците, преобладаващата част от учителите са избрали - като предпочитани и даващи добър резултат, организирането и приготвянето на продукти за базар за Коледа, за Великден, следвани от избора на беседа с родител, баба или дядо, за конкретен празник, свързан с културата, традициите и обичаите на българския народ, на следващо място е избрано изготвянето и представянето на родословно дърво, след това - среща с родители, които четат различни произведения (приказки, басни и др.), използване на интернет или презентации за празници или обичаи на други народи. </a:t>
            </a:r>
            <a:endParaRPr lang="en-US" dirty="0"/>
          </a:p>
        </p:txBody>
      </p:sp>
    </p:spTree>
    <p:extLst>
      <p:ext uri="{BB962C8B-B14F-4D97-AF65-F5344CB8AC3E}">
        <p14:creationId xmlns:p14="http://schemas.microsoft.com/office/powerpoint/2010/main" val="2980334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p:txBody>
          <a:bodyPr/>
          <a:lstStyle/>
          <a:p>
            <a:r>
              <a:rPr lang="ru-RU" dirty="0"/>
              <a:t>Родителите посочват, че най-честите съвместни дейности, в които те участват заедно с учителите на своите деца, са подготовката и участието в базари за Коледа, за Великден и др.; следвани от избрания отговор - изготвяне на плакати, презентации или колажи за културата и традициите на други етноси, след това е избраният от тях отговор, свързан с организирането на разнообразни празници, събития и мероприятия, свързани с празничния календар на българския народ, следвани от  посочилите четенето на избрани художествени произведения пред класа, и една малка част, отбелязали като отговор, че не участват в такива дейности. </a:t>
            </a:r>
            <a:endParaRPr lang="en-US" dirty="0"/>
          </a:p>
        </p:txBody>
      </p:sp>
    </p:spTree>
    <p:extLst>
      <p:ext uri="{BB962C8B-B14F-4D97-AF65-F5344CB8AC3E}">
        <p14:creationId xmlns:p14="http://schemas.microsoft.com/office/powerpoint/2010/main" val="246378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p:txBody>
          <a:bodyPr/>
          <a:lstStyle/>
          <a:p>
            <a:r>
              <a:rPr lang="ru-RU" dirty="0"/>
              <a:t>Както се вижда от получените от анкетното проучване резултати, тук отговорите на двете изследвани групи са много близки. </a:t>
            </a:r>
          </a:p>
          <a:p>
            <a:r>
              <a:rPr lang="ru-RU" dirty="0"/>
              <a:t>Видно е, че родителите с желание се включват в подготовката и провеждането на подобни съвместни дейности, като ранжират предпочитанията си към тях. </a:t>
            </a:r>
            <a:endParaRPr lang="en-US" dirty="0"/>
          </a:p>
        </p:txBody>
      </p:sp>
    </p:spTree>
    <p:extLst>
      <p:ext uri="{BB962C8B-B14F-4D97-AF65-F5344CB8AC3E}">
        <p14:creationId xmlns:p14="http://schemas.microsoft.com/office/powerpoint/2010/main" val="46125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175657"/>
            <a:ext cx="8534400" cy="1280160"/>
          </a:xfrm>
        </p:spPr>
        <p:txBody>
          <a:bodyPr>
            <a:noAutofit/>
          </a:bodyPr>
          <a:lstStyle/>
          <a:p>
            <a:r>
              <a:rPr lang="ru-RU" sz="2400" dirty="0"/>
              <a:t>Формирането на социокултурните и социолингвистичните компетентности у учениците в начална училищна възраст </a:t>
            </a:r>
            <a:endParaRPr lang="en-US" sz="2400" dirty="0"/>
          </a:p>
        </p:txBody>
      </p:sp>
      <p:sp>
        <p:nvSpPr>
          <p:cNvPr id="3" name="Content Placeholder 2"/>
          <p:cNvSpPr>
            <a:spLocks noGrp="1"/>
          </p:cNvSpPr>
          <p:nvPr>
            <p:ph idx="1"/>
          </p:nvPr>
        </p:nvSpPr>
        <p:spPr>
          <a:xfrm>
            <a:off x="684212" y="2573383"/>
            <a:ext cx="8534400" cy="3004457"/>
          </a:xfrm>
        </p:spPr>
        <p:txBody>
          <a:bodyPr>
            <a:normAutofit/>
          </a:bodyPr>
          <a:lstStyle/>
          <a:p>
            <a:endParaRPr lang="ru-RU" dirty="0"/>
          </a:p>
          <a:p>
            <a:r>
              <a:rPr lang="ru-RU" dirty="0"/>
              <a:t>Формирането на социокултурните и социолингвистичните компетентности у учениците в начална училищна възраст се осъществява в процеса на обучението по български език и литература в контекста на очакваните резултати от обучението и формирането на ключовата компетентност – общуване на роден език. </a:t>
            </a:r>
          </a:p>
          <a:p>
            <a:endParaRPr lang="en-US" dirty="0"/>
          </a:p>
        </p:txBody>
      </p:sp>
    </p:spTree>
    <p:extLst>
      <p:ext uri="{BB962C8B-B14F-4D97-AF65-F5344CB8AC3E}">
        <p14:creationId xmlns:p14="http://schemas.microsoft.com/office/powerpoint/2010/main" val="2871833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p:txBody>
          <a:bodyPr>
            <a:normAutofit/>
          </a:bodyPr>
          <a:lstStyle/>
          <a:p>
            <a:r>
              <a:rPr lang="ru-RU" dirty="0"/>
              <a:t>По отношение на избраните от изследваните лица конкретни задачи и дейности, използвани с цел формиране на </a:t>
            </a:r>
            <a:r>
              <a:rPr lang="ru-RU" b="1" i="1" dirty="0"/>
              <a:t>социокултурните компетентности </a:t>
            </a:r>
            <a:r>
              <a:rPr lang="ru-RU" dirty="0"/>
              <a:t>на учениците, най-голям  процент от анкетираните учители са избрали илюстриране на любим епизод от прочетено литературно произведение, следвани от посочилите като отговор - драматизация и сценично представяне на текст на литературно произведение за конкретен български празник, традиция или обичай, след това - обсъждане на произведения от други народи и етноси, следвани от - разказ по картина или по серия от картини, като са избрани и изготвянето на плакат, колаж или презентация, свързани с културата, обичаите и традициите на българския народ.</a:t>
            </a:r>
            <a:endParaRPr lang="en-US" dirty="0"/>
          </a:p>
        </p:txBody>
      </p:sp>
    </p:spTree>
    <p:extLst>
      <p:ext uri="{BB962C8B-B14F-4D97-AF65-F5344CB8AC3E}">
        <p14:creationId xmlns:p14="http://schemas.microsoft.com/office/powerpoint/2010/main" val="374521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p:txBody>
          <a:bodyPr>
            <a:normAutofit lnSpcReduction="10000"/>
          </a:bodyPr>
          <a:lstStyle/>
          <a:p>
            <a:r>
              <a:rPr lang="ru-RU" dirty="0"/>
              <a:t>Най-висок процент на предпочитанията на родителите в отговор на същия въпрос съставляват задачите за устно съставяне на благопожелания, свързани с празничния календар на българския народ, следвани от задачите за разказ по картина или по серия от картини; </a:t>
            </a:r>
          </a:p>
          <a:p>
            <a:r>
              <a:rPr lang="ru-RU" dirty="0"/>
              <a:t>задачите за самостоятелно четене и споделяне на впечатления от прочетеното в детски списания, детски енциклопедии, интернет и др.; </a:t>
            </a:r>
          </a:p>
          <a:p>
            <a:r>
              <a:rPr lang="ru-RU" dirty="0"/>
              <a:t>задачите за възприемане и осмисляне на съдържанието на изучаваното литературно или фолклорно произведение. </a:t>
            </a:r>
          </a:p>
          <a:p>
            <a:r>
              <a:rPr lang="ru-RU" dirty="0"/>
              <a:t>Както се вижда от избраните от двете групи изследвани лица отговори, предпочитанията им се отнасят до различни видове задачи и свързаните с тях дейности – като ранжиране по степен на полезност и резултатност при формиране на социокултурни компетентности. </a:t>
            </a:r>
            <a:endParaRPr lang="en-US" dirty="0"/>
          </a:p>
        </p:txBody>
      </p:sp>
    </p:spTree>
    <p:extLst>
      <p:ext uri="{BB962C8B-B14F-4D97-AF65-F5344CB8AC3E}">
        <p14:creationId xmlns:p14="http://schemas.microsoft.com/office/powerpoint/2010/main" val="337731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p:txBody>
          <a:bodyPr>
            <a:normAutofit lnSpcReduction="10000"/>
          </a:bodyPr>
          <a:lstStyle/>
          <a:p>
            <a:r>
              <a:rPr lang="ru-RU" dirty="0"/>
              <a:t>Диалогът между учителите и родителите, обсъждането на проблемите, свързани с равнището на постигане на очакваните резултати от обучението по български език и литература в контекста на формирането на социолингвистичните и социокултурните компетентности, и изграждането на единна стратегия, биха допринесли за успешното развитие на децата. </a:t>
            </a:r>
          </a:p>
          <a:p>
            <a:r>
              <a:rPr lang="ru-RU" dirty="0"/>
              <a:t>Формирането на ключовата компетентност – </a:t>
            </a:r>
            <a:r>
              <a:rPr lang="ru-RU" i="1" dirty="0"/>
              <a:t>общуване на роден език, </a:t>
            </a:r>
            <a:r>
              <a:rPr lang="ru-RU" dirty="0"/>
              <a:t>както и на комуникативноречевите, социокултурните, социолингвистичните компетентности на учениците чрез обучението по български език и литература в начална училищна възраст в съответствие с очакваните резултати от обучението, са предпоставка за успешната социализация на децата в мултикултурна среда, която е иманентно присъща на новото хилядолетие.</a:t>
            </a:r>
            <a:endParaRPr lang="en-US" dirty="0"/>
          </a:p>
        </p:txBody>
      </p:sp>
    </p:spTree>
    <p:extLst>
      <p:ext uri="{BB962C8B-B14F-4D97-AF65-F5344CB8AC3E}">
        <p14:creationId xmlns:p14="http://schemas.microsoft.com/office/powerpoint/2010/main" val="75538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p:txBody>
          <a:bodyPr/>
          <a:lstStyle/>
          <a:p>
            <a:r>
              <a:rPr lang="ru-RU" dirty="0"/>
              <a:t>Изследванията и проблемите, интерпретирани в </a:t>
            </a:r>
            <a:r>
              <a:rPr lang="ru-RU" dirty="0" err="1"/>
              <a:t>изложението</a:t>
            </a:r>
            <a:r>
              <a:rPr lang="ru-RU" dirty="0"/>
              <a:t> на </a:t>
            </a:r>
            <a:r>
              <a:rPr lang="ru-RU" dirty="0" err="1"/>
              <a:t>презентацията</a:t>
            </a:r>
            <a:r>
              <a:rPr lang="ru-RU" dirty="0"/>
              <a:t>, са финансирани от средствата, отпуснати целево от държавния бюджет на СУ „Св. Климент Охридски” за научни изследвания през 2020 г., по научноизследователски проект на тема: „Равнище на формираност на социокултурните и социолингвистичните компетентности у учениците в начална училищна възраст чрез обучението по български език и литература“, под научното ръководство на проф. дпн Н.Иванова </a:t>
            </a:r>
            <a:endParaRPr lang="en-US" dirty="0"/>
          </a:p>
        </p:txBody>
      </p:sp>
    </p:spTree>
    <p:extLst>
      <p:ext uri="{BB962C8B-B14F-4D97-AF65-F5344CB8AC3E}">
        <p14:creationId xmlns:p14="http://schemas.microsoft.com/office/powerpoint/2010/main" val="102857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28D09-6CAA-4F4C-A033-657458DCCFC2}"/>
              </a:ext>
            </a:extLst>
          </p:cNvPr>
          <p:cNvSpPr>
            <a:spLocks noGrp="1"/>
          </p:cNvSpPr>
          <p:nvPr>
            <p:ph type="title"/>
          </p:nvPr>
        </p:nvSpPr>
        <p:spPr>
          <a:xfrm>
            <a:off x="2592925" y="319596"/>
            <a:ext cx="8911687" cy="408373"/>
          </a:xfrm>
        </p:spPr>
        <p:txBody>
          <a:bodyPr>
            <a:normAutofit/>
          </a:bodyPr>
          <a:lstStyle/>
          <a:p>
            <a:r>
              <a:rPr lang="bg-BG" sz="2000" dirty="0"/>
              <a:t>Публикации по темата на проекта:</a:t>
            </a:r>
            <a:endParaRPr lang="en-GB" sz="2000" dirty="0"/>
          </a:p>
        </p:txBody>
      </p:sp>
      <p:sp>
        <p:nvSpPr>
          <p:cNvPr id="3" name="Content Placeholder 2">
            <a:extLst>
              <a:ext uri="{FF2B5EF4-FFF2-40B4-BE49-F238E27FC236}">
                <a16:creationId xmlns:a16="http://schemas.microsoft.com/office/drawing/2014/main" id="{1EF9EAB3-D224-47CB-8D11-849A0F9920FB}"/>
              </a:ext>
            </a:extLst>
          </p:cNvPr>
          <p:cNvSpPr>
            <a:spLocks noGrp="1"/>
          </p:cNvSpPr>
          <p:nvPr>
            <p:ph idx="1"/>
          </p:nvPr>
        </p:nvSpPr>
        <p:spPr>
          <a:xfrm>
            <a:off x="1180731" y="798991"/>
            <a:ext cx="10564426" cy="5628442"/>
          </a:xfrm>
        </p:spPr>
        <p:txBody>
          <a:bodyPr>
            <a:normAutofit fontScale="25000" lnSpcReduction="20000"/>
          </a:bodyPr>
          <a:lstStyle/>
          <a:p>
            <a:pPr marL="342900" lvl="0" indent="-342900" algn="just">
              <a:lnSpc>
                <a:spcPct val="115000"/>
              </a:lnSpc>
              <a:buFont typeface="Symbol" panose="05050102010706020507" pitchFamily="18" charset="2"/>
              <a:buChar char=""/>
            </a:pPr>
            <a:r>
              <a:rPr lang="bg-BG" sz="4300" i="1" dirty="0">
                <a:effectLst/>
                <a:latin typeface="Times New Roman" panose="02020603050405020304" pitchFamily="18" charset="0"/>
                <a:ea typeface="Calibri" panose="020F0502020204030204" pitchFamily="34" charset="0"/>
                <a:cs typeface="Arial" panose="020B0604020202020204" pitchFamily="34" charset="0"/>
              </a:rPr>
              <a:t>Списък на публикациите в списания, реферирани в международни бази данни (ISI </a:t>
            </a:r>
            <a:r>
              <a:rPr lang="bg-BG" sz="4300" i="1" dirty="0" err="1">
                <a:effectLst/>
                <a:latin typeface="Times New Roman" panose="02020603050405020304" pitchFamily="18" charset="0"/>
                <a:ea typeface="Calibri" panose="020F0502020204030204" pitchFamily="34" charset="0"/>
                <a:cs typeface="Arial" panose="020B0604020202020204" pitchFamily="34" charset="0"/>
              </a:rPr>
              <a:t>Web</a:t>
            </a:r>
            <a:r>
              <a:rPr lang="bg-BG" sz="4300" i="1" dirty="0">
                <a:effectLst/>
                <a:latin typeface="Times New Roman" panose="02020603050405020304" pitchFamily="18" charset="0"/>
                <a:ea typeface="Calibri" panose="020F0502020204030204" pitchFamily="34" charset="0"/>
                <a:cs typeface="Arial" panose="020B0604020202020204" pitchFamily="34" charset="0"/>
              </a:rPr>
              <a:t> </a:t>
            </a:r>
            <a:r>
              <a:rPr lang="bg-BG" sz="4300" i="1" dirty="0" err="1">
                <a:effectLst/>
                <a:latin typeface="Times New Roman" panose="02020603050405020304" pitchFamily="18" charset="0"/>
                <a:ea typeface="Calibri" panose="020F0502020204030204" pitchFamily="34" charset="0"/>
                <a:cs typeface="Arial" panose="020B0604020202020204" pitchFamily="34" charset="0"/>
              </a:rPr>
              <a:t>of</a:t>
            </a:r>
            <a:r>
              <a:rPr lang="bg-BG" sz="4300" i="1" dirty="0">
                <a:effectLst/>
                <a:latin typeface="Times New Roman" panose="02020603050405020304" pitchFamily="18" charset="0"/>
                <a:ea typeface="Calibri" panose="020F0502020204030204" pitchFamily="34" charset="0"/>
                <a:cs typeface="Arial" panose="020B0604020202020204" pitchFamily="34" charset="0"/>
              </a:rPr>
              <a:t> </a:t>
            </a:r>
            <a:r>
              <a:rPr lang="bg-BG" sz="4300" i="1" dirty="0" err="1">
                <a:effectLst/>
                <a:latin typeface="Times New Roman" panose="02020603050405020304" pitchFamily="18" charset="0"/>
                <a:ea typeface="Calibri" panose="020F0502020204030204" pitchFamily="34" charset="0"/>
                <a:cs typeface="Arial" panose="020B0604020202020204" pitchFamily="34" charset="0"/>
              </a:rPr>
              <a:t>Knowledge</a:t>
            </a:r>
            <a:r>
              <a:rPr lang="bg-BG" sz="4300" i="1" dirty="0">
                <a:effectLst/>
                <a:latin typeface="Times New Roman" panose="02020603050405020304" pitchFamily="18" charset="0"/>
                <a:ea typeface="Calibri" panose="020F0502020204030204" pitchFamily="34" charset="0"/>
                <a:cs typeface="Arial" panose="020B0604020202020204" pitchFamily="34" charset="0"/>
              </a:rPr>
              <a:t>, SCOPUS или др.)</a:t>
            </a:r>
            <a:endParaRPr lang="en-GB" sz="4300" dirty="0">
              <a:effectLst/>
              <a:latin typeface="Calibri" panose="020F0502020204030204" pitchFamily="34" charset="0"/>
              <a:ea typeface="Calibri" panose="020F0502020204030204" pitchFamily="34" charset="0"/>
              <a:cs typeface="Arial" panose="020B0604020202020204" pitchFamily="34" charset="0"/>
            </a:endParaRPr>
          </a:p>
          <a:p>
            <a:pPr marL="685800" algn="just">
              <a:lnSpc>
                <a:spcPct val="115000"/>
              </a:lnSpc>
            </a:pPr>
            <a:r>
              <a:rPr lang="bg-BG" sz="4300" i="1" dirty="0">
                <a:effectLst/>
                <a:latin typeface="Times New Roman" panose="02020603050405020304" pitchFamily="18" charset="0"/>
                <a:ea typeface="Calibri" panose="020F0502020204030204" pitchFamily="34" charset="0"/>
                <a:cs typeface="Arial" panose="020B0604020202020204" pitchFamily="34" charset="0"/>
              </a:rPr>
              <a:t>- </a:t>
            </a:r>
            <a:r>
              <a:rPr lang="bg-BG" sz="4300" b="1" dirty="0">
                <a:effectLst/>
                <a:latin typeface="Times New Roman" panose="02020603050405020304" pitchFamily="18" charset="0"/>
                <a:ea typeface="Calibri" panose="020F0502020204030204" pitchFamily="34" charset="0"/>
                <a:cs typeface="Arial" panose="020B0604020202020204" pitchFamily="34" charset="0"/>
              </a:rPr>
              <a:t>Петрова, Д. </a:t>
            </a:r>
            <a:r>
              <a:rPr lang="bg-BG" sz="4300" dirty="0">
                <a:effectLst/>
                <a:latin typeface="Times New Roman" panose="02020603050405020304" pitchFamily="18" charset="0"/>
                <a:ea typeface="Calibri" panose="020F0502020204030204" pitchFamily="34" charset="0"/>
                <a:cs typeface="Arial" panose="020B0604020202020204" pitchFamily="34" charset="0"/>
              </a:rPr>
              <a:t>Равнище на </a:t>
            </a:r>
            <a:r>
              <a:rPr lang="bg-BG" sz="4300" dirty="0" err="1">
                <a:effectLst/>
                <a:latin typeface="Times New Roman" panose="02020603050405020304" pitchFamily="18" charset="0"/>
                <a:ea typeface="Calibri" panose="020F0502020204030204" pitchFamily="34" charset="0"/>
                <a:cs typeface="Arial" panose="020B0604020202020204" pitchFamily="34" charset="0"/>
              </a:rPr>
              <a:t>формираност</a:t>
            </a:r>
            <a:r>
              <a:rPr lang="bg-BG" sz="4300" dirty="0">
                <a:effectLst/>
                <a:latin typeface="Times New Roman" panose="02020603050405020304" pitchFamily="18" charset="0"/>
                <a:ea typeface="Calibri" panose="020F0502020204030204" pitchFamily="34" charset="0"/>
                <a:cs typeface="Arial" panose="020B0604020202020204" pitchFamily="34" charset="0"/>
              </a:rPr>
              <a:t> на езиковите, социолингвистичните и социокултурните компетентности на учениците в начален етап според учителите. [LEVEL OF FORMATION OF LANGUAGE SOCIOLINGUISTIC AND SOCIOCULTURAL COMPETENCES IN PRIMARY SCHOOL PUPILS ACCORDING TO TEACHERS], </a:t>
            </a:r>
            <a:r>
              <a:rPr lang="bg-BG" sz="4300" dirty="0" err="1">
                <a:effectLst/>
                <a:latin typeface="Times New Roman" panose="02020603050405020304" pitchFamily="18" charset="0"/>
                <a:ea typeface="Calibri" panose="020F0502020204030204" pitchFamily="34" charset="0"/>
                <a:cs typeface="Arial" panose="020B0604020202020204" pitchFamily="34" charset="0"/>
              </a:rPr>
              <a:t>Desislava</a:t>
            </a:r>
            <a:r>
              <a:rPr lang="bg-BG" sz="4300" dirty="0">
                <a:effectLst/>
                <a:latin typeface="Times New Roman" panose="02020603050405020304" pitchFamily="18" charset="0"/>
                <a:ea typeface="Calibri" panose="020F0502020204030204" pitchFamily="34" charset="0"/>
                <a:cs typeface="Arial" panose="020B0604020202020204" pitchFamily="34" charset="0"/>
              </a:rPr>
              <a:t> </a:t>
            </a:r>
            <a:r>
              <a:rPr lang="bg-BG" sz="4300" dirty="0" err="1">
                <a:effectLst/>
                <a:latin typeface="Times New Roman" panose="02020603050405020304" pitchFamily="18" charset="0"/>
                <a:ea typeface="Calibri" panose="020F0502020204030204" pitchFamily="34" charset="0"/>
                <a:cs typeface="Arial" panose="020B0604020202020204" pitchFamily="34" charset="0"/>
              </a:rPr>
              <a:t>Petrova</a:t>
            </a:r>
            <a:r>
              <a:rPr lang="bg-BG" sz="4300" dirty="0">
                <a:effectLst/>
                <a:latin typeface="Times New Roman" panose="02020603050405020304" pitchFamily="18" charset="0"/>
                <a:ea typeface="Calibri" panose="020F0502020204030204" pitchFamily="34" charset="0"/>
                <a:cs typeface="Arial" panose="020B0604020202020204" pitchFamily="34" charset="0"/>
              </a:rPr>
              <a:t>/Десислава Петрова – </a:t>
            </a:r>
            <a:r>
              <a:rPr lang="bg-BG" sz="4300" b="1" i="1" dirty="0">
                <a:effectLst/>
                <a:latin typeface="Times New Roman" panose="02020603050405020304" pitchFamily="18" charset="0"/>
                <a:ea typeface="Calibri" panose="020F0502020204030204" pitchFamily="34" charset="0"/>
                <a:cs typeface="Arial" panose="020B0604020202020204" pitchFamily="34" charset="0"/>
              </a:rPr>
              <a:t>Български език и литература</a:t>
            </a:r>
            <a:r>
              <a:rPr lang="bg-BG" sz="4300" i="1" dirty="0">
                <a:effectLst/>
                <a:latin typeface="Times New Roman" panose="02020603050405020304" pitchFamily="18" charset="0"/>
                <a:ea typeface="Calibri" panose="020F0502020204030204" pitchFamily="34" charset="0"/>
                <a:cs typeface="Arial" panose="020B0604020202020204" pitchFamily="34" charset="0"/>
              </a:rPr>
              <a:t>.</a:t>
            </a:r>
            <a:r>
              <a:rPr lang="bg-BG" sz="4300" dirty="0">
                <a:effectLst/>
                <a:latin typeface="Calibri" panose="020F0502020204030204" pitchFamily="34" charset="0"/>
                <a:ea typeface="Calibri" panose="020F0502020204030204" pitchFamily="34" charset="0"/>
                <a:cs typeface="Arial" panose="020B0604020202020204" pitchFamily="34" charset="0"/>
              </a:rPr>
              <a:t> </a:t>
            </a:r>
            <a:r>
              <a:rPr lang="bg-BG" sz="4300" dirty="0">
                <a:effectLst/>
                <a:latin typeface="Times New Roman" panose="02020603050405020304" pitchFamily="18" charset="0"/>
                <a:ea typeface="Calibri" panose="020F0502020204030204" pitchFamily="34" charset="0"/>
                <a:cs typeface="Arial" panose="020B0604020202020204" pitchFamily="34" charset="0"/>
              </a:rPr>
              <a:t>№5, 2020, </a:t>
            </a:r>
            <a:r>
              <a:rPr lang="bg-BG" sz="4300" dirty="0" err="1">
                <a:effectLst/>
                <a:latin typeface="Times New Roman" panose="02020603050405020304" pitchFamily="18" charset="0"/>
                <a:ea typeface="Calibri" panose="020F0502020204030204" pitchFamily="34" charset="0"/>
                <a:cs typeface="Arial" panose="020B0604020202020204" pitchFamily="34" charset="0"/>
              </a:rPr>
              <a:t>Bulgarian</a:t>
            </a:r>
            <a:r>
              <a:rPr lang="bg-BG" sz="4300" dirty="0">
                <a:effectLst/>
                <a:latin typeface="Times New Roman" panose="02020603050405020304" pitchFamily="18" charset="0"/>
                <a:ea typeface="Calibri" panose="020F0502020204030204" pitchFamily="34" charset="0"/>
                <a:cs typeface="Arial" panose="020B0604020202020204" pitchFamily="34" charset="0"/>
              </a:rPr>
              <a:t> </a:t>
            </a:r>
            <a:r>
              <a:rPr lang="bg-BG" sz="4300" dirty="0" err="1">
                <a:effectLst/>
                <a:latin typeface="Times New Roman" panose="02020603050405020304" pitchFamily="18" charset="0"/>
                <a:ea typeface="Calibri" panose="020F0502020204030204" pitchFamily="34" charset="0"/>
                <a:cs typeface="Arial" panose="020B0604020202020204" pitchFamily="34" charset="0"/>
              </a:rPr>
              <a:t>Language</a:t>
            </a:r>
            <a:r>
              <a:rPr lang="bg-BG" sz="4300" dirty="0">
                <a:effectLst/>
                <a:latin typeface="Times New Roman" panose="02020603050405020304" pitchFamily="18" charset="0"/>
                <a:ea typeface="Calibri" panose="020F0502020204030204" pitchFamily="34" charset="0"/>
                <a:cs typeface="Arial" panose="020B0604020202020204" pitchFamily="34" charset="0"/>
              </a:rPr>
              <a:t> </a:t>
            </a:r>
            <a:r>
              <a:rPr lang="bg-BG" sz="4300" dirty="0" err="1">
                <a:effectLst/>
                <a:latin typeface="Times New Roman" panose="02020603050405020304" pitchFamily="18" charset="0"/>
                <a:ea typeface="Calibri" panose="020F0502020204030204" pitchFamily="34" charset="0"/>
                <a:cs typeface="Arial" panose="020B0604020202020204" pitchFamily="34" charset="0"/>
              </a:rPr>
              <a:t>and</a:t>
            </a:r>
            <a:r>
              <a:rPr lang="bg-BG" sz="4300" dirty="0">
                <a:effectLst/>
                <a:latin typeface="Times New Roman" panose="02020603050405020304" pitchFamily="18" charset="0"/>
                <a:ea typeface="Calibri" panose="020F0502020204030204" pitchFamily="34" charset="0"/>
                <a:cs typeface="Arial" panose="020B0604020202020204" pitchFamily="34" charset="0"/>
              </a:rPr>
              <a:t> </a:t>
            </a:r>
            <a:r>
              <a:rPr lang="bg-BG" sz="4300" dirty="0" err="1">
                <a:effectLst/>
                <a:latin typeface="Times New Roman" panose="02020603050405020304" pitchFamily="18" charset="0"/>
                <a:ea typeface="Calibri" panose="020F0502020204030204" pitchFamily="34" charset="0"/>
                <a:cs typeface="Arial" panose="020B0604020202020204" pitchFamily="34" charset="0"/>
              </a:rPr>
              <a:t>Literature</a:t>
            </a:r>
            <a:r>
              <a:rPr lang="bg-BG" sz="4300" dirty="0">
                <a:effectLst/>
                <a:latin typeface="Times New Roman" panose="02020603050405020304" pitchFamily="18" charset="0"/>
                <a:ea typeface="Calibri" panose="020F0502020204030204" pitchFamily="34" charset="0"/>
                <a:cs typeface="Arial" panose="020B0604020202020204" pitchFamily="34" charset="0"/>
              </a:rPr>
              <a:t> </a:t>
            </a:r>
            <a:r>
              <a:rPr lang="bg-BG" sz="4300" dirty="0" err="1">
                <a:effectLst/>
                <a:latin typeface="Times New Roman" panose="02020603050405020304" pitchFamily="18" charset="0"/>
                <a:ea typeface="Calibri" panose="020F0502020204030204" pitchFamily="34" charset="0"/>
                <a:cs typeface="Arial" panose="020B0604020202020204" pitchFamily="34" charset="0"/>
              </a:rPr>
              <a:t>Volume</a:t>
            </a:r>
            <a:r>
              <a:rPr lang="bg-BG" sz="4300" dirty="0">
                <a:effectLst/>
                <a:latin typeface="Times New Roman" panose="02020603050405020304" pitchFamily="18" charset="0"/>
                <a:ea typeface="Calibri" panose="020F0502020204030204" pitchFamily="34" charset="0"/>
                <a:cs typeface="Arial" panose="020B0604020202020204" pitchFamily="34" charset="0"/>
              </a:rPr>
              <a:t> 62, </a:t>
            </a:r>
            <a:r>
              <a:rPr lang="bg-BG" sz="4300" dirty="0" err="1">
                <a:effectLst/>
                <a:latin typeface="Times New Roman" panose="02020603050405020304" pitchFamily="18" charset="0"/>
                <a:ea typeface="Calibri" panose="020F0502020204030204" pitchFamily="34" charset="0"/>
                <a:cs typeface="Arial" panose="020B0604020202020204" pitchFamily="34" charset="0"/>
              </a:rPr>
              <a:t>Number</a:t>
            </a:r>
            <a:r>
              <a:rPr lang="bg-BG" sz="4300" dirty="0">
                <a:effectLst/>
                <a:latin typeface="Times New Roman" panose="02020603050405020304" pitchFamily="18" charset="0"/>
                <a:ea typeface="Calibri" panose="020F0502020204030204" pitchFamily="34" charset="0"/>
                <a:cs typeface="Arial" panose="020B0604020202020204" pitchFamily="34" charset="0"/>
              </a:rPr>
              <a:t> 5, 2020 Български език и литература, с. 515-525.</a:t>
            </a:r>
            <a:endParaRPr lang="en-GB" sz="4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bg-BG" sz="4300" i="1" dirty="0">
                <a:effectLst/>
                <a:latin typeface="Times New Roman" panose="02020603050405020304" pitchFamily="18" charset="0"/>
                <a:ea typeface="Calibri" panose="020F0502020204030204" pitchFamily="34" charset="0"/>
                <a:cs typeface="Arial" panose="020B0604020202020204" pitchFamily="34" charset="0"/>
              </a:rPr>
              <a:t>Списък на публикациите в реферирани и рецензирани списания (включени в референтния списък на НАЦИД в България) и сборници</a:t>
            </a:r>
            <a:endParaRPr lang="en-GB" sz="4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Times New Roman" panose="02020603050405020304" pitchFamily="18" charset="0"/>
              <a:buChar char="-"/>
            </a:pPr>
            <a:r>
              <a:rPr lang="bg-BG" sz="4300" b="1" dirty="0">
                <a:effectLst/>
                <a:latin typeface="Times New Roman" panose="02020603050405020304" pitchFamily="18" charset="0"/>
                <a:ea typeface="Calibri" panose="020F0502020204030204" pitchFamily="34" charset="0"/>
                <a:cs typeface="Arial" panose="020B0604020202020204" pitchFamily="34" charset="0"/>
              </a:rPr>
              <a:t>Иванова, Н.</a:t>
            </a:r>
            <a:r>
              <a:rPr lang="bg-BG" sz="4300" dirty="0">
                <a:effectLst/>
                <a:latin typeface="Times New Roman" panose="02020603050405020304" pitchFamily="18" charset="0"/>
                <a:ea typeface="Calibri" panose="020F0502020204030204" pitchFamily="34" charset="0"/>
                <a:cs typeface="Arial" panose="020B0604020202020204" pitchFamily="34" charset="0"/>
              </a:rPr>
              <a:t> Формиране на социолингвистични и социокултурни компетентности в начална училищна възраст, - </a:t>
            </a:r>
            <a:r>
              <a:rPr lang="bg-BG" sz="4300" i="1" dirty="0">
                <a:effectLst/>
                <a:latin typeface="Times New Roman" panose="02020603050405020304" pitchFamily="18" charset="0"/>
                <a:ea typeface="Calibri" panose="020F0502020204030204" pitchFamily="34" charset="0"/>
                <a:cs typeface="Arial" panose="020B0604020202020204" pitchFamily="34" charset="0"/>
              </a:rPr>
              <a:t>Предучилищно и училищно образование</a:t>
            </a:r>
            <a:r>
              <a:rPr lang="bg-BG" sz="4300" dirty="0">
                <a:effectLst/>
                <a:latin typeface="Times New Roman" panose="02020603050405020304" pitchFamily="18" charset="0"/>
                <a:ea typeface="Calibri" panose="020F0502020204030204" pitchFamily="34" charset="0"/>
                <a:cs typeface="Arial" panose="020B0604020202020204" pitchFamily="34" charset="0"/>
              </a:rPr>
              <a:t>, № 5, 2020, с. 55-67.</a:t>
            </a:r>
            <a:endParaRPr lang="en-GB" sz="4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Times New Roman" panose="02020603050405020304" pitchFamily="18" charset="0"/>
              <a:buChar char="-"/>
            </a:pPr>
            <a:r>
              <a:rPr lang="bg-BG" sz="4300" b="1" dirty="0">
                <a:solidFill>
                  <a:srgbClr val="333333"/>
                </a:solidFill>
                <a:effectLst/>
                <a:latin typeface="Calibri" panose="020F0502020204030204" pitchFamily="34" charset="0"/>
                <a:ea typeface="Calibri" panose="020F0502020204030204" pitchFamily="34" charset="0"/>
                <a:cs typeface="Arial" panose="020B0604020202020204" pitchFamily="34" charset="0"/>
              </a:rPr>
              <a:t>Юлияна Панова-Димитрова</a:t>
            </a:r>
            <a:r>
              <a:rPr lang="bg-BG" sz="4300" dirty="0">
                <a:solidFill>
                  <a:srgbClr val="333333"/>
                </a:solidFill>
                <a:effectLst/>
                <a:latin typeface="Times New Roman" panose="02020603050405020304" pitchFamily="18" charset="0"/>
                <a:ea typeface="Calibri" panose="020F0502020204030204" pitchFamily="34" charset="0"/>
                <a:cs typeface="Arial" panose="020B0604020202020204" pitchFamily="34" charset="0"/>
              </a:rPr>
              <a:t> – Формиране на социолингвистичните и социокултурните компетентности у учениците в начална училищна възраст според учителите им. </a:t>
            </a:r>
            <a:r>
              <a:rPr lang="bg-BG" sz="4300" dirty="0">
                <a:effectLst/>
                <a:latin typeface="Times New Roman" panose="02020603050405020304" pitchFamily="18" charset="0"/>
                <a:ea typeface="Calibri" panose="020F0502020204030204" pitchFamily="34" charset="0"/>
                <a:cs typeface="Arial" panose="020B0604020202020204" pitchFamily="34" charset="0"/>
              </a:rPr>
              <a:t>- </a:t>
            </a:r>
            <a:r>
              <a:rPr lang="bg-BG" sz="4300" i="1" dirty="0">
                <a:effectLst/>
                <a:latin typeface="Times New Roman" panose="02020603050405020304" pitchFamily="18" charset="0"/>
                <a:ea typeface="Calibri" panose="020F0502020204030204" pitchFamily="34" charset="0"/>
                <a:cs typeface="Arial" panose="020B0604020202020204" pitchFamily="34" charset="0"/>
              </a:rPr>
              <a:t>Предучилищно и училищно образование</a:t>
            </a:r>
            <a:r>
              <a:rPr lang="bg-BG" sz="4300" dirty="0">
                <a:effectLst/>
                <a:latin typeface="Times New Roman" panose="02020603050405020304" pitchFamily="18" charset="0"/>
                <a:ea typeface="Calibri" panose="020F0502020204030204" pitchFamily="34" charset="0"/>
                <a:cs typeface="Arial" panose="020B0604020202020204" pitchFamily="34" charset="0"/>
              </a:rPr>
              <a:t>, № 6, 2020, с.</a:t>
            </a:r>
            <a:r>
              <a:rPr lang="en-GB" sz="4300" dirty="0">
                <a:effectLst/>
                <a:latin typeface="Times New Roman" panose="02020603050405020304" pitchFamily="18" charset="0"/>
                <a:ea typeface="Calibri" panose="020F0502020204030204" pitchFamily="34" charset="0"/>
                <a:cs typeface="Arial" panose="020B0604020202020204" pitchFamily="34" charset="0"/>
              </a:rPr>
              <a:t> 34-48</a:t>
            </a:r>
            <a:r>
              <a:rPr lang="bg-BG" sz="4300" dirty="0">
                <a:effectLst/>
                <a:latin typeface="Times New Roman" panose="02020603050405020304" pitchFamily="18" charset="0"/>
                <a:ea typeface="Calibri" panose="020F0502020204030204" pitchFamily="34" charset="0"/>
                <a:cs typeface="Arial" panose="020B0604020202020204" pitchFamily="34" charset="0"/>
              </a:rPr>
              <a:t>.</a:t>
            </a:r>
            <a:endParaRPr lang="en-GB" sz="4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bg-BG" sz="4300" i="1" dirty="0">
                <a:effectLst/>
                <a:latin typeface="Times New Roman" panose="02020603050405020304" pitchFamily="18" charset="0"/>
                <a:ea typeface="Calibri" panose="020F0502020204030204" pitchFamily="34" charset="0"/>
                <a:cs typeface="Arial" panose="020B0604020202020204" pitchFamily="34" charset="0"/>
              </a:rPr>
              <a:t>Списък на публикациите в </a:t>
            </a:r>
            <a:r>
              <a:rPr lang="bg-BG" sz="4300" i="1" dirty="0" err="1">
                <a:effectLst/>
                <a:latin typeface="Times New Roman" panose="02020603050405020304" pitchFamily="18" charset="0"/>
                <a:ea typeface="Calibri" panose="020F0502020204030204" pitchFamily="34" charset="0"/>
                <a:cs typeface="Arial" panose="020B0604020202020204" pitchFamily="34" charset="0"/>
              </a:rPr>
              <a:t>нереферирани</a:t>
            </a:r>
            <a:r>
              <a:rPr lang="bg-BG" sz="4300" i="1" dirty="0">
                <a:effectLst/>
                <a:latin typeface="Times New Roman" panose="02020603050405020304" pitchFamily="18" charset="0"/>
                <a:ea typeface="Calibri" panose="020F0502020204030204" pitchFamily="34" charset="0"/>
                <a:cs typeface="Arial" panose="020B0604020202020204" pitchFamily="34" charset="0"/>
              </a:rPr>
              <a:t> списания и сборници</a:t>
            </a:r>
            <a:endParaRPr lang="en-GB" sz="4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bg-BG" sz="4300" i="1" dirty="0">
                <a:effectLst/>
                <a:latin typeface="Times New Roman" panose="02020603050405020304" pitchFamily="18" charset="0"/>
                <a:ea typeface="Calibri" panose="020F0502020204030204" pitchFamily="34" charset="0"/>
                <a:cs typeface="Arial" panose="020B0604020202020204" pitchFamily="34" charset="0"/>
              </a:rPr>
              <a:t>Участие в международна конференция с доклад или </a:t>
            </a:r>
            <a:r>
              <a:rPr lang="bg-BG" sz="4300" i="1" dirty="0" err="1">
                <a:effectLst/>
                <a:latin typeface="Times New Roman" panose="02020603050405020304" pitchFamily="18" charset="0"/>
                <a:ea typeface="Calibri" panose="020F0502020204030204" pitchFamily="34" charset="0"/>
                <a:cs typeface="Arial" panose="020B0604020202020204" pitchFamily="34" charset="0"/>
              </a:rPr>
              <a:t>постерно</a:t>
            </a:r>
            <a:r>
              <a:rPr lang="bg-BG" sz="4300" i="1" dirty="0">
                <a:effectLst/>
                <a:latin typeface="Times New Roman" panose="02020603050405020304" pitchFamily="18" charset="0"/>
                <a:ea typeface="Calibri" panose="020F0502020204030204" pitchFamily="34" charset="0"/>
                <a:cs typeface="Arial" panose="020B0604020202020204" pitchFamily="34" charset="0"/>
              </a:rPr>
              <a:t> научно съобщение</a:t>
            </a:r>
            <a:endParaRPr lang="en-GB" sz="4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bg-BG" sz="4300" b="1" dirty="0">
                <a:effectLst/>
                <a:latin typeface="Times New Roman" panose="02020603050405020304" pitchFamily="18" charset="0"/>
                <a:ea typeface="Calibri" panose="020F0502020204030204" pitchFamily="34" charset="0"/>
                <a:cs typeface="Arial" panose="020B0604020202020204" pitchFamily="34" charset="0"/>
              </a:rPr>
              <a:t>Иванова, Н.</a:t>
            </a:r>
            <a:r>
              <a:rPr lang="bg-BG" sz="4300" dirty="0">
                <a:effectLst/>
                <a:latin typeface="Times New Roman" panose="02020603050405020304" pitchFamily="18" charset="0"/>
                <a:ea typeface="Calibri" panose="020F0502020204030204" pitchFamily="34" charset="0"/>
                <a:cs typeface="Arial" panose="020B0604020202020204" pitchFamily="34" charset="0"/>
              </a:rPr>
              <a:t> Доколко са формирани социокултурните и социолингвистичните компетентности у учениците в начална училищна възраст според учителите и родителите им? В: Взаимодействие на преподавателя и студента в условията на университетското образование: актуални проблеми, съвременни изследвания, опит. Сборник с научни доклади. Четвърта книга. Издателство ЕКС-ПРЕС, Г., 2020, с. 383-386. (Международна научна конференция на тема: Взаимодействие на преподавателя и студента в условията на университетското образование: актуални проблеми, съвременни изследвания, опит., проведена онлайн (Китен), 02.09.-06.09.2020 г.)</a:t>
            </a:r>
            <a:endParaRPr lang="en-GB" sz="4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bg-BG" sz="4300" b="1" dirty="0">
                <a:effectLst/>
                <a:latin typeface="Times New Roman" panose="02020603050405020304" pitchFamily="18" charset="0"/>
                <a:ea typeface="Calibri" panose="020F0502020204030204" pitchFamily="34" charset="0"/>
                <a:cs typeface="Arial" panose="020B0604020202020204" pitchFamily="34" charset="0"/>
              </a:rPr>
              <a:t>Райкова, И.</a:t>
            </a:r>
            <a:r>
              <a:rPr lang="bg-BG" sz="4300" dirty="0">
                <a:effectLst/>
                <a:latin typeface="Times New Roman" panose="02020603050405020304" pitchFamily="18" charset="0"/>
                <a:ea typeface="Calibri" panose="020F0502020204030204" pitchFamily="34" charset="0"/>
                <a:cs typeface="Arial" panose="020B0604020202020204" pitchFamily="34" charset="0"/>
              </a:rPr>
              <a:t> Равнище на </a:t>
            </a:r>
            <a:r>
              <a:rPr lang="bg-BG" sz="4300" dirty="0" err="1">
                <a:effectLst/>
                <a:latin typeface="Times New Roman" panose="02020603050405020304" pitchFamily="18" charset="0"/>
                <a:ea typeface="Calibri" panose="020F0502020204030204" pitchFamily="34" charset="0"/>
                <a:cs typeface="Arial" panose="020B0604020202020204" pitchFamily="34" charset="0"/>
              </a:rPr>
              <a:t>формираност</a:t>
            </a:r>
            <a:r>
              <a:rPr lang="bg-BG" sz="4300" dirty="0">
                <a:effectLst/>
                <a:latin typeface="Times New Roman" panose="02020603050405020304" pitchFamily="18" charset="0"/>
                <a:ea typeface="Calibri" panose="020F0502020204030204" pitchFamily="34" charset="0"/>
                <a:cs typeface="Arial" panose="020B0604020202020204" pitchFamily="34" charset="0"/>
              </a:rPr>
              <a:t> на социолингвистични и социокултурни компетентности в начална училищна възраст според учителите и родителите в сравнителен план. В: Взаимодействие на преподавателя и студента в условията на университетското образование: актуални проблеми, съвременни изследвания, опит. Сборник с научни доклади. Четвърта книга. Издателство ЕКС-ПРЕС, Г., 2020, с. 387-391. (Международна научна конференция на тема: Взаимодействие на преподавателя и студента в условията на университетското образование: актуални проблеми, съвременни изследвания, опит., проведена онлайн (Китен), 02.09.-06.09.2020 г.)</a:t>
            </a:r>
            <a:endParaRPr lang="en-GB" sz="43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bg-BG" sz="4300" b="1" dirty="0">
                <a:effectLst/>
                <a:latin typeface="Times New Roman" panose="02020603050405020304" pitchFamily="18" charset="0"/>
                <a:ea typeface="Calibri" panose="020F0502020204030204" pitchFamily="34" charset="0"/>
                <a:cs typeface="Arial" panose="020B0604020202020204" pitchFamily="34" charset="0"/>
              </a:rPr>
              <a:t>Вълева, Т.</a:t>
            </a:r>
            <a:r>
              <a:rPr lang="bg-BG" sz="4300" dirty="0">
                <a:effectLst/>
                <a:latin typeface="Times New Roman" panose="02020603050405020304" pitchFamily="18" charset="0"/>
                <a:ea typeface="Calibri" panose="020F0502020204030204" pitchFamily="34" charset="0"/>
                <a:cs typeface="Arial" panose="020B0604020202020204" pitchFamily="34" charset="0"/>
              </a:rPr>
              <a:t> </a:t>
            </a:r>
            <a:r>
              <a:rPr lang="bg-BG" sz="4300" dirty="0" err="1">
                <a:effectLst/>
                <a:latin typeface="Times New Roman" panose="02020603050405020304" pitchFamily="18" charset="0"/>
                <a:ea typeface="Calibri" panose="020F0502020204030204" pitchFamily="34" charset="0"/>
                <a:cs typeface="Arial" panose="020B0604020202020204" pitchFamily="34" charset="0"/>
              </a:rPr>
              <a:t>Формираност</a:t>
            </a:r>
            <a:r>
              <a:rPr lang="bg-BG" sz="4300" dirty="0">
                <a:effectLst/>
                <a:latin typeface="Times New Roman" panose="02020603050405020304" pitchFamily="18" charset="0"/>
                <a:ea typeface="Calibri" panose="020F0502020204030204" pitchFamily="34" charset="0"/>
                <a:cs typeface="Arial" panose="020B0604020202020204" pitchFamily="34" charset="0"/>
              </a:rPr>
              <a:t> на социолингвистичните и социокултурните  компетентности у учениците в началния етапна основната образователна степен. В: Взаимодействие на преподавателя и студента в условията на университетското образование: актуални проблеми, съвременни изследвания, опит. Сборник с научни доклади. Четвърта книга. Издателство ЕКС-ПРЕС, Г., 2020, с. 418-423. (Международна научна конференция на тема: Взаимодействие на преподавателя и студента в условията на университетското образование: актуални проблеми, съвременни изследвания, опит., проведена онлайн (Китен</a:t>
            </a:r>
            <a:r>
              <a:rPr lang="bg-BG" sz="1800" dirty="0">
                <a:effectLst/>
                <a:latin typeface="Times New Roman" panose="02020603050405020304" pitchFamily="18" charset="0"/>
                <a:ea typeface="Calibri" panose="020F0502020204030204" pitchFamily="34" charset="0"/>
                <a:cs typeface="Arial" panose="020B0604020202020204" pitchFamily="34" charset="0"/>
              </a:rPr>
              <a:t>), 02.09.-06.09.2020 г. </a:t>
            </a:r>
            <a:endParaRPr lang="en-GB" sz="1600" dirty="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6903351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bg-BG" dirty="0"/>
              <a:t>БЛАГОДАРЯ ЗА ВНИМАНИЕТО!</a:t>
            </a:r>
          </a:p>
          <a:p>
            <a:pPr marL="0" indent="0">
              <a:buNone/>
            </a:pPr>
            <a:endParaRPr lang="bg-BG" dirty="0"/>
          </a:p>
          <a:p>
            <a:r>
              <a:rPr lang="bg-BG" dirty="0"/>
              <a:t>Вашите въпроси?</a:t>
            </a:r>
            <a:endParaRPr lang="en-US" dirty="0"/>
          </a:p>
        </p:txBody>
      </p:sp>
    </p:spTree>
    <p:extLst>
      <p:ext uri="{BB962C8B-B14F-4D97-AF65-F5344CB8AC3E}">
        <p14:creationId xmlns:p14="http://schemas.microsoft.com/office/powerpoint/2010/main" val="82577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8429" y="281093"/>
            <a:ext cx="8534400" cy="972942"/>
          </a:xfrm>
        </p:spPr>
        <p:txBody>
          <a:bodyPr>
            <a:normAutofit/>
          </a:bodyPr>
          <a:lstStyle/>
          <a:p>
            <a:r>
              <a:rPr lang="ru-RU" sz="2400" dirty="0"/>
              <a:t>Анкетни проучвания с родителите и учителите в начален етап на основната образователна степен </a:t>
            </a:r>
            <a:endParaRPr lang="en-US" sz="2400" dirty="0"/>
          </a:p>
        </p:txBody>
      </p:sp>
      <p:sp>
        <p:nvSpPr>
          <p:cNvPr id="3" name="Content Placeholder 2"/>
          <p:cNvSpPr>
            <a:spLocks noGrp="1"/>
          </p:cNvSpPr>
          <p:nvPr>
            <p:ph idx="1"/>
          </p:nvPr>
        </p:nvSpPr>
        <p:spPr>
          <a:xfrm>
            <a:off x="1240970" y="1788159"/>
            <a:ext cx="7977641" cy="4508139"/>
          </a:xfrm>
        </p:spPr>
        <p:txBody>
          <a:bodyPr>
            <a:normAutofit fontScale="92500" lnSpcReduction="10000"/>
          </a:bodyPr>
          <a:lstStyle/>
          <a:p>
            <a:r>
              <a:rPr lang="ru-RU" dirty="0"/>
              <a:t>За да се установи доколко са формирани социокултурните и социолингвистичните компетентности у учениците в начална училищна възраст, през февруари и март 2020 година бяха проведени от научен колектив (преподаватели, докторанти и студенти от специалност Педагогика в СУ „Св. Кл. Охридски“) анкетни проучвания с </a:t>
            </a:r>
            <a:r>
              <a:rPr lang="ru-RU" dirty="0" err="1"/>
              <a:t>родителите</a:t>
            </a:r>
            <a:r>
              <a:rPr lang="ru-RU" dirty="0"/>
              <a:t> на </a:t>
            </a:r>
            <a:r>
              <a:rPr lang="ru-RU" dirty="0" err="1"/>
              <a:t>учениците</a:t>
            </a:r>
            <a:r>
              <a:rPr lang="ru-RU" dirty="0"/>
              <a:t> в </a:t>
            </a:r>
            <a:r>
              <a:rPr lang="ru-RU" dirty="0" err="1"/>
              <a:t>начален</a:t>
            </a:r>
            <a:r>
              <a:rPr lang="ru-RU" dirty="0"/>
              <a:t> </a:t>
            </a:r>
            <a:r>
              <a:rPr lang="ru-RU" dirty="0" err="1"/>
              <a:t>етап</a:t>
            </a:r>
            <a:r>
              <a:rPr lang="ru-RU" dirty="0"/>
              <a:t> на </a:t>
            </a:r>
            <a:r>
              <a:rPr lang="ru-RU" dirty="0" err="1"/>
              <a:t>основната</a:t>
            </a:r>
            <a:r>
              <a:rPr lang="ru-RU" dirty="0"/>
              <a:t> </a:t>
            </a:r>
            <a:r>
              <a:rPr lang="ru-RU" dirty="0" err="1"/>
              <a:t>образователна</a:t>
            </a:r>
            <a:r>
              <a:rPr lang="ru-RU" dirty="0"/>
              <a:t> степен и с </a:t>
            </a:r>
            <a:r>
              <a:rPr lang="ru-RU" dirty="0" err="1"/>
              <a:t>техните</a:t>
            </a:r>
            <a:r>
              <a:rPr lang="ru-RU" dirty="0"/>
              <a:t> учители - в рамките на научноизследователски проект под научното ръководство на проф. дпн Нели Иванова, </a:t>
            </a:r>
            <a:r>
              <a:rPr lang="ru-RU" dirty="0" err="1"/>
              <a:t>финансиран</a:t>
            </a:r>
            <a:r>
              <a:rPr lang="ru-RU" dirty="0"/>
              <a:t> от </a:t>
            </a:r>
            <a:r>
              <a:rPr lang="ru-RU" dirty="0" err="1">
                <a:solidFill>
                  <a:prstClr val="black">
                    <a:lumMod val="75000"/>
                    <a:lumOff val="25000"/>
                  </a:prstClr>
                </a:solidFill>
              </a:rPr>
              <a:t>средствата</a:t>
            </a:r>
            <a:r>
              <a:rPr lang="ru-RU" dirty="0">
                <a:solidFill>
                  <a:prstClr val="black">
                    <a:lumMod val="75000"/>
                    <a:lumOff val="25000"/>
                  </a:prstClr>
                </a:solidFill>
              </a:rPr>
              <a:t>, </a:t>
            </a:r>
            <a:r>
              <a:rPr lang="ru-RU" dirty="0" err="1">
                <a:solidFill>
                  <a:prstClr val="black">
                    <a:lumMod val="75000"/>
                    <a:lumOff val="25000"/>
                  </a:prstClr>
                </a:solidFill>
              </a:rPr>
              <a:t>отпуснати</a:t>
            </a:r>
            <a:r>
              <a:rPr lang="ru-RU" dirty="0">
                <a:solidFill>
                  <a:prstClr val="black">
                    <a:lumMod val="75000"/>
                    <a:lumOff val="25000"/>
                  </a:prstClr>
                </a:solidFill>
              </a:rPr>
              <a:t> </a:t>
            </a:r>
            <a:r>
              <a:rPr lang="ru-RU" dirty="0" err="1">
                <a:solidFill>
                  <a:prstClr val="black">
                    <a:lumMod val="75000"/>
                    <a:lumOff val="25000"/>
                  </a:prstClr>
                </a:solidFill>
              </a:rPr>
              <a:t>целево</a:t>
            </a:r>
            <a:r>
              <a:rPr lang="ru-RU" dirty="0">
                <a:solidFill>
                  <a:prstClr val="black">
                    <a:lumMod val="75000"/>
                    <a:lumOff val="25000"/>
                  </a:prstClr>
                </a:solidFill>
              </a:rPr>
              <a:t> от </a:t>
            </a:r>
            <a:r>
              <a:rPr lang="ru-RU" dirty="0" err="1">
                <a:solidFill>
                  <a:prstClr val="black">
                    <a:lumMod val="75000"/>
                    <a:lumOff val="25000"/>
                  </a:prstClr>
                </a:solidFill>
              </a:rPr>
              <a:t>държавния</a:t>
            </a:r>
            <a:r>
              <a:rPr lang="ru-RU" dirty="0">
                <a:solidFill>
                  <a:prstClr val="black">
                    <a:lumMod val="75000"/>
                    <a:lumOff val="25000"/>
                  </a:prstClr>
                </a:solidFill>
              </a:rPr>
              <a:t> бюджет на СУ „Св. Климент </a:t>
            </a:r>
            <a:r>
              <a:rPr lang="ru-RU" dirty="0" err="1">
                <a:solidFill>
                  <a:prstClr val="black">
                    <a:lumMod val="75000"/>
                    <a:lumOff val="25000"/>
                  </a:prstClr>
                </a:solidFill>
              </a:rPr>
              <a:t>Охридски</a:t>
            </a:r>
            <a:r>
              <a:rPr lang="ru-RU" dirty="0">
                <a:solidFill>
                  <a:prstClr val="black">
                    <a:lumMod val="75000"/>
                    <a:lumOff val="25000"/>
                  </a:prstClr>
                </a:solidFill>
              </a:rPr>
              <a:t>” за </a:t>
            </a:r>
            <a:r>
              <a:rPr lang="ru-RU" dirty="0" err="1">
                <a:solidFill>
                  <a:prstClr val="black">
                    <a:lumMod val="75000"/>
                    <a:lumOff val="25000"/>
                  </a:prstClr>
                </a:solidFill>
              </a:rPr>
              <a:t>научни</a:t>
            </a:r>
            <a:r>
              <a:rPr lang="ru-RU" dirty="0">
                <a:solidFill>
                  <a:prstClr val="black">
                    <a:lumMod val="75000"/>
                    <a:lumOff val="25000"/>
                  </a:prstClr>
                </a:solidFill>
              </a:rPr>
              <a:t> </a:t>
            </a:r>
            <a:r>
              <a:rPr lang="ru-RU" dirty="0" err="1">
                <a:solidFill>
                  <a:prstClr val="black">
                    <a:lumMod val="75000"/>
                    <a:lumOff val="25000"/>
                  </a:prstClr>
                </a:solidFill>
              </a:rPr>
              <a:t>изследвания</a:t>
            </a:r>
            <a:r>
              <a:rPr lang="ru-RU" dirty="0">
                <a:solidFill>
                  <a:prstClr val="black">
                    <a:lumMod val="75000"/>
                    <a:lumOff val="25000"/>
                  </a:prstClr>
                </a:solidFill>
              </a:rPr>
              <a:t> </a:t>
            </a:r>
            <a:r>
              <a:rPr lang="ru-RU" dirty="0" err="1">
                <a:solidFill>
                  <a:prstClr val="black">
                    <a:lumMod val="75000"/>
                    <a:lumOff val="25000"/>
                  </a:prstClr>
                </a:solidFill>
              </a:rPr>
              <a:t>през</a:t>
            </a:r>
            <a:r>
              <a:rPr lang="ru-RU" dirty="0">
                <a:solidFill>
                  <a:prstClr val="black">
                    <a:lumMod val="75000"/>
                    <a:lumOff val="25000"/>
                  </a:prstClr>
                </a:solidFill>
              </a:rPr>
              <a:t> 2020 г</a:t>
            </a:r>
            <a:r>
              <a:rPr lang="ru-RU" dirty="0"/>
              <a:t>.</a:t>
            </a:r>
          </a:p>
          <a:p>
            <a:pPr indent="228600" algn="just">
              <a:lnSpc>
                <a:spcPct val="115000"/>
              </a:lnSpc>
              <a:spcAft>
                <a:spcPts val="1000"/>
              </a:spcAft>
            </a:pPr>
            <a:r>
              <a:rPr lang="bg-BG" dirty="0">
                <a:latin typeface="+mj-lt"/>
                <a:ea typeface="Calibri" panose="020F0502020204030204" pitchFamily="34" charset="0"/>
                <a:cs typeface="Arial" panose="020B0604020202020204" pitchFamily="34" charset="0"/>
              </a:rPr>
              <a:t>В научния колектив по темата на проекта участват 2-ма университетски преподаватели </a:t>
            </a:r>
            <a:r>
              <a:rPr lang="bg-BG" i="1" dirty="0">
                <a:latin typeface="+mj-lt"/>
                <a:ea typeface="Calibri" panose="020F0502020204030204" pitchFamily="34" charset="0"/>
                <a:cs typeface="Arial" panose="020B0604020202020204" pitchFamily="34" charset="0"/>
              </a:rPr>
              <a:t>(проф. </a:t>
            </a:r>
            <a:r>
              <a:rPr lang="bg-BG" i="1" dirty="0" err="1">
                <a:latin typeface="+mj-lt"/>
                <a:ea typeface="Calibri" panose="020F0502020204030204" pitchFamily="34" charset="0"/>
                <a:cs typeface="Arial" panose="020B0604020202020204" pitchFamily="34" charset="0"/>
              </a:rPr>
              <a:t>дпн</a:t>
            </a:r>
            <a:r>
              <a:rPr lang="bg-BG" i="1" dirty="0">
                <a:latin typeface="+mj-lt"/>
                <a:ea typeface="Calibri" panose="020F0502020204030204" pitchFamily="34" charset="0"/>
                <a:cs typeface="Arial" panose="020B0604020202020204" pitchFamily="34" charset="0"/>
              </a:rPr>
              <a:t> Нели Иванова, гл. ас. д-р Марияна Косева)</a:t>
            </a:r>
            <a:r>
              <a:rPr lang="bg-BG" dirty="0">
                <a:latin typeface="+mj-lt"/>
                <a:ea typeface="Calibri" panose="020F0502020204030204" pitchFamily="34" charset="0"/>
                <a:cs typeface="Arial" panose="020B0604020202020204" pitchFamily="34" charset="0"/>
              </a:rPr>
              <a:t>, 3-ма докторанти </a:t>
            </a:r>
            <a:r>
              <a:rPr lang="bg-BG" i="1" dirty="0">
                <a:latin typeface="+mj-lt"/>
                <a:ea typeface="Calibri" panose="020F0502020204030204" pitchFamily="34" charset="0"/>
                <a:cs typeface="Arial" panose="020B0604020202020204" pitchFamily="34" charset="0"/>
              </a:rPr>
              <a:t>(Десислава Петрова, Ирена Райкова, Теодора Вълева)</a:t>
            </a:r>
            <a:r>
              <a:rPr lang="bg-BG" dirty="0">
                <a:latin typeface="+mj-lt"/>
                <a:ea typeface="Calibri" panose="020F0502020204030204" pitchFamily="34" charset="0"/>
                <a:cs typeface="Arial" panose="020B0604020202020204" pitchFamily="34" charset="0"/>
              </a:rPr>
              <a:t> и 2-ма студенти (от ФП - специалност Педагогика – 3. Курс - </a:t>
            </a:r>
            <a:r>
              <a:rPr lang="bg-BG" i="1" dirty="0">
                <a:latin typeface="+mj-lt"/>
                <a:ea typeface="Calibri" panose="020F0502020204030204" pitchFamily="34" charset="0"/>
                <a:cs typeface="Arial" panose="020B0604020202020204" pitchFamily="34" charset="0"/>
              </a:rPr>
              <a:t>Лия Ангелова и Юлиана Панова-Димитрова</a:t>
            </a:r>
            <a:r>
              <a:rPr lang="bg-BG" dirty="0">
                <a:latin typeface="+mj-lt"/>
                <a:ea typeface="Calibri" panose="020F0502020204030204" pitchFamily="34" charset="0"/>
                <a:cs typeface="Arial" panose="020B0604020202020204" pitchFamily="34" charset="0"/>
              </a:rPr>
              <a:t>), взели участие в изпълнение на проектните дейностите. </a:t>
            </a:r>
            <a:endParaRPr lang="en-US" dirty="0"/>
          </a:p>
        </p:txBody>
      </p:sp>
    </p:spTree>
    <p:extLst>
      <p:ext uri="{BB962C8B-B14F-4D97-AF65-F5344CB8AC3E}">
        <p14:creationId xmlns:p14="http://schemas.microsoft.com/office/powerpoint/2010/main" val="2858003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7618" y="672737"/>
            <a:ext cx="8534400" cy="711685"/>
          </a:xfrm>
        </p:spPr>
        <p:txBody>
          <a:bodyPr>
            <a:normAutofit fontScale="90000"/>
          </a:bodyPr>
          <a:lstStyle/>
          <a:p>
            <a:r>
              <a:rPr lang="bg-BG" dirty="0"/>
              <a:t>Изследвани лица в анкетното проучване</a:t>
            </a:r>
            <a:endParaRPr lang="en-US" dirty="0"/>
          </a:p>
        </p:txBody>
      </p:sp>
      <p:sp>
        <p:nvSpPr>
          <p:cNvPr id="3" name="Content Placeholder 2"/>
          <p:cNvSpPr>
            <a:spLocks noGrp="1"/>
          </p:cNvSpPr>
          <p:nvPr>
            <p:ph idx="1"/>
          </p:nvPr>
        </p:nvSpPr>
        <p:spPr>
          <a:xfrm>
            <a:off x="880154" y="2168434"/>
            <a:ext cx="8338457" cy="3540035"/>
          </a:xfrm>
        </p:spPr>
        <p:txBody>
          <a:bodyPr>
            <a:normAutofit/>
          </a:bodyPr>
          <a:lstStyle/>
          <a:p>
            <a:r>
              <a:rPr lang="ru-RU" dirty="0"/>
              <a:t>В изследването са включени на случаен принцип </a:t>
            </a:r>
            <a:r>
              <a:rPr lang="ru-RU" b="1" dirty="0"/>
              <a:t>229 родители </a:t>
            </a:r>
            <a:r>
              <a:rPr lang="ru-RU" dirty="0"/>
              <a:t>и </a:t>
            </a:r>
            <a:r>
              <a:rPr lang="ru-RU" b="1" dirty="0"/>
              <a:t>592 начални учители </a:t>
            </a:r>
            <a:r>
              <a:rPr lang="ru-RU" dirty="0"/>
              <a:t>от </a:t>
            </a:r>
            <a:r>
              <a:rPr lang="ru-RU" b="1" dirty="0"/>
              <a:t>58 училища </a:t>
            </a:r>
            <a:r>
              <a:rPr lang="ru-RU" dirty="0"/>
              <a:t>в различни области и общини на страната (Плевен, Шумен, София град – община Столична, София област, Пловдив, Монтана, Сливен, Варна, Добрич, Хасково, Пазарджик, Бургас, Враца и др.) и едно българско училище в чужбина (Българското училище в Единбург, Великобритания). </a:t>
            </a:r>
          </a:p>
          <a:p>
            <a:pPr marL="0" indent="0">
              <a:buNone/>
            </a:pPr>
            <a:endParaRPr lang="en-US" dirty="0"/>
          </a:p>
        </p:txBody>
      </p:sp>
    </p:spTree>
    <p:extLst>
      <p:ext uri="{BB962C8B-B14F-4D97-AF65-F5344CB8AC3E}">
        <p14:creationId xmlns:p14="http://schemas.microsoft.com/office/powerpoint/2010/main" val="374020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799" y="713619"/>
            <a:ext cx="8421778" cy="906176"/>
          </a:xfrm>
        </p:spPr>
        <p:txBody>
          <a:bodyPr>
            <a:normAutofit/>
          </a:bodyPr>
          <a:lstStyle/>
          <a:p>
            <a:r>
              <a:rPr lang="bg-BG" sz="2400" dirty="0"/>
              <a:t>Изследвани лица по време на анкетното проучване</a:t>
            </a:r>
            <a:endParaRPr lang="en-US" sz="2400" dirty="0"/>
          </a:p>
        </p:txBody>
      </p:sp>
      <p:sp>
        <p:nvSpPr>
          <p:cNvPr id="3" name="Content Placeholder 2"/>
          <p:cNvSpPr>
            <a:spLocks noGrp="1"/>
          </p:cNvSpPr>
          <p:nvPr>
            <p:ph idx="1"/>
          </p:nvPr>
        </p:nvSpPr>
        <p:spPr>
          <a:xfrm>
            <a:off x="775652" y="1619795"/>
            <a:ext cx="8534400" cy="4349932"/>
          </a:xfrm>
        </p:spPr>
        <p:txBody>
          <a:bodyPr/>
          <a:lstStyle/>
          <a:p>
            <a:r>
              <a:rPr lang="ru-RU" dirty="0"/>
              <a:t>Отговорите на включените (достатъчни като брой за формиране на извадката за изследването) лица на въпросите в анкетната карта дават възможност да се направят съответните изводи и обобщения, които да са предпоставка за извеждането на конкретни методически идеи и предложения за усъвършенстване процеса на обучението по български език и литература в началния етап на основната образователна степен – за формирането на социолингвистични и социокултурни компетентности. </a:t>
            </a:r>
            <a:endParaRPr lang="en-US" dirty="0"/>
          </a:p>
        </p:txBody>
      </p:sp>
    </p:spTree>
    <p:extLst>
      <p:ext uri="{BB962C8B-B14F-4D97-AF65-F5344CB8AC3E}">
        <p14:creationId xmlns:p14="http://schemas.microsoft.com/office/powerpoint/2010/main" val="2753720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8616" y="535577"/>
            <a:ext cx="7677195" cy="1062930"/>
          </a:xfrm>
        </p:spPr>
        <p:txBody>
          <a:bodyPr>
            <a:normAutofit fontScale="90000"/>
          </a:bodyPr>
          <a:lstStyle/>
          <a:p>
            <a:r>
              <a:rPr lang="bg-BG" dirty="0"/>
              <a:t>Оценяване на резултатите от анкетните проучвания</a:t>
            </a:r>
            <a:endParaRPr lang="en-US" dirty="0"/>
          </a:p>
        </p:txBody>
      </p:sp>
      <p:sp>
        <p:nvSpPr>
          <p:cNvPr id="3" name="Content Placeholder 2"/>
          <p:cNvSpPr>
            <a:spLocks noGrp="1"/>
          </p:cNvSpPr>
          <p:nvPr>
            <p:ph idx="1"/>
          </p:nvPr>
        </p:nvSpPr>
        <p:spPr>
          <a:xfrm>
            <a:off x="888274" y="1985554"/>
            <a:ext cx="8421778" cy="3438919"/>
          </a:xfrm>
        </p:spPr>
        <p:txBody>
          <a:bodyPr>
            <a:normAutofit/>
          </a:bodyPr>
          <a:lstStyle/>
          <a:p>
            <a:r>
              <a:rPr lang="ru-RU" dirty="0"/>
              <a:t>Отговорите на въпросите в проведените анкетни проучвания са оценени по петстепенна скала (изцяло несъгласен, по-скоро несъгласен, не мога да преценя, по-скоро съгласен, изцяло съгласен) в контекста на очакваните резултати от обучението по български език, регламентирани от учебните програми за 1.- 4.клас.</a:t>
            </a:r>
            <a:endParaRPr lang="en-US" dirty="0"/>
          </a:p>
        </p:txBody>
      </p:sp>
    </p:spTree>
    <p:extLst>
      <p:ext uri="{BB962C8B-B14F-4D97-AF65-F5344CB8AC3E}">
        <p14:creationId xmlns:p14="http://schemas.microsoft.com/office/powerpoint/2010/main" val="2065742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989" y="333345"/>
            <a:ext cx="8534400" cy="1113716"/>
          </a:xfrm>
        </p:spPr>
        <p:txBody>
          <a:bodyPr>
            <a:no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a:xfrm>
            <a:off x="671149" y="1766656"/>
            <a:ext cx="8534400" cy="4389338"/>
          </a:xfrm>
        </p:spPr>
        <p:txBody>
          <a:bodyPr/>
          <a:lstStyle/>
          <a:p>
            <a:pPr marL="0" indent="0">
              <a:buNone/>
            </a:pPr>
            <a:r>
              <a:rPr lang="ru-RU" dirty="0"/>
              <a:t>Резултатите от проведените анкетни проучвания с начални учители и родители на ученици в начална училищна възраст за равнището на формираност на </a:t>
            </a:r>
            <a:r>
              <a:rPr lang="ru-RU" b="1" i="1" dirty="0"/>
              <a:t>социолингвистичните и социокултурните компетентности </a:t>
            </a:r>
            <a:r>
              <a:rPr lang="ru-RU" dirty="0"/>
              <a:t>показват, че:</a:t>
            </a:r>
            <a:endParaRPr lang="en-US" dirty="0"/>
          </a:p>
          <a:p>
            <a:pPr>
              <a:buFont typeface="Wingdings" panose="05000000000000000000" pitchFamily="2" charset="2"/>
              <a:buChar char="Ø"/>
            </a:pPr>
            <a:r>
              <a:rPr lang="ru-RU" dirty="0"/>
              <a:t>По отношение на равнището на формираност на </a:t>
            </a:r>
            <a:r>
              <a:rPr lang="ru-RU" b="1" i="1" dirty="0"/>
              <a:t>социолингвистичните компетентности </a:t>
            </a:r>
            <a:r>
              <a:rPr lang="ru-RU" dirty="0"/>
              <a:t>прави впечатление, че преобладаващата част от изследваните начални учители и родители са </a:t>
            </a:r>
            <a:r>
              <a:rPr lang="ru-RU" b="1" dirty="0" err="1"/>
              <a:t>по-скоро</a:t>
            </a:r>
            <a:r>
              <a:rPr lang="ru-RU" b="1" dirty="0"/>
              <a:t> </a:t>
            </a:r>
            <a:r>
              <a:rPr lang="ru-RU" b="1" dirty="0" err="1"/>
              <a:t>съгласни</a:t>
            </a:r>
            <a:r>
              <a:rPr lang="en-GB" b="1" dirty="0"/>
              <a:t> </a:t>
            </a:r>
            <a:r>
              <a:rPr lang="bg-BG" dirty="0"/>
              <a:t>за това</a:t>
            </a:r>
            <a:r>
              <a:rPr lang="ru-RU" dirty="0"/>
              <a:t>, че:</a:t>
            </a:r>
          </a:p>
          <a:p>
            <a:pPr>
              <a:buFont typeface="Wingdings" panose="05000000000000000000" pitchFamily="2" charset="2"/>
              <a:buChar char="Ø"/>
            </a:pPr>
            <a:r>
              <a:rPr lang="ru-RU" dirty="0" err="1"/>
              <a:t>учениците</a:t>
            </a:r>
            <a:r>
              <a:rPr lang="ru-RU" dirty="0"/>
              <a:t> в първи клас умеят да прилагат правилата за речева учтивост; </a:t>
            </a:r>
          </a:p>
          <a:p>
            <a:pPr>
              <a:buFont typeface="Wingdings" panose="05000000000000000000" pitchFamily="2" charset="2"/>
              <a:buChar char="Ø"/>
            </a:pPr>
            <a:r>
              <a:rPr lang="ru-RU" sz="1700" dirty="0" err="1">
                <a:solidFill>
                  <a:prstClr val="black">
                    <a:lumMod val="75000"/>
                    <a:lumOff val="25000"/>
                  </a:prstClr>
                </a:solidFill>
              </a:rPr>
              <a:t>учениците</a:t>
            </a:r>
            <a:r>
              <a:rPr lang="ru-RU" sz="1700" dirty="0">
                <a:solidFill>
                  <a:prstClr val="black">
                    <a:lumMod val="75000"/>
                    <a:lumOff val="25000"/>
                  </a:prstClr>
                </a:solidFill>
              </a:rPr>
              <a:t> </a:t>
            </a:r>
            <a:r>
              <a:rPr lang="ru-RU" sz="1700" dirty="0" err="1">
                <a:solidFill>
                  <a:prstClr val="black">
                    <a:lumMod val="75000"/>
                    <a:lumOff val="25000"/>
                  </a:prstClr>
                </a:solidFill>
              </a:rPr>
              <a:t>умеят</a:t>
            </a:r>
            <a:r>
              <a:rPr lang="ru-RU" sz="1700" dirty="0">
                <a:solidFill>
                  <a:prstClr val="black">
                    <a:lumMod val="75000"/>
                    <a:lumOff val="25000"/>
                  </a:prstClr>
                </a:solidFill>
              </a:rPr>
              <a:t> да се </a:t>
            </a:r>
            <a:r>
              <a:rPr lang="ru-RU" sz="1700" dirty="0" err="1">
                <a:solidFill>
                  <a:prstClr val="black">
                    <a:lumMod val="75000"/>
                    <a:lumOff val="25000"/>
                  </a:prstClr>
                </a:solidFill>
              </a:rPr>
              <a:t>включват</a:t>
            </a:r>
            <a:r>
              <a:rPr lang="ru-RU" sz="1700" dirty="0">
                <a:solidFill>
                  <a:prstClr val="black">
                    <a:lumMod val="75000"/>
                    <a:lumOff val="25000"/>
                  </a:prstClr>
                </a:solidFill>
              </a:rPr>
              <a:t> уместно в диалог;</a:t>
            </a:r>
          </a:p>
          <a:p>
            <a:pPr lvl="0">
              <a:buClr>
                <a:srgbClr val="A53010"/>
              </a:buClr>
            </a:pPr>
            <a:r>
              <a:rPr lang="ru-RU" dirty="0">
                <a:solidFill>
                  <a:prstClr val="black">
                    <a:lumMod val="75000"/>
                    <a:lumOff val="25000"/>
                  </a:prstClr>
                </a:solidFill>
              </a:rPr>
              <a:t>е </a:t>
            </a:r>
            <a:r>
              <a:rPr lang="ru-RU" dirty="0" err="1">
                <a:solidFill>
                  <a:prstClr val="black">
                    <a:lumMod val="75000"/>
                    <a:lumOff val="25000"/>
                  </a:prstClr>
                </a:solidFill>
              </a:rPr>
              <a:t>формирано</a:t>
            </a:r>
            <a:r>
              <a:rPr lang="ru-RU" dirty="0">
                <a:solidFill>
                  <a:prstClr val="black">
                    <a:lumMod val="75000"/>
                    <a:lumOff val="25000"/>
                  </a:prstClr>
                </a:solidFill>
              </a:rPr>
              <a:t> и </a:t>
            </a:r>
            <a:r>
              <a:rPr lang="ru-RU" dirty="0" err="1">
                <a:solidFill>
                  <a:prstClr val="black">
                    <a:lumMod val="75000"/>
                    <a:lumOff val="25000"/>
                  </a:prstClr>
                </a:solidFill>
              </a:rPr>
              <a:t>умението</a:t>
            </a:r>
            <a:r>
              <a:rPr lang="ru-RU" dirty="0">
                <a:solidFill>
                  <a:prstClr val="black">
                    <a:lumMod val="75000"/>
                    <a:lumOff val="25000"/>
                  </a:prstClr>
                </a:solidFill>
              </a:rPr>
              <a:t> у </a:t>
            </a:r>
            <a:r>
              <a:rPr lang="ru-RU" dirty="0" err="1">
                <a:solidFill>
                  <a:prstClr val="black">
                    <a:lumMod val="75000"/>
                    <a:lumOff val="25000"/>
                  </a:prstClr>
                </a:solidFill>
              </a:rPr>
              <a:t>второкласниците</a:t>
            </a:r>
            <a:r>
              <a:rPr lang="ru-RU" dirty="0">
                <a:solidFill>
                  <a:prstClr val="black">
                    <a:lumMod val="75000"/>
                    <a:lumOff val="25000"/>
                  </a:prstClr>
                </a:solidFill>
              </a:rPr>
              <a:t> да се </a:t>
            </a:r>
            <a:r>
              <a:rPr lang="ru-RU" dirty="0" err="1">
                <a:solidFill>
                  <a:prstClr val="black">
                    <a:lumMod val="75000"/>
                    <a:lumOff val="25000"/>
                  </a:prstClr>
                </a:solidFill>
              </a:rPr>
              <a:t>ориентират</a:t>
            </a:r>
            <a:r>
              <a:rPr lang="ru-RU" dirty="0">
                <a:solidFill>
                  <a:prstClr val="black">
                    <a:lumMod val="75000"/>
                    <a:lumOff val="25000"/>
                  </a:prstClr>
                </a:solidFill>
              </a:rPr>
              <a:t> в </a:t>
            </a:r>
            <a:r>
              <a:rPr lang="ru-RU" dirty="0" err="1">
                <a:solidFill>
                  <a:prstClr val="black">
                    <a:lumMod val="75000"/>
                    <a:lumOff val="25000"/>
                  </a:prstClr>
                </a:solidFill>
              </a:rPr>
              <a:t>комуникативноречевата</a:t>
            </a:r>
            <a:r>
              <a:rPr lang="ru-RU" dirty="0">
                <a:solidFill>
                  <a:prstClr val="black">
                    <a:lumMod val="75000"/>
                    <a:lumOff val="25000"/>
                  </a:prstClr>
                </a:solidFill>
              </a:rPr>
              <a:t> ситуация; </a:t>
            </a:r>
            <a:endParaRPr lang="en-US" dirty="0">
              <a:solidFill>
                <a:prstClr val="black">
                  <a:lumMod val="75000"/>
                  <a:lumOff val="25000"/>
                </a:prstClr>
              </a:solidFill>
            </a:endParaRP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4272144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9057" y="444137"/>
            <a:ext cx="8330338" cy="1075993"/>
          </a:xfrm>
        </p:spPr>
        <p:txBody>
          <a:bodyPr>
            <a:no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a:xfrm>
            <a:off x="932406" y="2214154"/>
            <a:ext cx="8534400" cy="3615267"/>
          </a:xfrm>
        </p:spPr>
        <p:txBody>
          <a:bodyPr>
            <a:normAutofit/>
          </a:bodyPr>
          <a:lstStyle/>
          <a:p>
            <a:r>
              <a:rPr lang="ru-RU" dirty="0" err="1"/>
              <a:t>преобладаващата</a:t>
            </a:r>
            <a:r>
              <a:rPr lang="ru-RU" dirty="0"/>
              <a:t> част от учителите са по-скоро съгласни и за това, че учениците умеят да дават примери за общуване чрез различни средства, включително електронни, докато преобладаващата част от родителите са по-скоро несъгласни с това твърдение; </a:t>
            </a:r>
            <a:endParaRPr lang="en-US" dirty="0"/>
          </a:p>
          <a:p>
            <a:r>
              <a:rPr lang="ru-RU" dirty="0"/>
              <a:t>по-скоро съгласни са  учителите и по отношение на степента на формираност на умението на третокласниците да употребяват различни видове изречения по цел на изказване в съответствие с комуникативната ситуация, докато преобладаващата част от родителите са по-скоро несъгласни;</a:t>
            </a:r>
            <a:endParaRPr lang="en-US" dirty="0"/>
          </a:p>
        </p:txBody>
      </p:sp>
    </p:spTree>
    <p:extLst>
      <p:ext uri="{BB962C8B-B14F-4D97-AF65-F5344CB8AC3E}">
        <p14:creationId xmlns:p14="http://schemas.microsoft.com/office/powerpoint/2010/main" val="288103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9869" y="182880"/>
            <a:ext cx="8534400" cy="1227910"/>
          </a:xfrm>
        </p:spPr>
        <p:txBody>
          <a:bodyPr>
            <a:normAutofit/>
          </a:bodyPr>
          <a:lstStyle/>
          <a:p>
            <a:r>
              <a:rPr lang="ru-RU" sz="2400" dirty="0"/>
              <a:t>Резултати от проведените анкетни проучвания с начални учители и родители на ученици в начална училищна възраст </a:t>
            </a:r>
            <a:endParaRPr lang="en-US" sz="2400" dirty="0"/>
          </a:p>
        </p:txBody>
      </p:sp>
      <p:sp>
        <p:nvSpPr>
          <p:cNvPr id="3" name="Content Placeholder 2"/>
          <p:cNvSpPr>
            <a:spLocks noGrp="1"/>
          </p:cNvSpPr>
          <p:nvPr>
            <p:ph idx="1"/>
          </p:nvPr>
        </p:nvSpPr>
        <p:spPr>
          <a:xfrm>
            <a:off x="579709" y="1972492"/>
            <a:ext cx="8534400" cy="4039810"/>
          </a:xfrm>
        </p:spPr>
        <p:txBody>
          <a:bodyPr/>
          <a:lstStyle/>
          <a:p>
            <a:r>
              <a:rPr lang="ru-RU" dirty="0"/>
              <a:t>аналогична е ситуацията и във връзка с употребата на частите на речта; </a:t>
            </a:r>
            <a:endParaRPr lang="en-US" dirty="0"/>
          </a:p>
          <a:p>
            <a:r>
              <a:rPr lang="ru-RU" dirty="0"/>
              <a:t>по отношение на умението на учениците да употребяват уместно в речта си сложни думи, синоними и антоними по-голямата част от учителите са по-скоро съгласни, че то е формирано у четвъртокласниците, а по-голямата част от родителите са по-скоро несъгласни, че то е формирано; </a:t>
            </a:r>
            <a:endParaRPr lang="en-US" dirty="0"/>
          </a:p>
          <a:p>
            <a:r>
              <a:rPr lang="ru-RU" dirty="0"/>
              <a:t>аналогична е ситуацията и по отношение на равнището на формираност на умението на учениците да употребяват правилно сегашно, бъдеще и минало време на глагола. </a:t>
            </a:r>
            <a:endParaRPr lang="en-US" dirty="0"/>
          </a:p>
        </p:txBody>
      </p:sp>
    </p:spTree>
    <p:extLst>
      <p:ext uri="{BB962C8B-B14F-4D97-AF65-F5344CB8AC3E}">
        <p14:creationId xmlns:p14="http://schemas.microsoft.com/office/powerpoint/2010/main" val="412002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77</TotalTime>
  <Words>2899</Words>
  <Application>Microsoft Office PowerPoint</Application>
  <PresentationFormat>Widescreen</PresentationFormat>
  <Paragraphs>84</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Century Gothic</vt:lpstr>
      <vt:lpstr>Symbol</vt:lpstr>
      <vt:lpstr>Times New Roman</vt:lpstr>
      <vt:lpstr>Wingdings</vt:lpstr>
      <vt:lpstr>Wingdings 3</vt:lpstr>
      <vt:lpstr>Wisp</vt:lpstr>
      <vt:lpstr>Научноизследователски проект, финансиран от ФНИ при СУ „Св. Кл. Охридски“ през 2020 г., на тема: Равнище на формираност на социокултурните и социолингвистичните компетентности у учениците в начална училищна възраст чрез обучението по български език и литература</vt:lpstr>
      <vt:lpstr>Формирането на социокултурните и социолингвистичните компетентности у учениците в начална училищна възраст </vt:lpstr>
      <vt:lpstr>Анкетни проучвания с родителите и учителите в начален етап на основната образователна степен </vt:lpstr>
      <vt:lpstr>Изследвани лица в анкетното проучване</vt:lpstr>
      <vt:lpstr>Изследвани лица по време на анкетното проучване</vt:lpstr>
      <vt:lpstr>Оценяване на резултатите от анкетните проучвания</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Резултати от проведените анкетни проучвания с начални учители и родители на ученици в начална училищна възраст </vt:lpstr>
      <vt:lpstr>Публикации по темата на проекта:</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Neli</dc:creator>
  <cp:lastModifiedBy>Neli Ivanova</cp:lastModifiedBy>
  <cp:revision>21</cp:revision>
  <dcterms:created xsi:type="dcterms:W3CDTF">2020-08-21T19:44:51Z</dcterms:created>
  <dcterms:modified xsi:type="dcterms:W3CDTF">2020-11-26T11:18:05Z</dcterms:modified>
</cp:coreProperties>
</file>