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73" r:id="rId2"/>
    <p:sldId id="274" r:id="rId3"/>
    <p:sldId id="269" r:id="rId4"/>
    <p:sldId id="268" r:id="rId5"/>
    <p:sldId id="271" r:id="rId6"/>
    <p:sldId id="258" r:id="rId7"/>
    <p:sldId id="277" r:id="rId8"/>
    <p:sldId id="278" r:id="rId9"/>
    <p:sldId id="279" r:id="rId10"/>
    <p:sldId id="263" r:id="rId11"/>
    <p:sldId id="265" r:id="rId12"/>
    <p:sldId id="267" r:id="rId13"/>
    <p:sldId id="281" r:id="rId14"/>
    <p:sldId id="282" r:id="rId15"/>
    <p:sldId id="283" r:id="rId16"/>
    <p:sldId id="284" r:id="rId17"/>
    <p:sldId id="285" r:id="rId18"/>
    <p:sldId id="264" r:id="rId19"/>
    <p:sldId id="272" r:id="rId20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ня Маринкова" initials="СМ" lastIdx="1" clrIdx="0">
    <p:extLst>
      <p:ext uri="{19B8F6BF-5375-455C-9EA6-DF929625EA0E}">
        <p15:presenceInfo xmlns:p15="http://schemas.microsoft.com/office/powerpoint/2012/main" userId="Соня Маринк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C1-43D6-BC6C-00C3A94669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C1-43D6-BC6C-00C3A946699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CC1-43D6-BC6C-00C3A946699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CC1-43D6-BC6C-00C3A946699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CC1-43D6-BC6C-00C3A946699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CC1-43D6-BC6C-00C3A9466999}"/>
              </c:ext>
            </c:extLst>
          </c:dPt>
          <c:dLbls>
            <c:dLbl>
              <c:idx val="0"/>
              <c:layout>
                <c:manualLayout>
                  <c:x val="-3.2486584575369959E-3"/>
                  <c:y val="-6.89288350484130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551154603911788"/>
                      <c:h val="0.146848387711836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CC1-43D6-BC6C-00C3A9466999}"/>
                </c:ext>
              </c:extLst>
            </c:dLbl>
            <c:dLbl>
              <c:idx val="1"/>
              <c:layout>
                <c:manualLayout>
                  <c:x val="0.10570578921524983"/>
                  <c:y val="-0.176817328440117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63822897571129"/>
                      <c:h val="0.195098572245725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CC1-43D6-BC6C-00C3A9466999}"/>
                </c:ext>
              </c:extLst>
            </c:dLbl>
            <c:dLbl>
              <c:idx val="2"/>
              <c:layout>
                <c:manualLayout>
                  <c:x val="0.10557987587821087"/>
                  <c:y val="-0.137857552108405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75607440838317"/>
                      <c:h val="0.19899454987889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CC1-43D6-BC6C-00C3A9466999}"/>
                </c:ext>
              </c:extLst>
            </c:dLbl>
            <c:dLbl>
              <c:idx val="3"/>
              <c:layout>
                <c:manualLayout>
                  <c:x val="5.1328803629084034E-2"/>
                  <c:y val="-2.69721528450311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77328405604472"/>
                      <c:h val="0.13306262070215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CC1-43D6-BC6C-00C3A946699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5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6CC1-43D6-BC6C-00C3A9466999}"/>
                </c:ext>
              </c:extLst>
            </c:dLbl>
            <c:dLbl>
              <c:idx val="5"/>
              <c:layout>
                <c:manualLayout>
                  <c:x val="-4.158282825647319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CC1-43D6-BC6C-00C3A94669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Северозападен</c:v>
                </c:pt>
                <c:pt idx="1">
                  <c:v>Северен централен</c:v>
                </c:pt>
                <c:pt idx="2">
                  <c:v>Североизточен</c:v>
                </c:pt>
                <c:pt idx="3">
                  <c:v>Югоизточен</c:v>
                </c:pt>
                <c:pt idx="4">
                  <c:v>Югозападен</c:v>
                </c:pt>
                <c:pt idx="5">
                  <c:v>Южен централен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CC1-43D6-BC6C-00C3A94669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Брой защитени общообразователни училища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4.4226680650781829E-2"/>
                  <c:y val="-7.5757594587010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8A-41D9-9CE4-76A23072F1AB}"/>
                </c:ext>
              </c:extLst>
            </c:dLbl>
            <c:dLbl>
              <c:idx val="1"/>
              <c:layout>
                <c:manualLayout>
                  <c:x val="-4.4226680650781829E-2"/>
                  <c:y val="-6.31313288225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8A-41D9-9CE4-76A23072F1AB}"/>
                </c:ext>
              </c:extLst>
            </c:dLbl>
            <c:dLbl>
              <c:idx val="2"/>
              <c:layout>
                <c:manualLayout>
                  <c:x val="-2.757364103228269E-2"/>
                  <c:y val="-5.2670666475449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159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18A-41D9-9CE4-76A23072F1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2012/2013 г.</c:v>
                </c:pt>
                <c:pt idx="1">
                  <c:v>2016/2017 г.</c:v>
                </c:pt>
                <c:pt idx="2">
                  <c:v>2019/2020 г.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127</c:v>
                </c:pt>
                <c:pt idx="1">
                  <c:v>142</c:v>
                </c:pt>
                <c:pt idx="2">
                  <c:v>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8A-41D9-9CE4-76A23072F1A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2515336"/>
        <c:axId val="506505968"/>
      </c:lineChart>
      <c:catAx>
        <c:axId val="442515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505968"/>
        <c:crosses val="autoZero"/>
        <c:auto val="1"/>
        <c:lblAlgn val="ctr"/>
        <c:lblOffset val="100"/>
        <c:noMultiLvlLbl val="0"/>
      </c:catAx>
      <c:valAx>
        <c:axId val="5065059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425153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Брой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обл. Смолян</c:v>
                </c:pt>
                <c:pt idx="1">
                  <c:v>обл. Кърджали</c:v>
                </c:pt>
                <c:pt idx="2">
                  <c:v>обл. Пажарджик</c:v>
                </c:pt>
                <c:pt idx="3">
                  <c:v>обл. София</c:v>
                </c:pt>
                <c:pt idx="4">
                  <c:v>обл. Благоевград</c:v>
                </c:pt>
                <c:pt idx="5">
                  <c:v>обл. Хасково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27</c:v>
                </c:pt>
                <c:pt idx="1">
                  <c:v>14</c:v>
                </c:pt>
                <c:pt idx="2">
                  <c:v>11</c:v>
                </c:pt>
                <c:pt idx="3">
                  <c:v>11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93-4B8D-966C-874A39F0B2D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02643840"/>
        <c:axId val="970418784"/>
      </c:barChart>
      <c:catAx>
        <c:axId val="90264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70418784"/>
        <c:crosses val="autoZero"/>
        <c:auto val="1"/>
        <c:lblAlgn val="ctr"/>
        <c:lblOffset val="100"/>
        <c:noMultiLvlLbl val="0"/>
      </c:catAx>
      <c:valAx>
        <c:axId val="9704187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02643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2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10176-2406-4111-90D4-DE6555987FF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920CF81-B498-41A4-AF27-52BB6BCE6532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През 90-те години на</a:t>
          </a:r>
          <a:r>
            <a: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XX </a:t>
          </a:r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век в България се извършва преход от държавно-планова към пазарна икономика.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EA45E8-F013-4103-8E5B-9502C7DB3DE9}" type="parTrans" cxnId="{32DB5F39-935E-4F16-880F-CEA676A135A4}">
      <dgm:prSet/>
      <dgm:spPr/>
      <dgm:t>
        <a:bodyPr/>
        <a:lstStyle/>
        <a:p>
          <a:endParaRPr lang="en-GB"/>
        </a:p>
      </dgm:t>
    </dgm:pt>
    <dgm:pt modelId="{0C82E44A-2C70-4B01-9A26-35975DAE283F}" type="sibTrans" cxnId="{32DB5F39-935E-4F16-880F-CEA676A135A4}">
      <dgm:prSet/>
      <dgm:spPr/>
      <dgm:t>
        <a:bodyPr/>
        <a:lstStyle/>
        <a:p>
          <a:endParaRPr lang="en-GB"/>
        </a:p>
      </dgm:t>
    </dgm:pt>
    <dgm:pt modelId="{97087634-EE69-4608-AEC3-8C09A99144EC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Намалява брутният вътрешен продукт, индустриалното производство и работната заплата.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DF475B-14D4-458C-A870-404FE3485C6C}" type="parTrans" cxnId="{2B72264E-6EBF-4840-A0D6-67B1B637AFA4}">
      <dgm:prSet/>
      <dgm:spPr/>
      <dgm:t>
        <a:bodyPr/>
        <a:lstStyle/>
        <a:p>
          <a:endParaRPr lang="en-GB"/>
        </a:p>
      </dgm:t>
    </dgm:pt>
    <dgm:pt modelId="{815B8755-4BF3-451E-A9B6-7582DB37AEE7}" type="sibTrans" cxnId="{2B72264E-6EBF-4840-A0D6-67B1B637AFA4}">
      <dgm:prSet/>
      <dgm:spPr/>
      <dgm:t>
        <a:bodyPr/>
        <a:lstStyle/>
        <a:p>
          <a:endParaRPr lang="en-GB"/>
        </a:p>
      </dgm:t>
    </dgm:pt>
    <dgm:pt modelId="{AC2FACA5-1F02-4E10-869F-104FA0F2C119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Спад на икономиката на страната.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0B8251-52A4-4236-85A5-E442173A1B01}" type="parTrans" cxnId="{ECA261E2-39A7-4016-AD9B-91A6F1743698}">
      <dgm:prSet/>
      <dgm:spPr/>
      <dgm:t>
        <a:bodyPr/>
        <a:lstStyle/>
        <a:p>
          <a:endParaRPr lang="en-GB"/>
        </a:p>
      </dgm:t>
    </dgm:pt>
    <dgm:pt modelId="{A6D4ABB8-8D52-49CE-BE95-9987B74CF144}" type="sibTrans" cxnId="{ECA261E2-39A7-4016-AD9B-91A6F1743698}">
      <dgm:prSet/>
      <dgm:spPr/>
      <dgm:t>
        <a:bodyPr/>
        <a:lstStyle/>
        <a:p>
          <a:endParaRPr lang="en-GB"/>
        </a:p>
      </dgm:t>
    </dgm:pt>
    <dgm:pt modelId="{33E163DF-3E75-4449-B172-969D34812A56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Масова емиграция от страната.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00BC6-5112-4516-98A9-DF2A024236D8}" type="parTrans" cxnId="{366FA5FD-5AD4-4C1C-8D3D-FE79CC2E550E}">
      <dgm:prSet/>
      <dgm:spPr/>
      <dgm:t>
        <a:bodyPr/>
        <a:lstStyle/>
        <a:p>
          <a:endParaRPr lang="en-GB"/>
        </a:p>
      </dgm:t>
    </dgm:pt>
    <dgm:pt modelId="{8A7A8DC7-9B65-454B-A1EA-3A228A6B23EF}" type="sibTrans" cxnId="{366FA5FD-5AD4-4C1C-8D3D-FE79CC2E550E}">
      <dgm:prSet/>
      <dgm:spPr/>
      <dgm:t>
        <a:bodyPr/>
        <a:lstStyle/>
        <a:p>
          <a:endParaRPr lang="en-GB"/>
        </a:p>
      </dgm:t>
    </dgm:pt>
    <dgm:pt modelId="{1B9EFF89-DBE9-47C3-A14C-44E1EAB70DD1}" type="pres">
      <dgm:prSet presAssocID="{7E710176-2406-4111-90D4-DE6555987FFF}" presName="outerComposite" presStyleCnt="0">
        <dgm:presLayoutVars>
          <dgm:chMax val="5"/>
          <dgm:dir/>
          <dgm:resizeHandles val="exact"/>
        </dgm:presLayoutVars>
      </dgm:prSet>
      <dgm:spPr/>
    </dgm:pt>
    <dgm:pt modelId="{BBFECEDE-B43B-4AB9-B83E-87BB44FF7921}" type="pres">
      <dgm:prSet presAssocID="{7E710176-2406-4111-90D4-DE6555987FFF}" presName="dummyMaxCanvas" presStyleCnt="0">
        <dgm:presLayoutVars/>
      </dgm:prSet>
      <dgm:spPr/>
    </dgm:pt>
    <dgm:pt modelId="{5E18E2CC-834F-4D2E-B6B3-9EC560D75AA8}" type="pres">
      <dgm:prSet presAssocID="{7E710176-2406-4111-90D4-DE6555987FFF}" presName="FourNodes_1" presStyleLbl="node1" presStyleIdx="0" presStyleCnt="4" custScaleX="101544" custLinFactNeighborX="1856" custLinFactNeighborY="597">
        <dgm:presLayoutVars>
          <dgm:bulletEnabled val="1"/>
        </dgm:presLayoutVars>
      </dgm:prSet>
      <dgm:spPr/>
    </dgm:pt>
    <dgm:pt modelId="{4B3868BC-486B-4E72-8274-232A249ABE82}" type="pres">
      <dgm:prSet presAssocID="{7E710176-2406-4111-90D4-DE6555987FFF}" presName="FourNodes_2" presStyleLbl="node1" presStyleIdx="1" presStyleCnt="4" custScaleX="93898" custScaleY="109596">
        <dgm:presLayoutVars>
          <dgm:bulletEnabled val="1"/>
        </dgm:presLayoutVars>
      </dgm:prSet>
      <dgm:spPr/>
    </dgm:pt>
    <dgm:pt modelId="{6D8071BA-8FAF-42D7-BBE9-D5D3407AA14B}" type="pres">
      <dgm:prSet presAssocID="{7E710176-2406-4111-90D4-DE6555987FFF}" presName="FourNodes_3" presStyleLbl="node1" presStyleIdx="2" presStyleCnt="4" custScaleX="95076" custScaleY="80016">
        <dgm:presLayoutVars>
          <dgm:bulletEnabled val="1"/>
        </dgm:presLayoutVars>
      </dgm:prSet>
      <dgm:spPr/>
    </dgm:pt>
    <dgm:pt modelId="{4FEED51D-4CCD-4583-8383-B9FF93CDAB20}" type="pres">
      <dgm:prSet presAssocID="{7E710176-2406-4111-90D4-DE6555987FFF}" presName="FourNodes_4" presStyleLbl="node1" presStyleIdx="3" presStyleCnt="4" custScaleX="88947" custScaleY="75229" custLinFactNeighborX="-2332" custLinFactNeighborY="-13360">
        <dgm:presLayoutVars>
          <dgm:bulletEnabled val="1"/>
        </dgm:presLayoutVars>
      </dgm:prSet>
      <dgm:spPr/>
    </dgm:pt>
    <dgm:pt modelId="{97239E21-1E4B-4DFC-B724-70308600F0E1}" type="pres">
      <dgm:prSet presAssocID="{7E710176-2406-4111-90D4-DE6555987FFF}" presName="FourConn_1-2" presStyleLbl="fgAccFollowNode1" presStyleIdx="0" presStyleCnt="3">
        <dgm:presLayoutVars>
          <dgm:bulletEnabled val="1"/>
        </dgm:presLayoutVars>
      </dgm:prSet>
      <dgm:spPr/>
    </dgm:pt>
    <dgm:pt modelId="{A1D38D3A-2D08-480E-B5AF-A867E5E98B83}" type="pres">
      <dgm:prSet presAssocID="{7E710176-2406-4111-90D4-DE6555987FFF}" presName="FourConn_2-3" presStyleLbl="fgAccFollowNode1" presStyleIdx="1" presStyleCnt="3">
        <dgm:presLayoutVars>
          <dgm:bulletEnabled val="1"/>
        </dgm:presLayoutVars>
      </dgm:prSet>
      <dgm:spPr/>
    </dgm:pt>
    <dgm:pt modelId="{17B15152-7435-4E11-8569-3E8D305580B1}" type="pres">
      <dgm:prSet presAssocID="{7E710176-2406-4111-90D4-DE6555987FFF}" presName="FourConn_3-4" presStyleLbl="fgAccFollowNode1" presStyleIdx="2" presStyleCnt="3">
        <dgm:presLayoutVars>
          <dgm:bulletEnabled val="1"/>
        </dgm:presLayoutVars>
      </dgm:prSet>
      <dgm:spPr/>
    </dgm:pt>
    <dgm:pt modelId="{973C333A-CE19-42DB-AEE3-851FF7691C4F}" type="pres">
      <dgm:prSet presAssocID="{7E710176-2406-4111-90D4-DE6555987FFF}" presName="FourNodes_1_text" presStyleLbl="node1" presStyleIdx="3" presStyleCnt="4">
        <dgm:presLayoutVars>
          <dgm:bulletEnabled val="1"/>
        </dgm:presLayoutVars>
      </dgm:prSet>
      <dgm:spPr/>
    </dgm:pt>
    <dgm:pt modelId="{2DCC5C3C-5E8A-4277-9980-A0D210644CDA}" type="pres">
      <dgm:prSet presAssocID="{7E710176-2406-4111-90D4-DE6555987FFF}" presName="FourNodes_2_text" presStyleLbl="node1" presStyleIdx="3" presStyleCnt="4">
        <dgm:presLayoutVars>
          <dgm:bulletEnabled val="1"/>
        </dgm:presLayoutVars>
      </dgm:prSet>
      <dgm:spPr/>
    </dgm:pt>
    <dgm:pt modelId="{7C850247-BF52-4DBF-933C-65441E8399D8}" type="pres">
      <dgm:prSet presAssocID="{7E710176-2406-4111-90D4-DE6555987FFF}" presName="FourNodes_3_text" presStyleLbl="node1" presStyleIdx="3" presStyleCnt="4">
        <dgm:presLayoutVars>
          <dgm:bulletEnabled val="1"/>
        </dgm:presLayoutVars>
      </dgm:prSet>
      <dgm:spPr/>
    </dgm:pt>
    <dgm:pt modelId="{BF10CEF8-4DF3-447A-AE82-61AFA0120D3D}" type="pres">
      <dgm:prSet presAssocID="{7E710176-2406-4111-90D4-DE6555987FF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D781A1B-9984-4E6B-9CE7-3ACBEFB3A250}" type="presOf" srcId="{815B8755-4BF3-451E-A9B6-7582DB37AEE7}" destId="{A1D38D3A-2D08-480E-B5AF-A867E5E98B83}" srcOrd="0" destOrd="0" presId="urn:microsoft.com/office/officeart/2005/8/layout/vProcess5"/>
    <dgm:cxn modelId="{E77D961D-6674-4623-BB6D-23EC6E0C217A}" type="presOf" srcId="{0920CF81-B498-41A4-AF27-52BB6BCE6532}" destId="{5E18E2CC-834F-4D2E-B6B3-9EC560D75AA8}" srcOrd="0" destOrd="0" presId="urn:microsoft.com/office/officeart/2005/8/layout/vProcess5"/>
    <dgm:cxn modelId="{CF366337-24C3-4C24-8D85-A0923089388E}" type="presOf" srcId="{33E163DF-3E75-4449-B172-969D34812A56}" destId="{BF10CEF8-4DF3-447A-AE82-61AFA0120D3D}" srcOrd="1" destOrd="0" presId="urn:microsoft.com/office/officeart/2005/8/layout/vProcess5"/>
    <dgm:cxn modelId="{22819438-B502-4448-8AF1-4175C410ACF1}" type="presOf" srcId="{0920CF81-B498-41A4-AF27-52BB6BCE6532}" destId="{973C333A-CE19-42DB-AEE3-851FF7691C4F}" srcOrd="1" destOrd="0" presId="urn:microsoft.com/office/officeart/2005/8/layout/vProcess5"/>
    <dgm:cxn modelId="{32DB5F39-935E-4F16-880F-CEA676A135A4}" srcId="{7E710176-2406-4111-90D4-DE6555987FFF}" destId="{0920CF81-B498-41A4-AF27-52BB6BCE6532}" srcOrd="0" destOrd="0" parTransId="{A1EA45E8-F013-4103-8E5B-9502C7DB3DE9}" sibTransId="{0C82E44A-2C70-4B01-9A26-35975DAE283F}"/>
    <dgm:cxn modelId="{5F6EDB48-CE43-4D8B-A1A4-3FAB9306E312}" type="presOf" srcId="{7E710176-2406-4111-90D4-DE6555987FFF}" destId="{1B9EFF89-DBE9-47C3-A14C-44E1EAB70DD1}" srcOrd="0" destOrd="0" presId="urn:microsoft.com/office/officeart/2005/8/layout/vProcess5"/>
    <dgm:cxn modelId="{2B72264E-6EBF-4840-A0D6-67B1B637AFA4}" srcId="{7E710176-2406-4111-90D4-DE6555987FFF}" destId="{97087634-EE69-4608-AEC3-8C09A99144EC}" srcOrd="1" destOrd="0" parTransId="{A7DF475B-14D4-458C-A870-404FE3485C6C}" sibTransId="{815B8755-4BF3-451E-A9B6-7582DB37AEE7}"/>
    <dgm:cxn modelId="{F8461D88-38E0-4ED0-857C-1898B8C840C1}" type="presOf" srcId="{AC2FACA5-1F02-4E10-869F-104FA0F2C119}" destId="{6D8071BA-8FAF-42D7-BBE9-D5D3407AA14B}" srcOrd="0" destOrd="0" presId="urn:microsoft.com/office/officeart/2005/8/layout/vProcess5"/>
    <dgm:cxn modelId="{0ED6DC98-E05E-445A-A0B6-C8ACA216EE08}" type="presOf" srcId="{97087634-EE69-4608-AEC3-8C09A99144EC}" destId="{4B3868BC-486B-4E72-8274-232A249ABE82}" srcOrd="0" destOrd="0" presId="urn:microsoft.com/office/officeart/2005/8/layout/vProcess5"/>
    <dgm:cxn modelId="{207D60AE-8C31-443F-B12B-467FC013FCB8}" type="presOf" srcId="{A6D4ABB8-8D52-49CE-BE95-9987B74CF144}" destId="{17B15152-7435-4E11-8569-3E8D305580B1}" srcOrd="0" destOrd="0" presId="urn:microsoft.com/office/officeart/2005/8/layout/vProcess5"/>
    <dgm:cxn modelId="{ECA261E2-39A7-4016-AD9B-91A6F1743698}" srcId="{7E710176-2406-4111-90D4-DE6555987FFF}" destId="{AC2FACA5-1F02-4E10-869F-104FA0F2C119}" srcOrd="2" destOrd="0" parTransId="{080B8251-52A4-4236-85A5-E442173A1B01}" sibTransId="{A6D4ABB8-8D52-49CE-BE95-9987B74CF144}"/>
    <dgm:cxn modelId="{B3DBBDEE-CC82-4F49-828F-3B02D1A1BDAE}" type="presOf" srcId="{97087634-EE69-4608-AEC3-8C09A99144EC}" destId="{2DCC5C3C-5E8A-4277-9980-A0D210644CDA}" srcOrd="1" destOrd="0" presId="urn:microsoft.com/office/officeart/2005/8/layout/vProcess5"/>
    <dgm:cxn modelId="{EF09BEF5-8CFB-45B5-9AFD-97318B6EC6E4}" type="presOf" srcId="{AC2FACA5-1F02-4E10-869F-104FA0F2C119}" destId="{7C850247-BF52-4DBF-933C-65441E8399D8}" srcOrd="1" destOrd="0" presId="urn:microsoft.com/office/officeart/2005/8/layout/vProcess5"/>
    <dgm:cxn modelId="{70124AFB-EFD9-4EE1-8DC5-57C5966F4E1D}" type="presOf" srcId="{0C82E44A-2C70-4B01-9A26-35975DAE283F}" destId="{97239E21-1E4B-4DFC-B724-70308600F0E1}" srcOrd="0" destOrd="0" presId="urn:microsoft.com/office/officeart/2005/8/layout/vProcess5"/>
    <dgm:cxn modelId="{87BB9AFC-24A8-41DA-A89D-6356624B8963}" type="presOf" srcId="{33E163DF-3E75-4449-B172-969D34812A56}" destId="{4FEED51D-4CCD-4583-8383-B9FF93CDAB20}" srcOrd="0" destOrd="0" presId="urn:microsoft.com/office/officeart/2005/8/layout/vProcess5"/>
    <dgm:cxn modelId="{366FA5FD-5AD4-4C1C-8D3D-FE79CC2E550E}" srcId="{7E710176-2406-4111-90D4-DE6555987FFF}" destId="{33E163DF-3E75-4449-B172-969D34812A56}" srcOrd="3" destOrd="0" parTransId="{DEF00BC6-5112-4516-98A9-DF2A024236D8}" sibTransId="{8A7A8DC7-9B65-454B-A1EA-3A228A6B23EF}"/>
    <dgm:cxn modelId="{0A1AC231-3E41-4949-B884-665637D17037}" type="presParOf" srcId="{1B9EFF89-DBE9-47C3-A14C-44E1EAB70DD1}" destId="{BBFECEDE-B43B-4AB9-B83E-87BB44FF7921}" srcOrd="0" destOrd="0" presId="urn:microsoft.com/office/officeart/2005/8/layout/vProcess5"/>
    <dgm:cxn modelId="{F040AA18-E10B-43EC-BCB9-311CB90444AE}" type="presParOf" srcId="{1B9EFF89-DBE9-47C3-A14C-44E1EAB70DD1}" destId="{5E18E2CC-834F-4D2E-B6B3-9EC560D75AA8}" srcOrd="1" destOrd="0" presId="urn:microsoft.com/office/officeart/2005/8/layout/vProcess5"/>
    <dgm:cxn modelId="{1D3515E9-B0D0-48A4-8E6D-C68A8CE02098}" type="presParOf" srcId="{1B9EFF89-DBE9-47C3-A14C-44E1EAB70DD1}" destId="{4B3868BC-486B-4E72-8274-232A249ABE82}" srcOrd="2" destOrd="0" presId="urn:microsoft.com/office/officeart/2005/8/layout/vProcess5"/>
    <dgm:cxn modelId="{B622E420-07AC-41C8-BB72-146EA3941805}" type="presParOf" srcId="{1B9EFF89-DBE9-47C3-A14C-44E1EAB70DD1}" destId="{6D8071BA-8FAF-42D7-BBE9-D5D3407AA14B}" srcOrd="3" destOrd="0" presId="urn:microsoft.com/office/officeart/2005/8/layout/vProcess5"/>
    <dgm:cxn modelId="{BC27E882-176F-43A3-B791-FD138C27166A}" type="presParOf" srcId="{1B9EFF89-DBE9-47C3-A14C-44E1EAB70DD1}" destId="{4FEED51D-4CCD-4583-8383-B9FF93CDAB20}" srcOrd="4" destOrd="0" presId="urn:microsoft.com/office/officeart/2005/8/layout/vProcess5"/>
    <dgm:cxn modelId="{5E97D7BA-1586-4629-BE6F-39EEC1A3AF68}" type="presParOf" srcId="{1B9EFF89-DBE9-47C3-A14C-44E1EAB70DD1}" destId="{97239E21-1E4B-4DFC-B724-70308600F0E1}" srcOrd="5" destOrd="0" presId="urn:microsoft.com/office/officeart/2005/8/layout/vProcess5"/>
    <dgm:cxn modelId="{1C86E13F-06DB-4669-A1C3-D67122AE3313}" type="presParOf" srcId="{1B9EFF89-DBE9-47C3-A14C-44E1EAB70DD1}" destId="{A1D38D3A-2D08-480E-B5AF-A867E5E98B83}" srcOrd="6" destOrd="0" presId="urn:microsoft.com/office/officeart/2005/8/layout/vProcess5"/>
    <dgm:cxn modelId="{437E3EAC-F8C1-4C47-A878-A6D5349A0C47}" type="presParOf" srcId="{1B9EFF89-DBE9-47C3-A14C-44E1EAB70DD1}" destId="{17B15152-7435-4E11-8569-3E8D305580B1}" srcOrd="7" destOrd="0" presId="urn:microsoft.com/office/officeart/2005/8/layout/vProcess5"/>
    <dgm:cxn modelId="{1D104993-FF1E-44D7-9C89-26A594E35C8D}" type="presParOf" srcId="{1B9EFF89-DBE9-47C3-A14C-44E1EAB70DD1}" destId="{973C333A-CE19-42DB-AEE3-851FF7691C4F}" srcOrd="8" destOrd="0" presId="urn:microsoft.com/office/officeart/2005/8/layout/vProcess5"/>
    <dgm:cxn modelId="{EB0A63BC-1619-4CE1-8898-8380DA469CA4}" type="presParOf" srcId="{1B9EFF89-DBE9-47C3-A14C-44E1EAB70DD1}" destId="{2DCC5C3C-5E8A-4277-9980-A0D210644CDA}" srcOrd="9" destOrd="0" presId="urn:microsoft.com/office/officeart/2005/8/layout/vProcess5"/>
    <dgm:cxn modelId="{3C2AB9F8-AECD-4646-A26E-883FC6C72EFA}" type="presParOf" srcId="{1B9EFF89-DBE9-47C3-A14C-44E1EAB70DD1}" destId="{7C850247-BF52-4DBF-933C-65441E8399D8}" srcOrd="10" destOrd="0" presId="urn:microsoft.com/office/officeart/2005/8/layout/vProcess5"/>
    <dgm:cxn modelId="{48BE6EC2-1882-4D8E-8B7A-E47820E5EE0B}" type="presParOf" srcId="{1B9EFF89-DBE9-47C3-A14C-44E1EAB70DD1}" destId="{BF10CEF8-4DF3-447A-AE82-61AFA0120D3D}" srcOrd="11" destOrd="0" presId="urn:microsoft.com/office/officeart/2005/8/layout/vProcess5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82F863-0B92-4B8A-9302-8740071DACC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24592A7A-7CCF-40B6-BFCD-DD422299E461}">
      <dgm:prSet phldrT="[Text]"/>
      <dgm:spPr/>
      <dgm:t>
        <a:bodyPr/>
        <a:lstStyle/>
        <a:p>
          <a:r>
            <a:rPr lang="en-GB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1999 </a:t>
          </a:r>
          <a:r>
            <a:rPr lang="bg-BG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г. </a:t>
          </a:r>
        </a:p>
        <a:p>
          <a:r>
            <a:rPr lang="bg-B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Градове – 240</a:t>
          </a:r>
        </a:p>
        <a:p>
          <a:r>
            <a:rPr lang="bg-B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Села – 5099</a:t>
          </a:r>
          <a:endParaRPr lang="en-GB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141C4B-64A4-4DBC-A427-368EA4C67F49}" type="parTrans" cxnId="{549D3918-C0B0-400D-9CE1-1D90EDA27C2E}">
      <dgm:prSet/>
      <dgm:spPr/>
      <dgm:t>
        <a:bodyPr/>
        <a:lstStyle/>
        <a:p>
          <a:endParaRPr lang="en-GB"/>
        </a:p>
      </dgm:t>
    </dgm:pt>
    <dgm:pt modelId="{C2218205-BC0E-4738-8960-802BCB124C0D}" type="sibTrans" cxnId="{549D3918-C0B0-400D-9CE1-1D90EDA27C2E}">
      <dgm:prSet/>
      <dgm:spPr/>
      <dgm:t>
        <a:bodyPr/>
        <a:lstStyle/>
        <a:p>
          <a:endParaRPr lang="en-GB"/>
        </a:p>
      </dgm:t>
    </dgm:pt>
    <dgm:pt modelId="{6E0C56C9-9B15-4E53-AF3A-DBB499CFC59C}">
      <dgm:prSet phldrT="[Text]"/>
      <dgm:spPr/>
      <dgm:t>
        <a:bodyPr/>
        <a:lstStyle/>
        <a:p>
          <a:r>
            <a:rPr lang="bg-BG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2019 г.</a:t>
          </a:r>
        </a:p>
        <a:p>
          <a:r>
            <a:rPr lang="bg-B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Градове – 257</a:t>
          </a:r>
        </a:p>
        <a:p>
          <a:r>
            <a:rPr lang="bg-B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Села – 5000</a:t>
          </a:r>
          <a:endParaRPr lang="en-GB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B37495-77EA-4BF4-9998-C3C3F373EA06}" type="parTrans" cxnId="{4263CA6E-39CC-4A5E-BF10-7FC86CDBDCCD}">
      <dgm:prSet/>
      <dgm:spPr/>
      <dgm:t>
        <a:bodyPr/>
        <a:lstStyle/>
        <a:p>
          <a:endParaRPr lang="en-GB"/>
        </a:p>
      </dgm:t>
    </dgm:pt>
    <dgm:pt modelId="{052A79CF-C3D6-461A-8176-5E9CB530283A}" type="sibTrans" cxnId="{4263CA6E-39CC-4A5E-BF10-7FC86CDBDCCD}">
      <dgm:prSet/>
      <dgm:spPr/>
      <dgm:t>
        <a:bodyPr/>
        <a:lstStyle/>
        <a:p>
          <a:endParaRPr lang="en-GB"/>
        </a:p>
      </dgm:t>
    </dgm:pt>
    <dgm:pt modelId="{D1FAC9F7-99AD-45B7-813E-E0C2135FC2FA}" type="pres">
      <dgm:prSet presAssocID="{A382F863-0B92-4B8A-9302-8740071DACCC}" presName="Name0" presStyleCnt="0">
        <dgm:presLayoutVars>
          <dgm:dir/>
          <dgm:animLvl val="lvl"/>
          <dgm:resizeHandles val="exact"/>
        </dgm:presLayoutVars>
      </dgm:prSet>
      <dgm:spPr/>
    </dgm:pt>
    <dgm:pt modelId="{90511849-A038-4D4D-A173-2F75A025C5D8}" type="pres">
      <dgm:prSet presAssocID="{24592A7A-7CCF-40B6-BFCD-DD422299E461}" presName="parTxOnly" presStyleLbl="node1" presStyleIdx="0" presStyleCnt="2" custScaleX="87991" custScaleY="85755" custLinFactNeighborX="-57803" custLinFactNeighborY="49510">
        <dgm:presLayoutVars>
          <dgm:chMax val="0"/>
          <dgm:chPref val="0"/>
          <dgm:bulletEnabled val="1"/>
        </dgm:presLayoutVars>
      </dgm:prSet>
      <dgm:spPr/>
    </dgm:pt>
    <dgm:pt modelId="{1981339D-82A5-4961-AE8E-F847E94DEB7B}" type="pres">
      <dgm:prSet presAssocID="{C2218205-BC0E-4738-8960-802BCB124C0D}" presName="parTxOnlySpace" presStyleCnt="0"/>
      <dgm:spPr/>
    </dgm:pt>
    <dgm:pt modelId="{72D757E5-5DE7-4C06-BF4E-69B55C6039A6}" type="pres">
      <dgm:prSet presAssocID="{6E0C56C9-9B15-4E53-AF3A-DBB499CFC59C}" presName="parTxOnly" presStyleLbl="node1" presStyleIdx="1" presStyleCnt="2" custScaleX="83711" custScaleY="85755" custLinFactNeighborX="-406" custLinFactNeighborY="53148">
        <dgm:presLayoutVars>
          <dgm:chMax val="0"/>
          <dgm:chPref val="0"/>
          <dgm:bulletEnabled val="1"/>
        </dgm:presLayoutVars>
      </dgm:prSet>
      <dgm:spPr/>
    </dgm:pt>
  </dgm:ptLst>
  <dgm:cxnLst>
    <dgm:cxn modelId="{8B7B150A-0A30-431A-8150-FF96C443FEF6}" type="presOf" srcId="{6E0C56C9-9B15-4E53-AF3A-DBB499CFC59C}" destId="{72D757E5-5DE7-4C06-BF4E-69B55C6039A6}" srcOrd="0" destOrd="0" presId="urn:microsoft.com/office/officeart/2005/8/layout/chevron1"/>
    <dgm:cxn modelId="{549D3918-C0B0-400D-9CE1-1D90EDA27C2E}" srcId="{A382F863-0B92-4B8A-9302-8740071DACCC}" destId="{24592A7A-7CCF-40B6-BFCD-DD422299E461}" srcOrd="0" destOrd="0" parTransId="{58141C4B-64A4-4DBC-A427-368EA4C67F49}" sibTransId="{C2218205-BC0E-4738-8960-802BCB124C0D}"/>
    <dgm:cxn modelId="{AB233035-DA11-41A4-8D2B-695765B9271F}" type="presOf" srcId="{A382F863-0B92-4B8A-9302-8740071DACCC}" destId="{D1FAC9F7-99AD-45B7-813E-E0C2135FC2FA}" srcOrd="0" destOrd="0" presId="urn:microsoft.com/office/officeart/2005/8/layout/chevron1"/>
    <dgm:cxn modelId="{4263CA6E-39CC-4A5E-BF10-7FC86CDBDCCD}" srcId="{A382F863-0B92-4B8A-9302-8740071DACCC}" destId="{6E0C56C9-9B15-4E53-AF3A-DBB499CFC59C}" srcOrd="1" destOrd="0" parTransId="{6CB37495-77EA-4BF4-9998-C3C3F373EA06}" sibTransId="{052A79CF-C3D6-461A-8176-5E9CB530283A}"/>
    <dgm:cxn modelId="{EFF707F4-8724-49D2-BDB2-39B8FE88FC8E}" type="presOf" srcId="{24592A7A-7CCF-40B6-BFCD-DD422299E461}" destId="{90511849-A038-4D4D-A173-2F75A025C5D8}" srcOrd="0" destOrd="0" presId="urn:microsoft.com/office/officeart/2005/8/layout/chevron1"/>
    <dgm:cxn modelId="{BB83F366-7AE9-45FA-AECD-882C8844636B}" type="presParOf" srcId="{D1FAC9F7-99AD-45B7-813E-E0C2135FC2FA}" destId="{90511849-A038-4D4D-A173-2F75A025C5D8}" srcOrd="0" destOrd="0" presId="urn:microsoft.com/office/officeart/2005/8/layout/chevron1"/>
    <dgm:cxn modelId="{EC40E3D8-9300-47C5-B723-34CAE731F2F4}" type="presParOf" srcId="{D1FAC9F7-99AD-45B7-813E-E0C2135FC2FA}" destId="{1981339D-82A5-4961-AE8E-F847E94DEB7B}" srcOrd="1" destOrd="0" presId="urn:microsoft.com/office/officeart/2005/8/layout/chevron1"/>
    <dgm:cxn modelId="{3D4AADFD-DFEE-48CB-A702-27F7DC14261A}" type="presParOf" srcId="{D1FAC9F7-99AD-45B7-813E-E0C2135FC2FA}" destId="{72D757E5-5DE7-4C06-BF4E-69B55C6039A6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82F863-0B92-4B8A-9302-8740071DACC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1FAC9F7-99AD-45B7-813E-E0C2135FC2FA}" type="pres">
      <dgm:prSet presAssocID="{A382F863-0B92-4B8A-9302-8740071DACCC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AB233035-DA11-41A4-8D2B-695765B9271F}" type="presOf" srcId="{A382F863-0B92-4B8A-9302-8740071DACCC}" destId="{D1FAC9F7-99AD-45B7-813E-E0C2135FC2FA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3E54ED-AF29-4FE5-8D03-166A06690B2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77CB15D-A891-40EA-8BB4-D00819290488}">
      <dgm:prSet phldrT="[Text]" custT="1"/>
      <dgm:spPr/>
      <dgm:t>
        <a:bodyPr/>
        <a:lstStyle/>
        <a:p>
          <a:r>
            <a:rPr lang="bg-BG" sz="2400" dirty="0">
              <a:latin typeface="Arial" panose="020B0604020202020204" pitchFamily="34" charset="0"/>
              <a:cs typeface="Arial" panose="020B0604020202020204" pitchFamily="34" charset="0"/>
            </a:rPr>
            <a:t>Ниска раждаемост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2AAB52-0ABF-4FDB-8930-4639DBB24CB3}" type="parTrans" cxnId="{4482463B-7707-4824-9901-3AE6AAD43922}">
      <dgm:prSet/>
      <dgm:spPr/>
      <dgm:t>
        <a:bodyPr/>
        <a:lstStyle/>
        <a:p>
          <a:endParaRPr lang="en-GB"/>
        </a:p>
      </dgm:t>
    </dgm:pt>
    <dgm:pt modelId="{D0921C41-93AB-4F08-8773-0CD8B6BE682F}" type="sibTrans" cxnId="{4482463B-7707-4824-9901-3AE6AAD43922}">
      <dgm:prSet/>
      <dgm:spPr/>
      <dgm:t>
        <a:bodyPr/>
        <a:lstStyle/>
        <a:p>
          <a:endParaRPr lang="en-GB"/>
        </a:p>
      </dgm:t>
    </dgm:pt>
    <dgm:pt modelId="{21BAE59D-73BF-4459-A3A9-4851D72C44FF}">
      <dgm:prSet phldrT="[Text]" custT="1"/>
      <dgm:spPr/>
      <dgm:t>
        <a:bodyPr/>
        <a:lstStyle/>
        <a:p>
          <a:r>
            <a:rPr lang="bg-BG" sz="2400" dirty="0">
              <a:latin typeface="Arial" panose="020B0604020202020204" pitchFamily="34" charset="0"/>
              <a:cs typeface="Arial" panose="020B0604020202020204" pitchFamily="34" charset="0"/>
            </a:rPr>
            <a:t>Миграция на младите хора към големите градове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A7D9D9-4975-479A-BDC5-DDDB17D04680}" type="parTrans" cxnId="{2FC9788C-D235-48CA-A001-7247752E5525}">
      <dgm:prSet/>
      <dgm:spPr/>
      <dgm:t>
        <a:bodyPr/>
        <a:lstStyle/>
        <a:p>
          <a:endParaRPr lang="en-GB"/>
        </a:p>
      </dgm:t>
    </dgm:pt>
    <dgm:pt modelId="{7DE5C113-D17A-4249-814A-B8A941DF7756}" type="sibTrans" cxnId="{2FC9788C-D235-48CA-A001-7247752E5525}">
      <dgm:prSet/>
      <dgm:spPr/>
      <dgm:t>
        <a:bodyPr/>
        <a:lstStyle/>
        <a:p>
          <a:endParaRPr lang="en-GB"/>
        </a:p>
      </dgm:t>
    </dgm:pt>
    <dgm:pt modelId="{620F6C26-3ABD-4787-9E59-5ED1DA74950E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Понижаване на броя на учениците в малките населени места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F8F8B2-4C93-403C-97C8-4CAB0A795625}" type="parTrans" cxnId="{195ABA85-F50E-4A37-A018-13E9652FBA96}">
      <dgm:prSet/>
      <dgm:spPr/>
      <dgm:t>
        <a:bodyPr/>
        <a:lstStyle/>
        <a:p>
          <a:endParaRPr lang="en-GB"/>
        </a:p>
      </dgm:t>
    </dgm:pt>
    <dgm:pt modelId="{FDB01450-9DA8-4DBB-B75D-0D3303F60789}" type="sibTrans" cxnId="{195ABA85-F50E-4A37-A018-13E9652FBA96}">
      <dgm:prSet/>
      <dgm:spPr/>
      <dgm:t>
        <a:bodyPr/>
        <a:lstStyle/>
        <a:p>
          <a:endParaRPr lang="en-GB"/>
        </a:p>
      </dgm:t>
    </dgm:pt>
    <dgm:pt modelId="{15C687C7-7918-4D84-BEBC-E86223BFEF50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Превръщане на все повече училища в малки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E59015-6ECC-470E-9736-69EF2D8546A9}" type="parTrans" cxnId="{BA05E1F5-BDA6-498C-ACDF-59DE888A109D}">
      <dgm:prSet/>
      <dgm:spPr/>
      <dgm:t>
        <a:bodyPr/>
        <a:lstStyle/>
        <a:p>
          <a:endParaRPr lang="en-GB"/>
        </a:p>
      </dgm:t>
    </dgm:pt>
    <dgm:pt modelId="{EBB66C1F-AB60-4434-A46D-DBF0A25705CF}" type="sibTrans" cxnId="{BA05E1F5-BDA6-498C-ACDF-59DE888A109D}">
      <dgm:prSet/>
      <dgm:spPr/>
      <dgm:t>
        <a:bodyPr/>
        <a:lstStyle/>
        <a:p>
          <a:endParaRPr lang="en-GB"/>
        </a:p>
      </dgm:t>
    </dgm:pt>
    <dgm:pt modelId="{F2E58354-B5A4-4D01-9A27-292D46474812}">
      <dgm:prSet phldrT="[Text]" custT="1"/>
      <dgm:spPr/>
      <dgm:t>
        <a:bodyPr/>
        <a:lstStyle/>
        <a:p>
          <a:r>
            <a:rPr lang="bg-BG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Съществуването и развитието на училищната мрежа е функция на демографските показатели и социално-икономическото развитие на отделните региони в страната.</a:t>
          </a:r>
          <a:endParaRPr lang="en-GB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7936A9-95D5-4AFB-85E1-90A00346E81C}" type="sibTrans" cxnId="{C6A9F9AA-5DB2-4619-BCAA-882C80C8C49D}">
      <dgm:prSet/>
      <dgm:spPr/>
      <dgm:t>
        <a:bodyPr/>
        <a:lstStyle/>
        <a:p>
          <a:endParaRPr lang="en-GB"/>
        </a:p>
      </dgm:t>
    </dgm:pt>
    <dgm:pt modelId="{A5DB7910-551A-43A6-9D2C-477B46A0B8E0}" type="parTrans" cxnId="{C6A9F9AA-5DB2-4619-BCAA-882C80C8C49D}">
      <dgm:prSet/>
      <dgm:spPr/>
      <dgm:t>
        <a:bodyPr/>
        <a:lstStyle/>
        <a:p>
          <a:endParaRPr lang="en-GB"/>
        </a:p>
      </dgm:t>
    </dgm:pt>
    <dgm:pt modelId="{8C8278B8-4211-4E1F-81E5-B38F81B0B84C}" type="pres">
      <dgm:prSet presAssocID="{303E54ED-AF29-4FE5-8D03-166A06690B20}" presName="Name0" presStyleCnt="0">
        <dgm:presLayoutVars>
          <dgm:dir/>
          <dgm:animLvl val="lvl"/>
          <dgm:resizeHandles val="exact"/>
        </dgm:presLayoutVars>
      </dgm:prSet>
      <dgm:spPr/>
    </dgm:pt>
    <dgm:pt modelId="{00ED7944-E1A8-42EC-8D8B-28DF51386AB2}" type="pres">
      <dgm:prSet presAssocID="{15C687C7-7918-4D84-BEBC-E86223BFEF50}" presName="boxAndChildren" presStyleCnt="0"/>
      <dgm:spPr/>
    </dgm:pt>
    <dgm:pt modelId="{2DA7F701-58F1-49C3-A8BC-63A3073F207A}" type="pres">
      <dgm:prSet presAssocID="{15C687C7-7918-4D84-BEBC-E86223BFEF50}" presName="parentTextBox" presStyleLbl="node1" presStyleIdx="0" presStyleCnt="3" custScaleY="72957" custLinFactNeighborX="-71" custLinFactNeighborY="-183"/>
      <dgm:spPr/>
    </dgm:pt>
    <dgm:pt modelId="{A41E44CD-A99F-4B1C-B80C-44FE9BAE9343}" type="pres">
      <dgm:prSet presAssocID="{FDB01450-9DA8-4DBB-B75D-0D3303F60789}" presName="sp" presStyleCnt="0"/>
      <dgm:spPr/>
    </dgm:pt>
    <dgm:pt modelId="{0CAE21AD-5AF8-4457-901D-F4A4BC04C6E1}" type="pres">
      <dgm:prSet presAssocID="{620F6C26-3ABD-4787-9E59-5ED1DA74950E}" presName="arrowAndChildren" presStyleCnt="0"/>
      <dgm:spPr/>
    </dgm:pt>
    <dgm:pt modelId="{9F522741-8E71-4997-9EF8-9F0374E1F11C}" type="pres">
      <dgm:prSet presAssocID="{620F6C26-3ABD-4787-9E59-5ED1DA74950E}" presName="parentTextArrow" presStyleLbl="node1" presStyleIdx="1" presStyleCnt="3" custScaleY="54047"/>
      <dgm:spPr/>
    </dgm:pt>
    <dgm:pt modelId="{95833A4A-8F4A-40A8-A9E6-2B791C350ADB}" type="pres">
      <dgm:prSet presAssocID="{EE7936A9-95D5-4AFB-85E1-90A00346E81C}" presName="sp" presStyleCnt="0"/>
      <dgm:spPr/>
    </dgm:pt>
    <dgm:pt modelId="{CC8F3B96-423D-40E6-AC48-0E72DC1D6602}" type="pres">
      <dgm:prSet presAssocID="{F2E58354-B5A4-4D01-9A27-292D46474812}" presName="arrowAndChildren" presStyleCnt="0"/>
      <dgm:spPr/>
    </dgm:pt>
    <dgm:pt modelId="{90A99602-FF35-4386-934E-B628BDFA8B01}" type="pres">
      <dgm:prSet presAssocID="{F2E58354-B5A4-4D01-9A27-292D46474812}" presName="parentTextArrow" presStyleLbl="node1" presStyleIdx="1" presStyleCnt="3"/>
      <dgm:spPr/>
    </dgm:pt>
    <dgm:pt modelId="{5FC4EC06-BA2C-4EF4-9821-4E74463855FF}" type="pres">
      <dgm:prSet presAssocID="{F2E58354-B5A4-4D01-9A27-292D46474812}" presName="arrow" presStyleLbl="node1" presStyleIdx="2" presStyleCnt="3" custScaleY="95799" custLinFactNeighborX="92" custLinFactNeighborY="3405"/>
      <dgm:spPr/>
    </dgm:pt>
    <dgm:pt modelId="{28D0CFE3-8E7B-4C23-A6FF-8850B180B6AA}" type="pres">
      <dgm:prSet presAssocID="{F2E58354-B5A4-4D01-9A27-292D46474812}" presName="descendantArrow" presStyleCnt="0"/>
      <dgm:spPr/>
    </dgm:pt>
    <dgm:pt modelId="{8B0022F3-3368-4C5E-9093-F915A8732B04}" type="pres">
      <dgm:prSet presAssocID="{877CB15D-A891-40EA-8BB4-D00819290488}" presName="childTextArrow" presStyleLbl="fgAccFollowNode1" presStyleIdx="0" presStyleCnt="2" custLinFactNeighborX="-142" custLinFactNeighborY="17838">
        <dgm:presLayoutVars>
          <dgm:bulletEnabled val="1"/>
        </dgm:presLayoutVars>
      </dgm:prSet>
      <dgm:spPr/>
    </dgm:pt>
    <dgm:pt modelId="{7D6D7510-61F5-4C13-879E-BDA086847E9F}" type="pres">
      <dgm:prSet presAssocID="{21BAE59D-73BF-4459-A3A9-4851D72C44FF}" presName="childTextArrow" presStyleLbl="fgAccFollowNode1" presStyleIdx="1" presStyleCnt="2" custScaleY="98711" custLinFactNeighborX="-142" custLinFactNeighborY="18483">
        <dgm:presLayoutVars>
          <dgm:bulletEnabled val="1"/>
        </dgm:presLayoutVars>
      </dgm:prSet>
      <dgm:spPr/>
    </dgm:pt>
  </dgm:ptLst>
  <dgm:cxnLst>
    <dgm:cxn modelId="{557CD131-7C99-4D09-B2B4-D911864CFAF0}" type="presOf" srcId="{15C687C7-7918-4D84-BEBC-E86223BFEF50}" destId="{2DA7F701-58F1-49C3-A8BC-63A3073F207A}" srcOrd="0" destOrd="0" presId="urn:microsoft.com/office/officeart/2005/8/layout/process4"/>
    <dgm:cxn modelId="{4482463B-7707-4824-9901-3AE6AAD43922}" srcId="{F2E58354-B5A4-4D01-9A27-292D46474812}" destId="{877CB15D-A891-40EA-8BB4-D00819290488}" srcOrd="0" destOrd="0" parTransId="{E32AAB52-0ABF-4FDB-8930-4639DBB24CB3}" sibTransId="{D0921C41-93AB-4F08-8773-0CD8B6BE682F}"/>
    <dgm:cxn modelId="{E262EB3F-ED0F-4418-9128-FF9A3ED58BCD}" type="presOf" srcId="{F2E58354-B5A4-4D01-9A27-292D46474812}" destId="{90A99602-FF35-4386-934E-B628BDFA8B01}" srcOrd="0" destOrd="0" presId="urn:microsoft.com/office/officeart/2005/8/layout/process4"/>
    <dgm:cxn modelId="{B1C9E060-9A3F-4C6C-B39F-E22BAAE256D7}" type="presOf" srcId="{620F6C26-3ABD-4787-9E59-5ED1DA74950E}" destId="{9F522741-8E71-4997-9EF8-9F0374E1F11C}" srcOrd="0" destOrd="0" presId="urn:microsoft.com/office/officeart/2005/8/layout/process4"/>
    <dgm:cxn modelId="{0D5D0043-6AD1-43AD-A51F-9C8E5FA6A062}" type="presOf" srcId="{21BAE59D-73BF-4459-A3A9-4851D72C44FF}" destId="{7D6D7510-61F5-4C13-879E-BDA086847E9F}" srcOrd="0" destOrd="0" presId="urn:microsoft.com/office/officeart/2005/8/layout/process4"/>
    <dgm:cxn modelId="{C488D270-250A-42FF-A733-6FF27F1A5DD3}" type="presOf" srcId="{F2E58354-B5A4-4D01-9A27-292D46474812}" destId="{5FC4EC06-BA2C-4EF4-9821-4E74463855FF}" srcOrd="1" destOrd="0" presId="urn:microsoft.com/office/officeart/2005/8/layout/process4"/>
    <dgm:cxn modelId="{E3FA377B-D9C7-48A1-93FE-D931913056A8}" type="presOf" srcId="{877CB15D-A891-40EA-8BB4-D00819290488}" destId="{8B0022F3-3368-4C5E-9093-F915A8732B04}" srcOrd="0" destOrd="0" presId="urn:microsoft.com/office/officeart/2005/8/layout/process4"/>
    <dgm:cxn modelId="{195ABA85-F50E-4A37-A018-13E9652FBA96}" srcId="{303E54ED-AF29-4FE5-8D03-166A06690B20}" destId="{620F6C26-3ABD-4787-9E59-5ED1DA74950E}" srcOrd="1" destOrd="0" parTransId="{E0F8F8B2-4C93-403C-97C8-4CAB0A795625}" sibTransId="{FDB01450-9DA8-4DBB-B75D-0D3303F60789}"/>
    <dgm:cxn modelId="{2FC9788C-D235-48CA-A001-7247752E5525}" srcId="{F2E58354-B5A4-4D01-9A27-292D46474812}" destId="{21BAE59D-73BF-4459-A3A9-4851D72C44FF}" srcOrd="1" destOrd="0" parTransId="{20A7D9D9-4975-479A-BDC5-DDDB17D04680}" sibTransId="{7DE5C113-D17A-4249-814A-B8A941DF7756}"/>
    <dgm:cxn modelId="{CDAD749C-93E1-41B6-B16A-1A2F823FCC6F}" type="presOf" srcId="{303E54ED-AF29-4FE5-8D03-166A06690B20}" destId="{8C8278B8-4211-4E1F-81E5-B38F81B0B84C}" srcOrd="0" destOrd="0" presId="urn:microsoft.com/office/officeart/2005/8/layout/process4"/>
    <dgm:cxn modelId="{C6A9F9AA-5DB2-4619-BCAA-882C80C8C49D}" srcId="{303E54ED-AF29-4FE5-8D03-166A06690B20}" destId="{F2E58354-B5A4-4D01-9A27-292D46474812}" srcOrd="0" destOrd="0" parTransId="{A5DB7910-551A-43A6-9D2C-477B46A0B8E0}" sibTransId="{EE7936A9-95D5-4AFB-85E1-90A00346E81C}"/>
    <dgm:cxn modelId="{BA05E1F5-BDA6-498C-ACDF-59DE888A109D}" srcId="{303E54ED-AF29-4FE5-8D03-166A06690B20}" destId="{15C687C7-7918-4D84-BEBC-E86223BFEF50}" srcOrd="2" destOrd="0" parTransId="{E5E59015-6ECC-470E-9736-69EF2D8546A9}" sibTransId="{EBB66C1F-AB60-4434-A46D-DBF0A25705CF}"/>
    <dgm:cxn modelId="{2E88AB4F-1B52-4D5B-B2AA-8063F6263341}" type="presParOf" srcId="{8C8278B8-4211-4E1F-81E5-B38F81B0B84C}" destId="{00ED7944-E1A8-42EC-8D8B-28DF51386AB2}" srcOrd="0" destOrd="0" presId="urn:microsoft.com/office/officeart/2005/8/layout/process4"/>
    <dgm:cxn modelId="{A7CCC908-CE9A-4A2E-BC92-FD7BCAF6ABB2}" type="presParOf" srcId="{00ED7944-E1A8-42EC-8D8B-28DF51386AB2}" destId="{2DA7F701-58F1-49C3-A8BC-63A3073F207A}" srcOrd="0" destOrd="0" presId="urn:microsoft.com/office/officeart/2005/8/layout/process4"/>
    <dgm:cxn modelId="{3B49D3B8-8992-4421-8778-F17A1DC36BAF}" type="presParOf" srcId="{8C8278B8-4211-4E1F-81E5-B38F81B0B84C}" destId="{A41E44CD-A99F-4B1C-B80C-44FE9BAE9343}" srcOrd="1" destOrd="0" presId="urn:microsoft.com/office/officeart/2005/8/layout/process4"/>
    <dgm:cxn modelId="{09252E78-7188-4AA9-B6C2-E829B6D672BA}" type="presParOf" srcId="{8C8278B8-4211-4E1F-81E5-B38F81B0B84C}" destId="{0CAE21AD-5AF8-4457-901D-F4A4BC04C6E1}" srcOrd="2" destOrd="0" presId="urn:microsoft.com/office/officeart/2005/8/layout/process4"/>
    <dgm:cxn modelId="{46EABD24-5B56-4FCC-AB6D-4EF71CED31B0}" type="presParOf" srcId="{0CAE21AD-5AF8-4457-901D-F4A4BC04C6E1}" destId="{9F522741-8E71-4997-9EF8-9F0374E1F11C}" srcOrd="0" destOrd="0" presId="urn:microsoft.com/office/officeart/2005/8/layout/process4"/>
    <dgm:cxn modelId="{57985C8B-C970-4FE9-BC2B-A2799E96A9BB}" type="presParOf" srcId="{8C8278B8-4211-4E1F-81E5-B38F81B0B84C}" destId="{95833A4A-8F4A-40A8-A9E6-2B791C350ADB}" srcOrd="3" destOrd="0" presId="urn:microsoft.com/office/officeart/2005/8/layout/process4"/>
    <dgm:cxn modelId="{7E4931FC-EE89-418F-92E8-6EEBB83A6811}" type="presParOf" srcId="{8C8278B8-4211-4E1F-81E5-B38F81B0B84C}" destId="{CC8F3B96-423D-40E6-AC48-0E72DC1D6602}" srcOrd="4" destOrd="0" presId="urn:microsoft.com/office/officeart/2005/8/layout/process4"/>
    <dgm:cxn modelId="{9A3F8BD4-85AF-4C29-9BDA-ACB3035D7E77}" type="presParOf" srcId="{CC8F3B96-423D-40E6-AC48-0E72DC1D6602}" destId="{90A99602-FF35-4386-934E-B628BDFA8B01}" srcOrd="0" destOrd="0" presId="urn:microsoft.com/office/officeart/2005/8/layout/process4"/>
    <dgm:cxn modelId="{EF94A0DC-6365-413A-8126-DC2E81EC1AB6}" type="presParOf" srcId="{CC8F3B96-423D-40E6-AC48-0E72DC1D6602}" destId="{5FC4EC06-BA2C-4EF4-9821-4E74463855FF}" srcOrd="1" destOrd="0" presId="urn:microsoft.com/office/officeart/2005/8/layout/process4"/>
    <dgm:cxn modelId="{56E5DEB1-CE57-45F6-AD47-2A4B26E0A475}" type="presParOf" srcId="{CC8F3B96-423D-40E6-AC48-0E72DC1D6602}" destId="{28D0CFE3-8E7B-4C23-A6FF-8850B180B6AA}" srcOrd="2" destOrd="0" presId="urn:microsoft.com/office/officeart/2005/8/layout/process4"/>
    <dgm:cxn modelId="{B050541F-79A3-4222-A671-B75BDC373D24}" type="presParOf" srcId="{28D0CFE3-8E7B-4C23-A6FF-8850B180B6AA}" destId="{8B0022F3-3368-4C5E-9093-F915A8732B04}" srcOrd="0" destOrd="0" presId="urn:microsoft.com/office/officeart/2005/8/layout/process4"/>
    <dgm:cxn modelId="{CF5C2082-004C-412F-BAAE-06B7BA8FD11E}" type="presParOf" srcId="{28D0CFE3-8E7B-4C23-A6FF-8850B180B6AA}" destId="{7D6D7510-61F5-4C13-879E-BDA086847E9F}" srcOrd="1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23B045-9FFC-4D4F-9AFD-AB009347039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18B89B13-7919-4CCF-8CDF-D50BA8578612}">
      <dgm:prSet phldrT="[Text]" custT="1"/>
      <dgm:spPr/>
      <dgm:t>
        <a:bodyPr/>
        <a:lstStyle/>
        <a:p>
          <a:pPr algn="ctr"/>
          <a:r>
            <a:rPr lang="bg-BG" sz="2400" dirty="0">
              <a:latin typeface="Arial" panose="020B0604020202020204" pitchFamily="34" charset="0"/>
              <a:cs typeface="Arial" panose="020B0604020202020204" pitchFamily="34" charset="0"/>
            </a:rPr>
            <a:t>Всекидневното пътуване на ученици до средищните училища е уморително и опасно.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D1614C-15B0-48F5-BDA0-4D30D02F7DC2}" type="parTrans" cxnId="{6880E3F5-72B7-460B-9105-D0D7CE0FF7A8}">
      <dgm:prSet/>
      <dgm:spPr/>
      <dgm:t>
        <a:bodyPr/>
        <a:lstStyle/>
        <a:p>
          <a:endParaRPr lang="en-GB"/>
        </a:p>
      </dgm:t>
    </dgm:pt>
    <dgm:pt modelId="{87482129-3C9E-45E4-BADD-1B8B5BC249E1}" type="sibTrans" cxnId="{6880E3F5-72B7-460B-9105-D0D7CE0FF7A8}">
      <dgm:prSet/>
      <dgm:spPr/>
      <dgm:t>
        <a:bodyPr/>
        <a:lstStyle/>
        <a:p>
          <a:endParaRPr lang="en-GB"/>
        </a:p>
      </dgm:t>
    </dgm:pt>
    <dgm:pt modelId="{F4E4111D-733D-46DB-843C-F883CD9A29EB}">
      <dgm:prSet phldrT="[Text]" custT="1"/>
      <dgm:spPr/>
      <dgm:t>
        <a:bodyPr/>
        <a:lstStyle/>
        <a:p>
          <a:r>
            <a:rPr lang="bg-BG" sz="2400" dirty="0">
              <a:latin typeface="Arial" panose="020B0604020202020204" pitchFamily="34" charset="0"/>
              <a:cs typeface="Arial" panose="020B0604020202020204" pitchFamily="34" charset="0"/>
            </a:rPr>
            <a:t>Родителите не желаят да оставят децата си да пътуват и те отпадат от училище.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02623-6F0B-40A1-888E-793BA0727801}" type="parTrans" cxnId="{105EFE13-6B97-4E08-AAB0-90E919C00FF1}">
      <dgm:prSet/>
      <dgm:spPr/>
      <dgm:t>
        <a:bodyPr/>
        <a:lstStyle/>
        <a:p>
          <a:endParaRPr lang="en-GB"/>
        </a:p>
      </dgm:t>
    </dgm:pt>
    <dgm:pt modelId="{28652041-7644-4D44-851E-3B867C530EAF}" type="sibTrans" cxnId="{105EFE13-6B97-4E08-AAB0-90E919C00FF1}">
      <dgm:prSet/>
      <dgm:spPr/>
      <dgm:t>
        <a:bodyPr/>
        <a:lstStyle/>
        <a:p>
          <a:endParaRPr lang="en-GB"/>
        </a:p>
      </dgm:t>
    </dgm:pt>
    <dgm:pt modelId="{C4E3635A-91E4-4587-8A74-58EA9D22E7CE}">
      <dgm:prSet phldrT="[Text]"/>
      <dgm:spPr/>
      <dgm:t>
        <a:bodyPr/>
        <a:lstStyle/>
        <a:p>
          <a:r>
            <a:rPr lang="bg-BG" dirty="0">
              <a:latin typeface="Arial" panose="020B0604020202020204" pitchFamily="34" charset="0"/>
              <a:cs typeface="Arial" panose="020B0604020202020204" pitchFamily="34" charset="0"/>
            </a:rPr>
            <a:t>Засилват се миграционните нагласи на семействата, чийто живот в общността зависи от наличието на училище.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5E8938-B4A6-4924-BD57-9E9845F9E67F}" type="parTrans" cxnId="{36EAB0B0-17BE-447C-8D69-07C3109B70D2}">
      <dgm:prSet/>
      <dgm:spPr/>
      <dgm:t>
        <a:bodyPr/>
        <a:lstStyle/>
        <a:p>
          <a:endParaRPr lang="en-GB"/>
        </a:p>
      </dgm:t>
    </dgm:pt>
    <dgm:pt modelId="{31D0F594-7487-4CE4-9968-524658FF97B0}" type="sibTrans" cxnId="{36EAB0B0-17BE-447C-8D69-07C3109B70D2}">
      <dgm:prSet/>
      <dgm:spPr/>
      <dgm:t>
        <a:bodyPr/>
        <a:lstStyle/>
        <a:p>
          <a:endParaRPr lang="en-GB"/>
        </a:p>
      </dgm:t>
    </dgm:pt>
    <dgm:pt modelId="{42227774-9642-44D3-8245-031F03A51C3D}" type="pres">
      <dgm:prSet presAssocID="{5523B045-9FFC-4D4F-9AFD-AB00934703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0864EB-6E2E-44C0-8B3F-9B6BAC5A2F74}" type="pres">
      <dgm:prSet presAssocID="{18B89B13-7919-4CCF-8CDF-D50BA8578612}" presName="hierRoot1" presStyleCnt="0"/>
      <dgm:spPr/>
    </dgm:pt>
    <dgm:pt modelId="{670FA64B-69D9-4EB1-89A1-0827DA953C49}" type="pres">
      <dgm:prSet presAssocID="{18B89B13-7919-4CCF-8CDF-D50BA8578612}" presName="composite" presStyleCnt="0"/>
      <dgm:spPr/>
    </dgm:pt>
    <dgm:pt modelId="{6668ADB7-3B78-4C7A-85B8-F2A3FDB101CB}" type="pres">
      <dgm:prSet presAssocID="{18B89B13-7919-4CCF-8CDF-D50BA8578612}" presName="background" presStyleLbl="node0" presStyleIdx="0" presStyleCnt="1"/>
      <dgm:spPr/>
    </dgm:pt>
    <dgm:pt modelId="{C8A264C1-D23A-45B6-A32F-48CF4D8CE9E8}" type="pres">
      <dgm:prSet presAssocID="{18B89B13-7919-4CCF-8CDF-D50BA8578612}" presName="text" presStyleLbl="fgAcc0" presStyleIdx="0" presStyleCnt="1">
        <dgm:presLayoutVars>
          <dgm:chPref val="3"/>
        </dgm:presLayoutVars>
      </dgm:prSet>
      <dgm:spPr/>
    </dgm:pt>
    <dgm:pt modelId="{5AA2B9B7-0B10-4011-8540-95FAAD4A22E9}" type="pres">
      <dgm:prSet presAssocID="{18B89B13-7919-4CCF-8CDF-D50BA8578612}" presName="hierChild2" presStyleCnt="0"/>
      <dgm:spPr/>
    </dgm:pt>
    <dgm:pt modelId="{0DBC8F6E-E084-410E-AB2E-640176957865}" type="pres">
      <dgm:prSet presAssocID="{D2B02623-6F0B-40A1-888E-793BA0727801}" presName="Name10" presStyleLbl="parChTrans1D2" presStyleIdx="0" presStyleCnt="2"/>
      <dgm:spPr/>
    </dgm:pt>
    <dgm:pt modelId="{21508E4A-F182-4C45-B008-E887D61CD9C1}" type="pres">
      <dgm:prSet presAssocID="{F4E4111D-733D-46DB-843C-F883CD9A29EB}" presName="hierRoot2" presStyleCnt="0"/>
      <dgm:spPr/>
    </dgm:pt>
    <dgm:pt modelId="{6B357539-200B-4DCE-A329-E8E1ACE35EE4}" type="pres">
      <dgm:prSet presAssocID="{F4E4111D-733D-46DB-843C-F883CD9A29EB}" presName="composite2" presStyleCnt="0"/>
      <dgm:spPr/>
    </dgm:pt>
    <dgm:pt modelId="{628DBA2E-91B5-4B1E-A142-EE31BD1D74CD}" type="pres">
      <dgm:prSet presAssocID="{F4E4111D-733D-46DB-843C-F883CD9A29EB}" presName="background2" presStyleLbl="node2" presStyleIdx="0" presStyleCnt="2"/>
      <dgm:spPr/>
    </dgm:pt>
    <dgm:pt modelId="{5457374D-1F2D-49DD-9BA0-7FFF084A87F9}" type="pres">
      <dgm:prSet presAssocID="{F4E4111D-733D-46DB-843C-F883CD9A29EB}" presName="text2" presStyleLbl="fgAcc2" presStyleIdx="0" presStyleCnt="2" custLinFactNeighborX="-731" custLinFactNeighborY="154">
        <dgm:presLayoutVars>
          <dgm:chPref val="3"/>
        </dgm:presLayoutVars>
      </dgm:prSet>
      <dgm:spPr/>
    </dgm:pt>
    <dgm:pt modelId="{8B29204A-9D4D-4381-9FCD-6E3A321E20AA}" type="pres">
      <dgm:prSet presAssocID="{F4E4111D-733D-46DB-843C-F883CD9A29EB}" presName="hierChild3" presStyleCnt="0"/>
      <dgm:spPr/>
    </dgm:pt>
    <dgm:pt modelId="{29467D3F-0728-45D7-9FC4-DFFA04F90688}" type="pres">
      <dgm:prSet presAssocID="{A25E8938-B4A6-4924-BD57-9E9845F9E67F}" presName="Name10" presStyleLbl="parChTrans1D2" presStyleIdx="1" presStyleCnt="2"/>
      <dgm:spPr/>
    </dgm:pt>
    <dgm:pt modelId="{34E718CC-2BC6-4D82-8456-8CCC30ADB29D}" type="pres">
      <dgm:prSet presAssocID="{C4E3635A-91E4-4587-8A74-58EA9D22E7CE}" presName="hierRoot2" presStyleCnt="0"/>
      <dgm:spPr/>
    </dgm:pt>
    <dgm:pt modelId="{6637E416-65C9-4105-A56F-A654B80C9CAB}" type="pres">
      <dgm:prSet presAssocID="{C4E3635A-91E4-4587-8A74-58EA9D22E7CE}" presName="composite2" presStyleCnt="0"/>
      <dgm:spPr/>
    </dgm:pt>
    <dgm:pt modelId="{C2950BF1-6DE0-42C1-859F-EA33E6532FD0}" type="pres">
      <dgm:prSet presAssocID="{C4E3635A-91E4-4587-8A74-58EA9D22E7CE}" presName="background2" presStyleLbl="node2" presStyleIdx="1" presStyleCnt="2"/>
      <dgm:spPr/>
    </dgm:pt>
    <dgm:pt modelId="{8F5AFEB1-DD0A-4C66-96A7-F0962CF72CCC}" type="pres">
      <dgm:prSet presAssocID="{C4E3635A-91E4-4587-8A74-58EA9D22E7CE}" presName="text2" presStyleLbl="fgAcc2" presStyleIdx="1" presStyleCnt="2">
        <dgm:presLayoutVars>
          <dgm:chPref val="3"/>
        </dgm:presLayoutVars>
      </dgm:prSet>
      <dgm:spPr/>
    </dgm:pt>
    <dgm:pt modelId="{CAF17ADB-D189-4204-ADD0-098882DA15D9}" type="pres">
      <dgm:prSet presAssocID="{C4E3635A-91E4-4587-8A74-58EA9D22E7CE}" presName="hierChild3" presStyleCnt="0"/>
      <dgm:spPr/>
    </dgm:pt>
  </dgm:ptLst>
  <dgm:cxnLst>
    <dgm:cxn modelId="{AB19C311-2880-4B94-A175-F6537FF34BE9}" type="presOf" srcId="{5523B045-9FFC-4D4F-9AFD-AB009347039F}" destId="{42227774-9642-44D3-8245-031F03A51C3D}" srcOrd="0" destOrd="0" presId="urn:microsoft.com/office/officeart/2005/8/layout/hierarchy1"/>
    <dgm:cxn modelId="{105EFE13-6B97-4E08-AAB0-90E919C00FF1}" srcId="{18B89B13-7919-4CCF-8CDF-D50BA8578612}" destId="{F4E4111D-733D-46DB-843C-F883CD9A29EB}" srcOrd="0" destOrd="0" parTransId="{D2B02623-6F0B-40A1-888E-793BA0727801}" sibTransId="{28652041-7644-4D44-851E-3B867C530EAF}"/>
    <dgm:cxn modelId="{3CB18C2F-6DCD-4D6C-8FC4-C7740EFE5C1B}" type="presOf" srcId="{D2B02623-6F0B-40A1-888E-793BA0727801}" destId="{0DBC8F6E-E084-410E-AB2E-640176957865}" srcOrd="0" destOrd="0" presId="urn:microsoft.com/office/officeart/2005/8/layout/hierarchy1"/>
    <dgm:cxn modelId="{F3DA576C-9F09-4189-98D1-23EF5A686EC2}" type="presOf" srcId="{C4E3635A-91E4-4587-8A74-58EA9D22E7CE}" destId="{8F5AFEB1-DD0A-4C66-96A7-F0962CF72CCC}" srcOrd="0" destOrd="0" presId="urn:microsoft.com/office/officeart/2005/8/layout/hierarchy1"/>
    <dgm:cxn modelId="{C5F36574-5124-4619-91D0-89EDDEC10BB6}" type="presOf" srcId="{18B89B13-7919-4CCF-8CDF-D50BA8578612}" destId="{C8A264C1-D23A-45B6-A32F-48CF4D8CE9E8}" srcOrd="0" destOrd="0" presId="urn:microsoft.com/office/officeart/2005/8/layout/hierarchy1"/>
    <dgm:cxn modelId="{AECCD983-89FD-4BF4-8A3B-5764CA9D44DC}" type="presOf" srcId="{A25E8938-B4A6-4924-BD57-9E9845F9E67F}" destId="{29467D3F-0728-45D7-9FC4-DFFA04F90688}" srcOrd="0" destOrd="0" presId="urn:microsoft.com/office/officeart/2005/8/layout/hierarchy1"/>
    <dgm:cxn modelId="{36EAB0B0-17BE-447C-8D69-07C3109B70D2}" srcId="{18B89B13-7919-4CCF-8CDF-D50BA8578612}" destId="{C4E3635A-91E4-4587-8A74-58EA9D22E7CE}" srcOrd="1" destOrd="0" parTransId="{A25E8938-B4A6-4924-BD57-9E9845F9E67F}" sibTransId="{31D0F594-7487-4CE4-9968-524658FF97B0}"/>
    <dgm:cxn modelId="{C98DFAC3-211D-49CC-BCE8-3F1487387E86}" type="presOf" srcId="{F4E4111D-733D-46DB-843C-F883CD9A29EB}" destId="{5457374D-1F2D-49DD-9BA0-7FFF084A87F9}" srcOrd="0" destOrd="0" presId="urn:microsoft.com/office/officeart/2005/8/layout/hierarchy1"/>
    <dgm:cxn modelId="{6880E3F5-72B7-460B-9105-D0D7CE0FF7A8}" srcId="{5523B045-9FFC-4D4F-9AFD-AB009347039F}" destId="{18B89B13-7919-4CCF-8CDF-D50BA8578612}" srcOrd="0" destOrd="0" parTransId="{77D1614C-15B0-48F5-BDA0-4D30D02F7DC2}" sibTransId="{87482129-3C9E-45E4-BADD-1B8B5BC249E1}"/>
    <dgm:cxn modelId="{22BAFC88-19AF-48AC-9DB9-23EDBA2E70BB}" type="presParOf" srcId="{42227774-9642-44D3-8245-031F03A51C3D}" destId="{C80864EB-6E2E-44C0-8B3F-9B6BAC5A2F74}" srcOrd="0" destOrd="0" presId="urn:microsoft.com/office/officeart/2005/8/layout/hierarchy1"/>
    <dgm:cxn modelId="{0B0A4744-F6B9-4254-A9AD-B6817B05359D}" type="presParOf" srcId="{C80864EB-6E2E-44C0-8B3F-9B6BAC5A2F74}" destId="{670FA64B-69D9-4EB1-89A1-0827DA953C49}" srcOrd="0" destOrd="0" presId="urn:microsoft.com/office/officeart/2005/8/layout/hierarchy1"/>
    <dgm:cxn modelId="{E89B463F-14B4-411E-9AB1-62BF91EFF916}" type="presParOf" srcId="{670FA64B-69D9-4EB1-89A1-0827DA953C49}" destId="{6668ADB7-3B78-4C7A-85B8-F2A3FDB101CB}" srcOrd="0" destOrd="0" presId="urn:microsoft.com/office/officeart/2005/8/layout/hierarchy1"/>
    <dgm:cxn modelId="{87DCCE06-0F68-4DF7-BB8C-940848E71D8B}" type="presParOf" srcId="{670FA64B-69D9-4EB1-89A1-0827DA953C49}" destId="{C8A264C1-D23A-45B6-A32F-48CF4D8CE9E8}" srcOrd="1" destOrd="0" presId="urn:microsoft.com/office/officeart/2005/8/layout/hierarchy1"/>
    <dgm:cxn modelId="{7FF98A4D-3394-4987-A5DE-52E5564A9AE1}" type="presParOf" srcId="{C80864EB-6E2E-44C0-8B3F-9B6BAC5A2F74}" destId="{5AA2B9B7-0B10-4011-8540-95FAAD4A22E9}" srcOrd="1" destOrd="0" presId="urn:microsoft.com/office/officeart/2005/8/layout/hierarchy1"/>
    <dgm:cxn modelId="{8CEFAC14-B0BB-4016-BCDA-5DDF40635E11}" type="presParOf" srcId="{5AA2B9B7-0B10-4011-8540-95FAAD4A22E9}" destId="{0DBC8F6E-E084-410E-AB2E-640176957865}" srcOrd="0" destOrd="0" presId="urn:microsoft.com/office/officeart/2005/8/layout/hierarchy1"/>
    <dgm:cxn modelId="{51B4B371-389B-422E-8312-87589EEEB014}" type="presParOf" srcId="{5AA2B9B7-0B10-4011-8540-95FAAD4A22E9}" destId="{21508E4A-F182-4C45-B008-E887D61CD9C1}" srcOrd="1" destOrd="0" presId="urn:microsoft.com/office/officeart/2005/8/layout/hierarchy1"/>
    <dgm:cxn modelId="{E7325FC9-C66F-4740-B1E7-F32C46F79A42}" type="presParOf" srcId="{21508E4A-F182-4C45-B008-E887D61CD9C1}" destId="{6B357539-200B-4DCE-A329-E8E1ACE35EE4}" srcOrd="0" destOrd="0" presId="urn:microsoft.com/office/officeart/2005/8/layout/hierarchy1"/>
    <dgm:cxn modelId="{EC195DCE-AD16-4145-B895-DCCCA1BDA3FE}" type="presParOf" srcId="{6B357539-200B-4DCE-A329-E8E1ACE35EE4}" destId="{628DBA2E-91B5-4B1E-A142-EE31BD1D74CD}" srcOrd="0" destOrd="0" presId="urn:microsoft.com/office/officeart/2005/8/layout/hierarchy1"/>
    <dgm:cxn modelId="{913C35C1-6B21-4A61-82A9-A3A6C1D95529}" type="presParOf" srcId="{6B357539-200B-4DCE-A329-E8E1ACE35EE4}" destId="{5457374D-1F2D-49DD-9BA0-7FFF084A87F9}" srcOrd="1" destOrd="0" presId="urn:microsoft.com/office/officeart/2005/8/layout/hierarchy1"/>
    <dgm:cxn modelId="{2CDDB487-646B-4D74-AA0D-9E59FA1C3C72}" type="presParOf" srcId="{21508E4A-F182-4C45-B008-E887D61CD9C1}" destId="{8B29204A-9D4D-4381-9FCD-6E3A321E20AA}" srcOrd="1" destOrd="0" presId="urn:microsoft.com/office/officeart/2005/8/layout/hierarchy1"/>
    <dgm:cxn modelId="{8CDBEE90-DB85-4F47-B940-D163520524BE}" type="presParOf" srcId="{5AA2B9B7-0B10-4011-8540-95FAAD4A22E9}" destId="{29467D3F-0728-45D7-9FC4-DFFA04F90688}" srcOrd="2" destOrd="0" presId="urn:microsoft.com/office/officeart/2005/8/layout/hierarchy1"/>
    <dgm:cxn modelId="{7E0676FD-FCD7-454B-931B-88265730FB61}" type="presParOf" srcId="{5AA2B9B7-0B10-4011-8540-95FAAD4A22E9}" destId="{34E718CC-2BC6-4D82-8456-8CCC30ADB29D}" srcOrd="3" destOrd="0" presId="urn:microsoft.com/office/officeart/2005/8/layout/hierarchy1"/>
    <dgm:cxn modelId="{4D463801-DFA9-42F5-8006-4B3E2B052013}" type="presParOf" srcId="{34E718CC-2BC6-4D82-8456-8CCC30ADB29D}" destId="{6637E416-65C9-4105-A56F-A654B80C9CAB}" srcOrd="0" destOrd="0" presId="urn:microsoft.com/office/officeart/2005/8/layout/hierarchy1"/>
    <dgm:cxn modelId="{51FD9256-3E61-402D-B53F-238B3D8F692A}" type="presParOf" srcId="{6637E416-65C9-4105-A56F-A654B80C9CAB}" destId="{C2950BF1-6DE0-42C1-859F-EA33E6532FD0}" srcOrd="0" destOrd="0" presId="urn:microsoft.com/office/officeart/2005/8/layout/hierarchy1"/>
    <dgm:cxn modelId="{276F8DC8-6195-467E-BAAE-039F962F841C}" type="presParOf" srcId="{6637E416-65C9-4105-A56F-A654B80C9CAB}" destId="{8F5AFEB1-DD0A-4C66-96A7-F0962CF72CCC}" srcOrd="1" destOrd="0" presId="urn:microsoft.com/office/officeart/2005/8/layout/hierarchy1"/>
    <dgm:cxn modelId="{52C3AE6F-4721-4671-B594-601491CBF54A}" type="presParOf" srcId="{34E718CC-2BC6-4D82-8456-8CCC30ADB29D}" destId="{CAF17ADB-D189-4204-ADD0-098882DA15D9}" srcOrd="1" destOrd="0" presId="urn:microsoft.com/office/officeart/2005/8/layout/hierarchy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8E2CC-834F-4D2E-B6B3-9EC560D75AA8}">
      <dsp:nvSpPr>
        <dsp:cNvPr id="0" name=""/>
        <dsp:cNvSpPr/>
      </dsp:nvSpPr>
      <dsp:spPr>
        <a:xfrm>
          <a:off x="140628" y="8879"/>
          <a:ext cx="9714283" cy="148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През 90-те години на</a:t>
          </a:r>
          <a:r>
            <a:rPr lang="en-GB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XX </a:t>
          </a: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век в България се извършва преход от държавно-планова към пазарна икономика.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4189" y="52440"/>
        <a:ext cx="7958347" cy="1400153"/>
      </dsp:txXfrm>
    </dsp:sp>
    <dsp:sp modelId="{4B3868BC-486B-4E72-8274-232A249ABE82}">
      <dsp:nvSpPr>
        <dsp:cNvPr id="0" name=""/>
        <dsp:cNvSpPr/>
      </dsp:nvSpPr>
      <dsp:spPr>
        <a:xfrm>
          <a:off x="1130003" y="1686330"/>
          <a:ext cx="8982823" cy="16299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Намалява брутният вътрешен продукт, индустриалното производство и работната заплата.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77744" y="1734071"/>
        <a:ext cx="7227290" cy="1534512"/>
      </dsp:txXfrm>
    </dsp:sp>
    <dsp:sp modelId="{6D8071BA-8FAF-42D7-BBE9-D5D3407AA14B}">
      <dsp:nvSpPr>
        <dsp:cNvPr id="0" name=""/>
        <dsp:cNvSpPr/>
      </dsp:nvSpPr>
      <dsp:spPr>
        <a:xfrm>
          <a:off x="1862899" y="3663988"/>
          <a:ext cx="9095517" cy="1190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Спад на икономиката на страната.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97755" y="3698844"/>
        <a:ext cx="7356297" cy="1120346"/>
      </dsp:txXfrm>
    </dsp:sp>
    <dsp:sp modelId="{4FEED51D-4CCD-4583-8383-B9FF93CDAB20}">
      <dsp:nvSpPr>
        <dsp:cNvPr id="0" name=""/>
        <dsp:cNvSpPr/>
      </dsp:nvSpPr>
      <dsp:spPr>
        <a:xfrm>
          <a:off x="2734175" y="5258575"/>
          <a:ext cx="8509182" cy="1118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Масова емиграция от страната.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66945" y="5291345"/>
        <a:ext cx="6871121" cy="1053322"/>
      </dsp:txXfrm>
    </dsp:sp>
    <dsp:sp modelId="{97239E21-1E4B-4DFC-B724-70308600F0E1}">
      <dsp:nvSpPr>
        <dsp:cNvPr id="0" name=""/>
        <dsp:cNvSpPr/>
      </dsp:nvSpPr>
      <dsp:spPr>
        <a:xfrm>
          <a:off x="8636773" y="1139118"/>
          <a:ext cx="966729" cy="966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854287" y="1139118"/>
        <a:ext cx="531701" cy="727464"/>
      </dsp:txXfrm>
    </dsp:sp>
    <dsp:sp modelId="{A1D38D3A-2D08-480E-B5AF-A867E5E98B83}">
      <dsp:nvSpPr>
        <dsp:cNvPr id="0" name=""/>
        <dsp:cNvSpPr/>
      </dsp:nvSpPr>
      <dsp:spPr>
        <a:xfrm>
          <a:off x="9437974" y="2896807"/>
          <a:ext cx="966729" cy="966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9655488" y="2896807"/>
        <a:ext cx="531701" cy="727464"/>
      </dsp:txXfrm>
    </dsp:sp>
    <dsp:sp modelId="{17B15152-7435-4E11-8569-3E8D305580B1}">
      <dsp:nvSpPr>
        <dsp:cNvPr id="0" name=""/>
        <dsp:cNvSpPr/>
      </dsp:nvSpPr>
      <dsp:spPr>
        <a:xfrm>
          <a:off x="10227216" y="4654497"/>
          <a:ext cx="966729" cy="96672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10444730" y="4654497"/>
        <a:ext cx="531701" cy="727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11849-A038-4D4D-A173-2F75A025C5D8}">
      <dsp:nvSpPr>
        <dsp:cNvPr id="0" name=""/>
        <dsp:cNvSpPr/>
      </dsp:nvSpPr>
      <dsp:spPr>
        <a:xfrm>
          <a:off x="0" y="1891502"/>
          <a:ext cx="5471052" cy="21328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1999 </a:t>
          </a:r>
          <a:r>
            <a:rPr lang="bg-BG" sz="3400" kern="12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г.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Градове – 240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Села – 5099</a:t>
          </a:r>
          <a:endParaRPr lang="en-GB" sz="3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6405" y="1891502"/>
        <a:ext cx="3338243" cy="2132809"/>
      </dsp:txXfrm>
    </dsp:sp>
    <dsp:sp modelId="{72D757E5-5DE7-4C06-BF4E-69B55C6039A6}">
      <dsp:nvSpPr>
        <dsp:cNvPr id="0" name=""/>
        <dsp:cNvSpPr/>
      </dsp:nvSpPr>
      <dsp:spPr>
        <a:xfrm>
          <a:off x="4848848" y="1891502"/>
          <a:ext cx="5204933" cy="21328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017" tIns="45339" rIns="45339" bIns="45339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400" kern="12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2019 г.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Градове – 257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Села – 5000</a:t>
          </a:r>
          <a:endParaRPr lang="en-GB" sz="3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15253" y="1891502"/>
        <a:ext cx="3072124" cy="2132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7F701-58F1-49C3-A8BC-63A3073F207A}">
      <dsp:nvSpPr>
        <dsp:cNvPr id="0" name=""/>
        <dsp:cNvSpPr/>
      </dsp:nvSpPr>
      <dsp:spPr>
        <a:xfrm>
          <a:off x="0" y="4466342"/>
          <a:ext cx="9605639" cy="14327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Превръщане на все повече училища в малки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466342"/>
        <a:ext cx="9605639" cy="1432707"/>
      </dsp:txXfrm>
    </dsp:sp>
    <dsp:sp modelId="{9F522741-8E71-4997-9EF8-9F0374E1F11C}">
      <dsp:nvSpPr>
        <dsp:cNvPr id="0" name=""/>
        <dsp:cNvSpPr/>
      </dsp:nvSpPr>
      <dsp:spPr>
        <a:xfrm rot="10800000">
          <a:off x="0" y="2867022"/>
          <a:ext cx="9605639" cy="163236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Понижаване на броя на учениците в малките населени места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2867022"/>
        <a:ext cx="9605639" cy="1060664"/>
      </dsp:txXfrm>
    </dsp:sp>
    <dsp:sp modelId="{5FC4EC06-BA2C-4EF4-9821-4E74463855FF}">
      <dsp:nvSpPr>
        <dsp:cNvPr id="0" name=""/>
        <dsp:cNvSpPr/>
      </dsp:nvSpPr>
      <dsp:spPr>
        <a:xfrm rot="10800000">
          <a:off x="0" y="105924"/>
          <a:ext cx="9605639" cy="289339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Съществуването и развитието на училищната мрежа е функция на демографските показатели и социално-икономическото развитие на отделните региони в страната.</a:t>
          </a:r>
          <a:endParaRPr lang="en-GB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105924"/>
        <a:ext cx="9605639" cy="1015581"/>
      </dsp:txXfrm>
    </dsp:sp>
    <dsp:sp modelId="{8B0022F3-3368-4C5E-9093-F915A8732B04}">
      <dsp:nvSpPr>
        <dsp:cNvPr id="0" name=""/>
        <dsp:cNvSpPr/>
      </dsp:nvSpPr>
      <dsp:spPr>
        <a:xfrm>
          <a:off x="0" y="1160848"/>
          <a:ext cx="4802819" cy="9030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latin typeface="Arial" panose="020B0604020202020204" pitchFamily="34" charset="0"/>
              <a:cs typeface="Arial" panose="020B0604020202020204" pitchFamily="34" charset="0"/>
            </a:rPr>
            <a:t>Ниска раждаемост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160848"/>
        <a:ext cx="4802819" cy="903063"/>
      </dsp:txXfrm>
    </dsp:sp>
    <dsp:sp modelId="{7D6D7510-61F5-4C13-879E-BDA086847E9F}">
      <dsp:nvSpPr>
        <dsp:cNvPr id="0" name=""/>
        <dsp:cNvSpPr/>
      </dsp:nvSpPr>
      <dsp:spPr>
        <a:xfrm>
          <a:off x="4795999" y="1172493"/>
          <a:ext cx="4802819" cy="8914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latin typeface="Arial" panose="020B0604020202020204" pitchFamily="34" charset="0"/>
              <a:cs typeface="Arial" panose="020B0604020202020204" pitchFamily="34" charset="0"/>
            </a:rPr>
            <a:t>Миграция на младите хора към големите градове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5999" y="1172493"/>
        <a:ext cx="4802819" cy="8914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67D3F-0728-45D7-9FC4-DFFA04F90688}">
      <dsp:nvSpPr>
        <dsp:cNvPr id="0" name=""/>
        <dsp:cNvSpPr/>
      </dsp:nvSpPr>
      <dsp:spPr>
        <a:xfrm>
          <a:off x="5270587" y="2315783"/>
          <a:ext cx="2225228" cy="1059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682"/>
              </a:lnTo>
              <a:lnTo>
                <a:pt x="2225228" y="721682"/>
              </a:lnTo>
              <a:lnTo>
                <a:pt x="2225228" y="1059006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BC8F6E-E084-410E-AB2E-640176957865}">
      <dsp:nvSpPr>
        <dsp:cNvPr id="0" name=""/>
        <dsp:cNvSpPr/>
      </dsp:nvSpPr>
      <dsp:spPr>
        <a:xfrm>
          <a:off x="3018741" y="2315783"/>
          <a:ext cx="2251846" cy="1062567"/>
        </a:xfrm>
        <a:custGeom>
          <a:avLst/>
          <a:gdLst/>
          <a:ahLst/>
          <a:cxnLst/>
          <a:rect l="0" t="0" r="0" b="0"/>
          <a:pathLst>
            <a:path>
              <a:moveTo>
                <a:pt x="2251846" y="0"/>
              </a:moveTo>
              <a:lnTo>
                <a:pt x="2251846" y="725242"/>
              </a:lnTo>
              <a:lnTo>
                <a:pt x="0" y="725242"/>
              </a:lnTo>
              <a:lnTo>
                <a:pt x="0" y="1062567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8ADB7-3B78-4C7A-85B8-F2A3FDB101CB}">
      <dsp:nvSpPr>
        <dsp:cNvPr id="0" name=""/>
        <dsp:cNvSpPr/>
      </dsp:nvSpPr>
      <dsp:spPr>
        <a:xfrm>
          <a:off x="3449945" y="3569"/>
          <a:ext cx="3641283" cy="23122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264C1-D23A-45B6-A32F-48CF4D8CE9E8}">
      <dsp:nvSpPr>
        <dsp:cNvPr id="0" name=""/>
        <dsp:cNvSpPr/>
      </dsp:nvSpPr>
      <dsp:spPr>
        <a:xfrm>
          <a:off x="3854532" y="387926"/>
          <a:ext cx="3641283" cy="23122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latin typeface="Arial" panose="020B0604020202020204" pitchFamily="34" charset="0"/>
              <a:cs typeface="Arial" panose="020B0604020202020204" pitchFamily="34" charset="0"/>
            </a:rPr>
            <a:t>Всекидневното пътуване на ученици до средищните училища е уморително и опасно.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22254" y="455648"/>
        <a:ext cx="3505839" cy="2176770"/>
      </dsp:txXfrm>
    </dsp:sp>
    <dsp:sp modelId="{628DBA2E-91B5-4B1E-A142-EE31BD1D74CD}">
      <dsp:nvSpPr>
        <dsp:cNvPr id="0" name=""/>
        <dsp:cNvSpPr/>
      </dsp:nvSpPr>
      <dsp:spPr>
        <a:xfrm>
          <a:off x="1198099" y="3378351"/>
          <a:ext cx="3641283" cy="23122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57374D-1F2D-49DD-9BA0-7FFF084A87F9}">
      <dsp:nvSpPr>
        <dsp:cNvPr id="0" name=""/>
        <dsp:cNvSpPr/>
      </dsp:nvSpPr>
      <dsp:spPr>
        <a:xfrm>
          <a:off x="1602686" y="3762708"/>
          <a:ext cx="3641283" cy="23122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400" kern="1200" dirty="0">
              <a:latin typeface="Arial" panose="020B0604020202020204" pitchFamily="34" charset="0"/>
              <a:cs typeface="Arial" panose="020B0604020202020204" pitchFamily="34" charset="0"/>
            </a:rPr>
            <a:t>Родителите не желаят да оставят децата си да пътуват и те отпадат от училище.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70408" y="3830430"/>
        <a:ext cx="3505839" cy="2176770"/>
      </dsp:txXfrm>
    </dsp:sp>
    <dsp:sp modelId="{C2950BF1-6DE0-42C1-859F-EA33E6532FD0}">
      <dsp:nvSpPr>
        <dsp:cNvPr id="0" name=""/>
        <dsp:cNvSpPr/>
      </dsp:nvSpPr>
      <dsp:spPr>
        <a:xfrm>
          <a:off x="5675174" y="3374790"/>
          <a:ext cx="3641283" cy="231221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AFEB1-DD0A-4C66-96A7-F0962CF72CCC}">
      <dsp:nvSpPr>
        <dsp:cNvPr id="0" name=""/>
        <dsp:cNvSpPr/>
      </dsp:nvSpPr>
      <dsp:spPr>
        <a:xfrm>
          <a:off x="6079761" y="3759148"/>
          <a:ext cx="3641283" cy="23122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 dirty="0">
              <a:latin typeface="Arial" panose="020B0604020202020204" pitchFamily="34" charset="0"/>
              <a:cs typeface="Arial" panose="020B0604020202020204" pitchFamily="34" charset="0"/>
            </a:rPr>
            <a:t>Засилват се миграционните нагласи на семействата, чийто живот в общността зависи от наличието на училище.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47483" y="3826870"/>
        <a:ext cx="3505839" cy="2176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66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676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359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336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37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585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570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984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0614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33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10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41E05F-5FF0-41A9-826C-BD09BF4DF2BE}" type="datetimeFigureOut">
              <a:rPr lang="bg-BG" smtClean="0"/>
              <a:t>3.12.2020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EFE250-AFE8-47BE-8D35-D1E9C9E9F928}" type="slidenum">
              <a:rPr lang="bg-BG" smtClean="0"/>
              <a:t>‹#›</a:t>
            </a:fld>
            <a:endParaRPr lang="bg-BG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79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ademia.edu/10874431" TargetMode="External"/><Relationship Id="rId2" Type="http://schemas.openxmlformats.org/officeDocument/2006/relationships/hyperlink" Target="https://www.lex.bg/bg/laws/ldoc/2137150342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bubg.info/files/R_721.pdf" TargetMode="External"/><Relationship Id="rId4" Type="http://schemas.openxmlformats.org/officeDocument/2006/relationships/hyperlink" Target="https://dv.parliament.bg/DVWeb/showMaterialDV.jsp;jsessionid=ED459F9492C6ABC6DC6A69D2E7F9DC5F?idMat=14337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76887"/>
            <a:ext cx="12192000" cy="6002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400" b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СОФИЙСКИ УНИВЕРСИТЕТ „СВ. КЛИМЕНТ ОХРИДСКИ“</a:t>
            </a:r>
            <a:endParaRPr lang="bg-BG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ФАКУЛТЕТ ПО ПЕДАГОГИКА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Катедра: История на педагогиката и управление на образованието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bg-BG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bg-BG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bg-BG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МАЛКИТЕ УЧИЛИЩА КАТО ПРОДУКТ НА </a:t>
            </a:r>
          </a:p>
          <a:p>
            <a:pPr algn="ctr" eaLnBrk="1" hangingPunct="1"/>
            <a:r>
              <a:rPr lang="bg-BG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ДЕМОГРАФСКИ И ИКОНОМИЧЕСКИ ПРОЦЕСИ</a:t>
            </a:r>
            <a:endParaRPr lang="bg-BG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  <a:endParaRPr lang="bg-BG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bg-BG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Изготвил</a:t>
            </a: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Соня Златанова Маринкова-Йорданова</a:t>
            </a:r>
          </a:p>
          <a:p>
            <a:pPr algn="just">
              <a:spcAft>
                <a:spcPts val="1000"/>
              </a:spcAft>
            </a:pPr>
            <a:r>
              <a:rPr lang="bg-BG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Научна специалност</a:t>
            </a: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Образователен мениджмънт</a:t>
            </a:r>
          </a:p>
          <a:p>
            <a:pPr>
              <a:spcAft>
                <a:spcPts val="1000"/>
              </a:spcAft>
            </a:pPr>
            <a:r>
              <a:rPr lang="bg-BG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Тема на дисертационната работа</a:t>
            </a: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Оптимизиране управлението на                                                      малките общообразователни училища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bg-B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bg-BG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969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78F32-60C3-4EFF-9254-9C95FFD8B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00" y="514350"/>
            <a:ext cx="10515600" cy="5957888"/>
          </a:xfrm>
        </p:spPr>
        <p:txBody>
          <a:bodyPr rtlCol="0">
            <a:normAutofit/>
          </a:bodyPr>
          <a:lstStyle/>
          <a:p>
            <a:pPr marL="91440" indent="457200" algn="just" eaLnBrk="1" fontAlgn="auto" hangingPunct="1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bg-BG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Ежегодното намаляване на числеността на лицата в училищна възраст изправя съществуването на учебните организации пред съществени проблеми: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457200" algn="just" eaLnBrk="1" fontAlgn="auto" hangingPunct="1">
              <a:lnSpc>
                <a:spcPct val="120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defRPr/>
            </a:pPr>
            <a:r>
              <a:rPr lang="bg-BG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в маломерни паралелки и слети класове;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457200" algn="just" eaLnBrk="1" fontAlgn="auto" hangingPunct="1">
              <a:lnSpc>
                <a:spcPct val="120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defRPr/>
            </a:pPr>
            <a:r>
              <a:rPr lang="bg-BG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неефективно използване на капацитета на сградния фонд;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457200" algn="just" eaLnBrk="1" fontAlgn="auto" hangingPunct="1">
              <a:lnSpc>
                <a:spcPct val="120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defRPr/>
            </a:pPr>
            <a:r>
              <a:rPr lang="bg-BG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невъзможност да се осъществи прием след седми клас;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457200" algn="just" eaLnBrk="1" fontAlgn="auto" hangingPunct="1">
              <a:lnSpc>
                <a:spcPct val="120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defRPr/>
            </a:pPr>
            <a:r>
              <a:rPr lang="bg-BG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ежедневно пътуване на учениците от населените места, прилежащи на средищните и защитените учебни организации.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" indent="-91440" eaLnBrk="1" fontAlgn="auto" hangingPunct="1">
              <a:spcAft>
                <a:spcPts val="0"/>
              </a:spcAft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44E84AF-4EE1-4E13-8B1A-AEDFB896124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58646" y="166790"/>
            <a:ext cx="10515600" cy="687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altLang="en-US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Малките селища като </a:t>
            </a:r>
            <a:r>
              <a:rPr lang="bg-BG" altLang="en-US" sz="2400" b="1" u="sn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безалтернативно</a:t>
            </a:r>
            <a:r>
              <a:rPr lang="bg-BG" altLang="en-US" sz="24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образователно пространство</a:t>
            </a:r>
            <a:endParaRPr lang="en-GB" alt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508BA-E8E9-4C4F-AC3A-6C2784957F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7587" y="935089"/>
            <a:ext cx="10515600" cy="4351338"/>
          </a:xfrm>
        </p:spPr>
        <p:txBody>
          <a:bodyPr rtlCol="0">
            <a:normAutofit/>
          </a:bodyPr>
          <a:lstStyle/>
          <a:p>
            <a:pPr marL="91440" indent="450215" algn="just" eaLnBrk="1" fontAlgn="auto" hangingPunct="1">
              <a:lnSpc>
                <a:spcPct val="100000"/>
              </a:lnSpc>
              <a:spcAft>
                <a:spcPts val="800"/>
              </a:spcAft>
              <a:defRPr/>
            </a:pPr>
            <a:r>
              <a:rPr lang="bg-BG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През учебната 2019/2020 г. в 41 от всички 265 общини в страната функционира само по едно училище.</a:t>
            </a:r>
          </a:p>
          <a:p>
            <a:pPr marL="91440" indent="450215" algn="just" eaLnBrk="1" fontAlgn="auto" hangingPunct="1">
              <a:lnSpc>
                <a:spcPct val="100000"/>
              </a:lnSpc>
              <a:spcAft>
                <a:spcPts val="800"/>
              </a:spcAft>
              <a:defRPr/>
            </a:pPr>
            <a:r>
              <a:rPr lang="bg-BG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Фигура 2. Брой общини с едно училище, разпределени в регионите на страната.</a:t>
            </a:r>
          </a:p>
          <a:p>
            <a:pPr marL="91440" indent="450215" algn="just" eaLnBrk="1" fontAlgn="auto" hangingPunct="1">
              <a:lnSpc>
                <a:spcPct val="150000"/>
              </a:lnSpc>
              <a:spcAft>
                <a:spcPts val="800"/>
              </a:spcAft>
              <a:defRPr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49DF54D-BD37-4436-AD28-B46972F78E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4050013"/>
              </p:ext>
            </p:extLst>
          </p:nvPr>
        </p:nvGraphicFramePr>
        <p:xfrm>
          <a:off x="705464" y="2300748"/>
          <a:ext cx="10758949" cy="423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C2369-0272-413F-AE67-869C7769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09800"/>
          </a:xfrm>
        </p:spPr>
        <p:txBody>
          <a:bodyPr>
            <a:noAutofit/>
          </a:bodyPr>
          <a:lstStyle/>
          <a:p>
            <a:pPr indent="450215" algn="just" eaLnBrk="1" fontAlgn="auto" hangingPunct="1">
              <a:lnSpc>
                <a:spcPct val="100000"/>
              </a:lnSpc>
              <a:spcAft>
                <a:spcPts val="800"/>
              </a:spcAft>
              <a:defRPr/>
            </a:pPr>
            <a:br>
              <a:rPr lang="en-GB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bg-BG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AD680C22-B9ED-410A-943F-CA8361F5E5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7146" y="1873229"/>
            <a:ext cx="10781564" cy="3806991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Aft>
                <a:spcPts val="800"/>
              </a:spcAft>
              <a:buFont typeface="Calibri" panose="020F0502020204030204" pitchFamily="34" charset="0"/>
              <a:buNone/>
            </a:pPr>
            <a:r>
              <a:rPr lang="bg-BG" altLang="en-US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Фигура 3. Брой защитени общообразователни училища в Р. България (2012-2020 г.)</a:t>
            </a:r>
            <a:endParaRPr lang="en-GB" altLang="en-US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Calibri" panose="020F0502020204030204" pitchFamily="34" charset="0"/>
              <a:buNone/>
            </a:pPr>
            <a:endParaRPr lang="en-GB" alt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0831F6-DD2B-443A-9334-59377F22D5B2}"/>
              </a:ext>
            </a:extLst>
          </p:cNvPr>
          <p:cNvSpPr txBox="1"/>
          <p:nvPr/>
        </p:nvSpPr>
        <p:spPr>
          <a:xfrm>
            <a:off x="551895" y="234853"/>
            <a:ext cx="11088209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alt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Защитени училища </a:t>
            </a: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„подход към оптимизиране на училищната мрежа, с оглед адаптация към демографските промени и намаляването на децата в селските райони“ </a:t>
            </a:r>
            <a:r>
              <a:rPr lang="bg-BG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(Социално-икономически анализ на развитието на селските райони, 2020, с. 266).</a:t>
            </a:r>
            <a:endParaRPr lang="en-GB" sz="20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0FFCE16-D8FE-43C9-A3AF-1D1731369C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2838936"/>
              </p:ext>
            </p:extLst>
          </p:nvPr>
        </p:nvGraphicFramePr>
        <p:xfrm>
          <a:off x="1156273" y="2391945"/>
          <a:ext cx="10197527" cy="4023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E12BA8-5D36-4DC7-9531-4A5A8663A6F5}"/>
              </a:ext>
            </a:extLst>
          </p:cNvPr>
          <p:cNvSpPr txBox="1"/>
          <p:nvPr/>
        </p:nvSpPr>
        <p:spPr>
          <a:xfrm>
            <a:off x="168677" y="221751"/>
            <a:ext cx="1169189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eaLnBrk="1" fontAlgn="auto" hangingPunct="1">
              <a:buFont typeface="Calibri" panose="020F0502020204030204" pitchFamily="34" charset="0"/>
              <a:buNone/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bg-BG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Регионално разпределение на защитените училища през учебната 2019/2020 г.</a:t>
            </a:r>
          </a:p>
          <a:p>
            <a:pPr marL="0" indent="0" algn="ctr" eaLnBrk="1" fontAlgn="auto" hangingPunct="1">
              <a:buFont typeface="Calibri" panose="020F0502020204030204" pitchFamily="34" charset="0"/>
              <a:buNone/>
              <a:defRPr/>
            </a:pPr>
            <a:endParaRPr lang="bg-BG" alt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eaLnBrk="1" fontAlgn="auto" hangingPunct="1">
              <a:buFont typeface="Calibri" panose="020F0502020204030204" pitchFamily="34" charset="0"/>
              <a:buNone/>
              <a:defRPr/>
            </a:pPr>
            <a:r>
              <a:rPr lang="bg-BG" altLang="en-US" sz="2200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Фигура 4. Брой защитени общообразователни училища, разпределени по области в страната.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bg-BG" alt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E0ECF51-AE1C-427F-9AFE-75926963AC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4483548"/>
              </p:ext>
            </p:extLst>
          </p:nvPr>
        </p:nvGraphicFramePr>
        <p:xfrm>
          <a:off x="491613" y="2446132"/>
          <a:ext cx="11368954" cy="3927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2939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E12BA8-5D36-4DC7-9531-4A5A8663A6F5}"/>
              </a:ext>
            </a:extLst>
          </p:cNvPr>
          <p:cNvSpPr txBox="1"/>
          <p:nvPr/>
        </p:nvSpPr>
        <p:spPr>
          <a:xfrm>
            <a:off x="763481" y="1491449"/>
            <a:ext cx="103602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bg-BG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Средищни училища</a:t>
            </a: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„елемент на социална защита, част от регионалната политика на ниво община и са особено важни за постигането на целта за осигуряване на равнопоставен достъп до образователни услуги в отдалечени, периферни и труднодостъпни райони“ (Социално-икономически анализ на районите в Република България - част 2, 2019; с.99). </a:t>
            </a: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596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E12BA8-5D36-4DC7-9531-4A5A8663A6F5}"/>
              </a:ext>
            </a:extLst>
          </p:cNvPr>
          <p:cNvSpPr txBox="1"/>
          <p:nvPr/>
        </p:nvSpPr>
        <p:spPr>
          <a:xfrm>
            <a:off x="775508" y="530740"/>
            <a:ext cx="103602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средищните учебни организации :</a:t>
            </a: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defRPr/>
            </a:pPr>
            <a:endParaRPr lang="bg-BG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algn="just"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 ограничен броят на паралелките с ученици под нормативния минимум;</a:t>
            </a:r>
          </a:p>
          <a:p>
            <a:pPr algn="just" eaLnBrk="1" fontAlgn="auto" hangingPunct="1">
              <a:defRPr/>
            </a:pPr>
            <a:endParaRPr lang="bg-BG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algn="just"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 създават условия за целодневна организация на учебния ден;</a:t>
            </a:r>
          </a:p>
          <a:p>
            <a:pPr algn="just" eaLnBrk="1" fontAlgn="auto" hangingPunct="1">
              <a:defRPr/>
            </a:pPr>
            <a:endParaRPr lang="bg-BG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algn="just"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 организирано </a:t>
            </a:r>
            <a:r>
              <a:rPr lang="bg-BG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столово</a:t>
            </a: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хранене;</a:t>
            </a:r>
          </a:p>
          <a:p>
            <a:pPr algn="just" eaLnBrk="1" fontAlgn="auto" hangingPunct="1">
              <a:defRPr/>
            </a:pPr>
            <a:endParaRPr lang="bg-BG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algn="just"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 осъвременява материално-техническата база; </a:t>
            </a:r>
          </a:p>
          <a:p>
            <a:pPr algn="just" eaLnBrk="1" fontAlgn="auto" hangingPunct="1">
              <a:defRPr/>
            </a:pPr>
            <a:endParaRPr lang="bg-BG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algn="just" eaLnBrk="1" fontAlgn="auto" hangingPunct="1">
              <a:buFont typeface="Wingdings" panose="05000000000000000000" pitchFamily="2" charset="2"/>
              <a:buChar char="Ø"/>
              <a:defRPr/>
            </a:pP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съществува възможност за </a:t>
            </a:r>
            <a:r>
              <a:rPr lang="bg-BG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избор на учебни предмети и извънкласни дейности и др.</a:t>
            </a:r>
          </a:p>
        </p:txBody>
      </p:sp>
    </p:spTree>
    <p:extLst>
      <p:ext uri="{BB962C8B-B14F-4D97-AF65-F5344CB8AC3E}">
        <p14:creationId xmlns:p14="http://schemas.microsoft.com/office/powerpoint/2010/main" val="16868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086E084-587B-4477-9A16-20D88E90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17005F-BBD6-4572-AA66-5B53DE761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CD635-C557-491A-B373-CA044B7303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46104E-653E-4816-AAEB-4211685E4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35B60BD-D465-494B-94F6-885E5E29B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0CC877-DB14-4DAD-BD23-63D3E97ED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6FC8F46-543C-43CB-84DE-290E797371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5993028"/>
              </p:ext>
            </p:extLst>
          </p:nvPr>
        </p:nvGraphicFramePr>
        <p:xfrm>
          <a:off x="784122" y="226143"/>
          <a:ext cx="10945762" cy="6074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>
            <a:extLst>
              <a:ext uri="{FF2B5EF4-FFF2-40B4-BE49-F238E27FC236}">
                <a16:creationId xmlns:a16="http://schemas.microsoft.com/office/drawing/2014/main" id="{3E5DB051-7B34-43DA-83C9-D9827AC3B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8" y="2601913"/>
            <a:ext cx="10120312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Aft>
                <a:spcPts val="800"/>
              </a:spcAft>
            </a:pPr>
            <a:r>
              <a:rPr lang="bg-BG" alt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Бъдещото съществуване на българската нация и осъзнаването на българската идентичност са невъзможни без запазването на културно-образователната среда на малките селища и по-нататъшното им развитие. </a:t>
            </a:r>
            <a:endParaRPr lang="en-GB" alt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4579" name="Picture 2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80FA6BD7-2BA4-45F1-B66F-872914536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114" y="4385908"/>
            <a:ext cx="30749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C941E3AD-9B59-4365-AE9B-6EF1A261C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5" y="71561"/>
            <a:ext cx="4403725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Box 5">
            <a:extLst>
              <a:ext uri="{FF2B5EF4-FFF2-40B4-BE49-F238E27FC236}">
                <a16:creationId xmlns:a16="http://schemas.microsoft.com/office/drawing/2014/main" id="{A17E31E7-E7DD-4430-B358-1021E226A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5663" y="452438"/>
            <a:ext cx="73279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Aft>
                <a:spcPts val="800"/>
              </a:spcAft>
            </a:pPr>
            <a:r>
              <a:rPr lang="bg-BG" alt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Училището - фактор, формиращ общността и </a:t>
            </a:r>
          </a:p>
          <a:p>
            <a:pPr algn="just" eaLnBrk="1" hangingPunct="1">
              <a:spcAft>
                <a:spcPts val="800"/>
              </a:spcAft>
            </a:pPr>
            <a:r>
              <a:rPr lang="bg-BG" alt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задържащ нейното разпадане.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89703" y="1645060"/>
            <a:ext cx="10058400" cy="4022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800" dirty="0">
                <a:latin typeface="Arial" panose="020B0604020202020204" pitchFamily="34" charset="0"/>
                <a:cs typeface="Arial" panose="020B0604020202020204" pitchFamily="34" charset="0"/>
              </a:rPr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4226591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568" y="118768"/>
            <a:ext cx="11906864" cy="6817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Използвана литература</a:t>
            </a:r>
            <a:r>
              <a:rPr lang="bg-BG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bg-BG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Постановление № 121 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МС от 23 юни 2017 г. за приемане на критерии за определяне на защитените детски градини и защитените училища и на условия и ред за тяхното допълнително финансиране, обн. ДВ, бр. 51 от 27 юни 2017 г., изм. ДВ, бр. 31 от 10 април 2018 г., 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https://www.lex.bg/bg/laws/ldoc/2137150342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14.11.2020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bg-BG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Първанова, Й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2015, Съвременното училище между децентрализацията, конкуренцията и автономията. В търсене на управленски баланс, 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https://www.academia.edu/10874431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14.11.2020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bg-BG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Решение № 713 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 29 ноември 2019 г. на МС за приемане на Списък със защитени детски градини и защитени училища в Република България   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https://dv.parliament.bg/DVWeb/showMaterialDV.jsp;jsessionid=ED459F9492C6ABC6DC6A69D2E7F9DC5F?idMat=143375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14.10.2020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bg-BG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Решение № 721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от 4. декември 2019 г. на МС за определя броя на средищните детски градини и училища в Република България, 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http://www.sbubg.info/files/R_721.pdf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14.11.2020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bg-BG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Социално-икономически анализ на развитието на селските райони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(2020), УНСС-https://www.mzh.government.bg/media/filer_public/2020/01/21/proekt_na_sotsialno-ikonomicheski_analiz_na_razvitieto_na_selskite_raioni_01_2020.pdf, 14.11.2020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bg-BG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Социално-икономически анализ на районите в Република България </a:t>
            </a:r>
            <a:r>
              <a:rPr lang="bg-B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част 2 (2019), Национален център за териториално развитие -https://www.eufunds.bg/bg/oprd/node/2816, 14.11.2020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7310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3626" y="-323133"/>
            <a:ext cx="10058400" cy="1450975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Съдържание:</a:t>
            </a:r>
            <a:br>
              <a:rPr lang="bg-BG" sz="2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28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3626" y="580501"/>
            <a:ext cx="10058400" cy="5537200"/>
          </a:xfrm>
        </p:spPr>
        <p:txBody>
          <a:bodyPr>
            <a:noAutofit/>
          </a:bodyPr>
          <a:lstStyle/>
          <a:p>
            <a:pPr indent="91440" algn="just">
              <a:lnSpc>
                <a:spcPct val="150000"/>
              </a:lnSpc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Малките училища – съществен компонент от образователната ни система.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Социално-икономически промени през 90-те год. на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Демографската ситуация в България.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Процес на </a:t>
            </a:r>
            <a:r>
              <a:rPr lang="bg-B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депопулация</a:t>
            </a: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Училищната мрежа – функция на демографските показатели.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Проблеми пред съществуването на малките училища.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Малките селища като </a:t>
            </a:r>
            <a:r>
              <a:rPr lang="bg-B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безалтернативно</a:t>
            </a: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образователно пространство.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Защитени училища.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Средищни училища.</a:t>
            </a:r>
          </a:p>
          <a:p>
            <a:pPr indent="91440" algn="just">
              <a:lnSpc>
                <a:spcPct val="150000"/>
              </a:lnSpc>
            </a:pP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Училището – фактор, формиращ </a:t>
            </a:r>
            <a:r>
              <a:rPr lang="bg-BG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общнстта</a:t>
            </a:r>
            <a:r>
              <a:rPr lang="bg-B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91440" algn="just">
              <a:lnSpc>
                <a:spcPct val="150000"/>
              </a:lnSpc>
            </a:pPr>
            <a:endParaRPr lang="bg-B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91440" algn="just">
              <a:lnSpc>
                <a:spcPct val="150000"/>
              </a:lnSpc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91440" algn="just">
              <a:lnSpc>
                <a:spcPct val="150000"/>
              </a:lnSpc>
            </a:pPr>
            <a:r>
              <a:rPr lang="bg-B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00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052" y="2157379"/>
            <a:ext cx="11542062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endParaRPr lang="bg-BG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160C59-4F58-413D-BC9D-462F567161C6}"/>
              </a:ext>
            </a:extLst>
          </p:cNvPr>
          <p:cNvSpPr txBox="1"/>
          <p:nvPr/>
        </p:nvSpPr>
        <p:spPr>
          <a:xfrm>
            <a:off x="258141" y="2033764"/>
            <a:ext cx="10778837" cy="3910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bg-BG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Малките училища в страната като резултат на:</a:t>
            </a:r>
          </a:p>
          <a:p>
            <a:pPr algn="just">
              <a:lnSpc>
                <a:spcPct val="150000"/>
              </a:lnSpc>
            </a:pPr>
            <a:r>
              <a:rPr lang="bg-BG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демографски и икономически процеси;</a:t>
            </a:r>
          </a:p>
          <a:p>
            <a:pPr algn="just">
              <a:lnSpc>
                <a:spcPct val="150000"/>
              </a:lnSpc>
            </a:pPr>
            <a:r>
              <a:rPr lang="bg-BG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географски дадености.</a:t>
            </a:r>
          </a:p>
          <a:p>
            <a:pPr indent="457200" algn="just">
              <a:lnSpc>
                <a:spcPct val="150000"/>
              </a:lnSpc>
            </a:pPr>
            <a:endParaRPr lang="bg-BG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bg-BG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bg-BG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Те са съществен компонент от образователната ни система и са концентрирани предимно в по-малките градове и най-вече в селата. </a:t>
            </a:r>
            <a:endParaRPr lang="en-GB" sz="2400" dirty="0"/>
          </a:p>
        </p:txBody>
      </p:sp>
      <p:pic>
        <p:nvPicPr>
          <p:cNvPr id="10" name="Picture 2" descr="A house covered in snow&#10;&#10;Description automatically generated">
            <a:extLst>
              <a:ext uri="{FF2B5EF4-FFF2-40B4-BE49-F238E27FC236}">
                <a16:creationId xmlns:a16="http://schemas.microsoft.com/office/drawing/2014/main" id="{E14A7D0B-4B32-4C9F-A1A0-187673EEE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52" y="94392"/>
            <a:ext cx="2857500" cy="1600200"/>
          </a:xfrm>
          <a:prstGeom prst="rect">
            <a:avLst/>
          </a:prstGeom>
          <a:noFill/>
          <a:ln>
            <a:noFill/>
          </a:ln>
          <a:effectLst>
            <a:outerShdw blurRad="50800" dist="114300" dir="5400000" algn="ctr" rotWithShape="0">
              <a:srgbClr val="000000">
                <a:alpha val="6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A house in front of a building&#10;&#10;Description automatically generated">
            <a:extLst>
              <a:ext uri="{FF2B5EF4-FFF2-40B4-BE49-F238E27FC236}">
                <a16:creationId xmlns:a16="http://schemas.microsoft.com/office/drawing/2014/main" id="{E45944D5-0FEA-4913-92C3-EE2A5C83E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333" y="94392"/>
            <a:ext cx="2857500" cy="1600200"/>
          </a:xfrm>
          <a:prstGeom prst="rect">
            <a:avLst/>
          </a:prstGeom>
          <a:noFill/>
          <a:ln>
            <a:noFill/>
          </a:ln>
          <a:effectLst>
            <a:outerShdw blurRad="50800" dist="76200" dir="5400000" algn="ctr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A group of people standing in front of a building&#10;&#10;Description automatically generated">
            <a:extLst>
              <a:ext uri="{FF2B5EF4-FFF2-40B4-BE49-F238E27FC236}">
                <a16:creationId xmlns:a16="http://schemas.microsoft.com/office/drawing/2014/main" id="{4190A508-34EC-426F-B716-C8532F319B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905" y="94392"/>
            <a:ext cx="3190043" cy="391068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064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D51728-0527-4E71-881A-B5CA22DD06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3215791"/>
              </p:ext>
            </p:extLst>
          </p:nvPr>
        </p:nvGraphicFramePr>
        <p:xfrm>
          <a:off x="168677" y="97654"/>
          <a:ext cx="11958220" cy="6760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702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5EEC9900-9056-49AA-A02D-3F4141C5A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846"/>
            <a:ext cx="12192000" cy="7171303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6692112-711F-4275-8829-97CAE64C3F8E}"/>
              </a:ext>
            </a:extLst>
          </p:cNvPr>
          <p:cNvGrpSpPr/>
          <p:nvPr/>
        </p:nvGrpSpPr>
        <p:grpSpPr>
          <a:xfrm>
            <a:off x="1442128" y="-137136"/>
            <a:ext cx="8775083" cy="2096873"/>
            <a:chOff x="0" y="97649"/>
            <a:chExt cx="8775083" cy="191321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207C69F-A5F7-45D3-96DC-BBFDE4340ADE}"/>
                </a:ext>
              </a:extLst>
            </p:cNvPr>
            <p:cNvSpPr/>
            <p:nvPr/>
          </p:nvSpPr>
          <p:spPr>
            <a:xfrm>
              <a:off x="0" y="97649"/>
              <a:ext cx="8775083" cy="18720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89C8B2D-CB5D-4F7A-826A-6FB61082481D}"/>
                </a:ext>
              </a:extLst>
            </p:cNvPr>
            <p:cNvSpPr txBox="1"/>
            <p:nvPr/>
          </p:nvSpPr>
          <p:spPr>
            <a:xfrm>
              <a:off x="0" y="138866"/>
              <a:ext cx="8775083" cy="1872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136" tIns="113792" rIns="199136" bIns="113792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bg-BG" sz="28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След политическите промени през 1989 г. досега демографската ситуация в България се характеризира с:</a:t>
              </a:r>
              <a:endParaRPr lang="en-GB" sz="28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46B410B-7D21-476C-A032-ED762B090A98}"/>
              </a:ext>
            </a:extLst>
          </p:cNvPr>
          <p:cNvGrpSpPr/>
          <p:nvPr/>
        </p:nvGrpSpPr>
        <p:grpSpPr>
          <a:xfrm>
            <a:off x="1548660" y="1914563"/>
            <a:ext cx="9074952" cy="4032136"/>
            <a:chOff x="35539" y="1543349"/>
            <a:chExt cx="9056743" cy="38193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015B833-BC40-4F49-9610-85315CA1B5AA}"/>
                </a:ext>
              </a:extLst>
            </p:cNvPr>
            <p:cNvSpPr/>
            <p:nvPr/>
          </p:nvSpPr>
          <p:spPr>
            <a:xfrm>
              <a:off x="35539" y="2129734"/>
              <a:ext cx="8739543" cy="3232946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C23D325-372F-4E5B-8C98-286C249FCE42}"/>
                </a:ext>
              </a:extLst>
            </p:cNvPr>
            <p:cNvSpPr txBox="1"/>
            <p:nvPr/>
          </p:nvSpPr>
          <p:spPr>
            <a:xfrm>
              <a:off x="55228" y="1543349"/>
              <a:ext cx="9037054" cy="37963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227584" bIns="256032" numCol="1" spcCol="1270" anchor="t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bg-BG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bg-BG" sz="32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ниско ниво на раждаемост;</a:t>
              </a:r>
              <a:endParaRPr lang="en-GB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bg-BG" sz="32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увеличаване на дела на хората в зависими възрасти;</a:t>
              </a:r>
              <a:endParaRPr lang="en-GB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bg-BG" sz="32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висока степен на миграция към градовете;</a:t>
              </a:r>
              <a:endParaRPr lang="en-GB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bg-BG" sz="32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обезлюдяване на селата.</a:t>
              </a:r>
              <a:endParaRPr lang="en-GB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165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158" y="286604"/>
            <a:ext cx="10058400" cy="83967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Социално-политическата, икономическата и духовната криза в обществото предизвиква процес на </a:t>
            </a:r>
            <a:r>
              <a:rPr lang="bg-BG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депопулация</a:t>
            </a:r>
            <a:r>
              <a:rPr lang="bg-BG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bg-BG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6BF2BC8-379F-4877-B38B-8B5D434EF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203923"/>
              </p:ext>
            </p:extLst>
          </p:nvPr>
        </p:nvGraphicFramePr>
        <p:xfrm>
          <a:off x="1096963" y="1763713"/>
          <a:ext cx="10058400" cy="4024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5E78E77-A121-41BF-A594-F902A8CAA6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881323"/>
              </p:ext>
            </p:extLst>
          </p:nvPr>
        </p:nvGraphicFramePr>
        <p:xfrm>
          <a:off x="1641987" y="4110181"/>
          <a:ext cx="8100763" cy="2928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32FB50C-B5A1-482D-9AD6-F9DC1A59232D}"/>
              </a:ext>
            </a:extLst>
          </p:cNvPr>
          <p:cNvSpPr txBox="1"/>
          <p:nvPr/>
        </p:nvSpPr>
        <p:spPr>
          <a:xfrm>
            <a:off x="2628351" y="1763713"/>
            <a:ext cx="7281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171 населени места в страната са без жители,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sz="2400" dirty="0">
                <a:latin typeface="Arial" panose="020B0604020202020204" pitchFamily="34" charset="0"/>
                <a:cs typeface="Arial" panose="020B0604020202020204" pitchFamily="34" charset="0"/>
              </a:rPr>
              <a:t>69 населени маста са само с един жител.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6E026-7448-4777-80AA-1DB1C74686A0}"/>
              </a:ext>
            </a:extLst>
          </p:cNvPr>
          <p:cNvSpPr txBox="1"/>
          <p:nvPr/>
        </p:nvSpPr>
        <p:spPr>
          <a:xfrm>
            <a:off x="721107" y="3112545"/>
            <a:ext cx="1037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400" i="1" dirty="0">
                <a:latin typeface="Arial" panose="020B0604020202020204" pitchFamily="34" charset="0"/>
                <a:cs typeface="Arial" panose="020B0604020202020204" pitchFamily="34" charset="0"/>
              </a:rPr>
              <a:t>Фигура 1. Промяна в броя на селищата в Р. България (1999 – 2019 г.)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79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device&#10;&#10;Description automatically generated">
            <a:extLst>
              <a:ext uri="{FF2B5EF4-FFF2-40B4-BE49-F238E27FC236}">
                <a16:creationId xmlns:a16="http://schemas.microsoft.com/office/drawing/2014/main" id="{A8EF5A58-216D-4056-84C8-00506C7EBD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6" y="2121298"/>
            <a:ext cx="11789546" cy="46390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82A71B-9F95-430A-9803-8A2ED2205A05}"/>
              </a:ext>
            </a:extLst>
          </p:cNvPr>
          <p:cNvSpPr txBox="1"/>
          <p:nvPr/>
        </p:nvSpPr>
        <p:spPr>
          <a:xfrm>
            <a:off x="1097871" y="226777"/>
            <a:ext cx="10156054" cy="3221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None/>
              <a:defRPr/>
            </a:pP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Области в страната с най-голям спад в броя на населението вследствие на високия отрицателен естествен прираст:  </a:t>
            </a:r>
          </a:p>
          <a:p>
            <a:pPr marL="91440" indent="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None/>
              <a:defRPr/>
            </a:pP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обл. Видин  (-16,4 ‰), обл. Монтана (-14,5 ‰), обл. Кюстендил        (-13,2 ‰), обл. Перник (-13,1 ‰) и  обл. Ловеч (-13,1 ‰).</a:t>
            </a:r>
          </a:p>
          <a:p>
            <a:pPr marL="91440" indent="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None/>
              <a:defRPr/>
            </a:pPr>
            <a:r>
              <a:rPr lang="bg-BG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Това са и областите</a:t>
            </a:r>
            <a:r>
              <a:rPr lang="en-GB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страната с най-много общини, в които функционира само по едно училище, и то в много случаи с брой</a:t>
            </a:r>
          </a:p>
          <a:p>
            <a:pPr marL="91440" indent="4572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None/>
              <a:defRPr/>
            </a:pPr>
            <a:r>
              <a:rPr lang="bg-BG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ученици под 100.                                            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238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85" name="Rectangle 104">
            <a:extLst>
              <a:ext uri="{FF2B5EF4-FFF2-40B4-BE49-F238E27FC236}">
                <a16:creationId xmlns:a16="http://schemas.microsoft.com/office/drawing/2014/main" id="{0C2BBC7F-C278-487D-A435-69502F455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/</a:t>
            </a:r>
          </a:p>
        </p:txBody>
      </p:sp>
      <p:sp>
        <p:nvSpPr>
          <p:cNvPr id="14372" name="Rectangle 1">
            <a:extLst>
              <a:ext uri="{FF2B5EF4-FFF2-40B4-BE49-F238E27FC236}">
                <a16:creationId xmlns:a16="http://schemas.microsoft.com/office/drawing/2014/main" id="{C1569727-7CD2-4EA9-9CC6-7636ED2DE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799" y="701308"/>
            <a:ext cx="10058400" cy="118899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indent="4508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Таблица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1.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Промяна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в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числеността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населението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и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броя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ученици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в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населен</a:t>
            </a:r>
            <a:r>
              <a:rPr lang="bg-BG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</a:t>
            </a:r>
            <a:r>
              <a:rPr lang="bg-BG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altLang="en-US" sz="2400" i="1" spc="-5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мeст</a:t>
            </a:r>
            <a:r>
              <a:rPr lang="bg-BG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</a:t>
            </a:r>
            <a:r>
              <a:rPr lang="en-US" altLang="en-US" sz="2400" i="1" spc="-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endParaRPr lang="en-US" altLang="en-US" sz="340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5D2C37-7E3F-4C4E-AA58-46B0933A8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798908"/>
              </p:ext>
            </p:extLst>
          </p:nvPr>
        </p:nvGraphicFramePr>
        <p:xfrm>
          <a:off x="772357" y="1615736"/>
          <a:ext cx="10813001" cy="4456592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4321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1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6656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u="sng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Община</a:t>
                      </a:r>
                      <a:endParaRPr lang="en-GB" sz="1700" b="1" u="sng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Брой ученици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6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 г.</a:t>
                      </a:r>
                      <a:endParaRPr lang="en-GB" sz="17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38100" cmpd="sng">
                      <a:noFill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г.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bg-BG" sz="15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2014/2015г.</a:t>
                      </a:r>
                      <a:endParaRPr lang="en-GB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5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2019/2020г.</a:t>
                      </a:r>
                      <a:endParaRPr lang="en-GB" sz="15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Макреш (обл. Видин)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1401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1258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6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Георги Дамяново (обл. Монтана)</a:t>
                      </a:r>
                      <a:endParaRPr lang="en-GB" sz="1700" b="1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2490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2151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Бобошево (обл.Кюстендил)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2721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2579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Земен (обл. Перник)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2659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2321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6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Априлци (обл. Ловеч)</a:t>
                      </a:r>
                      <a:endParaRPr lang="en-GB" sz="1700" b="1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3114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2689</a:t>
                      </a:r>
                      <a:endParaRPr lang="en-GB" sz="170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139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GB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bg-BG" sz="1700" cap="none" spc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  <a:endParaRPr lang="en-GB" sz="1700" cap="none" spc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2143" marR="77297" marT="20602" marB="15451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1D1210-3BD3-4C6E-AD1B-07BFB5ABD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947F56-9DBB-4FF9-ABF2-5B7B3C7B5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E21A4B-9996-44C9-AE8B-9B156A6CD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2">
            <a:extLst>
              <a:ext uri="{FF2B5EF4-FFF2-40B4-BE49-F238E27FC236}">
                <a16:creationId xmlns:a16="http://schemas.microsoft.com/office/drawing/2014/main" id="{F5773171-0576-4132-A405-A6861EB51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9B878C-B90F-4ECB-965C-222272341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A90D0B-AC38-4D61-872C-1B5C58A55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8AC2F6A-6C5D-4075-A22E-65B02D8605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646519"/>
              </p:ext>
            </p:extLst>
          </p:nvPr>
        </p:nvGraphicFramePr>
        <p:xfrm>
          <a:off x="1349406" y="450685"/>
          <a:ext cx="9605639" cy="5905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1190</TotalTime>
  <Words>1255</Words>
  <Application>Microsoft Office PowerPoint</Application>
  <PresentationFormat>Widescreen</PresentationFormat>
  <Paragraphs>145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Retrospect</vt:lpstr>
      <vt:lpstr>PowerPoint Presentation</vt:lpstr>
      <vt:lpstr> Съдържание: </vt:lpstr>
      <vt:lpstr>PowerPoint Presentation</vt:lpstr>
      <vt:lpstr>PowerPoint Presentation</vt:lpstr>
      <vt:lpstr>PowerPoint Presentation</vt:lpstr>
      <vt:lpstr>Социално-политическата, икономическата и духовната криза в обществото предизвиква процес на депопулация.</vt:lpstr>
      <vt:lpstr>PowerPoint Presentation</vt:lpstr>
      <vt:lpstr>PowerPoint Presentation</vt:lpstr>
      <vt:lpstr>PowerPoint Presentation</vt:lpstr>
      <vt:lpstr>PowerPoint Presentation</vt:lpstr>
      <vt:lpstr>Малките селища като безалтернативно образователно пространство</vt:lpstr>
      <vt:lpstr>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Характеристики на малкото училище</dc:title>
  <dc:creator>Sonq</dc:creator>
  <cp:lastModifiedBy>Соня Маринкова</cp:lastModifiedBy>
  <cp:revision>91</cp:revision>
  <dcterms:created xsi:type="dcterms:W3CDTF">2019-05-04T19:36:52Z</dcterms:created>
  <dcterms:modified xsi:type="dcterms:W3CDTF">2020-12-03T16:20:41Z</dcterms:modified>
</cp:coreProperties>
</file>