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5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i Simeonova" userId="24ca95da51440d7d" providerId="LiveId" clId="{56E986FE-4AC4-4406-8ABA-9B12F4E8F1F1}"/>
    <pc:docChg chg="modSld">
      <pc:chgData name="Rossi Simeonova" userId="24ca95da51440d7d" providerId="LiveId" clId="{56E986FE-4AC4-4406-8ABA-9B12F4E8F1F1}" dt="2020-12-21T09:24:39.304" v="36" actId="20577"/>
      <pc:docMkLst>
        <pc:docMk/>
      </pc:docMkLst>
      <pc:sldChg chg="modSp mod">
        <pc:chgData name="Rossi Simeonova" userId="24ca95da51440d7d" providerId="LiveId" clId="{56E986FE-4AC4-4406-8ABA-9B12F4E8F1F1}" dt="2020-12-21T09:24:39.304" v="36" actId="20577"/>
        <pc:sldMkLst>
          <pc:docMk/>
          <pc:sldMk cId="2619914231" sldId="256"/>
        </pc:sldMkLst>
        <pc:spChg chg="mod">
          <ac:chgData name="Rossi Simeonova" userId="24ca95da51440d7d" providerId="LiveId" clId="{56E986FE-4AC4-4406-8ABA-9B12F4E8F1F1}" dt="2020-12-21T09:24:39.304" v="36" actId="20577"/>
          <ac:spMkLst>
            <pc:docMk/>
            <pc:sldMk cId="2619914231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F4EDC13-5518-46BF-AA7D-B830F1695962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8DA05AD6-2816-4CAE-B1B7-F4E0EB5FB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696200" cy="3276600"/>
          </a:xfrm>
        </p:spPr>
        <p:txBody>
          <a:bodyPr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r>
              <a:rPr lang="bg-BG" sz="2400" b="1" dirty="0">
                <a:latin typeface="Times New Roman"/>
                <a:ea typeface="Calibri"/>
                <a:cs typeface="Times New Roman"/>
              </a:rPr>
              <a:t>Патриотичното възпитани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e</a:t>
            </a:r>
            <a:br>
              <a:rPr lang="en-US" sz="2400" b="1" dirty="0">
                <a:latin typeface="Times New Roman"/>
                <a:ea typeface="Calibri"/>
                <a:cs typeface="Times New Roman"/>
              </a:rPr>
            </a:br>
            <a:r>
              <a:rPr lang="bg-BG" sz="2400" b="1" dirty="0">
                <a:latin typeface="Times New Roman"/>
                <a:ea typeface="Calibri"/>
                <a:cs typeface="Times New Roman"/>
              </a:rPr>
              <a:t> в Детско-юношеска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ta</a:t>
            </a:r>
            <a:br>
              <a:rPr lang="en-US" sz="2400" b="1" dirty="0">
                <a:latin typeface="Times New Roman"/>
                <a:ea typeface="Calibri"/>
                <a:cs typeface="Times New Roman"/>
              </a:rPr>
            </a:br>
            <a:r>
              <a:rPr lang="bg-BG" sz="2400" b="1" dirty="0">
                <a:latin typeface="Times New Roman"/>
                <a:ea typeface="Calibri"/>
                <a:cs typeface="Times New Roman"/>
              </a:rPr>
              <a:t>организация „Септемврийче“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bg-BG" sz="2400" b="1" dirty="0">
                <a:latin typeface="Times New Roman"/>
                <a:ea typeface="Calibri"/>
                <a:cs typeface="Times New Roman"/>
              </a:rPr>
              <a:t>1944-1947 –</a:t>
            </a:r>
            <a:br>
              <a:rPr lang="en-US" sz="2400" b="1" dirty="0">
                <a:latin typeface="Times New Roman"/>
                <a:ea typeface="Calibri"/>
                <a:cs typeface="Times New Roman"/>
              </a:rPr>
            </a:br>
            <a:r>
              <a:rPr lang="bg-BG" sz="2400" b="1" dirty="0">
                <a:latin typeface="Times New Roman"/>
                <a:ea typeface="Calibri"/>
                <a:cs typeface="Times New Roman"/>
              </a:rPr>
              <a:t>историко-педагогически аспекти</a:t>
            </a:r>
            <a:br>
              <a:rPr lang="bg-BG" sz="2400" b="1">
                <a:latin typeface="Times New Roman"/>
                <a:ea typeface="Calibri"/>
                <a:cs typeface="Times New Roman"/>
              </a:rPr>
            </a:br>
            <a:br>
              <a:rPr lang="bg-BG" sz="2400" b="1">
                <a:latin typeface="Times New Roman"/>
                <a:ea typeface="Calibri"/>
                <a:cs typeface="Times New Roman"/>
              </a:rPr>
            </a:b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r>
              <a:rPr lang="bg-BG" sz="2400" b="1">
                <a:latin typeface="Times New Roman"/>
                <a:ea typeface="Calibri"/>
                <a:cs typeface="Times New Roman"/>
              </a:rPr>
              <a:t>Петя Иванова</a:t>
            </a:r>
            <a:br>
              <a:rPr lang="en-US" sz="2400" dirty="0">
                <a:latin typeface="Calibri"/>
                <a:ea typeface="Calibri"/>
                <a:cs typeface="Times New Roman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1"/>
            <a:ext cx="7848600" cy="8382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bg-BG" dirty="0"/>
              <a:t>Софийски университет „Св. Климент Охридски“</a:t>
            </a:r>
            <a:endParaRPr lang="en-US" dirty="0"/>
          </a:p>
          <a:p>
            <a:pPr algn="ctr"/>
            <a:r>
              <a:rPr lang="bg-BG" dirty="0"/>
              <a:t>Фа</a:t>
            </a:r>
            <a:r>
              <a:rPr lang="en-US" dirty="0"/>
              <a:t>k</a:t>
            </a:r>
            <a:r>
              <a:rPr lang="bg-BG" dirty="0"/>
              <a:t>ултет по педагогика </a:t>
            </a:r>
            <a:endParaRPr lang="en-US" dirty="0"/>
          </a:p>
          <a:p>
            <a:pPr algn="ctr"/>
            <a:r>
              <a:rPr lang="bg-BG" dirty="0"/>
              <a:t>Катедра „История на педагогиката и управление на образованието“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1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886200" cy="2667000"/>
          </a:xfrm>
        </p:spPr>
        <p:txBody>
          <a:bodyPr/>
          <a:lstStyle/>
          <a:p>
            <a:r>
              <a:rPr lang="bg-BG" sz="1800" b="1" cap="all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Основни форми, методи и средства за възпитаване на патриотични чувства, използвани от детско-юношеска организация „Септемврийче“ през периода 1944-1947 година</a:t>
            </a:r>
            <a:br>
              <a:rPr lang="en-US" sz="1600" cap="all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354252"/>
            <a:ext cx="4191000" cy="2989148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04800" y="3124200"/>
            <a:ext cx="3754754" cy="1694688"/>
          </a:xfrm>
        </p:spPr>
        <p:txBody>
          <a:bodyPr>
            <a:normAutofit/>
          </a:bodyPr>
          <a:lstStyle/>
          <a:p>
            <a:r>
              <a:rPr lang="bg-BG" sz="1800" b="1" dirty="0">
                <a:latin typeface="Times New Roman"/>
                <a:ea typeface="Calibri"/>
              </a:rPr>
              <a:t>Срещи и беседи с видни съвременни обществени дейци</a:t>
            </a:r>
            <a:r>
              <a:rPr lang="bg-BG" sz="1800" dirty="0">
                <a:latin typeface="Times New Roman"/>
                <a:ea typeface="Calibri"/>
              </a:rPr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3523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>
                <a:latin typeface="Times New Roman"/>
                <a:ea typeface="Calibri"/>
              </a:rPr>
              <a:t>Пионерската символика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Име на организацията</a:t>
            </a:r>
          </a:p>
          <a:p>
            <a:r>
              <a:rPr lang="bg-BG" dirty="0"/>
              <a:t>Символи –значка, септемврийска връзка</a:t>
            </a:r>
          </a:p>
          <a:p>
            <a:r>
              <a:rPr lang="bg-BG" dirty="0"/>
              <a:t>Знаме на организацията</a:t>
            </a:r>
          </a:p>
          <a:p>
            <a:r>
              <a:rPr lang="bg-BG" dirty="0"/>
              <a:t>Униформа</a:t>
            </a:r>
          </a:p>
          <a:p>
            <a:r>
              <a:rPr lang="bg-BG" dirty="0"/>
              <a:t>Строй</a:t>
            </a:r>
          </a:p>
          <a:p>
            <a:r>
              <a:rPr lang="bg-BG" dirty="0"/>
              <a:t>Марш на септемврийчетата</a:t>
            </a:r>
          </a:p>
          <a:p>
            <a:r>
              <a:rPr lang="bg-BG" dirty="0"/>
              <a:t>Тържествено обещание</a:t>
            </a:r>
          </a:p>
          <a:p>
            <a:r>
              <a:rPr lang="bg-BG" dirty="0"/>
              <a:t>Девиз</a:t>
            </a:r>
          </a:p>
          <a:p>
            <a:r>
              <a:rPr lang="bg-BG" dirty="0"/>
              <a:t>Атрибути</a:t>
            </a:r>
          </a:p>
          <a:p>
            <a:r>
              <a:rPr lang="bg-BG" dirty="0"/>
              <a:t>Церемонии и ритуали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0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400" b="1" dirty="0">
                <a:solidFill>
                  <a:srgbClr val="FFFFFF"/>
                </a:solidFill>
                <a:latin typeface="Times New Roman"/>
                <a:ea typeface="Calibri"/>
              </a:rPr>
              <a:t>Пионерската символика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5000"/>
            <a:ext cx="3429000" cy="2971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05000"/>
            <a:ext cx="3124200" cy="2971800"/>
          </a:xfrm>
        </p:spPr>
      </p:pic>
    </p:spTree>
    <p:extLst>
      <p:ext uri="{BB962C8B-B14F-4D97-AF65-F5344CB8AC3E}">
        <p14:creationId xmlns:p14="http://schemas.microsoft.com/office/powerpoint/2010/main" val="3511947406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1054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1600" dirty="0">
                <a:latin typeface="Times New Roman"/>
                <a:ea typeface="Calibri"/>
                <a:cs typeface="Times New Roman"/>
              </a:rPr>
              <a:t> Патриотичното възпитание е част от идейно-политическото възпитание, осъществявано от детско-юношеската организация „Септемврийче“.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1600" dirty="0">
                <a:latin typeface="Times New Roman"/>
                <a:ea typeface="Calibri"/>
                <a:cs typeface="Times New Roman"/>
              </a:rPr>
              <a:t>Задачите на патриотичното възпитание през периода 1944-1947 г. се свеждат до:</a:t>
            </a: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86CE24"/>
              </a:buClr>
              <a:buFont typeface="Wingdings" panose="05000000000000000000" pitchFamily="2" charset="2"/>
              <a:buChar char="ü"/>
            </a:pPr>
            <a:r>
              <a:rPr lang="bg-BG" sz="1600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            възпитаване на чувство на патриотизъм и интернационализъм, на граждански дълг към родината и към делото на Българската работническа партия;</a:t>
            </a: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86CE24"/>
              </a:buClr>
              <a:buFont typeface="Wingdings" panose="05000000000000000000" pitchFamily="2" charset="2"/>
              <a:buChar char="ü"/>
            </a:pPr>
            <a:r>
              <a:rPr lang="bg-BG" sz="1600" dirty="0">
                <a:latin typeface="Times New Roman"/>
                <a:ea typeface="Calibri"/>
                <a:cs typeface="Times New Roman"/>
              </a:rPr>
              <a:t>            </a:t>
            </a:r>
            <a:r>
              <a:rPr lang="bg-BG" sz="1600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формирането на гражданско самосъзнание и идейна зрялост, обществена активност и непримиримост към класовия враг;</a:t>
            </a:r>
          </a:p>
          <a:p>
            <a:pPr marL="45720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86CE24"/>
              </a:buClr>
              <a:buFont typeface="Wingdings" panose="05000000000000000000" pitchFamily="2" charset="2"/>
              <a:buChar char="ü"/>
            </a:pPr>
            <a:r>
              <a:rPr lang="bg-BG" sz="1600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          възпитаване на лоялност към революционните традиции на БРП.</a:t>
            </a:r>
            <a:endParaRPr lang="bg-BG" sz="1600" dirty="0">
              <a:latin typeface="Times New Roman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1600" dirty="0">
                <a:latin typeface="Times New Roman"/>
                <a:ea typeface="Calibri"/>
                <a:cs typeface="Times New Roman"/>
              </a:rPr>
              <a:t>Започнало като възпитаване на благородно чувство на любов към Родината и преданост към делото на нейните герои, според Устава, идейнопо-политическото възпитание на децата и юношите постепенно се подчинява на принципа на партийността в преподаването и партийната насочност на учебното съдържание в училище и структурите на Детско-юношеската организация „Септемврийче“.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046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762000"/>
          </a:xfrm>
        </p:spPr>
        <p:txBody>
          <a:bodyPr/>
          <a:lstStyle/>
          <a:p>
            <a:pPr algn="ctr"/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3886200" cy="291465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04800" y="1527048"/>
            <a:ext cx="3886200" cy="3291840"/>
          </a:xfrm>
        </p:spPr>
        <p:txBody>
          <a:bodyPr/>
          <a:lstStyle/>
          <a:p>
            <a:pPr algn="just"/>
            <a:r>
              <a:rPr lang="bg-BG" dirty="0">
                <a:latin typeface="Times New Roman"/>
                <a:ea typeface="Calibri"/>
              </a:rPr>
              <a:t>     Формите на работа, методите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bg-BG" dirty="0">
                <a:latin typeface="Times New Roman"/>
                <a:ea typeface="Calibri"/>
              </a:rPr>
              <a:t>и  средствата, които се използват за възпитаване на патриотични чувства у децата в Детско-юношеска организация „Септемврийче“ през периода 1944-1947 г., са разнообрани. </a:t>
            </a:r>
          </a:p>
          <a:p>
            <a:pPr algn="just"/>
            <a:endParaRPr lang="bg-BG" dirty="0">
              <a:latin typeface="Times New Roman"/>
              <a:ea typeface="Calibri"/>
            </a:endParaRPr>
          </a:p>
          <a:p>
            <a:pPr algn="just"/>
            <a:r>
              <a:rPr lang="bg-BG" dirty="0">
                <a:latin typeface="Times New Roman"/>
              </a:rPr>
              <a:t>     Съдържателната насоченост на възпитанието е съобразена с политиката на държавата и управляващите партии от коалицията на Отечествения фронт в разглеждания исторически период.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6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924800" cy="609600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724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bg-BG" sz="4400" i="1" dirty="0"/>
              <a:t>Благодаря за вниманието!</a:t>
            </a:r>
          </a:p>
          <a:p>
            <a:endParaRPr lang="bg-BG" sz="3600" dirty="0"/>
          </a:p>
          <a:p>
            <a:pPr marL="68580" indent="0">
              <a:buNone/>
            </a:pPr>
            <a:endParaRPr lang="bg-BG" sz="3600" dirty="0"/>
          </a:p>
          <a:p>
            <a:pPr marL="68580" indent="0">
              <a:buNone/>
            </a:pPr>
            <a:endParaRPr lang="bg-BG" sz="2800" dirty="0"/>
          </a:p>
          <a:p>
            <a:pPr marL="68580" indent="0">
              <a:buNone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Петя Иванова</a:t>
            </a:r>
          </a:p>
          <a:p>
            <a:pPr marL="68580" indent="0">
              <a:buNone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докторант, катедра „История на педагогиката и управление на образованието“</a:t>
            </a:r>
          </a:p>
          <a:p>
            <a:pPr marL="6858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p.ivanova@fp.uni-sofia.bg</a:t>
            </a:r>
          </a:p>
        </p:txBody>
      </p:sp>
    </p:spTree>
    <p:extLst>
      <p:ext uri="{BB962C8B-B14F-4D97-AF65-F5344CB8AC3E}">
        <p14:creationId xmlns:p14="http://schemas.microsoft.com/office/powerpoint/2010/main" val="208416384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/>
              <a:t> </a:t>
            </a:r>
            <a:r>
              <a:rPr lang="bg-BG" sz="2400" b="1" dirty="0"/>
              <a:t>ТЕОРЕТИЧНА ПОСТАНОВКА НА ПРОБЛЕМА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Цел на настоящото изследване;</a:t>
            </a:r>
          </a:p>
          <a:p>
            <a:pPr algn="just"/>
            <a:endParaRPr lang="bg-BG" dirty="0"/>
          </a:p>
          <a:p>
            <a:pPr algn="just"/>
            <a:r>
              <a:rPr lang="bg-BG" dirty="0"/>
              <a:t>Изследователски методи и подходи</a:t>
            </a:r>
            <a:r>
              <a:rPr lang="bg-BG" dirty="0">
                <a:ea typeface="Calibri"/>
                <a:cs typeface="Times New Roman"/>
              </a:rPr>
              <a:t> – фактографски, сравнително-исторически, документален, архиварски и херменевтичен метод в единство с проблемно-историческия, хронологическия и извороведческия подход;</a:t>
            </a:r>
          </a:p>
          <a:p>
            <a:pPr marL="68580" indent="0" algn="just">
              <a:buNone/>
            </a:pPr>
            <a:endParaRPr lang="en-US" sz="1600" dirty="0">
              <a:ea typeface="Calibri"/>
              <a:cs typeface="Times New Roman"/>
            </a:endParaRPr>
          </a:p>
          <a:p>
            <a:r>
              <a:rPr lang="bg-BG" dirty="0"/>
              <a:t> Хронологически обхват на изследването.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7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1800" dirty="0"/>
              <a:t> </a:t>
            </a:r>
            <a:r>
              <a:rPr lang="bg-BG" sz="2400" b="1" dirty="0">
                <a:latin typeface="Times New Roman"/>
                <a:ea typeface="Calibri"/>
                <a:cs typeface="Times New Roman"/>
              </a:rPr>
              <a:t>Терминологични уточнения</a:t>
            </a:r>
            <a:br>
              <a:rPr lang="en-US" sz="1600" dirty="0">
                <a:latin typeface="Calibri"/>
                <a:ea typeface="Calibri"/>
                <a:cs typeface="Times New Roman"/>
              </a:rPr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latin typeface="Times New Roman"/>
                <a:ea typeface="Calibri"/>
                <a:cs typeface="Times New Roman"/>
              </a:rPr>
              <a:t>Етимологическо значение на понятието </a:t>
            </a:r>
            <a:r>
              <a:rPr lang="bg-BG" sz="2400" i="1" dirty="0">
                <a:latin typeface="Times New Roman"/>
                <a:ea typeface="Calibri"/>
                <a:cs typeface="Times New Roman"/>
              </a:rPr>
              <a:t>патриотизъм</a:t>
            </a:r>
            <a:r>
              <a:rPr lang="bg-BG" sz="2400" dirty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2400" dirty="0">
              <a:latin typeface="Times New Roman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bg-BG" sz="1800" dirty="0">
              <a:latin typeface="Times New Roman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Понятието </a:t>
            </a:r>
            <a:r>
              <a:rPr lang="bg-BG" sz="24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патриотизъм</a:t>
            </a:r>
            <a:r>
              <a:rPr lang="bg-BG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съвременен контекст;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bg-BG" sz="1800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15000"/>
              </a:lnSpc>
              <a:spcBef>
                <a:spcPts val="0"/>
              </a:spcBef>
              <a:buClr>
                <a:srgbClr val="86CE24"/>
              </a:buClr>
            </a:pPr>
            <a:r>
              <a:rPr lang="bg-BG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Понятието </a:t>
            </a:r>
            <a:r>
              <a:rPr lang="bg-BG" sz="2400" i="1" dirty="0">
                <a:solidFill>
                  <a:srgbClr val="FFFF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патриотизъм</a:t>
            </a:r>
            <a:r>
              <a:rPr lang="bg-BG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контекста на настоящото изследване.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Терминологични уточнения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Патриотичното възпитание в съвремен контекст;</a:t>
            </a:r>
          </a:p>
          <a:p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Патриотичното възпитание в Детско-юношеската организация „Септемврийче“ през периода 1944-1947г.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2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685800"/>
          </a:xfrm>
        </p:spPr>
        <p:txBody>
          <a:bodyPr>
            <a:normAutofit fontScale="9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br>
              <a:rPr lang="bg-BG" sz="2400" b="1" dirty="0">
                <a:latin typeface="Times New Roman"/>
                <a:ea typeface="Calibri"/>
                <a:cs typeface="Times New Roman"/>
              </a:rPr>
            </a:br>
            <a:r>
              <a:rPr lang="bg-BG" sz="2400" b="1" dirty="0">
                <a:latin typeface="Times New Roman"/>
                <a:ea typeface="Calibri"/>
                <a:cs typeface="Times New Roman"/>
              </a:rPr>
              <a:t> изграждане на Детско-юношеската организация „Септемврийче“</a:t>
            </a:r>
            <a:br>
              <a:rPr lang="en-US" sz="1800" dirty="0">
                <a:latin typeface="Calibri"/>
                <a:ea typeface="Calibri"/>
                <a:cs typeface="Times New Roman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4196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bg-BG" sz="1600" dirty="0">
                <a:latin typeface="Times New Roman"/>
                <a:ea typeface="Calibri"/>
              </a:rPr>
              <a:t>  </a:t>
            </a:r>
          </a:p>
          <a:p>
            <a:pPr marL="68580" indent="0" algn="just">
              <a:buNone/>
            </a:pPr>
            <a:r>
              <a:rPr lang="bg-BG" sz="1600" dirty="0">
                <a:latin typeface="Times New Roman"/>
                <a:ea typeface="Calibri"/>
              </a:rPr>
              <a:t>      През септември 1944 г. се създава Детско-юношеската организация „Септемврийче”. През периода продължават да функционират към Социалистическия съюз на младежта групи „Червени лястовици”, а към Земеделския младежки съюз – организация „Стамболийче” и други независими детски организации като „Детелина” и „Християнче”.  Съществуването на паралелни детски и младежки организации към другите отечественофронтовски партии носи опасността различията между отделните партии да бъдат пренесени и сред подрастващите.</a:t>
            </a:r>
          </a:p>
          <a:p>
            <a:pPr marL="68580" indent="0" algn="just">
              <a:buNone/>
            </a:pPr>
            <a:endParaRPr lang="bg-BG" sz="1600" dirty="0">
              <a:latin typeface="Times New Roman"/>
              <a:ea typeface="Calibri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86CE24"/>
              </a:buClr>
              <a:buNone/>
            </a:pPr>
            <a:r>
              <a:rPr lang="bg-BG" sz="1600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       Политбюро на ЦК на БКП приема решение да се изгради организация на децата и юношите в България от типа на Ленинската пионерска организация, която вече е развила добри практики във възпитанието на съветските деца и която да обхване всички останалите детски организации. Със задачата по изграждане на организацията е натоварен РМС, който до края на годината трябва да реши този въпрос.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592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200" b="1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bg-BG" sz="2700" b="1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изграждане на Детско-юношескаТА организация „Септемврийче“</a:t>
            </a:r>
            <a:br>
              <a:rPr lang="en-US" sz="2700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153400" cy="487680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latin typeface="Times New Roman"/>
                <a:ea typeface="Calibri"/>
                <a:cs typeface="Times New Roman"/>
              </a:rPr>
              <a:t>        Началото на организацията е поставено с появата на първите детски чети в градовете София, Варна, Ямбол, Елхово, Русе, Враца, които носят различни имена „Пионер”, „Спартак”, „Септемврийче” и др.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bg-BG" sz="1800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dirty="0">
                <a:latin typeface="Times New Roman"/>
                <a:ea typeface="Calibri"/>
                <a:cs typeface="Times New Roman"/>
              </a:rPr>
              <a:t>      През април 1945 г. на своята Пета конференция  РМС излиза с предложение, обсъждано от ЦМК при НК на ОФ, за създаване на единна детска организация. Взема се решение съществуващите организации „Червени лястовички”,, „Детелина”, „Християнче” и „Стамболийче” да се обединят в единна масова организация на българските деца  - „Септемврийче”. </a:t>
            </a:r>
            <a:endParaRPr lang="en-US" sz="1800" dirty="0">
              <a:latin typeface="Calibri"/>
              <a:ea typeface="Calibri"/>
              <a:cs typeface="Times New Roman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357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457200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2400" b="1" dirty="0">
                <a:latin typeface="Times New Roman"/>
                <a:ea typeface="Calibri"/>
                <a:cs typeface="Times New Roman"/>
              </a:rPr>
              <a:t> Същност на Детско-юношеската организация  „Септемврийче“ </a:t>
            </a:r>
            <a:br>
              <a:rPr lang="en-US" sz="1800" dirty="0">
                <a:latin typeface="Calibri"/>
                <a:ea typeface="Calibri"/>
                <a:cs typeface="Times New Roman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dirty="0">
                <a:latin typeface="Times New Roman"/>
                <a:ea typeface="Calibri"/>
                <a:cs typeface="Times New Roman"/>
              </a:rPr>
              <a:t> На 4 февруари 1946 г. със Заповед № 641 на Министъра на народното  просвещение се утвърждава </a:t>
            </a:r>
            <a:r>
              <a:rPr lang="bg-BG" b="1" dirty="0">
                <a:latin typeface="Times New Roman"/>
                <a:ea typeface="Calibri"/>
                <a:cs typeface="Times New Roman"/>
              </a:rPr>
              <a:t>Устав на ЕДЮО „Септемврийче</a:t>
            </a:r>
            <a:r>
              <a:rPr lang="bg-BG" dirty="0">
                <a:latin typeface="Times New Roman"/>
                <a:ea typeface="Calibri"/>
                <a:cs typeface="Times New Roman"/>
              </a:rPr>
              <a:t>”, който нормативно урежда същността, организационния строеж и ръководните структури на организацията. „Септемврийче е обща, народна, антифашистка, културно-просветна и възпитателна детска и юношеска организация.</a:t>
            </a:r>
            <a:r>
              <a:rPr lang="bg-BG" baseline="30000" dirty="0">
                <a:latin typeface="Times New Roman"/>
                <a:ea typeface="Calibri"/>
                <a:cs typeface="Times New Roman"/>
              </a:rPr>
              <a:t>“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dirty="0">
                <a:latin typeface="Times New Roman"/>
                <a:ea typeface="Calibri"/>
                <a:cs typeface="Times New Roman"/>
              </a:rPr>
              <a:t> „Септемврийче” е свободна, доброволна и </a:t>
            </a:r>
            <a:r>
              <a:rPr lang="bg-BG" b="1" dirty="0">
                <a:latin typeface="Times New Roman"/>
                <a:ea typeface="Calibri"/>
                <a:cs typeface="Times New Roman"/>
              </a:rPr>
              <a:t>патриотична</a:t>
            </a:r>
            <a:r>
              <a:rPr lang="bg-BG" dirty="0">
                <a:latin typeface="Times New Roman"/>
                <a:ea typeface="Calibri"/>
                <a:cs typeface="Times New Roman"/>
              </a:rPr>
              <a:t> организация на българските деца и юноши в народните и частни основни училища.”  На организацията се отрежда ролята на „пръв и най-добър помощник на училището във всяко отношение”, който спомага за „народното, демократично и прогресивно възпитание на децата и юношите в България”. Уставът урежда основните задачи на организацията – спомага за развитието у децата на любов към знанието и за изграждане на правилен поглед върху природните и обществени явления, възпитава децата в любов и преданост към народ и родина, ОФ, народната армия и труда, и работи за изкореняване на остатъците от шовинизъм и предателство към Родината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5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1" b="10791"/>
          <a:stretch>
            <a:fillRect/>
          </a:stretch>
        </p:blipFill>
        <p:spPr>
          <a:xfrm>
            <a:off x="4953000" y="990600"/>
            <a:ext cx="3124200" cy="4419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4114800" cy="7620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br>
              <a:rPr lang="en-US" sz="2000" dirty="0">
                <a:latin typeface="Calibri"/>
                <a:ea typeface="Calibri"/>
                <a:cs typeface="Times New Roman"/>
              </a:rPr>
            </a:b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28600" y="914400"/>
            <a:ext cx="4343400" cy="5181600"/>
          </a:xfrm>
        </p:spPr>
        <p:txBody>
          <a:bodyPr/>
          <a:lstStyle/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bg-BG" dirty="0"/>
              <a:t> 	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Съдържателна насоченост</a:t>
            </a: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патриотичното възпитание</a:t>
            </a: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Детско-юношеската организация „Септемврийче</a:t>
            </a:r>
            <a:r>
              <a:rPr lang="bg-BG" sz="2400" dirty="0"/>
              <a:t>“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29105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1800" b="1" dirty="0">
                <a:latin typeface="Times New Roman"/>
                <a:ea typeface="Calibri"/>
                <a:cs typeface="Times New Roman"/>
              </a:rPr>
              <a:t>Основни форми, методи и средства за възпитаване на патриотични чувста, използвани от детско-юношеската организация „Септемврийче“ през периода 1944-1947 година</a:t>
            </a:r>
            <a:br>
              <a:rPr lang="en-US" sz="1800" dirty="0">
                <a:latin typeface="Calibri"/>
                <a:ea typeface="Calibri"/>
                <a:cs typeface="Times New Roman"/>
              </a:rPr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36192"/>
            <a:ext cx="3962400" cy="3877056"/>
          </a:xfrm>
        </p:spPr>
        <p:txBody>
          <a:bodyPr/>
          <a:lstStyle/>
          <a:p>
            <a:r>
              <a:rPr lang="bg-BG" b="1" dirty="0">
                <a:latin typeface="Times New Roman"/>
                <a:ea typeface="Calibri"/>
              </a:rPr>
              <a:t>Изучаване на примера на национални герои и бележити личности;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b="1" dirty="0">
                <a:latin typeface="Times New Roman"/>
                <a:ea typeface="Calibri"/>
                <a:cs typeface="Times New Roman"/>
              </a:rPr>
              <a:t>Запознаване на септемврийчетата с актуални обществено-политически теми и събития;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b="1" dirty="0">
                <a:latin typeface="Times New Roman"/>
                <a:ea typeface="Calibri"/>
              </a:rPr>
              <a:t>Изучаване живота и примера на деца и младежи герои;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bg-BG" b="1" dirty="0">
                <a:latin typeface="Times New Roman"/>
                <a:ea typeface="Calibri"/>
              </a:rPr>
              <a:t>Беседи, реферати и доклади на патриотична тематика;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dirty="0">
                <a:latin typeface="Times New Roman"/>
                <a:ea typeface="Calibri"/>
              </a:rPr>
              <a:t> </a:t>
            </a:r>
            <a:r>
              <a:rPr lang="bg-BG" b="1" dirty="0">
                <a:latin typeface="Times New Roman"/>
                <a:ea typeface="Calibri"/>
                <a:cs typeface="Times New Roman"/>
              </a:rPr>
              <a:t>„Огньове на свободата”, събори, изложби и витрини, посещения във фабрики и предприятия;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b="1" dirty="0">
                <a:latin typeface="Times New Roman"/>
                <a:ea typeface="Calibri"/>
                <a:cs typeface="Times New Roman"/>
              </a:rPr>
              <a:t> Екскурзии, пътешествия, посещения на кино и театър.</a:t>
            </a:r>
            <a:r>
              <a:rPr lang="bg-BG" dirty="0">
                <a:latin typeface="Times New Roman"/>
                <a:ea typeface="Calibri"/>
                <a:cs typeface="Times New Roman"/>
              </a:rPr>
              <a:t> 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4337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547</TotalTime>
  <Words>978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Gill Sans MT</vt:lpstr>
      <vt:lpstr>Times New Roman</vt:lpstr>
      <vt:lpstr>Wingdings</vt:lpstr>
      <vt:lpstr>Wingdings 3</vt:lpstr>
      <vt:lpstr>Urban Pop</vt:lpstr>
      <vt:lpstr>               Патриотичното възпитаниe  в Детско-юношескаta организация „Септемврийче“ 1944-1947 – историко-педагогически аспекти   Петя Иванова </vt:lpstr>
      <vt:lpstr> ТЕОРЕТИЧНА ПОСТАНОВКА НА ПРОБЛЕМА</vt:lpstr>
      <vt:lpstr> Терминологични уточнения </vt:lpstr>
      <vt:lpstr>Терминологични уточнения</vt:lpstr>
      <vt:lpstr>  изграждане на Детско-юношеската организация „Септемврийче“ </vt:lpstr>
      <vt:lpstr> изграждане на Детско-юношескаТА организация „Септемврийче“ </vt:lpstr>
      <vt:lpstr> Същност на Детско-юношеската организация  „Септемврийче“  </vt:lpstr>
      <vt:lpstr> </vt:lpstr>
      <vt:lpstr>Основни форми, методи и средства за възпитаване на патриотични чувста, използвани от детско-юношеската организация „Септемврийче“ през периода 1944-1947 година </vt:lpstr>
      <vt:lpstr>Основни форми, методи и средства за възпитаване на патриотични чувства, използвани от детско-юношеска организация „Септемврийче“ през периода 1944-1947 година </vt:lpstr>
      <vt:lpstr>Пионерската символика</vt:lpstr>
      <vt:lpstr>Пионерската символика</vt:lpstr>
      <vt:lpstr>Обобщение</vt:lpstr>
      <vt:lpstr>Обобщение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Vostro</dc:creator>
  <cp:lastModifiedBy>Rossi Simeonova</cp:lastModifiedBy>
  <cp:revision>43</cp:revision>
  <dcterms:created xsi:type="dcterms:W3CDTF">2020-12-02T10:45:26Z</dcterms:created>
  <dcterms:modified xsi:type="dcterms:W3CDTF">2020-12-21T09:24:41Z</dcterms:modified>
</cp:coreProperties>
</file>