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1" r:id="rId6"/>
    <p:sldId id="297" r:id="rId7"/>
    <p:sldId id="299" r:id="rId8"/>
    <p:sldId id="298" r:id="rId9"/>
    <p:sldId id="300" r:id="rId10"/>
    <p:sldId id="257" r:id="rId11"/>
    <p:sldId id="301" r:id="rId12"/>
    <p:sldId id="302" r:id="rId13"/>
    <p:sldId id="303" r:id="rId14"/>
    <p:sldId id="29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7624"/>
    <a:srgbClr val="ED8428"/>
    <a:srgbClr val="BC6920"/>
    <a:srgbClr val="B0B0B0"/>
    <a:srgbClr val="4C560A"/>
    <a:srgbClr val="595959"/>
    <a:srgbClr val="7F7F7F"/>
    <a:srgbClr val="A6A6A6"/>
    <a:srgbClr val="BFBFBF"/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34" autoAdjust="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i Simeonova" userId="24ca95da51440d7d" providerId="LiveId" clId="{83E4CA98-85EB-417E-B6C3-27E4DE871A4D}"/>
    <pc:docChg chg="custSel modSld">
      <pc:chgData name="Rossi Simeonova" userId="24ca95da51440d7d" providerId="LiveId" clId="{83E4CA98-85EB-417E-B6C3-27E4DE871A4D}" dt="2020-12-02T17:02:06.933" v="523" actId="20577"/>
      <pc:docMkLst>
        <pc:docMk/>
      </pc:docMkLst>
      <pc:sldChg chg="modSp mod">
        <pc:chgData name="Rossi Simeonova" userId="24ca95da51440d7d" providerId="LiveId" clId="{83E4CA98-85EB-417E-B6C3-27E4DE871A4D}" dt="2020-12-02T16:47:54.979" v="61" actId="207"/>
        <pc:sldMkLst>
          <pc:docMk/>
          <pc:sldMk cId="109857222" sldId="256"/>
        </pc:sldMkLst>
        <pc:spChg chg="mod">
          <ac:chgData name="Rossi Simeonova" userId="24ca95da51440d7d" providerId="LiveId" clId="{83E4CA98-85EB-417E-B6C3-27E4DE871A4D}" dt="2020-12-02T16:47:54.979" v="61" actId="207"/>
          <ac:spMkLst>
            <pc:docMk/>
            <pc:sldMk cId="109857222" sldId="256"/>
            <ac:spMk id="9" creationId="{00000000-0000-0000-0000-000000000000}"/>
          </ac:spMkLst>
        </pc:spChg>
      </pc:sldChg>
      <pc:sldChg chg="modSp mod">
        <pc:chgData name="Rossi Simeonova" userId="24ca95da51440d7d" providerId="LiveId" clId="{83E4CA98-85EB-417E-B6C3-27E4DE871A4D}" dt="2020-12-02T17:00:55.040" v="511" actId="6549"/>
        <pc:sldMkLst>
          <pc:docMk/>
          <pc:sldMk cId="3567602790" sldId="298"/>
        </pc:sldMkLst>
        <pc:spChg chg="mod">
          <ac:chgData name="Rossi Simeonova" userId="24ca95da51440d7d" providerId="LiveId" clId="{83E4CA98-85EB-417E-B6C3-27E4DE871A4D}" dt="2020-12-02T17:00:55.040" v="511" actId="6549"/>
          <ac:spMkLst>
            <pc:docMk/>
            <pc:sldMk cId="3567602790" sldId="298"/>
            <ac:spMk id="3" creationId="{DCC1C9F2-F82B-4033-84EE-9F388C839063}"/>
          </ac:spMkLst>
        </pc:spChg>
      </pc:sldChg>
      <pc:sldChg chg="modSp mod">
        <pc:chgData name="Rossi Simeonova" userId="24ca95da51440d7d" providerId="LiveId" clId="{83E4CA98-85EB-417E-B6C3-27E4DE871A4D}" dt="2020-12-02T17:02:06.933" v="523" actId="20577"/>
        <pc:sldMkLst>
          <pc:docMk/>
          <pc:sldMk cId="3062850432" sldId="300"/>
        </pc:sldMkLst>
        <pc:spChg chg="mod">
          <ac:chgData name="Rossi Simeonova" userId="24ca95da51440d7d" providerId="LiveId" clId="{83E4CA98-85EB-417E-B6C3-27E4DE871A4D}" dt="2020-12-02T17:02:06.933" v="523" actId="20577"/>
          <ac:spMkLst>
            <pc:docMk/>
            <pc:sldMk cId="3062850432" sldId="300"/>
            <ac:spMk id="7" creationId="{72F44A72-E799-468E-BF71-310DCDDD0F77}"/>
          </ac:spMkLst>
        </pc:spChg>
      </pc:sldChg>
      <pc:sldChg chg="modSp mod">
        <pc:chgData name="Rossi Simeonova" userId="24ca95da51440d7d" providerId="LiveId" clId="{83E4CA98-85EB-417E-B6C3-27E4DE871A4D}" dt="2020-12-02T16:54:50.982" v="403" actId="6549"/>
        <pc:sldMkLst>
          <pc:docMk/>
          <pc:sldMk cId="1563964355" sldId="301"/>
        </pc:sldMkLst>
        <pc:spChg chg="mod">
          <ac:chgData name="Rossi Simeonova" userId="24ca95da51440d7d" providerId="LiveId" clId="{83E4CA98-85EB-417E-B6C3-27E4DE871A4D}" dt="2020-12-02T16:54:50.982" v="403" actId="6549"/>
          <ac:spMkLst>
            <pc:docMk/>
            <pc:sldMk cId="1563964355" sldId="301"/>
            <ac:spMk id="3" creationId="{2B37FFE7-CC96-41AB-B1F6-9C13C35A3442}"/>
          </ac:spMkLst>
        </pc:spChg>
      </pc:sldChg>
      <pc:sldChg chg="modSp mod">
        <pc:chgData name="Rossi Simeonova" userId="24ca95da51440d7d" providerId="LiveId" clId="{83E4CA98-85EB-417E-B6C3-27E4DE871A4D}" dt="2020-12-02T16:50:58.089" v="182" actId="207"/>
        <pc:sldMkLst>
          <pc:docMk/>
          <pc:sldMk cId="215727320" sldId="302"/>
        </pc:sldMkLst>
        <pc:spChg chg="mod">
          <ac:chgData name="Rossi Simeonova" userId="24ca95da51440d7d" providerId="LiveId" clId="{83E4CA98-85EB-417E-B6C3-27E4DE871A4D}" dt="2020-12-02T16:50:58.089" v="182" actId="207"/>
          <ac:spMkLst>
            <pc:docMk/>
            <pc:sldMk cId="215727320" sldId="302"/>
            <ac:spMk id="3" creationId="{9C5E14B2-5CB3-41A5-901F-DBE28C58E506}"/>
          </ac:spMkLst>
        </pc:spChg>
      </pc:sldChg>
      <pc:sldChg chg="modSp mod">
        <pc:chgData name="Rossi Simeonova" userId="24ca95da51440d7d" providerId="LiveId" clId="{83E4CA98-85EB-417E-B6C3-27E4DE871A4D}" dt="2020-12-02T16:54:00.589" v="395" actId="207"/>
        <pc:sldMkLst>
          <pc:docMk/>
          <pc:sldMk cId="1334894662" sldId="303"/>
        </pc:sldMkLst>
        <pc:spChg chg="mod">
          <ac:chgData name="Rossi Simeonova" userId="24ca95da51440d7d" providerId="LiveId" clId="{83E4CA98-85EB-417E-B6C3-27E4DE871A4D}" dt="2020-12-02T16:54:00.589" v="395" actId="207"/>
          <ac:spMkLst>
            <pc:docMk/>
            <pc:sldMk cId="1334894662" sldId="303"/>
            <ac:spMk id="3" creationId="{973D28E0-78F8-4E5C-A086-2ADBCD565198}"/>
          </ac:spMkLst>
        </pc:spChg>
      </pc:sldChg>
    </pc:docChg>
  </pc:docChgLst>
  <pc:docChgLst>
    <pc:chgData name="Rossi Simeonova" userId="24ca95da51440d7d" providerId="LiveId" clId="{FCBD460A-3F94-46FE-B356-DA00A4D6C49E}"/>
    <pc:docChg chg="modSld">
      <pc:chgData name="Rossi Simeonova" userId="24ca95da51440d7d" providerId="LiveId" clId="{FCBD460A-3F94-46FE-B356-DA00A4D6C49E}" dt="2020-12-21T09:11:18.179" v="23" actId="207"/>
      <pc:docMkLst>
        <pc:docMk/>
      </pc:docMkLst>
      <pc:sldChg chg="modSp mod">
        <pc:chgData name="Rossi Simeonova" userId="24ca95da51440d7d" providerId="LiveId" clId="{FCBD460A-3F94-46FE-B356-DA00A4D6C49E}" dt="2020-12-21T09:10:51.694" v="20" actId="207"/>
        <pc:sldMkLst>
          <pc:docMk/>
          <pc:sldMk cId="109857222" sldId="256"/>
        </pc:sldMkLst>
        <pc:spChg chg="mod">
          <ac:chgData name="Rossi Simeonova" userId="24ca95da51440d7d" providerId="LiveId" clId="{FCBD460A-3F94-46FE-B356-DA00A4D6C49E}" dt="2020-12-21T09:10:51.694" v="20" actId="207"/>
          <ac:spMkLst>
            <pc:docMk/>
            <pc:sldMk cId="109857222" sldId="256"/>
            <ac:spMk id="9" creationId="{00000000-0000-0000-0000-000000000000}"/>
          </ac:spMkLst>
        </pc:spChg>
      </pc:sldChg>
      <pc:sldChg chg="modSp mod">
        <pc:chgData name="Rossi Simeonova" userId="24ca95da51440d7d" providerId="LiveId" clId="{FCBD460A-3F94-46FE-B356-DA00A4D6C49E}" dt="2020-12-21T09:10:19.587" v="16" actId="6549"/>
        <pc:sldMkLst>
          <pc:docMk/>
          <pc:sldMk cId="3567602790" sldId="298"/>
        </pc:sldMkLst>
        <pc:spChg chg="mod">
          <ac:chgData name="Rossi Simeonova" userId="24ca95da51440d7d" providerId="LiveId" clId="{FCBD460A-3F94-46FE-B356-DA00A4D6C49E}" dt="2020-12-21T09:10:19.587" v="16" actId="6549"/>
          <ac:spMkLst>
            <pc:docMk/>
            <pc:sldMk cId="3567602790" sldId="298"/>
            <ac:spMk id="2" creationId="{92400A26-D357-47EB-B827-37650BAEA814}"/>
          </ac:spMkLst>
        </pc:spChg>
        <pc:spChg chg="mod">
          <ac:chgData name="Rossi Simeonova" userId="24ca95da51440d7d" providerId="LiveId" clId="{FCBD460A-3F94-46FE-B356-DA00A4D6C49E}" dt="2020-12-21T09:09:52.389" v="4" actId="113"/>
          <ac:spMkLst>
            <pc:docMk/>
            <pc:sldMk cId="3567602790" sldId="298"/>
            <ac:spMk id="3" creationId="{DCC1C9F2-F82B-4033-84EE-9F388C839063}"/>
          </ac:spMkLst>
        </pc:spChg>
      </pc:sldChg>
      <pc:sldChg chg="modSp mod">
        <pc:chgData name="Rossi Simeonova" userId="24ca95da51440d7d" providerId="LiveId" clId="{FCBD460A-3F94-46FE-B356-DA00A4D6C49E}" dt="2020-12-21T09:10:35.309" v="19" actId="207"/>
        <pc:sldMkLst>
          <pc:docMk/>
          <pc:sldMk cId="3062850432" sldId="300"/>
        </pc:sldMkLst>
        <pc:spChg chg="mod">
          <ac:chgData name="Rossi Simeonova" userId="24ca95da51440d7d" providerId="LiveId" clId="{FCBD460A-3F94-46FE-B356-DA00A4D6C49E}" dt="2020-12-21T09:10:35.309" v="19" actId="207"/>
          <ac:spMkLst>
            <pc:docMk/>
            <pc:sldMk cId="3062850432" sldId="300"/>
            <ac:spMk id="7" creationId="{72F44A72-E799-468E-BF71-310DCDDD0F77}"/>
          </ac:spMkLst>
        </pc:spChg>
      </pc:sldChg>
      <pc:sldChg chg="modSp mod">
        <pc:chgData name="Rossi Simeonova" userId="24ca95da51440d7d" providerId="LiveId" clId="{FCBD460A-3F94-46FE-B356-DA00A4D6C49E}" dt="2020-12-21T09:11:08.427" v="21" actId="207"/>
        <pc:sldMkLst>
          <pc:docMk/>
          <pc:sldMk cId="1563964355" sldId="301"/>
        </pc:sldMkLst>
        <pc:spChg chg="mod">
          <ac:chgData name="Rossi Simeonova" userId="24ca95da51440d7d" providerId="LiveId" clId="{FCBD460A-3F94-46FE-B356-DA00A4D6C49E}" dt="2020-12-21T09:11:08.427" v="21" actId="207"/>
          <ac:spMkLst>
            <pc:docMk/>
            <pc:sldMk cId="1563964355" sldId="301"/>
            <ac:spMk id="3" creationId="{2B37FFE7-CC96-41AB-B1F6-9C13C35A3442}"/>
          </ac:spMkLst>
        </pc:spChg>
      </pc:sldChg>
      <pc:sldChg chg="modSp mod">
        <pc:chgData name="Rossi Simeonova" userId="24ca95da51440d7d" providerId="LiveId" clId="{FCBD460A-3F94-46FE-B356-DA00A4D6C49E}" dt="2020-12-21T09:11:13.258" v="22" actId="207"/>
        <pc:sldMkLst>
          <pc:docMk/>
          <pc:sldMk cId="215727320" sldId="302"/>
        </pc:sldMkLst>
        <pc:spChg chg="mod">
          <ac:chgData name="Rossi Simeonova" userId="24ca95da51440d7d" providerId="LiveId" clId="{FCBD460A-3F94-46FE-B356-DA00A4D6C49E}" dt="2020-12-21T09:11:13.258" v="22" actId="207"/>
          <ac:spMkLst>
            <pc:docMk/>
            <pc:sldMk cId="215727320" sldId="302"/>
            <ac:spMk id="3" creationId="{9C5E14B2-5CB3-41A5-901F-DBE28C58E506}"/>
          </ac:spMkLst>
        </pc:spChg>
      </pc:sldChg>
      <pc:sldChg chg="modSp mod">
        <pc:chgData name="Rossi Simeonova" userId="24ca95da51440d7d" providerId="LiveId" clId="{FCBD460A-3F94-46FE-B356-DA00A4D6C49E}" dt="2020-12-21T09:11:18.179" v="23" actId="207"/>
        <pc:sldMkLst>
          <pc:docMk/>
          <pc:sldMk cId="1334894662" sldId="303"/>
        </pc:sldMkLst>
        <pc:spChg chg="mod">
          <ac:chgData name="Rossi Simeonova" userId="24ca95da51440d7d" providerId="LiveId" clId="{FCBD460A-3F94-46FE-B356-DA00A4D6C49E}" dt="2020-12-21T09:11:18.179" v="23" actId="207"/>
          <ac:spMkLst>
            <pc:docMk/>
            <pc:sldMk cId="1334894662" sldId="303"/>
            <ac:spMk id="3" creationId="{973D28E0-78F8-4E5C-A086-2ADBCD56519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366289-7251-4248-8185-9FEDE67FEB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11AAB-DA95-4CED-94BD-874BA4394E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2D0D4-6341-4059-9D73-098573890B8F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6222C7-E745-4972-ADB2-26864641F2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0AA558-CC6A-4543-8082-2ECED10B3D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EEF11-4551-44CC-8138-2C9C44119E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64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64C05-FCBF-48B1-ABC9-9F817F02AAEB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8E5D6-E240-4AB4-B03F-F45C58F87E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0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48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58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77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67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12/21/2020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4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DB4ED54-5B5E-4A04-93D3-5772E3CE3818}" type="datetime1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5245130"/>
            <a:ext cx="12192000" cy="161287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75894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429849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283804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137758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988377"/>
            <a:ext cx="2492830" cy="55778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3584516"/>
            <a:ext cx="2492828" cy="16562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8472" y="2988377"/>
            <a:ext cx="2492830" cy="55337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6298471" y="3584516"/>
            <a:ext cx="2492830" cy="16562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3444517" y="2988377"/>
            <a:ext cx="2492830" cy="55778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5"/>
          </p:nvPr>
        </p:nvSpPr>
        <p:spPr>
          <a:xfrm>
            <a:off x="3444519" y="3584516"/>
            <a:ext cx="2492828" cy="16562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9138807" y="2988377"/>
            <a:ext cx="2492830" cy="55337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17"/>
          </p:nvPr>
        </p:nvSpPr>
        <p:spPr>
          <a:xfrm>
            <a:off x="9138806" y="3584516"/>
            <a:ext cx="2492830" cy="16562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/>
          <p:cNvSpPr/>
          <p:nvPr userDrawn="1"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 userDrawn="1"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581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12/21/2020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50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12/21/2020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95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23227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0927" y="709565"/>
            <a:ext cx="6650991" cy="699407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632857"/>
            <a:ext cx="6650991" cy="4205188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12/21/2020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01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622917" y="3322281"/>
            <a:ext cx="3367862" cy="33678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 Watermark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68350" y="2312987"/>
            <a:ext cx="731520" cy="73152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2647728"/>
            <a:ext cx="3031852" cy="1722419"/>
          </a:xfrm>
        </p:spPr>
        <p:txBody>
          <a:bodyPr anchor="ctr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12/21/2020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179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2647728"/>
            <a:ext cx="3031852" cy="1722419"/>
          </a:xfrm>
        </p:spPr>
        <p:txBody>
          <a:bodyPr anchor="ctr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82884F1-FFEA-405F-9602-3DCA865EDA4E}" type="datetime1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1415595" y="3435840"/>
            <a:ext cx="57607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5955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49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91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12/21/2020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84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46534" y="4284627"/>
            <a:ext cx="11292840" cy="201167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5695849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46534" y="4114808"/>
            <a:ext cx="1129284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4220835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34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12/21/2020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64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12/21/2020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3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66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905648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3580809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905649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3580809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25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0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94070D-8484-4B7B-ADE0-4CCDD6380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8626" y="5120639"/>
            <a:ext cx="12200626" cy="173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9402" y="5330449"/>
            <a:ext cx="1938528" cy="557784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rgbClr val="465359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59405" y="5958718"/>
            <a:ext cx="1938528" cy="633065"/>
          </a:xfr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642897" y="5330449"/>
            <a:ext cx="1938528" cy="557784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42900" y="5958718"/>
            <a:ext cx="1938528" cy="633065"/>
          </a:xfr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526392" y="5330449"/>
            <a:ext cx="1938528" cy="557784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6526395" y="5958718"/>
            <a:ext cx="1938528" cy="633065"/>
          </a:xfr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9409888" y="5330449"/>
            <a:ext cx="1938528" cy="557784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32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9409891" y="5958718"/>
            <a:ext cx="1938528" cy="633065"/>
          </a:xfr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553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DB4ED54-5B5E-4A04-93D3-5772E3CE3818}" type="datetime1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5245130"/>
            <a:ext cx="12192000" cy="161287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529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44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7" r:id="rId2"/>
    <p:sldLayoutId id="2147483675" r:id="rId3"/>
    <p:sldLayoutId id="2147483676" r:id="rId4"/>
    <p:sldLayoutId id="2147483677" r:id="rId5"/>
    <p:sldLayoutId id="2147483684" r:id="rId6"/>
    <p:sldLayoutId id="2147483678" r:id="rId7"/>
    <p:sldLayoutId id="2147483692" r:id="rId8"/>
    <p:sldLayoutId id="2147483690" r:id="rId9"/>
    <p:sldLayoutId id="2147483691" r:id="rId10"/>
    <p:sldLayoutId id="2147483679" r:id="rId11"/>
    <p:sldLayoutId id="2147483680" r:id="rId12"/>
    <p:sldLayoutId id="2147483688" r:id="rId13"/>
    <p:sldLayoutId id="2147483686" r:id="rId14"/>
    <p:sldLayoutId id="2147483689" r:id="rId15"/>
    <p:sldLayoutId id="2147483683" r:id="rId16"/>
    <p:sldLayoutId id="2147483681" r:id="rId17"/>
    <p:sldLayoutId id="2147483682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79E790-E691-4202-B7FA-62924FC8D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5EE0A0-4DA6-4AA2-A475-14DB03C55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76057"/>
            <a:ext cx="11303626" cy="2034709"/>
          </a:xfrm>
          <a:prstGeom prst="rect">
            <a:avLst/>
          </a:prstGeom>
          <a:solidFill>
            <a:schemeClr val="bg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8051" y="5070311"/>
            <a:ext cx="10965141" cy="84223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bg-BG" sz="2800" i="1" dirty="0">
                <a:solidFill>
                  <a:srgbClr val="ED84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„Създаване и управление на социални предприятия към организации за социална работа ” </a:t>
            </a:r>
            <a:endParaRPr lang="en-US" sz="2800" dirty="0">
              <a:solidFill>
                <a:srgbClr val="ED8428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6015" y="6017539"/>
            <a:ext cx="10965142" cy="840461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bg-BG" sz="4000" dirty="0">
                <a:solidFill>
                  <a:srgbClr val="D47624"/>
                </a:solidFill>
              </a:rPr>
              <a:t>ДОКТОРАНТ</a:t>
            </a:r>
            <a:r>
              <a:rPr lang="bg-BG" sz="4000" dirty="0"/>
              <a:t>: Александрина Кисьова</a:t>
            </a:r>
          </a:p>
          <a:p>
            <a:r>
              <a:rPr lang="bg-BG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Факултет по педагогика, катедра „Социална работа”</a:t>
            </a:r>
            <a:endParaRPr lang="bg-BG" sz="4000" dirty="0"/>
          </a:p>
          <a:p>
            <a:endParaRPr lang="en-US" dirty="0"/>
          </a:p>
        </p:txBody>
      </p:sp>
      <p:pic>
        <p:nvPicPr>
          <p:cNvPr id="29" name="Picture Placeholder 28" descr="Text, whiteboard&#10;&#10;Description automatically generated">
            <a:extLst>
              <a:ext uri="{FF2B5EF4-FFF2-40B4-BE49-F238E27FC236}">
                <a16:creationId xmlns:a16="http://schemas.microsoft.com/office/drawing/2014/main" id="{49BC244D-C42D-4115-9425-0D83DF8176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13252"/>
            <a:ext cx="12192000" cy="4850296"/>
          </a:xfr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D28E0-78F8-4E5C-A086-2ADBCD565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970" y="1656521"/>
            <a:ext cx="7288695" cy="30612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dirty="0">
                <a:solidFill>
                  <a:srgbClr val="0070C0"/>
                </a:solidFill>
                <a:effectLst/>
                <a:latin typeface="Corbel (Body)"/>
                <a:ea typeface="Calibri" panose="020F0502020204030204" pitchFamily="34" charset="0"/>
              </a:rPr>
              <a:t> </a:t>
            </a:r>
            <a:r>
              <a:rPr lang="bg-BG" sz="2200" dirty="0">
                <a:effectLst/>
                <a:latin typeface="Corbel (Body)"/>
                <a:ea typeface="Calibri" panose="020F0502020204030204" pitchFamily="34" charset="0"/>
              </a:rPr>
              <a:t>ТРЕТА ГЛАВА. </a:t>
            </a:r>
            <a:endParaRPr lang="bg-BG" sz="2200" dirty="0">
              <a:solidFill>
                <a:srgbClr val="0070C0"/>
              </a:solidFill>
              <a:effectLst/>
              <a:latin typeface="Corbel (Body)"/>
              <a:ea typeface="Calibri" panose="020F0502020204030204" pitchFamily="34" charset="0"/>
            </a:endParaRPr>
          </a:p>
          <a:p>
            <a:r>
              <a:rPr lang="bg-BG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На база на резултатите от теоретичния анализ и емпиричното изследване ще се изготви </a:t>
            </a:r>
            <a:r>
              <a:rPr lang="bg-BG" sz="2400" b="1" i="1" dirty="0">
                <a:latin typeface="Calibri" panose="020F0502020204030204" pitchFamily="34" charset="0"/>
                <a:ea typeface="Calibri" panose="020F0502020204030204" pitchFamily="34" charset="0"/>
              </a:rPr>
              <a:t>ПРОГРАМА ЗА СЪЗДАВАНЕ И УПРАВЛЕНИЕ НА СОЦИАЛНИ ПРЕДПРИЯТИЯ КЪМ ОРГАНИЗАЦИИ ЗА СОЦИАЛНА РАБОТА.</a:t>
            </a:r>
          </a:p>
          <a:p>
            <a:r>
              <a:rPr lang="bg-BG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Проучване на мнението на мениджъри и служителите в социални предприятия за практическата приложимост на програмата.</a:t>
            </a:r>
          </a:p>
          <a:p>
            <a:r>
              <a:rPr lang="bg-BG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Отчитане на обратната връзка за изготвяне на финален вариант на ПРОГРАМАТА</a:t>
            </a:r>
            <a:r>
              <a:rPr lang="bg-BG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bg-BG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Експертна оценка на програмата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B89D326-0706-4314-8041-FAFEB4D3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>
                <a:effectLst/>
                <a:ea typeface="Calibri" panose="020F0502020204030204" pitchFamily="34" charset="0"/>
              </a:rPr>
              <a:t>Емпирично изследване</a:t>
            </a:r>
            <a:endParaRPr lang="bg-BG" dirty="0"/>
          </a:p>
        </p:txBody>
      </p:sp>
      <p:pic>
        <p:nvPicPr>
          <p:cNvPr id="6" name="Picture 5" descr="A picture containing orange, sign, person, street&#10;&#10;Description automatically generated">
            <a:extLst>
              <a:ext uri="{FF2B5EF4-FFF2-40B4-BE49-F238E27FC236}">
                <a16:creationId xmlns:a16="http://schemas.microsoft.com/office/drawing/2014/main" id="{C9B61931-2E5F-4E7E-AC68-93DADE99D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9" y="633046"/>
            <a:ext cx="3617844" cy="247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94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9171204-6A50-40E1-B631-84CEDFC93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C973F6-5187-412F-AACC-6E3FF8A6A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628" y="496959"/>
            <a:ext cx="1106164" cy="585973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1AE14F-1B7E-41E6-B579-2F71D1350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2856" y="496958"/>
            <a:ext cx="9961047" cy="36780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893715" y="708498"/>
            <a:ext cx="7574507" cy="3330055"/>
          </a:xfrm>
        </p:spPr>
        <p:txBody>
          <a:bodyPr anchor="ctr">
            <a:normAutofit/>
          </a:bodyPr>
          <a:lstStyle/>
          <a:p>
            <a:pPr algn="ctr"/>
            <a:r>
              <a:rPr lang="bg-BG" sz="6000" dirty="0">
                <a:solidFill>
                  <a:srgbClr val="FFFFFF"/>
                </a:solidFill>
              </a:rPr>
              <a:t>Благодаря </a:t>
            </a:r>
            <a:br>
              <a:rPr lang="bg-BG" sz="6000" dirty="0">
                <a:solidFill>
                  <a:srgbClr val="FFFFFF"/>
                </a:solidFill>
              </a:rPr>
            </a:br>
            <a:r>
              <a:rPr lang="bg-BG" sz="6000" dirty="0">
                <a:solidFill>
                  <a:srgbClr val="FFFFFF"/>
                </a:solidFill>
              </a:rPr>
              <a:t>за </a:t>
            </a:r>
            <a:br>
              <a:rPr lang="bg-BG" sz="6000" dirty="0">
                <a:solidFill>
                  <a:srgbClr val="FFFFFF"/>
                </a:solidFill>
              </a:rPr>
            </a:br>
            <a:r>
              <a:rPr lang="bg-BG" sz="6000" dirty="0">
                <a:solidFill>
                  <a:srgbClr val="FFFFFF"/>
                </a:solidFill>
              </a:rPr>
              <a:t>вниманието!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2BB805-F7B7-4B80-A1C5-385D4DAF7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2789" y="4284212"/>
            <a:ext cx="9961115" cy="2072481"/>
          </a:xfrm>
          <a:prstGeom prst="rect">
            <a:avLst/>
          </a:prstGeom>
          <a:solidFill>
            <a:srgbClr val="89929B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93715" y="4502576"/>
            <a:ext cx="7574507" cy="1500659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bg-BG" sz="2000" dirty="0">
                <a:solidFill>
                  <a:srgbClr val="FFFFFF"/>
                </a:solidFill>
              </a:rPr>
              <a:t>Александрина </a:t>
            </a:r>
            <a:r>
              <a:rPr lang="bg-BG" sz="2000" dirty="0" err="1">
                <a:solidFill>
                  <a:srgbClr val="FFFFFF"/>
                </a:solidFill>
              </a:rPr>
              <a:t>Юлианова</a:t>
            </a:r>
            <a:r>
              <a:rPr lang="bg-BG" sz="2000" dirty="0">
                <a:solidFill>
                  <a:srgbClr val="FFFFFF"/>
                </a:solidFill>
              </a:rPr>
              <a:t> Кисьова</a:t>
            </a:r>
            <a:endParaRPr lang="en-US" sz="2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bg-BG" sz="2000" dirty="0">
                <a:solidFill>
                  <a:srgbClr val="FFFFFF"/>
                </a:solidFill>
              </a:rPr>
              <a:t>Докторант </a:t>
            </a:r>
            <a:endParaRPr lang="en-US" sz="2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aalexkisiova@gmail.com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DB799031-6506-4EB9-B9FB-715CA1A16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240" y="708498"/>
            <a:ext cx="4295238" cy="5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4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0069" y="386648"/>
            <a:ext cx="3623332" cy="2417105"/>
          </a:xfrm>
        </p:spPr>
        <p:txBody>
          <a:bodyPr/>
          <a:lstStyle/>
          <a:p>
            <a:pPr algn="ctr"/>
            <a:r>
              <a:rPr lang="bg-BG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Актуалност и значимост на темата </a:t>
            </a:r>
            <a:b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pSp>
        <p:nvGrpSpPr>
          <p:cNvPr id="6" name="Group 89" descr="checkmark icon with pencil"/>
          <p:cNvGrpSpPr>
            <a:grpSpLocks noChangeAspect="1"/>
          </p:cNvGrpSpPr>
          <p:nvPr/>
        </p:nvGrpSpPr>
        <p:grpSpPr bwMode="auto">
          <a:xfrm>
            <a:off x="5519544" y="4811025"/>
            <a:ext cx="589100" cy="589100"/>
            <a:chOff x="6539" y="440"/>
            <a:chExt cx="426" cy="426"/>
          </a:xfrm>
          <a:solidFill>
            <a:schemeClr val="accent1"/>
          </a:solidFill>
        </p:grpSpPr>
        <p:sp>
          <p:nvSpPr>
            <p:cNvPr id="7" name="Freeform 90"/>
            <p:cNvSpPr>
              <a:spLocks noEditPoints="1"/>
            </p:cNvSpPr>
            <p:nvPr/>
          </p:nvSpPr>
          <p:spPr bwMode="auto">
            <a:xfrm>
              <a:off x="6752" y="653"/>
              <a:ext cx="213" cy="213"/>
            </a:xfrm>
            <a:custGeom>
              <a:avLst/>
              <a:gdLst>
                <a:gd name="T0" fmla="*/ 6 w 144"/>
                <a:gd name="T1" fmla="*/ 144 h 144"/>
                <a:gd name="T2" fmla="*/ 2 w 144"/>
                <a:gd name="T3" fmla="*/ 143 h 144"/>
                <a:gd name="T4" fmla="*/ 1 w 144"/>
                <a:gd name="T5" fmla="*/ 137 h 144"/>
                <a:gd name="T6" fmla="*/ 13 w 144"/>
                <a:gd name="T7" fmla="*/ 95 h 144"/>
                <a:gd name="T8" fmla="*/ 14 w 144"/>
                <a:gd name="T9" fmla="*/ 92 h 144"/>
                <a:gd name="T10" fmla="*/ 104 w 144"/>
                <a:gd name="T11" fmla="*/ 2 h 144"/>
                <a:gd name="T12" fmla="*/ 113 w 144"/>
                <a:gd name="T13" fmla="*/ 2 h 144"/>
                <a:gd name="T14" fmla="*/ 143 w 144"/>
                <a:gd name="T15" fmla="*/ 32 h 144"/>
                <a:gd name="T16" fmla="*/ 144 w 144"/>
                <a:gd name="T17" fmla="*/ 36 h 144"/>
                <a:gd name="T18" fmla="*/ 143 w 144"/>
                <a:gd name="T19" fmla="*/ 41 h 144"/>
                <a:gd name="T20" fmla="*/ 53 w 144"/>
                <a:gd name="T21" fmla="*/ 131 h 144"/>
                <a:gd name="T22" fmla="*/ 50 w 144"/>
                <a:gd name="T23" fmla="*/ 132 h 144"/>
                <a:gd name="T24" fmla="*/ 8 w 144"/>
                <a:gd name="T25" fmla="*/ 144 h 144"/>
                <a:gd name="T26" fmla="*/ 6 w 144"/>
                <a:gd name="T27" fmla="*/ 144 h 144"/>
                <a:gd name="T28" fmla="*/ 24 w 144"/>
                <a:gd name="T29" fmla="*/ 100 h 144"/>
                <a:gd name="T30" fmla="*/ 15 w 144"/>
                <a:gd name="T31" fmla="*/ 130 h 144"/>
                <a:gd name="T32" fmla="*/ 45 w 144"/>
                <a:gd name="T33" fmla="*/ 121 h 144"/>
                <a:gd name="T34" fmla="*/ 130 w 144"/>
                <a:gd name="T35" fmla="*/ 36 h 144"/>
                <a:gd name="T36" fmla="*/ 108 w 144"/>
                <a:gd name="T37" fmla="*/ 15 h 144"/>
                <a:gd name="T38" fmla="*/ 24 w 144"/>
                <a:gd name="T39" fmla="*/ 100 h 144"/>
                <a:gd name="T40" fmla="*/ 48 w 144"/>
                <a:gd name="T41" fmla="*/ 126 h 144"/>
                <a:gd name="T42" fmla="*/ 48 w 144"/>
                <a:gd name="T43" fmla="*/ 12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44">
                  <a:moveTo>
                    <a:pt x="6" y="144"/>
                  </a:moveTo>
                  <a:cubicBezTo>
                    <a:pt x="5" y="144"/>
                    <a:pt x="3" y="144"/>
                    <a:pt x="2" y="143"/>
                  </a:cubicBezTo>
                  <a:cubicBezTo>
                    <a:pt x="1" y="141"/>
                    <a:pt x="0" y="139"/>
                    <a:pt x="1" y="137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4"/>
                    <a:pt x="13" y="93"/>
                    <a:pt x="14" y="9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7" y="0"/>
                    <a:pt x="110" y="0"/>
                    <a:pt x="113" y="2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4" y="33"/>
                    <a:pt x="144" y="35"/>
                    <a:pt x="144" y="36"/>
                  </a:cubicBezTo>
                  <a:cubicBezTo>
                    <a:pt x="144" y="38"/>
                    <a:pt x="144" y="40"/>
                    <a:pt x="143" y="4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2" y="131"/>
                    <a:pt x="51" y="132"/>
                    <a:pt x="50" y="132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4"/>
                    <a:pt x="7" y="144"/>
                    <a:pt x="6" y="144"/>
                  </a:cubicBezTo>
                  <a:close/>
                  <a:moveTo>
                    <a:pt x="24" y="100"/>
                  </a:moveTo>
                  <a:cubicBezTo>
                    <a:pt x="15" y="130"/>
                    <a:pt x="15" y="130"/>
                    <a:pt x="15" y="130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08" y="15"/>
                    <a:pt x="108" y="15"/>
                    <a:pt x="108" y="15"/>
                  </a:cubicBezTo>
                  <a:lnTo>
                    <a:pt x="24" y="100"/>
                  </a:lnTo>
                  <a:close/>
                  <a:moveTo>
                    <a:pt x="48" y="126"/>
                  </a:moveTo>
                  <a:cubicBezTo>
                    <a:pt x="48" y="126"/>
                    <a:pt x="48" y="126"/>
                    <a:pt x="48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91"/>
            <p:cNvSpPr>
              <a:spLocks/>
            </p:cNvSpPr>
            <p:nvPr/>
          </p:nvSpPr>
          <p:spPr bwMode="auto">
            <a:xfrm>
              <a:off x="6871" y="692"/>
              <a:ext cx="57" cy="57"/>
            </a:xfrm>
            <a:custGeom>
              <a:avLst/>
              <a:gdLst>
                <a:gd name="T0" fmla="*/ 44 w 57"/>
                <a:gd name="T1" fmla="*/ 57 h 57"/>
                <a:gd name="T2" fmla="*/ 0 w 57"/>
                <a:gd name="T3" fmla="*/ 13 h 57"/>
                <a:gd name="T4" fmla="*/ 13 w 57"/>
                <a:gd name="T5" fmla="*/ 0 h 57"/>
                <a:gd name="T6" fmla="*/ 57 w 57"/>
                <a:gd name="T7" fmla="*/ 44 h 57"/>
                <a:gd name="T8" fmla="*/ 44 w 57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44" y="57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57" y="44"/>
                  </a:lnTo>
                  <a:lnTo>
                    <a:pt x="44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2"/>
            <p:cNvSpPr>
              <a:spLocks/>
            </p:cNvSpPr>
            <p:nvPr/>
          </p:nvSpPr>
          <p:spPr bwMode="auto">
            <a:xfrm>
              <a:off x="6770" y="786"/>
              <a:ext cx="64" cy="62"/>
            </a:xfrm>
            <a:custGeom>
              <a:avLst/>
              <a:gdLst>
                <a:gd name="T0" fmla="*/ 36 w 43"/>
                <a:gd name="T1" fmla="*/ 42 h 42"/>
                <a:gd name="T2" fmla="*/ 32 w 43"/>
                <a:gd name="T3" fmla="*/ 41 h 42"/>
                <a:gd name="T4" fmla="*/ 2 w 43"/>
                <a:gd name="T5" fmla="*/ 11 h 42"/>
                <a:gd name="T6" fmla="*/ 2 w 43"/>
                <a:gd name="T7" fmla="*/ 2 h 42"/>
                <a:gd name="T8" fmla="*/ 11 w 43"/>
                <a:gd name="T9" fmla="*/ 2 h 42"/>
                <a:gd name="T10" fmla="*/ 41 w 43"/>
                <a:gd name="T11" fmla="*/ 32 h 42"/>
                <a:gd name="T12" fmla="*/ 41 w 43"/>
                <a:gd name="T13" fmla="*/ 41 h 42"/>
                <a:gd name="T14" fmla="*/ 36 w 4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2">
                  <a:moveTo>
                    <a:pt x="36" y="42"/>
                  </a:moveTo>
                  <a:cubicBezTo>
                    <a:pt x="35" y="42"/>
                    <a:pt x="33" y="42"/>
                    <a:pt x="32" y="4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5" y="0"/>
                    <a:pt x="8" y="0"/>
                    <a:pt x="11" y="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3" y="35"/>
                    <a:pt x="43" y="38"/>
                    <a:pt x="41" y="41"/>
                  </a:cubicBezTo>
                  <a:cubicBezTo>
                    <a:pt x="39" y="42"/>
                    <a:pt x="38" y="42"/>
                    <a:pt x="3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93"/>
            <p:cNvSpPr>
              <a:spLocks/>
            </p:cNvSpPr>
            <p:nvPr/>
          </p:nvSpPr>
          <p:spPr bwMode="auto">
            <a:xfrm>
              <a:off x="6690" y="618"/>
              <a:ext cx="89" cy="17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4"/>
            <p:cNvSpPr>
              <a:spLocks/>
            </p:cNvSpPr>
            <p:nvPr/>
          </p:nvSpPr>
          <p:spPr bwMode="auto">
            <a:xfrm>
              <a:off x="6690" y="689"/>
              <a:ext cx="89" cy="17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95"/>
            <p:cNvSpPr>
              <a:spLocks/>
            </p:cNvSpPr>
            <p:nvPr/>
          </p:nvSpPr>
          <p:spPr bwMode="auto">
            <a:xfrm>
              <a:off x="6593" y="582"/>
              <a:ext cx="90" cy="62"/>
            </a:xfrm>
            <a:custGeom>
              <a:avLst/>
              <a:gdLst>
                <a:gd name="T0" fmla="*/ 24 w 61"/>
                <a:gd name="T1" fmla="*/ 42 h 42"/>
                <a:gd name="T2" fmla="*/ 20 w 61"/>
                <a:gd name="T3" fmla="*/ 41 h 42"/>
                <a:gd name="T4" fmla="*/ 2 w 61"/>
                <a:gd name="T5" fmla="*/ 23 h 42"/>
                <a:gd name="T6" fmla="*/ 2 w 61"/>
                <a:gd name="T7" fmla="*/ 14 h 42"/>
                <a:gd name="T8" fmla="*/ 11 w 61"/>
                <a:gd name="T9" fmla="*/ 14 h 42"/>
                <a:gd name="T10" fmla="*/ 24 w 61"/>
                <a:gd name="T11" fmla="*/ 28 h 42"/>
                <a:gd name="T12" fmla="*/ 50 w 61"/>
                <a:gd name="T13" fmla="*/ 2 h 42"/>
                <a:gd name="T14" fmla="*/ 59 w 61"/>
                <a:gd name="T15" fmla="*/ 2 h 42"/>
                <a:gd name="T16" fmla="*/ 59 w 61"/>
                <a:gd name="T17" fmla="*/ 11 h 42"/>
                <a:gd name="T18" fmla="*/ 29 w 61"/>
                <a:gd name="T19" fmla="*/ 41 h 42"/>
                <a:gd name="T20" fmla="*/ 24 w 61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2">
                  <a:moveTo>
                    <a:pt x="24" y="42"/>
                  </a:moveTo>
                  <a:cubicBezTo>
                    <a:pt x="23" y="42"/>
                    <a:pt x="21" y="42"/>
                    <a:pt x="20" y="4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0"/>
                    <a:pt x="0" y="17"/>
                    <a:pt x="2" y="14"/>
                  </a:cubicBezTo>
                  <a:cubicBezTo>
                    <a:pt x="5" y="12"/>
                    <a:pt x="8" y="12"/>
                    <a:pt x="11" y="1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3" y="0"/>
                    <a:pt x="56" y="0"/>
                    <a:pt x="59" y="2"/>
                  </a:cubicBezTo>
                  <a:cubicBezTo>
                    <a:pt x="61" y="5"/>
                    <a:pt x="61" y="8"/>
                    <a:pt x="59" y="1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6" y="42"/>
                    <a:pt x="2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96"/>
            <p:cNvSpPr>
              <a:spLocks/>
            </p:cNvSpPr>
            <p:nvPr/>
          </p:nvSpPr>
          <p:spPr bwMode="auto">
            <a:xfrm>
              <a:off x="6593" y="653"/>
              <a:ext cx="90" cy="64"/>
            </a:xfrm>
            <a:custGeom>
              <a:avLst/>
              <a:gdLst>
                <a:gd name="T0" fmla="*/ 24 w 61"/>
                <a:gd name="T1" fmla="*/ 43 h 43"/>
                <a:gd name="T2" fmla="*/ 20 w 61"/>
                <a:gd name="T3" fmla="*/ 41 h 43"/>
                <a:gd name="T4" fmla="*/ 2 w 61"/>
                <a:gd name="T5" fmla="*/ 23 h 43"/>
                <a:gd name="T6" fmla="*/ 2 w 61"/>
                <a:gd name="T7" fmla="*/ 14 h 43"/>
                <a:gd name="T8" fmla="*/ 11 w 61"/>
                <a:gd name="T9" fmla="*/ 14 h 43"/>
                <a:gd name="T10" fmla="*/ 24 w 61"/>
                <a:gd name="T11" fmla="*/ 28 h 43"/>
                <a:gd name="T12" fmla="*/ 50 w 61"/>
                <a:gd name="T13" fmla="*/ 2 h 43"/>
                <a:gd name="T14" fmla="*/ 59 w 61"/>
                <a:gd name="T15" fmla="*/ 2 h 43"/>
                <a:gd name="T16" fmla="*/ 59 w 61"/>
                <a:gd name="T17" fmla="*/ 11 h 43"/>
                <a:gd name="T18" fmla="*/ 29 w 61"/>
                <a:gd name="T19" fmla="*/ 41 h 43"/>
                <a:gd name="T20" fmla="*/ 24 w 61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3">
                  <a:moveTo>
                    <a:pt x="24" y="43"/>
                  </a:moveTo>
                  <a:cubicBezTo>
                    <a:pt x="23" y="43"/>
                    <a:pt x="21" y="42"/>
                    <a:pt x="20" y="4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1"/>
                    <a:pt x="0" y="17"/>
                    <a:pt x="2" y="14"/>
                  </a:cubicBezTo>
                  <a:cubicBezTo>
                    <a:pt x="5" y="12"/>
                    <a:pt x="8" y="12"/>
                    <a:pt x="11" y="1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3" y="0"/>
                    <a:pt x="56" y="0"/>
                    <a:pt x="59" y="2"/>
                  </a:cubicBezTo>
                  <a:cubicBezTo>
                    <a:pt x="61" y="5"/>
                    <a:pt x="61" y="9"/>
                    <a:pt x="59" y="1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6" y="43"/>
                    <a:pt x="2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7"/>
            <p:cNvSpPr>
              <a:spLocks/>
            </p:cNvSpPr>
            <p:nvPr/>
          </p:nvSpPr>
          <p:spPr bwMode="auto">
            <a:xfrm>
              <a:off x="6539" y="440"/>
              <a:ext cx="302" cy="391"/>
            </a:xfrm>
            <a:custGeom>
              <a:avLst/>
              <a:gdLst>
                <a:gd name="T0" fmla="*/ 108 w 204"/>
                <a:gd name="T1" fmla="*/ 264 h 264"/>
                <a:gd name="T2" fmla="*/ 6 w 204"/>
                <a:gd name="T3" fmla="*/ 264 h 264"/>
                <a:gd name="T4" fmla="*/ 0 w 204"/>
                <a:gd name="T5" fmla="*/ 258 h 264"/>
                <a:gd name="T6" fmla="*/ 0 w 204"/>
                <a:gd name="T7" fmla="*/ 6 h 264"/>
                <a:gd name="T8" fmla="*/ 6 w 204"/>
                <a:gd name="T9" fmla="*/ 0 h 264"/>
                <a:gd name="T10" fmla="*/ 138 w 204"/>
                <a:gd name="T11" fmla="*/ 0 h 264"/>
                <a:gd name="T12" fmla="*/ 143 w 204"/>
                <a:gd name="T13" fmla="*/ 2 h 264"/>
                <a:gd name="T14" fmla="*/ 203 w 204"/>
                <a:gd name="T15" fmla="*/ 62 h 264"/>
                <a:gd name="T16" fmla="*/ 204 w 204"/>
                <a:gd name="T17" fmla="*/ 66 h 264"/>
                <a:gd name="T18" fmla="*/ 204 w 204"/>
                <a:gd name="T19" fmla="*/ 156 h 264"/>
                <a:gd name="T20" fmla="*/ 192 w 204"/>
                <a:gd name="T21" fmla="*/ 156 h 264"/>
                <a:gd name="T22" fmla="*/ 192 w 204"/>
                <a:gd name="T23" fmla="*/ 69 h 264"/>
                <a:gd name="T24" fmla="*/ 136 w 204"/>
                <a:gd name="T25" fmla="*/ 12 h 264"/>
                <a:gd name="T26" fmla="*/ 12 w 204"/>
                <a:gd name="T27" fmla="*/ 12 h 264"/>
                <a:gd name="T28" fmla="*/ 12 w 204"/>
                <a:gd name="T29" fmla="*/ 252 h 264"/>
                <a:gd name="T30" fmla="*/ 108 w 204"/>
                <a:gd name="T31" fmla="*/ 252 h 264"/>
                <a:gd name="T32" fmla="*/ 108 w 204"/>
                <a:gd name="T3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4" h="264">
                  <a:moveTo>
                    <a:pt x="108" y="264"/>
                  </a:moveTo>
                  <a:cubicBezTo>
                    <a:pt x="6" y="264"/>
                    <a:pt x="6" y="264"/>
                    <a:pt x="6" y="264"/>
                  </a:cubicBezTo>
                  <a:cubicBezTo>
                    <a:pt x="3" y="264"/>
                    <a:pt x="0" y="262"/>
                    <a:pt x="0" y="25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0" y="0"/>
                    <a:pt x="142" y="1"/>
                    <a:pt x="143" y="2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204" y="63"/>
                    <a:pt x="204" y="65"/>
                    <a:pt x="204" y="66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52"/>
                    <a:pt x="12" y="252"/>
                    <a:pt x="12" y="252"/>
                  </a:cubicBezTo>
                  <a:cubicBezTo>
                    <a:pt x="108" y="252"/>
                    <a:pt x="108" y="252"/>
                    <a:pt x="108" y="252"/>
                  </a:cubicBezTo>
                  <a:lnTo>
                    <a:pt x="108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98"/>
            <p:cNvSpPr>
              <a:spLocks/>
            </p:cNvSpPr>
            <p:nvPr/>
          </p:nvSpPr>
          <p:spPr bwMode="auto">
            <a:xfrm>
              <a:off x="6734" y="440"/>
              <a:ext cx="107" cy="107"/>
            </a:xfrm>
            <a:custGeom>
              <a:avLst/>
              <a:gdLst>
                <a:gd name="T0" fmla="*/ 66 w 72"/>
                <a:gd name="T1" fmla="*/ 72 h 72"/>
                <a:gd name="T2" fmla="*/ 6 w 72"/>
                <a:gd name="T3" fmla="*/ 72 h 72"/>
                <a:gd name="T4" fmla="*/ 0 w 72"/>
                <a:gd name="T5" fmla="*/ 66 h 72"/>
                <a:gd name="T6" fmla="*/ 0 w 72"/>
                <a:gd name="T7" fmla="*/ 6 h 72"/>
                <a:gd name="T8" fmla="*/ 6 w 72"/>
                <a:gd name="T9" fmla="*/ 0 h 72"/>
                <a:gd name="T10" fmla="*/ 12 w 72"/>
                <a:gd name="T11" fmla="*/ 6 h 72"/>
                <a:gd name="T12" fmla="*/ 12 w 72"/>
                <a:gd name="T13" fmla="*/ 60 h 72"/>
                <a:gd name="T14" fmla="*/ 66 w 72"/>
                <a:gd name="T15" fmla="*/ 60 h 72"/>
                <a:gd name="T16" fmla="*/ 72 w 72"/>
                <a:gd name="T17" fmla="*/ 66 h 72"/>
                <a:gd name="T18" fmla="*/ 66 w 72"/>
                <a:gd name="T1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66" y="72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3" y="72"/>
                    <a:pt x="0" y="70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70" y="60"/>
                    <a:pt x="72" y="63"/>
                    <a:pt x="72" y="66"/>
                  </a:cubicBezTo>
                  <a:cubicBezTo>
                    <a:pt x="72" y="70"/>
                    <a:pt x="70" y="72"/>
                    <a:pt x="6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6" name="Group 40" descr="binoculars "/>
          <p:cNvGrpSpPr>
            <a:grpSpLocks noChangeAspect="1"/>
          </p:cNvGrpSpPr>
          <p:nvPr/>
        </p:nvGrpSpPr>
        <p:grpSpPr bwMode="auto">
          <a:xfrm>
            <a:off x="5548664" y="703566"/>
            <a:ext cx="530860" cy="491076"/>
            <a:chOff x="3438" y="454"/>
            <a:chExt cx="427" cy="395"/>
          </a:xfrm>
          <a:solidFill>
            <a:schemeClr val="accent1"/>
          </a:solidFill>
        </p:grpSpPr>
        <p:sp>
          <p:nvSpPr>
            <p:cNvPr id="17" name="Freeform 41"/>
            <p:cNvSpPr>
              <a:spLocks noEditPoints="1"/>
            </p:cNvSpPr>
            <p:nvPr/>
          </p:nvSpPr>
          <p:spPr bwMode="auto">
            <a:xfrm>
              <a:off x="3438" y="653"/>
              <a:ext cx="196" cy="196"/>
            </a:xfrm>
            <a:custGeom>
              <a:avLst/>
              <a:gdLst>
                <a:gd name="T0" fmla="*/ 66 w 132"/>
                <a:gd name="T1" fmla="*/ 132 h 132"/>
                <a:gd name="T2" fmla="*/ 0 w 132"/>
                <a:gd name="T3" fmla="*/ 66 h 132"/>
                <a:gd name="T4" fmla="*/ 66 w 132"/>
                <a:gd name="T5" fmla="*/ 0 h 132"/>
                <a:gd name="T6" fmla="*/ 132 w 132"/>
                <a:gd name="T7" fmla="*/ 66 h 132"/>
                <a:gd name="T8" fmla="*/ 66 w 132"/>
                <a:gd name="T9" fmla="*/ 132 h 132"/>
                <a:gd name="T10" fmla="*/ 66 w 132"/>
                <a:gd name="T11" fmla="*/ 12 h 132"/>
                <a:gd name="T12" fmla="*/ 12 w 132"/>
                <a:gd name="T13" fmla="*/ 66 h 132"/>
                <a:gd name="T14" fmla="*/ 66 w 132"/>
                <a:gd name="T15" fmla="*/ 120 h 132"/>
                <a:gd name="T16" fmla="*/ 120 w 132"/>
                <a:gd name="T17" fmla="*/ 66 h 132"/>
                <a:gd name="T18" fmla="*/ 66 w 132"/>
                <a:gd name="T19" fmla="*/ 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2">
                  <a:moveTo>
                    <a:pt x="66" y="132"/>
                  </a:moveTo>
                  <a:cubicBezTo>
                    <a:pt x="29" y="132"/>
                    <a:pt x="0" y="102"/>
                    <a:pt x="0" y="66"/>
                  </a:cubicBezTo>
                  <a:cubicBezTo>
                    <a:pt x="0" y="29"/>
                    <a:pt x="29" y="0"/>
                    <a:pt x="66" y="0"/>
                  </a:cubicBezTo>
                  <a:cubicBezTo>
                    <a:pt x="102" y="0"/>
                    <a:pt x="132" y="29"/>
                    <a:pt x="132" y="66"/>
                  </a:cubicBezTo>
                  <a:cubicBezTo>
                    <a:pt x="132" y="102"/>
                    <a:pt x="102" y="132"/>
                    <a:pt x="66" y="132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6"/>
                  </a:cubicBezTo>
                  <a:cubicBezTo>
                    <a:pt x="12" y="95"/>
                    <a:pt x="36" y="120"/>
                    <a:pt x="66" y="120"/>
                  </a:cubicBezTo>
                  <a:cubicBezTo>
                    <a:pt x="96" y="120"/>
                    <a:pt x="120" y="95"/>
                    <a:pt x="120" y="66"/>
                  </a:cubicBezTo>
                  <a:cubicBezTo>
                    <a:pt x="120" y="36"/>
                    <a:pt x="96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42"/>
            <p:cNvSpPr>
              <a:spLocks/>
            </p:cNvSpPr>
            <p:nvPr/>
          </p:nvSpPr>
          <p:spPr bwMode="auto">
            <a:xfrm>
              <a:off x="3455" y="457"/>
              <a:ext cx="179" cy="250"/>
            </a:xfrm>
            <a:custGeom>
              <a:avLst/>
              <a:gdLst>
                <a:gd name="T0" fmla="*/ 7 w 121"/>
                <a:gd name="T1" fmla="*/ 169 h 169"/>
                <a:gd name="T2" fmla="*/ 4 w 121"/>
                <a:gd name="T3" fmla="*/ 168 h 169"/>
                <a:gd name="T4" fmla="*/ 1 w 121"/>
                <a:gd name="T5" fmla="*/ 160 h 169"/>
                <a:gd name="T6" fmla="*/ 37 w 121"/>
                <a:gd name="T7" fmla="*/ 76 h 169"/>
                <a:gd name="T8" fmla="*/ 39 w 121"/>
                <a:gd name="T9" fmla="*/ 74 h 169"/>
                <a:gd name="T10" fmla="*/ 56 w 121"/>
                <a:gd name="T11" fmla="*/ 57 h 169"/>
                <a:gd name="T12" fmla="*/ 73 w 121"/>
                <a:gd name="T13" fmla="*/ 11 h 169"/>
                <a:gd name="T14" fmla="*/ 75 w 121"/>
                <a:gd name="T15" fmla="*/ 8 h 169"/>
                <a:gd name="T16" fmla="*/ 97 w 121"/>
                <a:gd name="T17" fmla="*/ 0 h 169"/>
                <a:gd name="T18" fmla="*/ 119 w 121"/>
                <a:gd name="T19" fmla="*/ 8 h 169"/>
                <a:gd name="T20" fmla="*/ 121 w 121"/>
                <a:gd name="T21" fmla="*/ 13 h 169"/>
                <a:gd name="T22" fmla="*/ 121 w 121"/>
                <a:gd name="T23" fmla="*/ 61 h 169"/>
                <a:gd name="T24" fmla="*/ 115 w 121"/>
                <a:gd name="T25" fmla="*/ 67 h 169"/>
                <a:gd name="T26" fmla="*/ 109 w 121"/>
                <a:gd name="T27" fmla="*/ 61 h 169"/>
                <a:gd name="T28" fmla="*/ 109 w 121"/>
                <a:gd name="T29" fmla="*/ 15 h 169"/>
                <a:gd name="T30" fmla="*/ 84 w 121"/>
                <a:gd name="T31" fmla="*/ 16 h 169"/>
                <a:gd name="T32" fmla="*/ 66 w 121"/>
                <a:gd name="T33" fmla="*/ 63 h 169"/>
                <a:gd name="T34" fmla="*/ 65 w 121"/>
                <a:gd name="T35" fmla="*/ 65 h 169"/>
                <a:gd name="T36" fmla="*/ 48 w 121"/>
                <a:gd name="T37" fmla="*/ 82 h 169"/>
                <a:gd name="T38" fmla="*/ 12 w 121"/>
                <a:gd name="T39" fmla="*/ 165 h 169"/>
                <a:gd name="T40" fmla="*/ 7 w 121"/>
                <a:gd name="T4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69">
                  <a:moveTo>
                    <a:pt x="7" y="169"/>
                  </a:moveTo>
                  <a:cubicBezTo>
                    <a:pt x="6" y="169"/>
                    <a:pt x="5" y="168"/>
                    <a:pt x="4" y="168"/>
                  </a:cubicBezTo>
                  <a:cubicBezTo>
                    <a:pt x="1" y="167"/>
                    <a:pt x="0" y="163"/>
                    <a:pt x="1" y="160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8" y="76"/>
                    <a:pt x="38" y="75"/>
                    <a:pt x="39" y="74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4" y="10"/>
                    <a:pt x="74" y="9"/>
                    <a:pt x="75" y="8"/>
                  </a:cubicBezTo>
                  <a:cubicBezTo>
                    <a:pt x="80" y="3"/>
                    <a:pt x="88" y="0"/>
                    <a:pt x="97" y="0"/>
                  </a:cubicBezTo>
                  <a:cubicBezTo>
                    <a:pt x="106" y="0"/>
                    <a:pt x="114" y="3"/>
                    <a:pt x="119" y="8"/>
                  </a:cubicBezTo>
                  <a:cubicBezTo>
                    <a:pt x="120" y="10"/>
                    <a:pt x="121" y="11"/>
                    <a:pt x="121" y="13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1" y="64"/>
                    <a:pt x="118" y="67"/>
                    <a:pt x="115" y="67"/>
                  </a:cubicBezTo>
                  <a:cubicBezTo>
                    <a:pt x="112" y="67"/>
                    <a:pt x="109" y="64"/>
                    <a:pt x="109" y="61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2" y="10"/>
                    <a:pt x="90" y="11"/>
                    <a:pt x="84" y="16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4"/>
                    <a:pt x="66" y="64"/>
                    <a:pt x="65" y="65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1" y="167"/>
                    <a:pt x="9" y="169"/>
                    <a:pt x="7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43"/>
            <p:cNvSpPr>
              <a:spLocks noEditPoints="1"/>
            </p:cNvSpPr>
            <p:nvPr/>
          </p:nvSpPr>
          <p:spPr bwMode="auto">
            <a:xfrm>
              <a:off x="3669" y="653"/>
              <a:ext cx="196" cy="196"/>
            </a:xfrm>
            <a:custGeom>
              <a:avLst/>
              <a:gdLst>
                <a:gd name="T0" fmla="*/ 66 w 132"/>
                <a:gd name="T1" fmla="*/ 132 h 132"/>
                <a:gd name="T2" fmla="*/ 0 w 132"/>
                <a:gd name="T3" fmla="*/ 66 h 132"/>
                <a:gd name="T4" fmla="*/ 66 w 132"/>
                <a:gd name="T5" fmla="*/ 0 h 132"/>
                <a:gd name="T6" fmla="*/ 132 w 132"/>
                <a:gd name="T7" fmla="*/ 66 h 132"/>
                <a:gd name="T8" fmla="*/ 66 w 132"/>
                <a:gd name="T9" fmla="*/ 132 h 132"/>
                <a:gd name="T10" fmla="*/ 66 w 132"/>
                <a:gd name="T11" fmla="*/ 12 h 132"/>
                <a:gd name="T12" fmla="*/ 12 w 132"/>
                <a:gd name="T13" fmla="*/ 66 h 132"/>
                <a:gd name="T14" fmla="*/ 66 w 132"/>
                <a:gd name="T15" fmla="*/ 120 h 132"/>
                <a:gd name="T16" fmla="*/ 120 w 132"/>
                <a:gd name="T17" fmla="*/ 66 h 132"/>
                <a:gd name="T18" fmla="*/ 66 w 132"/>
                <a:gd name="T19" fmla="*/ 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2">
                  <a:moveTo>
                    <a:pt x="66" y="132"/>
                  </a:moveTo>
                  <a:cubicBezTo>
                    <a:pt x="29" y="132"/>
                    <a:pt x="0" y="102"/>
                    <a:pt x="0" y="66"/>
                  </a:cubicBezTo>
                  <a:cubicBezTo>
                    <a:pt x="0" y="29"/>
                    <a:pt x="29" y="0"/>
                    <a:pt x="66" y="0"/>
                  </a:cubicBezTo>
                  <a:cubicBezTo>
                    <a:pt x="102" y="0"/>
                    <a:pt x="132" y="29"/>
                    <a:pt x="132" y="66"/>
                  </a:cubicBezTo>
                  <a:cubicBezTo>
                    <a:pt x="132" y="102"/>
                    <a:pt x="102" y="132"/>
                    <a:pt x="66" y="132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6"/>
                  </a:cubicBezTo>
                  <a:cubicBezTo>
                    <a:pt x="12" y="95"/>
                    <a:pt x="36" y="120"/>
                    <a:pt x="66" y="120"/>
                  </a:cubicBezTo>
                  <a:cubicBezTo>
                    <a:pt x="96" y="120"/>
                    <a:pt x="120" y="95"/>
                    <a:pt x="120" y="66"/>
                  </a:cubicBezTo>
                  <a:cubicBezTo>
                    <a:pt x="120" y="36"/>
                    <a:pt x="96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44"/>
            <p:cNvSpPr>
              <a:spLocks/>
            </p:cNvSpPr>
            <p:nvPr/>
          </p:nvSpPr>
          <p:spPr bwMode="auto">
            <a:xfrm>
              <a:off x="3669" y="454"/>
              <a:ext cx="179" cy="253"/>
            </a:xfrm>
            <a:custGeom>
              <a:avLst/>
              <a:gdLst>
                <a:gd name="T0" fmla="*/ 114 w 121"/>
                <a:gd name="T1" fmla="*/ 171 h 171"/>
                <a:gd name="T2" fmla="*/ 108 w 121"/>
                <a:gd name="T3" fmla="*/ 167 h 171"/>
                <a:gd name="T4" fmla="*/ 73 w 121"/>
                <a:gd name="T5" fmla="*/ 84 h 171"/>
                <a:gd name="T6" fmla="*/ 56 w 121"/>
                <a:gd name="T7" fmla="*/ 67 h 171"/>
                <a:gd name="T8" fmla="*/ 54 w 121"/>
                <a:gd name="T9" fmla="*/ 65 h 171"/>
                <a:gd name="T10" fmla="*/ 37 w 121"/>
                <a:gd name="T11" fmla="*/ 19 h 171"/>
                <a:gd name="T12" fmla="*/ 12 w 121"/>
                <a:gd name="T13" fmla="*/ 18 h 171"/>
                <a:gd name="T14" fmla="*/ 12 w 121"/>
                <a:gd name="T15" fmla="*/ 63 h 171"/>
                <a:gd name="T16" fmla="*/ 6 w 121"/>
                <a:gd name="T17" fmla="*/ 69 h 171"/>
                <a:gd name="T18" fmla="*/ 0 w 121"/>
                <a:gd name="T19" fmla="*/ 63 h 171"/>
                <a:gd name="T20" fmla="*/ 0 w 121"/>
                <a:gd name="T21" fmla="*/ 15 h 171"/>
                <a:gd name="T22" fmla="*/ 2 w 121"/>
                <a:gd name="T23" fmla="*/ 11 h 171"/>
                <a:gd name="T24" fmla="*/ 46 w 121"/>
                <a:gd name="T25" fmla="*/ 11 h 171"/>
                <a:gd name="T26" fmla="*/ 47 w 121"/>
                <a:gd name="T27" fmla="*/ 13 h 171"/>
                <a:gd name="T28" fmla="*/ 65 w 121"/>
                <a:gd name="T29" fmla="*/ 59 h 171"/>
                <a:gd name="T30" fmla="*/ 82 w 121"/>
                <a:gd name="T31" fmla="*/ 76 h 171"/>
                <a:gd name="T32" fmla="*/ 83 w 121"/>
                <a:gd name="T33" fmla="*/ 78 h 171"/>
                <a:gd name="T34" fmla="*/ 119 w 121"/>
                <a:gd name="T35" fmla="*/ 162 h 171"/>
                <a:gd name="T36" fmla="*/ 116 w 121"/>
                <a:gd name="T37" fmla="*/ 170 h 171"/>
                <a:gd name="T38" fmla="*/ 114 w 121"/>
                <a:gd name="T3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171">
                  <a:moveTo>
                    <a:pt x="114" y="171"/>
                  </a:moveTo>
                  <a:cubicBezTo>
                    <a:pt x="112" y="171"/>
                    <a:pt x="109" y="169"/>
                    <a:pt x="108" y="167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5" y="66"/>
                    <a:pt x="55" y="66"/>
                    <a:pt x="54" y="65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0" y="13"/>
                    <a:pt x="19" y="13"/>
                    <a:pt x="12" y="18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6"/>
                    <a:pt x="9" y="69"/>
                    <a:pt x="6" y="69"/>
                  </a:cubicBezTo>
                  <a:cubicBezTo>
                    <a:pt x="3" y="69"/>
                    <a:pt x="0" y="66"/>
                    <a:pt x="0" y="6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2"/>
                    <a:pt x="2" y="11"/>
                  </a:cubicBezTo>
                  <a:cubicBezTo>
                    <a:pt x="13" y="0"/>
                    <a:pt x="35" y="0"/>
                    <a:pt x="46" y="11"/>
                  </a:cubicBezTo>
                  <a:cubicBezTo>
                    <a:pt x="47" y="12"/>
                    <a:pt x="47" y="12"/>
                    <a:pt x="47" y="13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3" y="77"/>
                    <a:pt x="83" y="78"/>
                    <a:pt x="83" y="78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21" y="165"/>
                    <a:pt x="119" y="169"/>
                    <a:pt x="116" y="170"/>
                  </a:cubicBezTo>
                  <a:cubicBezTo>
                    <a:pt x="115" y="170"/>
                    <a:pt x="115" y="171"/>
                    <a:pt x="114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45"/>
            <p:cNvSpPr>
              <a:spLocks/>
            </p:cNvSpPr>
            <p:nvPr/>
          </p:nvSpPr>
          <p:spPr bwMode="auto">
            <a:xfrm>
              <a:off x="3572" y="574"/>
              <a:ext cx="159" cy="53"/>
            </a:xfrm>
            <a:custGeom>
              <a:avLst/>
              <a:gdLst>
                <a:gd name="T0" fmla="*/ 102 w 108"/>
                <a:gd name="T1" fmla="*/ 36 h 36"/>
                <a:gd name="T2" fmla="*/ 96 w 108"/>
                <a:gd name="T3" fmla="*/ 30 h 36"/>
                <a:gd name="T4" fmla="*/ 54 w 108"/>
                <a:gd name="T5" fmla="*/ 12 h 36"/>
                <a:gd name="T6" fmla="*/ 12 w 108"/>
                <a:gd name="T7" fmla="*/ 30 h 36"/>
                <a:gd name="T8" fmla="*/ 6 w 108"/>
                <a:gd name="T9" fmla="*/ 36 h 36"/>
                <a:gd name="T10" fmla="*/ 0 w 108"/>
                <a:gd name="T11" fmla="*/ 30 h 36"/>
                <a:gd name="T12" fmla="*/ 54 w 108"/>
                <a:gd name="T13" fmla="*/ 0 h 36"/>
                <a:gd name="T14" fmla="*/ 108 w 108"/>
                <a:gd name="T15" fmla="*/ 30 h 36"/>
                <a:gd name="T16" fmla="*/ 102 w 108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36">
                  <a:moveTo>
                    <a:pt x="102" y="36"/>
                  </a:moveTo>
                  <a:cubicBezTo>
                    <a:pt x="99" y="36"/>
                    <a:pt x="96" y="33"/>
                    <a:pt x="96" y="30"/>
                  </a:cubicBezTo>
                  <a:cubicBezTo>
                    <a:pt x="96" y="21"/>
                    <a:pt x="78" y="12"/>
                    <a:pt x="54" y="12"/>
                  </a:cubicBezTo>
                  <a:cubicBezTo>
                    <a:pt x="30" y="12"/>
                    <a:pt x="12" y="21"/>
                    <a:pt x="12" y="30"/>
                  </a:cubicBezTo>
                  <a:cubicBezTo>
                    <a:pt x="12" y="33"/>
                    <a:pt x="9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13"/>
                    <a:pt x="23" y="0"/>
                    <a:pt x="54" y="0"/>
                  </a:cubicBezTo>
                  <a:cubicBezTo>
                    <a:pt x="85" y="0"/>
                    <a:pt x="108" y="13"/>
                    <a:pt x="108" y="30"/>
                  </a:cubicBezTo>
                  <a:cubicBezTo>
                    <a:pt x="108" y="33"/>
                    <a:pt x="105" y="36"/>
                    <a:pt x="10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46"/>
            <p:cNvSpPr>
              <a:spLocks/>
            </p:cNvSpPr>
            <p:nvPr/>
          </p:nvSpPr>
          <p:spPr bwMode="auto">
            <a:xfrm>
              <a:off x="3616" y="575"/>
              <a:ext cx="18" cy="185"/>
            </a:xfrm>
            <a:custGeom>
              <a:avLst/>
              <a:gdLst>
                <a:gd name="T0" fmla="*/ 6 w 12"/>
                <a:gd name="T1" fmla="*/ 125 h 125"/>
                <a:gd name="T2" fmla="*/ 0 w 12"/>
                <a:gd name="T3" fmla="*/ 119 h 125"/>
                <a:gd name="T4" fmla="*/ 0 w 12"/>
                <a:gd name="T5" fmla="*/ 6 h 125"/>
                <a:gd name="T6" fmla="*/ 6 w 12"/>
                <a:gd name="T7" fmla="*/ 0 h 125"/>
                <a:gd name="T8" fmla="*/ 12 w 12"/>
                <a:gd name="T9" fmla="*/ 6 h 125"/>
                <a:gd name="T10" fmla="*/ 12 w 12"/>
                <a:gd name="T11" fmla="*/ 119 h 125"/>
                <a:gd name="T12" fmla="*/ 6 w 12"/>
                <a:gd name="T1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5">
                  <a:moveTo>
                    <a:pt x="6" y="125"/>
                  </a:moveTo>
                  <a:cubicBezTo>
                    <a:pt x="3" y="125"/>
                    <a:pt x="0" y="122"/>
                    <a:pt x="0" y="1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2"/>
                    <a:pt x="9" y="125"/>
                    <a:pt x="6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47"/>
            <p:cNvSpPr>
              <a:spLocks/>
            </p:cNvSpPr>
            <p:nvPr/>
          </p:nvSpPr>
          <p:spPr bwMode="auto">
            <a:xfrm>
              <a:off x="3669" y="575"/>
              <a:ext cx="18" cy="185"/>
            </a:xfrm>
            <a:custGeom>
              <a:avLst/>
              <a:gdLst>
                <a:gd name="T0" fmla="*/ 6 w 12"/>
                <a:gd name="T1" fmla="*/ 125 h 125"/>
                <a:gd name="T2" fmla="*/ 0 w 12"/>
                <a:gd name="T3" fmla="*/ 119 h 125"/>
                <a:gd name="T4" fmla="*/ 0 w 12"/>
                <a:gd name="T5" fmla="*/ 6 h 125"/>
                <a:gd name="T6" fmla="*/ 6 w 12"/>
                <a:gd name="T7" fmla="*/ 0 h 125"/>
                <a:gd name="T8" fmla="*/ 12 w 12"/>
                <a:gd name="T9" fmla="*/ 6 h 125"/>
                <a:gd name="T10" fmla="*/ 12 w 12"/>
                <a:gd name="T11" fmla="*/ 119 h 125"/>
                <a:gd name="T12" fmla="*/ 6 w 12"/>
                <a:gd name="T1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5">
                  <a:moveTo>
                    <a:pt x="6" y="125"/>
                  </a:moveTo>
                  <a:cubicBezTo>
                    <a:pt x="3" y="125"/>
                    <a:pt x="0" y="122"/>
                    <a:pt x="0" y="1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2"/>
                    <a:pt x="9" y="125"/>
                    <a:pt x="6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48"/>
            <p:cNvSpPr>
              <a:spLocks/>
            </p:cNvSpPr>
            <p:nvPr/>
          </p:nvSpPr>
          <p:spPr bwMode="auto">
            <a:xfrm>
              <a:off x="3474" y="689"/>
              <a:ext cx="71" cy="71"/>
            </a:xfrm>
            <a:custGeom>
              <a:avLst/>
              <a:gdLst>
                <a:gd name="T0" fmla="*/ 6 w 48"/>
                <a:gd name="T1" fmla="*/ 48 h 48"/>
                <a:gd name="T2" fmla="*/ 0 w 48"/>
                <a:gd name="T3" fmla="*/ 42 h 48"/>
                <a:gd name="T4" fmla="*/ 42 w 48"/>
                <a:gd name="T5" fmla="*/ 0 h 48"/>
                <a:gd name="T6" fmla="*/ 48 w 48"/>
                <a:gd name="T7" fmla="*/ 6 h 48"/>
                <a:gd name="T8" fmla="*/ 42 w 48"/>
                <a:gd name="T9" fmla="*/ 12 h 48"/>
                <a:gd name="T10" fmla="*/ 12 w 48"/>
                <a:gd name="T11" fmla="*/ 42 h 48"/>
                <a:gd name="T12" fmla="*/ 6 w 48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ubicBezTo>
                    <a:pt x="25" y="12"/>
                    <a:pt x="12" y="25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49"/>
            <p:cNvSpPr>
              <a:spLocks/>
            </p:cNvSpPr>
            <p:nvPr/>
          </p:nvSpPr>
          <p:spPr bwMode="auto">
            <a:xfrm>
              <a:off x="3705" y="689"/>
              <a:ext cx="71" cy="71"/>
            </a:xfrm>
            <a:custGeom>
              <a:avLst/>
              <a:gdLst>
                <a:gd name="T0" fmla="*/ 6 w 48"/>
                <a:gd name="T1" fmla="*/ 48 h 48"/>
                <a:gd name="T2" fmla="*/ 0 w 48"/>
                <a:gd name="T3" fmla="*/ 42 h 48"/>
                <a:gd name="T4" fmla="*/ 42 w 48"/>
                <a:gd name="T5" fmla="*/ 0 h 48"/>
                <a:gd name="T6" fmla="*/ 48 w 48"/>
                <a:gd name="T7" fmla="*/ 6 h 48"/>
                <a:gd name="T8" fmla="*/ 42 w 48"/>
                <a:gd name="T9" fmla="*/ 12 h 48"/>
                <a:gd name="T10" fmla="*/ 12 w 48"/>
                <a:gd name="T11" fmla="*/ 42 h 48"/>
                <a:gd name="T12" fmla="*/ 6 w 48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ubicBezTo>
                    <a:pt x="25" y="12"/>
                    <a:pt x="12" y="25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6" name="Freeform 5" descr="arrows icon"/>
          <p:cNvSpPr>
            <a:spLocks noChangeAspect="1" noEditPoints="1"/>
          </p:cNvSpPr>
          <p:nvPr/>
        </p:nvSpPr>
        <p:spPr bwMode="auto">
          <a:xfrm>
            <a:off x="5532462" y="2193913"/>
            <a:ext cx="563264" cy="609840"/>
          </a:xfrm>
          <a:custGeom>
            <a:avLst/>
            <a:gdLst>
              <a:gd name="T0" fmla="*/ 424 w 561"/>
              <a:gd name="T1" fmla="*/ 592 h 606"/>
              <a:gd name="T2" fmla="*/ 437 w 561"/>
              <a:gd name="T3" fmla="*/ 501 h 606"/>
              <a:gd name="T4" fmla="*/ 497 w 561"/>
              <a:gd name="T5" fmla="*/ 498 h 606"/>
              <a:gd name="T6" fmla="*/ 291 w 561"/>
              <a:gd name="T7" fmla="*/ 446 h 606"/>
              <a:gd name="T8" fmla="*/ 271 w 561"/>
              <a:gd name="T9" fmla="*/ 428 h 606"/>
              <a:gd name="T10" fmla="*/ 375 w 561"/>
              <a:gd name="T11" fmla="*/ 314 h 606"/>
              <a:gd name="T12" fmla="*/ 526 w 561"/>
              <a:gd name="T13" fmla="*/ 491 h 606"/>
              <a:gd name="T14" fmla="*/ 509 w 561"/>
              <a:gd name="T15" fmla="*/ 524 h 606"/>
              <a:gd name="T16" fmla="*/ 451 w 561"/>
              <a:gd name="T17" fmla="*/ 528 h 606"/>
              <a:gd name="T18" fmla="*/ 437 w 561"/>
              <a:gd name="T19" fmla="*/ 606 h 606"/>
              <a:gd name="T20" fmla="*/ 205 w 561"/>
              <a:gd name="T21" fmla="*/ 587 h 606"/>
              <a:gd name="T22" fmla="*/ 218 w 561"/>
              <a:gd name="T23" fmla="*/ 329 h 606"/>
              <a:gd name="T24" fmla="*/ 278 w 561"/>
              <a:gd name="T25" fmla="*/ 326 h 606"/>
              <a:gd name="T26" fmla="*/ 33 w 561"/>
              <a:gd name="T27" fmla="*/ 326 h 606"/>
              <a:gd name="T28" fmla="*/ 93 w 561"/>
              <a:gd name="T29" fmla="*/ 329 h 606"/>
              <a:gd name="T30" fmla="*/ 107 w 561"/>
              <a:gd name="T31" fmla="*/ 515 h 606"/>
              <a:gd name="T32" fmla="*/ 80 w 561"/>
              <a:gd name="T33" fmla="*/ 515 h 606"/>
              <a:gd name="T34" fmla="*/ 31 w 561"/>
              <a:gd name="T35" fmla="*/ 357 h 606"/>
              <a:gd name="T36" fmla="*/ 6 w 561"/>
              <a:gd name="T37" fmla="*/ 337 h 606"/>
              <a:gd name="T38" fmla="*/ 145 w 561"/>
              <a:gd name="T39" fmla="*/ 147 h 606"/>
              <a:gd name="T40" fmla="*/ 307 w 561"/>
              <a:gd name="T41" fmla="*/ 319 h 606"/>
              <a:gd name="T42" fmla="*/ 290 w 561"/>
              <a:gd name="T43" fmla="*/ 353 h 606"/>
              <a:gd name="T44" fmla="*/ 232 w 561"/>
              <a:gd name="T45" fmla="*/ 357 h 606"/>
              <a:gd name="T46" fmla="*/ 218 w 561"/>
              <a:gd name="T47" fmla="*/ 600 h 606"/>
              <a:gd name="T48" fmla="*/ 455 w 561"/>
              <a:gd name="T49" fmla="*/ 359 h 606"/>
              <a:gd name="T50" fmla="*/ 468 w 561"/>
              <a:gd name="T51" fmla="*/ 189 h 606"/>
              <a:gd name="T52" fmla="*/ 528 w 561"/>
              <a:gd name="T53" fmla="*/ 186 h 606"/>
              <a:gd name="T54" fmla="*/ 283 w 561"/>
              <a:gd name="T55" fmla="*/ 186 h 606"/>
              <a:gd name="T56" fmla="*/ 343 w 561"/>
              <a:gd name="T57" fmla="*/ 189 h 606"/>
              <a:gd name="T58" fmla="*/ 357 w 561"/>
              <a:gd name="T59" fmla="*/ 280 h 606"/>
              <a:gd name="T60" fmla="*/ 330 w 561"/>
              <a:gd name="T61" fmla="*/ 280 h 606"/>
              <a:gd name="T62" fmla="*/ 281 w 561"/>
              <a:gd name="T63" fmla="*/ 216 h 606"/>
              <a:gd name="T64" fmla="*/ 256 w 561"/>
              <a:gd name="T65" fmla="*/ 196 h 606"/>
              <a:gd name="T66" fmla="*/ 395 w 561"/>
              <a:gd name="T67" fmla="*/ 6 h 606"/>
              <a:gd name="T68" fmla="*/ 557 w 561"/>
              <a:gd name="T69" fmla="*/ 178 h 606"/>
              <a:gd name="T70" fmla="*/ 540 w 561"/>
              <a:gd name="T71" fmla="*/ 212 h 606"/>
              <a:gd name="T72" fmla="*/ 482 w 561"/>
              <a:gd name="T73" fmla="*/ 216 h 606"/>
              <a:gd name="T74" fmla="*/ 468 w 561"/>
              <a:gd name="T75" fmla="*/ 372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61" h="606">
                <a:moveTo>
                  <a:pt x="437" y="606"/>
                </a:moveTo>
                <a:cubicBezTo>
                  <a:pt x="430" y="606"/>
                  <a:pt x="424" y="600"/>
                  <a:pt x="424" y="592"/>
                </a:cubicBezTo>
                <a:cubicBezTo>
                  <a:pt x="424" y="515"/>
                  <a:pt x="424" y="515"/>
                  <a:pt x="424" y="515"/>
                </a:cubicBezTo>
                <a:cubicBezTo>
                  <a:pt x="424" y="507"/>
                  <a:pt x="430" y="501"/>
                  <a:pt x="437" y="501"/>
                </a:cubicBezTo>
                <a:cubicBezTo>
                  <a:pt x="494" y="501"/>
                  <a:pt x="494" y="501"/>
                  <a:pt x="494" y="501"/>
                </a:cubicBezTo>
                <a:cubicBezTo>
                  <a:pt x="497" y="498"/>
                  <a:pt x="497" y="498"/>
                  <a:pt x="497" y="498"/>
                </a:cubicBezTo>
                <a:cubicBezTo>
                  <a:pt x="374" y="348"/>
                  <a:pt x="374" y="348"/>
                  <a:pt x="374" y="348"/>
                </a:cubicBezTo>
                <a:cubicBezTo>
                  <a:pt x="291" y="446"/>
                  <a:pt x="291" y="446"/>
                  <a:pt x="291" y="446"/>
                </a:cubicBezTo>
                <a:cubicBezTo>
                  <a:pt x="286" y="451"/>
                  <a:pt x="278" y="452"/>
                  <a:pt x="272" y="447"/>
                </a:cubicBezTo>
                <a:cubicBezTo>
                  <a:pt x="266" y="442"/>
                  <a:pt x="266" y="434"/>
                  <a:pt x="271" y="428"/>
                </a:cubicBezTo>
                <a:cubicBezTo>
                  <a:pt x="364" y="319"/>
                  <a:pt x="364" y="319"/>
                  <a:pt x="364" y="319"/>
                </a:cubicBezTo>
                <a:cubicBezTo>
                  <a:pt x="367" y="316"/>
                  <a:pt x="371" y="315"/>
                  <a:pt x="375" y="314"/>
                </a:cubicBezTo>
                <a:cubicBezTo>
                  <a:pt x="379" y="314"/>
                  <a:pt x="383" y="316"/>
                  <a:pt x="385" y="319"/>
                </a:cubicBezTo>
                <a:cubicBezTo>
                  <a:pt x="526" y="491"/>
                  <a:pt x="526" y="491"/>
                  <a:pt x="526" y="491"/>
                </a:cubicBezTo>
                <a:cubicBezTo>
                  <a:pt x="530" y="496"/>
                  <a:pt x="530" y="504"/>
                  <a:pt x="525" y="509"/>
                </a:cubicBezTo>
                <a:cubicBezTo>
                  <a:pt x="509" y="524"/>
                  <a:pt x="509" y="524"/>
                  <a:pt x="509" y="524"/>
                </a:cubicBezTo>
                <a:cubicBezTo>
                  <a:pt x="507" y="527"/>
                  <a:pt x="503" y="528"/>
                  <a:pt x="500" y="528"/>
                </a:cubicBezTo>
                <a:cubicBezTo>
                  <a:pt x="451" y="528"/>
                  <a:pt x="451" y="528"/>
                  <a:pt x="451" y="528"/>
                </a:cubicBezTo>
                <a:cubicBezTo>
                  <a:pt x="451" y="592"/>
                  <a:pt x="451" y="592"/>
                  <a:pt x="451" y="592"/>
                </a:cubicBezTo>
                <a:cubicBezTo>
                  <a:pt x="451" y="600"/>
                  <a:pt x="445" y="606"/>
                  <a:pt x="437" y="606"/>
                </a:cubicBezTo>
                <a:close/>
                <a:moveTo>
                  <a:pt x="218" y="600"/>
                </a:moveTo>
                <a:cubicBezTo>
                  <a:pt x="211" y="600"/>
                  <a:pt x="205" y="594"/>
                  <a:pt x="205" y="587"/>
                </a:cubicBezTo>
                <a:cubicBezTo>
                  <a:pt x="205" y="343"/>
                  <a:pt x="205" y="343"/>
                  <a:pt x="205" y="343"/>
                </a:cubicBezTo>
                <a:cubicBezTo>
                  <a:pt x="205" y="336"/>
                  <a:pt x="211" y="329"/>
                  <a:pt x="218" y="329"/>
                </a:cubicBezTo>
                <a:cubicBezTo>
                  <a:pt x="275" y="329"/>
                  <a:pt x="275" y="329"/>
                  <a:pt x="275" y="329"/>
                </a:cubicBezTo>
                <a:cubicBezTo>
                  <a:pt x="278" y="326"/>
                  <a:pt x="278" y="326"/>
                  <a:pt x="278" y="326"/>
                </a:cubicBezTo>
                <a:cubicBezTo>
                  <a:pt x="156" y="177"/>
                  <a:pt x="156" y="177"/>
                  <a:pt x="156" y="177"/>
                </a:cubicBezTo>
                <a:cubicBezTo>
                  <a:pt x="33" y="326"/>
                  <a:pt x="33" y="326"/>
                  <a:pt x="33" y="326"/>
                </a:cubicBezTo>
                <a:cubicBezTo>
                  <a:pt x="36" y="329"/>
                  <a:pt x="36" y="329"/>
                  <a:pt x="36" y="329"/>
                </a:cubicBezTo>
                <a:cubicBezTo>
                  <a:pt x="93" y="329"/>
                  <a:pt x="93" y="329"/>
                  <a:pt x="93" y="329"/>
                </a:cubicBezTo>
                <a:cubicBezTo>
                  <a:pt x="101" y="329"/>
                  <a:pt x="107" y="336"/>
                  <a:pt x="107" y="343"/>
                </a:cubicBezTo>
                <a:cubicBezTo>
                  <a:pt x="107" y="515"/>
                  <a:pt x="107" y="515"/>
                  <a:pt x="107" y="515"/>
                </a:cubicBezTo>
                <a:cubicBezTo>
                  <a:pt x="107" y="522"/>
                  <a:pt x="101" y="528"/>
                  <a:pt x="93" y="528"/>
                </a:cubicBezTo>
                <a:cubicBezTo>
                  <a:pt x="86" y="528"/>
                  <a:pt x="80" y="522"/>
                  <a:pt x="80" y="515"/>
                </a:cubicBezTo>
                <a:cubicBezTo>
                  <a:pt x="80" y="357"/>
                  <a:pt x="80" y="357"/>
                  <a:pt x="80" y="357"/>
                </a:cubicBezTo>
                <a:cubicBezTo>
                  <a:pt x="31" y="357"/>
                  <a:pt x="31" y="357"/>
                  <a:pt x="31" y="357"/>
                </a:cubicBezTo>
                <a:cubicBezTo>
                  <a:pt x="27" y="357"/>
                  <a:pt x="24" y="355"/>
                  <a:pt x="21" y="353"/>
                </a:cubicBezTo>
                <a:cubicBezTo>
                  <a:pt x="6" y="337"/>
                  <a:pt x="6" y="337"/>
                  <a:pt x="6" y="337"/>
                </a:cubicBezTo>
                <a:cubicBezTo>
                  <a:pt x="1" y="332"/>
                  <a:pt x="0" y="324"/>
                  <a:pt x="5" y="319"/>
                </a:cubicBezTo>
                <a:cubicBezTo>
                  <a:pt x="145" y="147"/>
                  <a:pt x="145" y="147"/>
                  <a:pt x="145" y="147"/>
                </a:cubicBezTo>
                <a:cubicBezTo>
                  <a:pt x="151" y="141"/>
                  <a:pt x="161" y="141"/>
                  <a:pt x="166" y="147"/>
                </a:cubicBezTo>
                <a:cubicBezTo>
                  <a:pt x="307" y="319"/>
                  <a:pt x="307" y="319"/>
                  <a:pt x="307" y="319"/>
                </a:cubicBezTo>
                <a:cubicBezTo>
                  <a:pt x="311" y="324"/>
                  <a:pt x="311" y="332"/>
                  <a:pt x="306" y="337"/>
                </a:cubicBezTo>
                <a:cubicBezTo>
                  <a:pt x="290" y="353"/>
                  <a:pt x="290" y="353"/>
                  <a:pt x="290" y="353"/>
                </a:cubicBezTo>
                <a:cubicBezTo>
                  <a:pt x="288" y="355"/>
                  <a:pt x="284" y="357"/>
                  <a:pt x="281" y="357"/>
                </a:cubicBezTo>
                <a:cubicBezTo>
                  <a:pt x="232" y="357"/>
                  <a:pt x="232" y="357"/>
                  <a:pt x="232" y="357"/>
                </a:cubicBezTo>
                <a:cubicBezTo>
                  <a:pt x="232" y="587"/>
                  <a:pt x="232" y="587"/>
                  <a:pt x="232" y="587"/>
                </a:cubicBezTo>
                <a:cubicBezTo>
                  <a:pt x="232" y="594"/>
                  <a:pt x="226" y="600"/>
                  <a:pt x="218" y="600"/>
                </a:cubicBezTo>
                <a:close/>
                <a:moveTo>
                  <a:pt x="468" y="372"/>
                </a:moveTo>
                <a:cubicBezTo>
                  <a:pt x="461" y="372"/>
                  <a:pt x="455" y="366"/>
                  <a:pt x="455" y="359"/>
                </a:cubicBezTo>
                <a:cubicBezTo>
                  <a:pt x="455" y="202"/>
                  <a:pt x="455" y="202"/>
                  <a:pt x="455" y="202"/>
                </a:cubicBezTo>
                <a:cubicBezTo>
                  <a:pt x="455" y="195"/>
                  <a:pt x="461" y="189"/>
                  <a:pt x="468" y="189"/>
                </a:cubicBezTo>
                <a:cubicBezTo>
                  <a:pt x="525" y="189"/>
                  <a:pt x="525" y="189"/>
                  <a:pt x="525" y="189"/>
                </a:cubicBezTo>
                <a:cubicBezTo>
                  <a:pt x="528" y="186"/>
                  <a:pt x="528" y="186"/>
                  <a:pt x="528" y="186"/>
                </a:cubicBezTo>
                <a:cubicBezTo>
                  <a:pt x="406" y="36"/>
                  <a:pt x="406" y="36"/>
                  <a:pt x="406" y="36"/>
                </a:cubicBezTo>
                <a:cubicBezTo>
                  <a:pt x="283" y="186"/>
                  <a:pt x="283" y="186"/>
                  <a:pt x="283" y="186"/>
                </a:cubicBezTo>
                <a:cubicBezTo>
                  <a:pt x="286" y="189"/>
                  <a:pt x="286" y="189"/>
                  <a:pt x="286" y="189"/>
                </a:cubicBezTo>
                <a:cubicBezTo>
                  <a:pt x="343" y="189"/>
                  <a:pt x="343" y="189"/>
                  <a:pt x="343" y="189"/>
                </a:cubicBezTo>
                <a:cubicBezTo>
                  <a:pt x="351" y="189"/>
                  <a:pt x="357" y="195"/>
                  <a:pt x="357" y="202"/>
                </a:cubicBezTo>
                <a:cubicBezTo>
                  <a:pt x="357" y="280"/>
                  <a:pt x="357" y="280"/>
                  <a:pt x="357" y="280"/>
                </a:cubicBezTo>
                <a:cubicBezTo>
                  <a:pt x="357" y="288"/>
                  <a:pt x="351" y="294"/>
                  <a:pt x="343" y="294"/>
                </a:cubicBezTo>
                <a:cubicBezTo>
                  <a:pt x="336" y="294"/>
                  <a:pt x="330" y="288"/>
                  <a:pt x="330" y="280"/>
                </a:cubicBezTo>
                <a:cubicBezTo>
                  <a:pt x="330" y="216"/>
                  <a:pt x="330" y="216"/>
                  <a:pt x="330" y="216"/>
                </a:cubicBezTo>
                <a:cubicBezTo>
                  <a:pt x="281" y="216"/>
                  <a:pt x="281" y="216"/>
                  <a:pt x="281" y="216"/>
                </a:cubicBezTo>
                <a:cubicBezTo>
                  <a:pt x="277" y="216"/>
                  <a:pt x="274" y="214"/>
                  <a:pt x="271" y="2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1" y="191"/>
                  <a:pt x="250" y="184"/>
                  <a:pt x="255" y="178"/>
                </a:cubicBezTo>
                <a:cubicBezTo>
                  <a:pt x="395" y="6"/>
                  <a:pt x="395" y="6"/>
                  <a:pt x="395" y="6"/>
                </a:cubicBezTo>
                <a:cubicBezTo>
                  <a:pt x="401" y="0"/>
                  <a:pt x="411" y="0"/>
                  <a:pt x="416" y="6"/>
                </a:cubicBezTo>
                <a:cubicBezTo>
                  <a:pt x="557" y="178"/>
                  <a:pt x="557" y="178"/>
                  <a:pt x="557" y="178"/>
                </a:cubicBezTo>
                <a:cubicBezTo>
                  <a:pt x="561" y="184"/>
                  <a:pt x="561" y="191"/>
                  <a:pt x="556" y="196"/>
                </a:cubicBezTo>
                <a:cubicBezTo>
                  <a:pt x="540" y="212"/>
                  <a:pt x="540" y="212"/>
                  <a:pt x="540" y="212"/>
                </a:cubicBezTo>
                <a:cubicBezTo>
                  <a:pt x="538" y="214"/>
                  <a:pt x="534" y="216"/>
                  <a:pt x="531" y="216"/>
                </a:cubicBezTo>
                <a:cubicBezTo>
                  <a:pt x="482" y="216"/>
                  <a:pt x="482" y="216"/>
                  <a:pt x="482" y="216"/>
                </a:cubicBezTo>
                <a:cubicBezTo>
                  <a:pt x="482" y="359"/>
                  <a:pt x="482" y="359"/>
                  <a:pt x="482" y="359"/>
                </a:cubicBezTo>
                <a:cubicBezTo>
                  <a:pt x="482" y="366"/>
                  <a:pt x="476" y="372"/>
                  <a:pt x="468" y="3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7" name="Group 60" descr="up trending graph icon"/>
          <p:cNvGrpSpPr>
            <a:grpSpLocks noChangeAspect="1"/>
          </p:cNvGrpSpPr>
          <p:nvPr/>
        </p:nvGrpSpPr>
        <p:grpSpPr bwMode="auto">
          <a:xfrm>
            <a:off x="5516603" y="3424065"/>
            <a:ext cx="594983" cy="581018"/>
            <a:chOff x="6726" y="600"/>
            <a:chExt cx="426" cy="416"/>
          </a:xfrm>
          <a:solidFill>
            <a:schemeClr val="accent1"/>
          </a:solidFill>
        </p:grpSpPr>
        <p:sp>
          <p:nvSpPr>
            <p:cNvPr id="28" name="Freeform 61"/>
            <p:cNvSpPr>
              <a:spLocks/>
            </p:cNvSpPr>
            <p:nvPr/>
          </p:nvSpPr>
          <p:spPr bwMode="auto">
            <a:xfrm>
              <a:off x="6726" y="999"/>
              <a:ext cx="426" cy="17"/>
            </a:xfrm>
            <a:custGeom>
              <a:avLst/>
              <a:gdLst>
                <a:gd name="T0" fmla="*/ 282 w 288"/>
                <a:gd name="T1" fmla="*/ 12 h 12"/>
                <a:gd name="T2" fmla="*/ 6 w 288"/>
                <a:gd name="T3" fmla="*/ 12 h 12"/>
                <a:gd name="T4" fmla="*/ 0 w 288"/>
                <a:gd name="T5" fmla="*/ 6 h 12"/>
                <a:gd name="T6" fmla="*/ 6 w 288"/>
                <a:gd name="T7" fmla="*/ 0 h 12"/>
                <a:gd name="T8" fmla="*/ 282 w 288"/>
                <a:gd name="T9" fmla="*/ 0 h 12"/>
                <a:gd name="T10" fmla="*/ 288 w 288"/>
                <a:gd name="T11" fmla="*/ 6 h 12"/>
                <a:gd name="T12" fmla="*/ 282 w 28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2">
                  <a:moveTo>
                    <a:pt x="28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5" y="0"/>
                    <a:pt x="288" y="3"/>
                    <a:pt x="288" y="6"/>
                  </a:cubicBezTo>
                  <a:cubicBezTo>
                    <a:pt x="288" y="10"/>
                    <a:pt x="285" y="12"/>
                    <a:pt x="28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62"/>
            <p:cNvSpPr>
              <a:spLocks noEditPoints="1"/>
            </p:cNvSpPr>
            <p:nvPr/>
          </p:nvSpPr>
          <p:spPr bwMode="auto">
            <a:xfrm>
              <a:off x="6744" y="912"/>
              <a:ext cx="71" cy="104"/>
            </a:xfrm>
            <a:custGeom>
              <a:avLst/>
              <a:gdLst>
                <a:gd name="T0" fmla="*/ 42 w 48"/>
                <a:gd name="T1" fmla="*/ 72 h 72"/>
                <a:gd name="T2" fmla="*/ 6 w 48"/>
                <a:gd name="T3" fmla="*/ 72 h 72"/>
                <a:gd name="T4" fmla="*/ 0 w 48"/>
                <a:gd name="T5" fmla="*/ 66 h 72"/>
                <a:gd name="T6" fmla="*/ 0 w 48"/>
                <a:gd name="T7" fmla="*/ 6 h 72"/>
                <a:gd name="T8" fmla="*/ 6 w 48"/>
                <a:gd name="T9" fmla="*/ 0 h 72"/>
                <a:gd name="T10" fmla="*/ 42 w 48"/>
                <a:gd name="T11" fmla="*/ 0 h 72"/>
                <a:gd name="T12" fmla="*/ 48 w 48"/>
                <a:gd name="T13" fmla="*/ 6 h 72"/>
                <a:gd name="T14" fmla="*/ 48 w 48"/>
                <a:gd name="T15" fmla="*/ 66 h 72"/>
                <a:gd name="T16" fmla="*/ 42 w 48"/>
                <a:gd name="T17" fmla="*/ 72 h 72"/>
                <a:gd name="T18" fmla="*/ 12 w 48"/>
                <a:gd name="T19" fmla="*/ 60 h 72"/>
                <a:gd name="T20" fmla="*/ 36 w 48"/>
                <a:gd name="T21" fmla="*/ 60 h 72"/>
                <a:gd name="T22" fmla="*/ 36 w 48"/>
                <a:gd name="T23" fmla="*/ 12 h 72"/>
                <a:gd name="T24" fmla="*/ 12 w 48"/>
                <a:gd name="T25" fmla="*/ 12 h 72"/>
                <a:gd name="T26" fmla="*/ 12 w 48"/>
                <a:gd name="T27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72">
                  <a:moveTo>
                    <a:pt x="42" y="72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2" y="72"/>
                    <a:pt x="0" y="70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70"/>
                    <a:pt x="45" y="72"/>
                    <a:pt x="42" y="72"/>
                  </a:cubicBezTo>
                  <a:close/>
                  <a:moveTo>
                    <a:pt x="12" y="60"/>
                  </a:moveTo>
                  <a:cubicBezTo>
                    <a:pt x="36" y="60"/>
                    <a:pt x="36" y="60"/>
                    <a:pt x="36" y="6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63"/>
            <p:cNvSpPr>
              <a:spLocks noEditPoints="1"/>
            </p:cNvSpPr>
            <p:nvPr/>
          </p:nvSpPr>
          <p:spPr bwMode="auto">
            <a:xfrm>
              <a:off x="6850" y="826"/>
              <a:ext cx="71" cy="190"/>
            </a:xfrm>
            <a:custGeom>
              <a:avLst/>
              <a:gdLst>
                <a:gd name="T0" fmla="*/ 42 w 48"/>
                <a:gd name="T1" fmla="*/ 132 h 132"/>
                <a:gd name="T2" fmla="*/ 6 w 48"/>
                <a:gd name="T3" fmla="*/ 132 h 132"/>
                <a:gd name="T4" fmla="*/ 0 w 48"/>
                <a:gd name="T5" fmla="*/ 126 h 132"/>
                <a:gd name="T6" fmla="*/ 0 w 48"/>
                <a:gd name="T7" fmla="*/ 6 h 132"/>
                <a:gd name="T8" fmla="*/ 6 w 48"/>
                <a:gd name="T9" fmla="*/ 0 h 132"/>
                <a:gd name="T10" fmla="*/ 42 w 48"/>
                <a:gd name="T11" fmla="*/ 0 h 132"/>
                <a:gd name="T12" fmla="*/ 48 w 48"/>
                <a:gd name="T13" fmla="*/ 6 h 132"/>
                <a:gd name="T14" fmla="*/ 48 w 48"/>
                <a:gd name="T15" fmla="*/ 126 h 132"/>
                <a:gd name="T16" fmla="*/ 42 w 48"/>
                <a:gd name="T17" fmla="*/ 132 h 132"/>
                <a:gd name="T18" fmla="*/ 12 w 48"/>
                <a:gd name="T19" fmla="*/ 120 h 132"/>
                <a:gd name="T20" fmla="*/ 36 w 48"/>
                <a:gd name="T21" fmla="*/ 120 h 132"/>
                <a:gd name="T22" fmla="*/ 36 w 48"/>
                <a:gd name="T23" fmla="*/ 12 h 132"/>
                <a:gd name="T24" fmla="*/ 12 w 48"/>
                <a:gd name="T25" fmla="*/ 12 h 132"/>
                <a:gd name="T26" fmla="*/ 12 w 48"/>
                <a:gd name="T27" fmla="*/ 12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32">
                  <a:moveTo>
                    <a:pt x="42" y="132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2" y="132"/>
                    <a:pt x="0" y="130"/>
                    <a:pt x="0" y="12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26"/>
                    <a:pt x="48" y="126"/>
                    <a:pt x="48" y="126"/>
                  </a:cubicBezTo>
                  <a:cubicBezTo>
                    <a:pt x="48" y="130"/>
                    <a:pt x="45" y="132"/>
                    <a:pt x="42" y="132"/>
                  </a:cubicBezTo>
                  <a:close/>
                  <a:moveTo>
                    <a:pt x="12" y="120"/>
                  </a:moveTo>
                  <a:cubicBezTo>
                    <a:pt x="36" y="120"/>
                    <a:pt x="36" y="120"/>
                    <a:pt x="36" y="12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64"/>
            <p:cNvSpPr>
              <a:spLocks noEditPoints="1"/>
            </p:cNvSpPr>
            <p:nvPr/>
          </p:nvSpPr>
          <p:spPr bwMode="auto">
            <a:xfrm>
              <a:off x="6957" y="860"/>
              <a:ext cx="71" cy="156"/>
            </a:xfrm>
            <a:custGeom>
              <a:avLst/>
              <a:gdLst>
                <a:gd name="T0" fmla="*/ 42 w 48"/>
                <a:gd name="T1" fmla="*/ 108 h 108"/>
                <a:gd name="T2" fmla="*/ 6 w 48"/>
                <a:gd name="T3" fmla="*/ 108 h 108"/>
                <a:gd name="T4" fmla="*/ 0 w 48"/>
                <a:gd name="T5" fmla="*/ 102 h 108"/>
                <a:gd name="T6" fmla="*/ 0 w 48"/>
                <a:gd name="T7" fmla="*/ 6 h 108"/>
                <a:gd name="T8" fmla="*/ 6 w 48"/>
                <a:gd name="T9" fmla="*/ 0 h 108"/>
                <a:gd name="T10" fmla="*/ 42 w 48"/>
                <a:gd name="T11" fmla="*/ 0 h 108"/>
                <a:gd name="T12" fmla="*/ 48 w 48"/>
                <a:gd name="T13" fmla="*/ 6 h 108"/>
                <a:gd name="T14" fmla="*/ 48 w 48"/>
                <a:gd name="T15" fmla="*/ 102 h 108"/>
                <a:gd name="T16" fmla="*/ 42 w 48"/>
                <a:gd name="T17" fmla="*/ 108 h 108"/>
                <a:gd name="T18" fmla="*/ 12 w 48"/>
                <a:gd name="T19" fmla="*/ 96 h 108"/>
                <a:gd name="T20" fmla="*/ 36 w 48"/>
                <a:gd name="T21" fmla="*/ 96 h 108"/>
                <a:gd name="T22" fmla="*/ 36 w 48"/>
                <a:gd name="T23" fmla="*/ 12 h 108"/>
                <a:gd name="T24" fmla="*/ 12 w 48"/>
                <a:gd name="T25" fmla="*/ 12 h 108"/>
                <a:gd name="T26" fmla="*/ 12 w 48"/>
                <a:gd name="T27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08">
                  <a:moveTo>
                    <a:pt x="42" y="108"/>
                  </a:moveTo>
                  <a:cubicBezTo>
                    <a:pt x="6" y="108"/>
                    <a:pt x="6" y="108"/>
                    <a:pt x="6" y="108"/>
                  </a:cubicBezTo>
                  <a:cubicBezTo>
                    <a:pt x="2" y="108"/>
                    <a:pt x="0" y="106"/>
                    <a:pt x="0" y="10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8" y="106"/>
                    <a:pt x="45" y="108"/>
                    <a:pt x="42" y="108"/>
                  </a:cubicBezTo>
                  <a:close/>
                  <a:moveTo>
                    <a:pt x="12" y="96"/>
                  </a:moveTo>
                  <a:cubicBezTo>
                    <a:pt x="36" y="96"/>
                    <a:pt x="36" y="96"/>
                    <a:pt x="36" y="9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65"/>
            <p:cNvSpPr>
              <a:spLocks noEditPoints="1"/>
            </p:cNvSpPr>
            <p:nvPr/>
          </p:nvSpPr>
          <p:spPr bwMode="auto">
            <a:xfrm>
              <a:off x="7063" y="739"/>
              <a:ext cx="71" cy="277"/>
            </a:xfrm>
            <a:custGeom>
              <a:avLst/>
              <a:gdLst>
                <a:gd name="T0" fmla="*/ 42 w 48"/>
                <a:gd name="T1" fmla="*/ 192 h 192"/>
                <a:gd name="T2" fmla="*/ 6 w 48"/>
                <a:gd name="T3" fmla="*/ 192 h 192"/>
                <a:gd name="T4" fmla="*/ 0 w 48"/>
                <a:gd name="T5" fmla="*/ 186 h 192"/>
                <a:gd name="T6" fmla="*/ 0 w 48"/>
                <a:gd name="T7" fmla="*/ 6 h 192"/>
                <a:gd name="T8" fmla="*/ 6 w 48"/>
                <a:gd name="T9" fmla="*/ 0 h 192"/>
                <a:gd name="T10" fmla="*/ 42 w 48"/>
                <a:gd name="T11" fmla="*/ 0 h 192"/>
                <a:gd name="T12" fmla="*/ 48 w 48"/>
                <a:gd name="T13" fmla="*/ 6 h 192"/>
                <a:gd name="T14" fmla="*/ 48 w 48"/>
                <a:gd name="T15" fmla="*/ 186 h 192"/>
                <a:gd name="T16" fmla="*/ 42 w 48"/>
                <a:gd name="T17" fmla="*/ 192 h 192"/>
                <a:gd name="T18" fmla="*/ 12 w 48"/>
                <a:gd name="T19" fmla="*/ 180 h 192"/>
                <a:gd name="T20" fmla="*/ 36 w 48"/>
                <a:gd name="T21" fmla="*/ 180 h 192"/>
                <a:gd name="T22" fmla="*/ 36 w 48"/>
                <a:gd name="T23" fmla="*/ 12 h 192"/>
                <a:gd name="T24" fmla="*/ 12 w 48"/>
                <a:gd name="T25" fmla="*/ 12 h 192"/>
                <a:gd name="T26" fmla="*/ 12 w 48"/>
                <a:gd name="T27" fmla="*/ 18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92">
                  <a:moveTo>
                    <a:pt x="42" y="192"/>
                  </a:moveTo>
                  <a:cubicBezTo>
                    <a:pt x="6" y="192"/>
                    <a:pt x="6" y="192"/>
                    <a:pt x="6" y="192"/>
                  </a:cubicBezTo>
                  <a:cubicBezTo>
                    <a:pt x="2" y="192"/>
                    <a:pt x="0" y="190"/>
                    <a:pt x="0" y="18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8" y="190"/>
                    <a:pt x="45" y="192"/>
                    <a:pt x="42" y="192"/>
                  </a:cubicBezTo>
                  <a:close/>
                  <a:moveTo>
                    <a:pt x="12" y="180"/>
                  </a:moveTo>
                  <a:cubicBezTo>
                    <a:pt x="36" y="180"/>
                    <a:pt x="36" y="180"/>
                    <a:pt x="36" y="18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66"/>
            <p:cNvSpPr>
              <a:spLocks noEditPoints="1"/>
            </p:cNvSpPr>
            <p:nvPr/>
          </p:nvSpPr>
          <p:spPr bwMode="auto">
            <a:xfrm>
              <a:off x="6753" y="774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67"/>
            <p:cNvSpPr>
              <a:spLocks noEditPoints="1"/>
            </p:cNvSpPr>
            <p:nvPr/>
          </p:nvSpPr>
          <p:spPr bwMode="auto">
            <a:xfrm>
              <a:off x="6859" y="687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68"/>
            <p:cNvSpPr>
              <a:spLocks noEditPoints="1"/>
            </p:cNvSpPr>
            <p:nvPr/>
          </p:nvSpPr>
          <p:spPr bwMode="auto">
            <a:xfrm>
              <a:off x="6966" y="722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69"/>
            <p:cNvSpPr>
              <a:spLocks noEditPoints="1"/>
            </p:cNvSpPr>
            <p:nvPr/>
          </p:nvSpPr>
          <p:spPr bwMode="auto">
            <a:xfrm>
              <a:off x="7072" y="600"/>
              <a:ext cx="54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70"/>
            <p:cNvSpPr>
              <a:spLocks/>
            </p:cNvSpPr>
            <p:nvPr/>
          </p:nvSpPr>
          <p:spPr bwMode="auto">
            <a:xfrm>
              <a:off x="6782" y="714"/>
              <a:ext cx="99" cy="84"/>
            </a:xfrm>
            <a:custGeom>
              <a:avLst/>
              <a:gdLst>
                <a:gd name="T0" fmla="*/ 7 w 67"/>
                <a:gd name="T1" fmla="*/ 58 h 58"/>
                <a:gd name="T2" fmla="*/ 2 w 67"/>
                <a:gd name="T3" fmla="*/ 56 h 58"/>
                <a:gd name="T4" fmla="*/ 3 w 67"/>
                <a:gd name="T5" fmla="*/ 47 h 58"/>
                <a:gd name="T6" fmla="*/ 57 w 67"/>
                <a:gd name="T7" fmla="*/ 3 h 58"/>
                <a:gd name="T8" fmla="*/ 65 w 67"/>
                <a:gd name="T9" fmla="*/ 3 h 58"/>
                <a:gd name="T10" fmla="*/ 64 w 67"/>
                <a:gd name="T11" fmla="*/ 12 h 58"/>
                <a:gd name="T12" fmla="*/ 11 w 67"/>
                <a:gd name="T13" fmla="*/ 56 h 58"/>
                <a:gd name="T14" fmla="*/ 7 w 67"/>
                <a:gd name="T1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58">
                  <a:moveTo>
                    <a:pt x="7" y="58"/>
                  </a:moveTo>
                  <a:cubicBezTo>
                    <a:pt x="5" y="58"/>
                    <a:pt x="3" y="57"/>
                    <a:pt x="2" y="56"/>
                  </a:cubicBezTo>
                  <a:cubicBezTo>
                    <a:pt x="0" y="53"/>
                    <a:pt x="0" y="49"/>
                    <a:pt x="3" y="47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9" y="0"/>
                    <a:pt x="63" y="1"/>
                    <a:pt x="65" y="3"/>
                  </a:cubicBezTo>
                  <a:cubicBezTo>
                    <a:pt x="67" y="6"/>
                    <a:pt x="67" y="10"/>
                    <a:pt x="64" y="12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7"/>
                    <a:pt x="8" y="58"/>
                    <a:pt x="7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71"/>
            <p:cNvSpPr>
              <a:spLocks/>
            </p:cNvSpPr>
            <p:nvPr/>
          </p:nvSpPr>
          <p:spPr bwMode="auto">
            <a:xfrm>
              <a:off x="6892" y="708"/>
              <a:ext cx="93" cy="44"/>
            </a:xfrm>
            <a:custGeom>
              <a:avLst/>
              <a:gdLst>
                <a:gd name="T0" fmla="*/ 57 w 63"/>
                <a:gd name="T1" fmla="*/ 30 h 30"/>
                <a:gd name="T2" fmla="*/ 55 w 63"/>
                <a:gd name="T3" fmla="*/ 29 h 30"/>
                <a:gd name="T4" fmla="*/ 5 w 63"/>
                <a:gd name="T5" fmla="*/ 13 h 30"/>
                <a:gd name="T6" fmla="*/ 1 w 63"/>
                <a:gd name="T7" fmla="*/ 5 h 30"/>
                <a:gd name="T8" fmla="*/ 9 w 63"/>
                <a:gd name="T9" fmla="*/ 2 h 30"/>
                <a:gd name="T10" fmla="*/ 58 w 63"/>
                <a:gd name="T11" fmla="*/ 18 h 30"/>
                <a:gd name="T12" fmla="*/ 62 w 63"/>
                <a:gd name="T13" fmla="*/ 26 h 30"/>
                <a:gd name="T14" fmla="*/ 57 w 63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30">
                  <a:moveTo>
                    <a:pt x="57" y="30"/>
                  </a:moveTo>
                  <a:cubicBezTo>
                    <a:pt x="56" y="30"/>
                    <a:pt x="55" y="30"/>
                    <a:pt x="55" y="29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6" y="0"/>
                    <a:pt x="9" y="2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2" y="19"/>
                    <a:pt x="63" y="23"/>
                    <a:pt x="62" y="26"/>
                  </a:cubicBezTo>
                  <a:cubicBezTo>
                    <a:pt x="61" y="28"/>
                    <a:pt x="59" y="30"/>
                    <a:pt x="5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72"/>
            <p:cNvSpPr>
              <a:spLocks/>
            </p:cNvSpPr>
            <p:nvPr/>
          </p:nvSpPr>
          <p:spPr bwMode="auto">
            <a:xfrm>
              <a:off x="6994" y="630"/>
              <a:ext cx="103" cy="113"/>
            </a:xfrm>
            <a:custGeom>
              <a:avLst/>
              <a:gdLst>
                <a:gd name="T0" fmla="*/ 6 w 70"/>
                <a:gd name="T1" fmla="*/ 78 h 78"/>
                <a:gd name="T2" fmla="*/ 3 w 70"/>
                <a:gd name="T3" fmla="*/ 77 h 78"/>
                <a:gd name="T4" fmla="*/ 2 w 70"/>
                <a:gd name="T5" fmla="*/ 68 h 78"/>
                <a:gd name="T6" fmla="*/ 58 w 70"/>
                <a:gd name="T7" fmla="*/ 3 h 78"/>
                <a:gd name="T8" fmla="*/ 67 w 70"/>
                <a:gd name="T9" fmla="*/ 2 h 78"/>
                <a:gd name="T10" fmla="*/ 67 w 70"/>
                <a:gd name="T11" fmla="*/ 10 h 78"/>
                <a:gd name="T12" fmla="*/ 11 w 70"/>
                <a:gd name="T13" fmla="*/ 76 h 78"/>
                <a:gd name="T14" fmla="*/ 6 w 70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78">
                  <a:moveTo>
                    <a:pt x="6" y="78"/>
                  </a:moveTo>
                  <a:cubicBezTo>
                    <a:pt x="5" y="78"/>
                    <a:pt x="4" y="78"/>
                    <a:pt x="3" y="77"/>
                  </a:cubicBezTo>
                  <a:cubicBezTo>
                    <a:pt x="0" y="75"/>
                    <a:pt x="0" y="71"/>
                    <a:pt x="2" y="68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60" y="0"/>
                    <a:pt x="64" y="0"/>
                    <a:pt x="67" y="2"/>
                  </a:cubicBezTo>
                  <a:cubicBezTo>
                    <a:pt x="69" y="4"/>
                    <a:pt x="70" y="8"/>
                    <a:pt x="67" y="10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8"/>
                    <a:pt x="8" y="78"/>
                    <a:pt x="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00DF4-015F-4E29-8EF6-A57435A6D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3603" y="441992"/>
            <a:ext cx="5325806" cy="5451397"/>
          </a:xfrm>
        </p:spPr>
        <p:txBody>
          <a:bodyPr>
            <a:normAutofit/>
          </a:bodyPr>
          <a:lstStyle/>
          <a:p>
            <a:r>
              <a:rPr lang="bg-BG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Темата за социалните предприятия към организации за социална работа е все по- обсъждана и значима за съвременното общество.</a:t>
            </a:r>
          </a:p>
          <a:p>
            <a:endParaRPr lang="bg-BG" sz="24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-BG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Във време, когато пазарът на труда е все по- капризен и отсяващ, на заден план остават хората с вродени заболявания, инвалидите, нискообразованите. </a:t>
            </a:r>
            <a:endParaRPr lang="bg-BG" sz="2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41" name="Picture 40" descr="Shape, icon, arrow&#10;&#10;Description automatically generated">
            <a:extLst>
              <a:ext uri="{FF2B5EF4-FFF2-40B4-BE49-F238E27FC236}">
                <a16:creationId xmlns:a16="http://schemas.microsoft.com/office/drawing/2014/main" id="{75EEFD24-9FD0-4BAF-9E3F-ED6323CBF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64487"/>
            <a:ext cx="4231536" cy="408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30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2BA9C-9168-463C-8441-A8EB9AF6A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3" y="2647728"/>
            <a:ext cx="3296126" cy="1722419"/>
          </a:xfrm>
        </p:spPr>
        <p:txBody>
          <a:bodyPr/>
          <a:lstStyle/>
          <a:p>
            <a:pPr algn="ctr"/>
            <a:r>
              <a:rPr lang="bg-BG" dirty="0"/>
              <a:t>Обект и предмет на </a:t>
            </a:r>
            <a:r>
              <a:rPr lang="bg-BG" dirty="0" err="1"/>
              <a:t>десертационния</a:t>
            </a:r>
            <a:r>
              <a:rPr lang="bg-BG" dirty="0"/>
              <a:t> труд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40FFC-35F2-41E5-A394-26AE18916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714" y="636104"/>
            <a:ext cx="7205206" cy="5201941"/>
          </a:xfrm>
        </p:spPr>
        <p:txBody>
          <a:bodyPr/>
          <a:lstStyle/>
          <a:p>
            <a:pPr marL="800100" marR="0" lvl="1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bg-BG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Обект: </a:t>
            </a:r>
            <a:r>
              <a:rPr lang="bg-BG" sz="2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социалните предприятия към организации за социална работа</a:t>
            </a:r>
          </a:p>
          <a:p>
            <a:pPr marL="457200" marR="0" lvl="1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bg-BG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bg-BG" sz="2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bg-BG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bg-BG" sz="2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bg-BG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bg-BG" sz="2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bg-BG" sz="2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g-BG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Предмет</a:t>
            </a:r>
            <a:r>
              <a:rPr lang="bg-BG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bg-BG" sz="2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създаването и управлението на социални предприятия към организации за социална работа.</a:t>
            </a:r>
            <a:endParaRPr lang="bg-BG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90A76D7-B991-457C-8AA6-CD3BC19EE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714" y="1767229"/>
            <a:ext cx="7845286" cy="209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45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0A7C9-0C04-40AB-A0A0-7AB11A6E7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" y="1457740"/>
            <a:ext cx="4055165" cy="2912408"/>
          </a:xfrm>
        </p:spPr>
        <p:txBody>
          <a:bodyPr>
            <a:normAutofit/>
          </a:bodyPr>
          <a:lstStyle/>
          <a:p>
            <a:pPr algn="ctr"/>
            <a:r>
              <a:rPr lang="bg-BG" sz="2800" dirty="0"/>
              <a:t>ЦЕЛ НА ДИСЕРТАЦИОННИЯ ТРУД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28604-52AE-4E7F-8016-DD9EDBB15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0598" y="570229"/>
            <a:ext cx="6650991" cy="2451267"/>
          </a:xfrm>
        </p:spPr>
        <p:txBody>
          <a:bodyPr/>
          <a:lstStyle/>
          <a:p>
            <a:pPr algn="ctr"/>
            <a:r>
              <a:rPr lang="bg-BG" sz="2400" b="1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Целта</a:t>
            </a:r>
            <a:r>
              <a:rPr lang="bg-BG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 изработване на програма за създаване и управление на социални предприятия към организации за социална работа, която да се разпространява и да се внедрява в практиката.</a:t>
            </a:r>
            <a:endParaRPr lang="bg-BG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pic>
        <p:nvPicPr>
          <p:cNvPr id="5" name="Picture 4" descr="Diagram, text, schematic&#10;&#10;Description automatically generated">
            <a:extLst>
              <a:ext uri="{FF2B5EF4-FFF2-40B4-BE49-F238E27FC236}">
                <a16:creationId xmlns:a16="http://schemas.microsoft.com/office/drawing/2014/main" id="{E60BBEC3-06CF-4C84-B7C7-89E30F38E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598" y="2546251"/>
            <a:ext cx="7622375" cy="414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50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00A26-D357-47EB-B827-37650BAEA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2" y="2001078"/>
            <a:ext cx="3750365" cy="2369069"/>
          </a:xfrm>
        </p:spPr>
        <p:txBody>
          <a:bodyPr>
            <a:normAutofit/>
          </a:bodyPr>
          <a:lstStyle/>
          <a:p>
            <a:pPr algn="ctr"/>
            <a:r>
              <a:rPr lang="bg-BG" dirty="0"/>
              <a:t>Изследователска хипотеза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1C9F2-F82B-4033-84EE-9F388C839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918" y="596348"/>
            <a:ext cx="7845082" cy="580445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2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Хипотеза</a:t>
            </a:r>
            <a:r>
              <a:rPr lang="ru-RU" sz="22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bg-BG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bg-BG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Предполагаме, че няма еднотипен модел за създаване и управление на социални предприятия към организациите за социална работа</a:t>
            </a:r>
            <a:r>
              <a:rPr lang="ru-RU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bg-B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bg-B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bg-BG" sz="2200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g-BG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Хипотеза 2 </a:t>
            </a:r>
            <a:r>
              <a:rPr lang="bg-BG" sz="22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bg-BG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Приложимостта на </a:t>
            </a:r>
            <a:r>
              <a:rPr lang="bg-BG" sz="2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създадената програма ще бъде оценена положително от практикуващи и експерти в сферата.</a:t>
            </a:r>
          </a:p>
          <a:p>
            <a:endParaRPr lang="bg-BG" dirty="0"/>
          </a:p>
        </p:txBody>
      </p:sp>
      <p:pic>
        <p:nvPicPr>
          <p:cNvPr id="5" name="Picture 4" descr="A picture containing diagram, timeline&#10;&#10;Description automatically generated">
            <a:extLst>
              <a:ext uri="{FF2B5EF4-FFF2-40B4-BE49-F238E27FC236}">
                <a16:creationId xmlns:a16="http://schemas.microsoft.com/office/drawing/2014/main" id="{94005133-BD6C-4276-8FB7-645FDCCB5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918" y="2226365"/>
            <a:ext cx="7845082" cy="203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02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A5F3C75-4CE6-42E2-B30D-7335802C0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>
                <a:latin typeface="+mj-lt"/>
                <a:ea typeface="+mj-ea"/>
                <a:cs typeface="+mj-cs"/>
              </a:rPr>
              <a:t>Изследователски задачи</a:t>
            </a: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66119C91-79C9-4CF8-8DDE-790251A9C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6805"/>
            <a:ext cx="5600607" cy="4676517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F44A72-E799-468E-BF71-310DCDDD0F77}"/>
              </a:ext>
            </a:extLst>
          </p:cNvPr>
          <p:cNvSpPr txBox="1"/>
          <p:nvPr/>
        </p:nvSpPr>
        <p:spPr>
          <a:xfrm>
            <a:off x="5500468" y="590843"/>
            <a:ext cx="6217919" cy="62671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bg-BG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 (Body)"/>
              </a:rPr>
              <a:t>Задачи за теоретичната част</a:t>
            </a: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Corbel (Body)"/>
            </a:endParaRPr>
          </a:p>
          <a:p>
            <a:pPr marL="342900" marR="0" lvl="0" indent="-3429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 (Body)"/>
              </a:rPr>
              <a:t>Изясняване на основните понятия.</a:t>
            </a:r>
          </a:p>
          <a:p>
            <a:pPr marL="342900" marR="0" lvl="0" indent="-3429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 (Body)"/>
              </a:rPr>
              <a:t>Анализ на нормативни документи в сферата на социалното предприемачество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 (Body)"/>
              </a:rPr>
              <a:t> </a:t>
            </a:r>
            <a:r>
              <a:rPr 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 (Body)"/>
              </a:rPr>
              <a:t>– </a:t>
            </a:r>
            <a:r>
              <a:rPr lang="bg-BG" sz="2200" dirty="0">
                <a:latin typeface="Corbel (Body)"/>
              </a:rPr>
              <a:t>национални и международни</a:t>
            </a:r>
          </a:p>
          <a:p>
            <a:pPr marL="342900" marR="0" lvl="0" indent="-3429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 (Body)"/>
              </a:rPr>
              <a:t>Анализ на публикации по темата за социалното предприемачество.</a:t>
            </a:r>
          </a:p>
          <a:p>
            <a:pPr marL="342900" marR="0" lvl="0" indent="-3429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 (Body)"/>
              </a:rPr>
              <a:t>Проучване на </a:t>
            </a:r>
            <a:r>
              <a:rPr lang="bg-BG" sz="2200" dirty="0">
                <a:latin typeface="Corbel (Body)"/>
              </a:rPr>
              <a:t>добри</a:t>
            </a:r>
            <a:r>
              <a:rPr 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 (Body)"/>
              </a:rPr>
              <a:t> практики в България и чужбина.</a:t>
            </a:r>
          </a:p>
          <a:p>
            <a:pPr marL="342900" marR="0" lvl="0" indent="-3429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bg-BG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 (Body)"/>
              </a:rPr>
              <a:t>Задачи за емпиричната част </a:t>
            </a:r>
          </a:p>
          <a:p>
            <a:pPr marL="342900" marR="0" lvl="0" indent="-3429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 (Body)"/>
              </a:rPr>
              <a:t>Проучване на актуалното състояние в сферата на социалното предприемачество от гледна точка на експерти, ръководители, служители и потребители </a:t>
            </a:r>
            <a:r>
              <a:rPr lang="bg-BG" sz="2200" dirty="0">
                <a:latin typeface="Corbel (Body)"/>
              </a:rPr>
              <a:t>в организации за социалната работа </a:t>
            </a:r>
          </a:p>
          <a:p>
            <a:pPr marL="342900" marR="0" lvl="0" indent="-3429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 (Body)"/>
              </a:rPr>
              <a:t>Изготвяне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 (Body)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 (Body)"/>
              </a:rPr>
              <a:t>на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 (Body)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 (Body)"/>
              </a:rPr>
              <a:t>Програма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 (Body)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 (Body)"/>
              </a:rPr>
              <a:t>за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 (Body)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 (Body)"/>
              </a:rPr>
              <a:t>създаване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 (Body)"/>
              </a:rPr>
              <a:t>  и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 (Body)"/>
              </a:rPr>
              <a:t>управление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 (Body)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 (Body)"/>
              </a:rPr>
              <a:t>на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 (Body)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 (Body)"/>
              </a:rPr>
              <a:t>социални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 (Body)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 (Body)"/>
              </a:rPr>
              <a:t>предприятия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 (Body)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 (Body)"/>
              </a:rPr>
              <a:t>към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 (Body)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 (Body)"/>
              </a:rPr>
              <a:t>организации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 (Body)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 (Body)"/>
              </a:rPr>
              <a:t>за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 (Body)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 (Body)"/>
              </a:rPr>
              <a:t>социална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 (Body)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 (Body)"/>
              </a:rPr>
              <a:t>работа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 (Bod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2850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18375" y="662608"/>
            <a:ext cx="7085936" cy="547646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bg-BG" sz="2400" dirty="0"/>
              <a:t>ПЪРВА ГЛАВА.</a:t>
            </a:r>
          </a:p>
          <a:p>
            <a:pPr algn="just"/>
            <a:r>
              <a:rPr lang="bg-BG" sz="2400" b="1" dirty="0"/>
              <a:t>Представят се същността, концептуализацията и съдържателните елементи.</a:t>
            </a:r>
          </a:p>
          <a:p>
            <a:pPr algn="just"/>
            <a:r>
              <a:rPr lang="bg-BG" sz="2400" b="1" dirty="0"/>
              <a:t>Извеждат се основните специфики на социалните предприятия, като се акцентира върху тези, създадени към организации за социална работа.</a:t>
            </a:r>
          </a:p>
          <a:p>
            <a:pPr algn="just"/>
            <a:r>
              <a:rPr lang="bg-BG" sz="2400" b="1" dirty="0"/>
              <a:t>Подробно се очертават спецификите на социалните предприятия- регламентиране и финансиране.</a:t>
            </a:r>
          </a:p>
          <a:p>
            <a:pPr algn="just"/>
            <a:r>
              <a:rPr lang="bg-BG" sz="2400" b="1" dirty="0"/>
              <a:t>Обръща се внимание на социалния ефект на социалните предприятия.</a:t>
            </a:r>
          </a:p>
          <a:p>
            <a:pPr algn="just"/>
            <a:r>
              <a:rPr lang="bg-BG" sz="2400" b="1" dirty="0"/>
              <a:t>Извеждат се целевите групи, подходящи за привличане в работата на социално предприятие към организация за социална работа.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3339" y="1696278"/>
            <a:ext cx="3453818" cy="2673869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bg-BG" dirty="0"/>
              <a:t>Структура</a:t>
            </a:r>
            <a:br>
              <a:rPr lang="bg-BG" dirty="0"/>
            </a:br>
            <a:r>
              <a:rPr lang="bg-BG" dirty="0"/>
              <a:t> и </a:t>
            </a:r>
            <a:br>
              <a:rPr lang="bg-BG" dirty="0"/>
            </a:br>
            <a:r>
              <a:rPr lang="bg-BG" dirty="0"/>
              <a:t>съдържание</a:t>
            </a:r>
            <a:endParaRPr lang="en-US" dirty="0"/>
          </a:p>
        </p:txBody>
      </p:sp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E8A5D717-B4B3-453B-A459-9790E137F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98" y="662608"/>
            <a:ext cx="3675036" cy="194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65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7FFE7-CC96-41AB-B1F6-9C13C35A3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696" y="543339"/>
            <a:ext cx="7284719" cy="577794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bg-BG" sz="2200" dirty="0"/>
              <a:t>ПЪРВА ГЛАВА.</a:t>
            </a:r>
            <a:endParaRPr lang="bg-BG" sz="2200" b="1" dirty="0"/>
          </a:p>
          <a:p>
            <a:pPr algn="just"/>
            <a:r>
              <a:rPr lang="bg-BG" sz="2200" b="1" dirty="0">
                <a:solidFill>
                  <a:schemeClr val="tx1"/>
                </a:solidFill>
              </a:rPr>
              <a:t>Изясняване на основните понятия  - </a:t>
            </a:r>
            <a:r>
              <a:rPr lang="bg-BG" sz="2200" b="1" dirty="0">
                <a:solidFill>
                  <a:schemeClr val="tx1"/>
                </a:solidFill>
                <a:latin typeface="Corbel (Body)"/>
              </a:rPr>
              <a:t>социална икономика, социално предприемачество, социално предприятие.</a:t>
            </a:r>
            <a:endParaRPr lang="bg-BG" sz="2200" b="1" dirty="0">
              <a:solidFill>
                <a:schemeClr val="tx1"/>
              </a:solidFill>
            </a:endParaRPr>
          </a:p>
          <a:p>
            <a:pPr algn="just"/>
            <a:r>
              <a:rPr lang="bg-BG" sz="2200" b="1" dirty="0">
                <a:solidFill>
                  <a:schemeClr val="tx1"/>
                </a:solidFill>
              </a:rPr>
              <a:t>Анализ на нормативната уредба у нас и в други страни относно социалното предприемачество. Сравнителен анализ.  </a:t>
            </a:r>
          </a:p>
          <a:p>
            <a:pPr algn="just"/>
            <a:r>
              <a:rPr lang="bg-BG" sz="2200" b="1" dirty="0">
                <a:solidFill>
                  <a:schemeClr val="tx1"/>
                </a:solidFill>
              </a:rPr>
              <a:t>Проучване на добри примери за социално предприемачество у нас и в чужбина:</a:t>
            </a:r>
          </a:p>
          <a:p>
            <a:pPr marL="0" indent="0" algn="just">
              <a:buNone/>
            </a:pPr>
            <a:r>
              <a:rPr lang="bg-BG" sz="2200" b="1" dirty="0">
                <a:solidFill>
                  <a:schemeClr val="tx1"/>
                </a:solidFill>
              </a:rPr>
              <a:t>       - иновативност</a:t>
            </a:r>
          </a:p>
          <a:p>
            <a:pPr marL="0" indent="0" algn="just">
              <a:buNone/>
            </a:pPr>
            <a:r>
              <a:rPr lang="bg-BG" sz="2200" b="1" dirty="0">
                <a:solidFill>
                  <a:schemeClr val="tx1"/>
                </a:solidFill>
              </a:rPr>
              <a:t>       - устойчивост</a:t>
            </a:r>
          </a:p>
          <a:p>
            <a:pPr marL="0" indent="0" algn="just">
              <a:buNone/>
            </a:pPr>
            <a:r>
              <a:rPr lang="bg-BG" sz="2200" b="1" dirty="0">
                <a:solidFill>
                  <a:schemeClr val="tx1"/>
                </a:solidFill>
              </a:rPr>
              <a:t>       - резултати от работата</a:t>
            </a:r>
          </a:p>
          <a:p>
            <a:r>
              <a:rPr lang="bg-BG" sz="2200" b="1" dirty="0">
                <a:solidFill>
                  <a:schemeClr val="tx1"/>
                </a:solidFill>
              </a:rPr>
              <a:t>На база на изведените примери за социални предприятия у нас и в чужбина се очертаят предизвикателствата, които те срещат в работата си.</a:t>
            </a:r>
          </a:p>
          <a:p>
            <a:r>
              <a:rPr lang="bg-BG" sz="2200" b="1" dirty="0">
                <a:solidFill>
                  <a:schemeClr val="tx1"/>
                </a:solidFill>
              </a:rPr>
              <a:t>Обобщаване на ползите за целевите групи и за обществото от работата на социалните предприятия</a:t>
            </a:r>
            <a:r>
              <a:rPr lang="bg-BG" sz="2200" b="1" dirty="0"/>
              <a:t>.</a:t>
            </a:r>
          </a:p>
        </p:txBody>
      </p:sp>
      <p:pic>
        <p:nvPicPr>
          <p:cNvPr id="14" name="Picture 13" descr="A picture containing food&#10;&#10;Description automatically generated">
            <a:extLst>
              <a:ext uri="{FF2B5EF4-FFF2-40B4-BE49-F238E27FC236}">
                <a16:creationId xmlns:a16="http://schemas.microsoft.com/office/drawing/2014/main" id="{1396A721-F32C-4142-AE5E-D800D9B22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98" y="662608"/>
            <a:ext cx="3675036" cy="1948070"/>
          </a:xfrm>
          <a:prstGeom prst="rect">
            <a:avLst/>
          </a:prstGeom>
        </p:spPr>
      </p:pic>
      <p:sp>
        <p:nvSpPr>
          <p:cNvPr id="17" name="Title 3">
            <a:extLst>
              <a:ext uri="{FF2B5EF4-FFF2-40B4-BE49-F238E27FC236}">
                <a16:creationId xmlns:a16="http://schemas.microsoft.com/office/drawing/2014/main" id="{7BDF21C4-3DEB-4466-9C6A-6D66FB5330DB}"/>
              </a:ext>
            </a:extLst>
          </p:cNvPr>
          <p:cNvSpPr txBox="1">
            <a:spLocks/>
          </p:cNvSpPr>
          <p:nvPr/>
        </p:nvSpPr>
        <p:spPr>
          <a:xfrm>
            <a:off x="543339" y="1696278"/>
            <a:ext cx="3453818" cy="2673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en-US"/>
            </a:br>
            <a:r>
              <a:rPr lang="bg-BG"/>
              <a:t>Структура</a:t>
            </a:r>
            <a:br>
              <a:rPr lang="bg-BG"/>
            </a:br>
            <a:r>
              <a:rPr lang="bg-BG"/>
              <a:t> и </a:t>
            </a:r>
            <a:br>
              <a:rPr lang="bg-BG"/>
            </a:br>
            <a:r>
              <a:rPr lang="bg-BG"/>
              <a:t>съдържание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964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E14B2-5CB3-41A5-901F-DBE28C58E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191" y="633045"/>
            <a:ext cx="7500730" cy="57147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sz="2200" dirty="0">
                <a:effectLst/>
                <a:latin typeface="Corbel (Body)"/>
                <a:ea typeface="Calibri" panose="020F0502020204030204" pitchFamily="34" charset="0"/>
              </a:rPr>
              <a:t>ВТОРА ГЛАВА. </a:t>
            </a:r>
            <a:endParaRPr lang="en-US" sz="2200" dirty="0">
              <a:effectLst/>
              <a:latin typeface="Corbel (Body)"/>
              <a:ea typeface="Calibri" panose="020F0502020204030204" pitchFamily="34" charset="0"/>
            </a:endParaRPr>
          </a:p>
          <a:p>
            <a:r>
              <a:rPr lang="bg-BG" sz="2800" b="1" dirty="0">
                <a:latin typeface="Calibri" panose="020F0502020204030204" pitchFamily="34" charset="0"/>
              </a:rPr>
              <a:t>Дизайн на изследването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bg-BG" sz="2800" b="1" dirty="0">
                <a:latin typeface="Calibri" panose="020F0502020204030204" pitchFamily="34" charset="0"/>
              </a:rPr>
              <a:t>Цел- Проучване на практиката в сферата на социалното предприемачество в </a:t>
            </a:r>
            <a:r>
              <a:rPr lang="bg-BG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социалната работа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bg-BG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Методика- анкетен метод, интервю и</a:t>
            </a:r>
            <a:r>
              <a:rPr lang="bg-BG" sz="2800" b="1" dirty="0">
                <a:latin typeface="Calibri" panose="020F0502020204030204" pitchFamily="34" charset="0"/>
              </a:rPr>
              <a:t> фокус група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bg-BG" sz="2800" b="1" dirty="0">
                <a:latin typeface="Calibri" panose="020F0502020204030204" pitchFamily="34" charset="0"/>
              </a:rPr>
              <a:t>Инструментариум- въпросници за експерти, ръководители, служители и потребители.</a:t>
            </a:r>
          </a:p>
          <a:p>
            <a:r>
              <a:rPr lang="bg-BG" sz="2800" b="1" dirty="0">
                <a:latin typeface="Calibri" panose="020F0502020204030204" pitchFamily="34" charset="0"/>
              </a:rPr>
              <a:t>Анализ на резултатите</a:t>
            </a:r>
          </a:p>
          <a:p>
            <a:r>
              <a:rPr lang="bg-BG" sz="2800" b="1" dirty="0">
                <a:latin typeface="Calibri" panose="020F0502020204030204" pitchFamily="34" charset="0"/>
              </a:rPr>
              <a:t>Изводи за създаването и управлението на социалните предприятия.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F91D76B-3DC8-4294-88DE-93E6AAB9F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2637182"/>
            <a:ext cx="3617844" cy="1732965"/>
          </a:xfrm>
        </p:spPr>
        <p:txBody>
          <a:bodyPr>
            <a:normAutofit/>
          </a:bodyPr>
          <a:lstStyle/>
          <a:p>
            <a:pPr algn="ctr"/>
            <a:r>
              <a:rPr lang="bg-BG" dirty="0">
                <a:effectLst/>
                <a:ea typeface="Calibri" panose="020F0502020204030204" pitchFamily="34" charset="0"/>
              </a:rPr>
              <a:t>Емпирично изследване</a:t>
            </a:r>
            <a:endParaRPr lang="bg-BG" dirty="0"/>
          </a:p>
        </p:txBody>
      </p:sp>
      <p:pic>
        <p:nvPicPr>
          <p:cNvPr id="7" name="Picture 6" descr="A picture containing orange, sign, person, street&#10;&#10;Description automatically generated">
            <a:extLst>
              <a:ext uri="{FF2B5EF4-FFF2-40B4-BE49-F238E27FC236}">
                <a16:creationId xmlns:a16="http://schemas.microsoft.com/office/drawing/2014/main" id="{7A0D6282-6008-480B-9F9A-9A41D48AE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9" y="633046"/>
            <a:ext cx="3617844" cy="247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732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uct Summary_Win32_RS v2" id="{4A4BC7BA-E104-48CF-9F11-CBBDF04784BE}" vid="{45BAD27F-A2E8-4282-99F2-C6ED447BF4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43F881-A283-4804-BC69-C2CA14CA78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A6C788-C4FC-4FDC-8A35-3D0FEBD2EC4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F46A686-309E-4CB8-8B43-0618CA3DC8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589</Words>
  <Application>Microsoft Office PowerPoint</Application>
  <PresentationFormat>Widescreen</PresentationFormat>
  <Paragraphs>78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Corbel</vt:lpstr>
      <vt:lpstr>Corbel (Body)</vt:lpstr>
      <vt:lpstr>Courier New</vt:lpstr>
      <vt:lpstr>Gill Sans MT</vt:lpstr>
      <vt:lpstr>Wingdings</vt:lpstr>
      <vt:lpstr>Wingdings 2</vt:lpstr>
      <vt:lpstr>DividendVTI</vt:lpstr>
      <vt:lpstr>„Създаване и управление на социални предприятия към организации за социална работа ” </vt:lpstr>
      <vt:lpstr>Актуалност и значимост на темата  </vt:lpstr>
      <vt:lpstr>Обект и предмет на десертационния труд</vt:lpstr>
      <vt:lpstr>ЦЕЛ НА ДИСЕРТАЦИОННИЯ ТРУД </vt:lpstr>
      <vt:lpstr>Изследователска хипотеза</vt:lpstr>
      <vt:lpstr>Изследователски задачи</vt:lpstr>
      <vt:lpstr> Структура  и  съдържание</vt:lpstr>
      <vt:lpstr>PowerPoint Presentation</vt:lpstr>
      <vt:lpstr>Емпирично изследване</vt:lpstr>
      <vt:lpstr>Емпирично изследване</vt:lpstr>
      <vt:lpstr>Благодаря  за 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„Създаване и управление на социални предприятия към организации за социална работа ”</dc:title>
  <dc:creator>Александрина Кисьова</dc:creator>
  <cp:lastModifiedBy>Rossi Simeonova</cp:lastModifiedBy>
  <cp:revision>9</cp:revision>
  <dcterms:created xsi:type="dcterms:W3CDTF">2020-11-30T17:09:09Z</dcterms:created>
  <dcterms:modified xsi:type="dcterms:W3CDTF">2020-12-21T09:11:22Z</dcterms:modified>
</cp:coreProperties>
</file>