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62" r:id="rId4"/>
    <p:sldId id="259" r:id="rId5"/>
    <p:sldId id="276" r:id="rId6"/>
    <p:sldId id="257" r:id="rId7"/>
    <p:sldId id="277" r:id="rId8"/>
    <p:sldId id="27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.com/photo/business-123922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reeimages.com/photo/abacus-1193093" TargetMode="External"/><Relationship Id="rId5" Type="http://schemas.openxmlformats.org/officeDocument/2006/relationships/hyperlink" Target="http://www.freeimages.com/photo/conference-room-2-1486111" TargetMode="External"/><Relationship Id="rId4" Type="http://schemas.openxmlformats.org/officeDocument/2006/relationships/hyperlink" Target="http://www.freeimages.com/photo/business-building-156402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.com/photo/business-123922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reeimages.com/photo/abacus-1193093" TargetMode="External"/><Relationship Id="rId5" Type="http://schemas.openxmlformats.org/officeDocument/2006/relationships/hyperlink" Target="http://www.freeimages.com/photo/conference-room-2-1486111" TargetMode="External"/><Relationship Id="rId4" Type="http://schemas.openxmlformats.org/officeDocument/2006/relationships/hyperlink" Target="http://www.freeimages.com/photo/business-building-156402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14cc41d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ATTRIBUTIONS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http://www.freeimages.com/photo/business-1239221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FreeImages.com/Mihai Eustatiu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http://www.freeimages.com/photo/business-building-1564029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FreeImages.com/Bob Smith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http://www.freeimages.com/photo/conference-room-2-1486111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FreeImages.com/michelle ho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http://www.freeimages.com/photo/abacus-1193093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FreeImages.com/John evans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14cc41d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14cc41d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ATTRIBUTIONS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http://www.freeimages.com/photo/business-1239221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FreeImages.com/Mihai Eustatiu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http://www.freeimages.com/photo/business-building-1564029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FreeImages.com/Bob Smith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http://www.freeimages.com/photo/conference-room-2-1486111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FreeImages.com/michelle ho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http://www.freeimages.com/photo/abacus-1193093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FreeImages.com/John evans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14cc41d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05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66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33400" y="1276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33400" y="2038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1" y="81915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3575050" y="819150"/>
            <a:ext cx="5111750" cy="377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457201" y="1733550"/>
            <a:ext cx="3008313" cy="286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>
            <a:spLocks noGrp="1"/>
          </p:cNvSpPr>
          <p:nvPr>
            <p:ph type="pic" idx="2"/>
          </p:nvPr>
        </p:nvSpPr>
        <p:spPr>
          <a:xfrm>
            <a:off x="1792288" y="895349"/>
            <a:ext cx="5486400" cy="265033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 rot="5400000">
            <a:off x="2760463" y="-1331714"/>
            <a:ext cx="362307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 rot="5400000">
            <a:off x="5884663" y="1792486"/>
            <a:ext cx="354687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 rot="5400000">
            <a:off x="1693664" y="-188714"/>
            <a:ext cx="354687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alibri"/>
              <a:buNone/>
              <a:defRPr sz="1400">
                <a:solidFill>
                  <a:srgbClr val="D8D8D8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ctrTitle"/>
          </p:nvPr>
        </p:nvSpPr>
        <p:spPr>
          <a:xfrm>
            <a:off x="533400" y="819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533400" y="1657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414004" y="2152975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50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ctrTitle"/>
          </p:nvPr>
        </p:nvSpPr>
        <p:spPr>
          <a:xfrm>
            <a:off x="93518" y="1527464"/>
            <a:ext cx="6889173" cy="118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ПРЕДИЗВИКАТЕЛСТВА ПРЕД УПРАВЛЕНИЕТО НА УЧИЛИЩНИЯ ЕКИП В УСЛОВИЯТА НА КРИЗАТА КОВИД-19</a:t>
            </a:r>
            <a:endParaRPr sz="36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/>
          <p:nvPr/>
        </p:nvSpPr>
        <p:spPr>
          <a:xfrm>
            <a:off x="155864" y="135082"/>
            <a:ext cx="3336357" cy="4821382"/>
          </a:xfrm>
          <a:prstGeom prst="rect">
            <a:avLst/>
          </a:prstGeom>
          <a:gradFill>
            <a:gsLst>
              <a:gs pos="0">
                <a:srgbClr val="C5D8F1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4694850" y="813007"/>
            <a:ext cx="4361100" cy="86244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Calibri" panose="020F0502020204030204" pitchFamily="34" charset="0"/>
                <a:sym typeface="Roboto"/>
              </a:rPr>
              <a:t>Стратегията на училището – включване на нов раздел за Ковид 19;</a:t>
            </a:r>
          </a:p>
        </p:txBody>
      </p:sp>
      <p:sp>
        <p:nvSpPr>
          <p:cNvPr id="279" name="Google Shape;279;p35"/>
          <p:cNvSpPr/>
          <p:nvPr/>
        </p:nvSpPr>
        <p:spPr>
          <a:xfrm>
            <a:off x="4694850" y="1790942"/>
            <a:ext cx="4361100" cy="70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Правилника за вътрешния трудов ред;</a:t>
            </a:r>
          </a:p>
        </p:txBody>
      </p:sp>
      <p:sp>
        <p:nvSpPr>
          <p:cNvPr id="280" name="Google Shape;280;p35"/>
          <p:cNvSpPr/>
          <p:nvPr/>
        </p:nvSpPr>
        <p:spPr>
          <a:xfrm>
            <a:off x="4694850" y="2627237"/>
            <a:ext cx="4361100" cy="71984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Правилника за дейността на училището;</a:t>
            </a:r>
          </a:p>
        </p:txBody>
      </p:sp>
      <p:sp>
        <p:nvSpPr>
          <p:cNvPr id="281" name="Google Shape;281;p35"/>
          <p:cNvSpPr/>
          <p:nvPr/>
        </p:nvSpPr>
        <p:spPr>
          <a:xfrm>
            <a:off x="4694850" y="3487180"/>
            <a:ext cx="4361100" cy="70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Вътрешните правила за работна заплата;</a:t>
            </a:r>
          </a:p>
        </p:txBody>
      </p:sp>
      <p:sp>
        <p:nvSpPr>
          <p:cNvPr id="282" name="Google Shape;282;p35"/>
          <p:cNvSpPr/>
          <p:nvPr/>
        </p:nvSpPr>
        <p:spPr>
          <a:xfrm>
            <a:off x="3782923" y="813007"/>
            <a:ext cx="759900" cy="86244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1</a:t>
            </a:r>
            <a:endParaRPr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782923" y="1785144"/>
            <a:ext cx="759900" cy="70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2</a:t>
            </a:r>
            <a:endParaRPr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3782923" y="2634959"/>
            <a:ext cx="759900" cy="70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3</a:t>
            </a:r>
            <a:endParaRPr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3782923" y="3481863"/>
            <a:ext cx="759900" cy="70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4</a:t>
            </a:r>
            <a:endParaRPr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285;p35"/>
          <p:cNvSpPr/>
          <p:nvPr/>
        </p:nvSpPr>
        <p:spPr>
          <a:xfrm>
            <a:off x="3782923" y="4331678"/>
            <a:ext cx="759900" cy="7160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5</a:t>
            </a:r>
            <a:endParaRPr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281;p35"/>
          <p:cNvSpPr/>
          <p:nvPr/>
        </p:nvSpPr>
        <p:spPr>
          <a:xfrm>
            <a:off x="4694850" y="4331678"/>
            <a:ext cx="4361100" cy="7160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Промени в длъжностните характеристики на персонала и др.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682" y="135082"/>
            <a:ext cx="2660073" cy="4821382"/>
          </a:xfrm>
        </p:spPr>
        <p:txBody>
          <a:bodyPr/>
          <a:lstStyle/>
          <a:p>
            <a:pPr lvl="0" defTabSz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bg-BG" sz="2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Промени в стратегическото </a:t>
            </a:r>
            <a:r>
              <a:rPr lang="bg-BG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планиране </a:t>
            </a:r>
            <a:r>
              <a:rPr lang="bg-BG" sz="2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училищет</a:t>
            </a:r>
            <a:r>
              <a:rPr lang="en-US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+mn-cs"/>
              </a:rPr>
              <a:t>Промени в нормативната база на образователната институция</a:t>
            </a:r>
            <a:r>
              <a:rPr lang="bg-BG" sz="24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+mn-cs"/>
              </a:rPr>
              <a:t>:</a:t>
            </a:r>
            <a:r>
              <a:rPr lang="bg-BG" sz="2400" b="0" kern="1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+mn-cs"/>
              </a:rPr>
              <a:t/>
            </a:r>
            <a:br>
              <a:rPr lang="bg-BG" sz="2400" b="0" kern="1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+mn-cs"/>
              </a:rPr>
            </a:br>
            <a:endParaRPr lang="en-US" sz="2400" b="0" kern="1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За по-ефективна работа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/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на 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училищния екип </a:t>
            </a: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се 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налага: </a:t>
            </a:r>
            <a:endParaRPr sz="2600" b="1" i="0" u="none" strike="noStrike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768929"/>
            <a:ext cx="9040091" cy="369396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1.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Изработване на нови правила, инструкции, планове, графици, правилници за      работа в условията на Ковид 19;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2. Планиране на гъвкава организация за осигуряване на вътрешно и външно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за местване;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  <a:ea typeface="Roboto" panose="020B060402020202020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3. Увеличаване ефективността и капацитета на взаимодействие с всички участници от училищната общност, Обществен съвет, Училищно настоятелство и външни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институции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;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  <a:ea typeface="Roboto" panose="020B060402020202020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B0604020202020204" charset="0"/>
              </a:rPr>
              <a:t>4. Планиране на допълнителни финансови ресурси за обезпечаване качеството на работа в електронна среда от разстояние, за осигуряване на безопасно пребиваване в училище на ученици и персонал.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457200" y="83127"/>
            <a:ext cx="8229600" cy="58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Субективни и обективни фактори на взаимодействие в извънредна обстановка</a:t>
            </a:r>
            <a:endParaRPr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2" y="1027766"/>
            <a:ext cx="8406244" cy="28990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 </a:t>
            </a:r>
            <a:r>
              <a:rPr lang="bg-BG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Проблеми в организацията на учебния процес:</a:t>
            </a:r>
            <a:endParaRPr lang="bg-BG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>
              <a:spcBef>
                <a:spcPts val="8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Голям брой ученици в паралелките и невъзможност за спазване на правилата на МЗ;</a:t>
            </a:r>
          </a:p>
          <a:p>
            <a:pPr marL="342900" indent="-342900">
              <a:spcBef>
                <a:spcPts val="8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Двусменен  </a:t>
            </a:r>
            <a:r>
              <a:rPr lang="bg-BG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режим на обучение;</a:t>
            </a:r>
          </a:p>
          <a:p>
            <a:pPr marL="342900" indent="-342900">
              <a:spcBef>
                <a:spcPts val="8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Кабинетна </a:t>
            </a:r>
            <a:r>
              <a:rPr lang="bg-BG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система;</a:t>
            </a:r>
          </a:p>
          <a:p>
            <a:pPr marL="342900" indent="-342900">
              <a:spcBef>
                <a:spcPts val="8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Смесени </a:t>
            </a:r>
            <a:r>
              <a:rPr lang="bg-BG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групи в ЦОУД;</a:t>
            </a:r>
          </a:p>
          <a:p>
            <a:pPr marL="342900" indent="-342900">
              <a:spcBef>
                <a:spcPts val="8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Увеличаване </a:t>
            </a:r>
            <a:r>
              <a:rPr lang="bg-BG" sz="1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броя на ученици за работа в ЕСР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292" y="4245989"/>
            <a:ext cx="8406244" cy="6582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bg-BG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Проблеми </a:t>
            </a:r>
            <a:r>
              <a:rPr lang="bg-BG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МТБ и техническата осигуреност на учениците и учителите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457200" y="83127"/>
            <a:ext cx="8229600" cy="58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Комуникационни предизвикателства</a:t>
            </a:r>
            <a:endParaRPr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4696692" y="800100"/>
            <a:ext cx="4333008" cy="424106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77931" y="789708"/>
            <a:ext cx="4431724" cy="425145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6"/>
          <p:cNvSpPr txBox="1"/>
          <p:nvPr/>
        </p:nvSpPr>
        <p:spPr>
          <a:xfrm>
            <a:off x="166256" y="872836"/>
            <a:ext cx="4260273" cy="4089608"/>
          </a:xfrm>
          <a:prstGeom prst="rect">
            <a:avLst/>
          </a:prstGeom>
          <a:solidFill>
            <a:schemeClr val="accent5">
              <a:lumMod val="20000"/>
              <a:lumOff val="80000"/>
              <a:alpha val="8269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1000"/>
              </a:spcBef>
              <a:buAutoNum type="arabicPeriod"/>
            </a:pPr>
            <a:r>
              <a:rPr lang="bg-BG" sz="18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Вътрешни:</a:t>
            </a:r>
          </a:p>
          <a:p>
            <a:pPr marL="285750" lvl="0" indent="-285750"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rgbClr val="1F497D">
                    <a:lumMod val="75000"/>
                  </a:srgbClr>
                </a:solidFill>
                <a:latin typeface="+mn-lt"/>
              </a:rPr>
              <a:t>Проблеми при управление на човешките ресурси; </a:t>
            </a:r>
            <a:endParaRPr lang="bg-BG" dirty="0" smtClean="0">
              <a:solidFill>
                <a:srgbClr val="1F497D">
                  <a:lumMod val="75000"/>
                </a:srgbClr>
              </a:solidFill>
              <a:latin typeface="+mn-lt"/>
            </a:endParaRPr>
          </a:p>
          <a:p>
            <a:pPr marL="285750" lvl="0" indent="-285750">
              <a:spcBef>
                <a:spcPts val="1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bg-BG" dirty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л</a:t>
            </a:r>
            <a:r>
              <a:rPr lang="bg-BG" dirty="0" smtClean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ипса на близост, топлина между учител </a:t>
            </a:r>
            <a:r>
              <a:rPr lang="bg-BG" smtClean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и </a:t>
            </a:r>
            <a:r>
              <a:rPr lang="bg-BG" smtClean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ученик;</a:t>
            </a:r>
            <a:endParaRPr lang="en-US" dirty="0">
              <a:solidFill>
                <a:srgbClr val="1F497D">
                  <a:lumMod val="75000"/>
                </a:srgbClr>
              </a:solidFill>
              <a:latin typeface="+mn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проблеми с учениците , работещи е ЕСР;</a:t>
            </a:r>
          </a:p>
          <a:p>
            <a:pPr marL="285750" lvl="0" indent="-285750">
              <a:spcBef>
                <a:spcPts val="1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технически проблеми при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в електронна среда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285750" lvl="0" indent="-285750">
              <a:spcBef>
                <a:spcPts val="1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+mn-lt"/>
                <a:ea typeface="Times New Roman" panose="02020603050405020304" pitchFamily="18" charset="0"/>
              </a:rPr>
              <a:t>нарушаване равновсието на вътрешния документален поток</a:t>
            </a:r>
          </a:p>
          <a:p>
            <a:pPr lvl="0">
              <a:spcBef>
                <a:spcPts val="1000"/>
              </a:spcBef>
              <a:buClr>
                <a:srgbClr val="1F497D">
                  <a:lumMod val="75000"/>
                </a:srgbClr>
              </a:buClr>
            </a:pPr>
            <a:endParaRPr lang="ru-RU" dirty="0">
              <a:solidFill>
                <a:srgbClr val="1F497D">
                  <a:lumMod val="75000"/>
                </a:srgbClr>
              </a:solidFill>
              <a:ea typeface="Times New Roman" panose="02020603050405020304" pitchFamily="18" charset="0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4779818" y="872836"/>
            <a:ext cx="4177145" cy="4094019"/>
          </a:xfrm>
          <a:prstGeom prst="rect">
            <a:avLst/>
          </a:prstGeom>
          <a:solidFill>
            <a:schemeClr val="accent1">
              <a:lumMod val="20000"/>
              <a:lumOff val="80000"/>
              <a:alpha val="8269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Външни</a:t>
            </a:r>
            <a:r>
              <a:rPr lang="bg-BG" sz="1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bg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разногласия между родителите за прилагане на мерките за борба с Ковид 19 с остра комуникация по всички вербални канали;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bg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бълване на океан от информация от различни институции, често разнопосочна и противореива;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bg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объркване и неяснота в нормативните документи;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bg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неадекватни изисквания към ръководителите на образователните институции;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bg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целенасочени проверки по подвеждащи сигнали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>
            <a:off x="399950" y="727575"/>
            <a:ext cx="8296800" cy="40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433550" y="116313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Резултати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399950" y="742762"/>
            <a:ext cx="8296950" cy="44007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Жалби и сигнали от родители с последващи проверки от МОН, РУО, СРЗИ</a:t>
            </a:r>
            <a:r>
              <a:rPr lang="bg-BG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;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Напрежение в училищния екип</a:t>
            </a:r>
            <a:r>
              <a:rPr lang="bg-BG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;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Умора на учителите поради дългите замествания на болни или карантинирани колеги</a:t>
            </a:r>
            <a:r>
              <a:rPr lang="bg-BG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;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Изработване на огромен обем от документация</a:t>
            </a:r>
            <a:r>
              <a:rPr lang="bg-BG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;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Рязко повишаване на финансовите разходи на училището по почти всички </a:t>
            </a:r>
            <a:r>
              <a:rPr lang="bg-BG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параграфи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Морално неудовлетворение, притеснение и огорчение в учителската колегия от неразбирането на </a:t>
            </a:r>
            <a:r>
              <a:rPr lang="bg-BG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родителите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.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bg-BG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   </a:t>
            </a:r>
            <a:r>
              <a:rPr lang="bg-BG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ИЗВОД</a:t>
            </a:r>
            <a:r>
              <a:rPr lang="bg-BG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Нарушава се цялостния модел на управление и обучение в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образователната </a:t>
            </a:r>
            <a:r>
              <a:rPr lang="bg-BG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институция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433550" y="116313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Решения на предизвикателствата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33550" y="727364"/>
            <a:ext cx="8263349" cy="4416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Изработване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на гъвкав график за провеждане на учебните часове, за да се избегне кабинетната система временно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Разделяне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на групите в ЦОУД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Назначаване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на нови учители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Закупуване на нови технически средства;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</a:pPr>
            <a:endParaRPr lang="bg-BG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Търсене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и прилагане в движение на иновативни методи и решения за удовлетворяване изисквания на всички членове на училищната общност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Намиране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на адекватни решения на предизвикателствата чрез ефективна вътрешна и външна подкрепа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Подобряване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на вътрешната комуникация – между ръководство и персонал, подкрепа и взаимопомощ между 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учителите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bg-BG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Сплотяване </a:t>
            </a:r>
            <a:r>
              <a:rPr lang="bg-BG" dirty="0">
                <a:solidFill>
                  <a:schemeClr val="bg2">
                    <a:lumMod val="75000"/>
                  </a:schemeClr>
                </a:solidFill>
              </a:rPr>
              <a:t>на екипа в борбата с Ковид 19.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9"/>
          <p:cNvSpPr txBox="1">
            <a:spLocks noGrp="1"/>
          </p:cNvSpPr>
          <p:nvPr>
            <p:ph type="subTitle" idx="1"/>
          </p:nvPr>
        </p:nvSpPr>
        <p:spPr>
          <a:xfrm>
            <a:off x="90054" y="206951"/>
            <a:ext cx="807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2000"/>
              </a:spcBef>
              <a:spcAft>
                <a:spcPts val="10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/>
                <a:cs typeface="Roboto"/>
                <a:sym typeface="Roboto"/>
              </a:rPr>
              <a:t>НЯМА ТАКАВА СИЛА, КОЯТО ДА ПОСТАВИ БЪЛГАРСКИТЕ УЧИТЕЛИ И ТЕХНИТЕ РЪКОВОДИТЕЛИ НА КОЛЕНЕ!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8774" y="3761509"/>
            <a:ext cx="545522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Изготвил: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Цветанка Тонева – Директор на 120 ОУ „Г.С.Раковски“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580</Words>
  <Application>Microsoft Office PowerPoint</Application>
  <PresentationFormat>On-screen Show (16:9)</PresentationFormat>
  <Paragraphs>102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Wingdings</vt:lpstr>
      <vt:lpstr>Calibri</vt:lpstr>
      <vt:lpstr>Times New Roman</vt:lpstr>
      <vt:lpstr>Roboto</vt:lpstr>
      <vt:lpstr>Arial</vt:lpstr>
      <vt:lpstr>Office Theme</vt:lpstr>
      <vt:lpstr>ПРЕДИЗВИКАТЕЛСТВА ПРЕД УПРАВЛЕНИЕТО НА УЧИЛИЩНИЯ ЕКИП В УСЛОВИЯТА НА КРИЗАТА КОВИД-19</vt:lpstr>
      <vt:lpstr>Промени в стратегическото  планиране на училищетo   Промени в нормативната база на образователната институция: </vt:lpstr>
      <vt:lpstr>За по-ефективна работа  на училищния екип се налага: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Background Business Presentation</dc:title>
  <dc:creator>Asus</dc:creator>
  <cp:lastModifiedBy>acer</cp:lastModifiedBy>
  <cp:revision>44</cp:revision>
  <dcterms:modified xsi:type="dcterms:W3CDTF">2020-12-06T18:24:27Z</dcterms:modified>
</cp:coreProperties>
</file>