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8" r:id="rId4"/>
    <p:sldId id="258" r:id="rId5"/>
    <p:sldId id="281" r:id="rId6"/>
    <p:sldId id="278" r:id="rId7"/>
    <p:sldId id="259" r:id="rId8"/>
    <p:sldId id="260" r:id="rId9"/>
    <p:sldId id="270" r:id="rId10"/>
    <p:sldId id="265" r:id="rId11"/>
    <p:sldId id="269" r:id="rId12"/>
    <p:sldId id="266" r:id="rId13"/>
    <p:sldId id="275" r:id="rId14"/>
    <p:sldId id="264" r:id="rId15"/>
    <p:sldId id="284" r:id="rId16"/>
    <p:sldId id="282" r:id="rId17"/>
    <p:sldId id="272" r:id="rId18"/>
    <p:sldId id="285" r:id="rId19"/>
    <p:sldId id="267" r:id="rId20"/>
    <p:sldId id="261" r:id="rId21"/>
    <p:sldId id="262" r:id="rId22"/>
    <p:sldId id="279" r:id="rId23"/>
    <p:sldId id="263" r:id="rId24"/>
    <p:sldId id="271" r:id="rId25"/>
    <p:sldId id="283" r:id="rId26"/>
    <p:sldId id="273" r:id="rId27"/>
    <p:sldId id="274" r:id="rId28"/>
    <p:sldId id="276" r:id="rId29"/>
    <p:sldId id="277" r:id="rId30"/>
    <p:sldId id="28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3399"/>
    <a:srgbClr val="DDBBFF"/>
    <a:srgbClr val="FF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1" autoAdjust="0"/>
    <p:restoredTop sz="94660"/>
  </p:normalViewPr>
  <p:slideViewPr>
    <p:cSldViewPr>
      <p:cViewPr varScale="1">
        <p:scale>
          <a:sx n="110" d="100"/>
          <a:sy n="110" d="100"/>
        </p:scale>
        <p:origin x="60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FD5A9B-A32E-480C-BB85-FBDBD8189E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525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BF1B1-1CE0-4253-A0C6-783E9A47333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7349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A1FC8-5EC4-498E-A64C-A37F87360DBA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9159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1B6A4-28CC-4B62-A951-BDB809B964F0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736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26D2E-7BFD-49E6-B9D4-A8A4939E4237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9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9D109-AC3A-4B93-AE21-2F1763D99841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0663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CFA33-F5C6-4BC8-BDAA-CEB1EDBF25E6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9300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DBCDA-D93C-4C11-B54D-46E1B8227A4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226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EB32B-1E9E-4667-9D01-00513FD750DB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9807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D44C0-4582-40DF-9858-8E806F9B8BD1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72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090AA-86FD-4DE8-89C2-EFA3AE2235A4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087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A0E03-9975-4BDC-A6BA-7D1013B9802C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903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0C4DB-BA3A-4D0B-9D87-270441C0673E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3654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5B60B-7A04-480D-961F-4DA522A7349E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143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19484-C168-4324-AE7C-2B75D91C3001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232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D1F82-ACDB-4A58-8D5E-F05C66DC83B8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598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E6AFB-F8C4-4A56-B1F4-C1639ABCF3D8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343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19609-34C9-4104-A4D1-657DBDC3A21D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3888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A2D36-1F7B-454A-9744-3876FA0EDF8E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448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8F693-6487-45D2-BDD4-5D7B4CFAAF6D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3774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A2AA5-9441-4D7E-BAA5-6EE6F9FEB51A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9585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CAD1F-BFBA-4715-8189-BC1CB858C887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15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ED19F-0C39-4146-B040-B5A42B114651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880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3CA47-AF6A-4EFF-B0DC-1648A733508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822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7E46E-50B3-4337-81A7-3A77DCB7E3C6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54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9257C-7910-4D95-BC2F-2438A5AE941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791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B5635-0EC5-4420-ACA2-DE6926659472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694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D6133-6793-4CC0-AD5F-A1FEACE02B80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687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48E3A-6A4D-4B11-98E1-7852BC8EB725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978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F78C-FF22-4031-B34E-DBCB0F5FB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8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BBED5-EE22-4BF0-93C4-723E0F6B7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50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DE7FC-6FB0-49E1-88CC-210F20A0E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9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A6E42-5799-4CA2-BD8E-717889839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48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EE9AF-6F73-4C38-8160-8CE645567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44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CAD75-338A-489A-BF20-0749DE6DB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85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79383-C4C1-4CC0-83BD-8007AF7D4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2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344B4-1D62-4996-94CA-C98B7F5B7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49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FFA2B-31AF-4FF6-AC34-F283B8D6F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2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A6239-B879-4889-B061-A721B27DA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54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A43B9-1C77-4729-8B04-BA8FEA403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35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B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A18AE8-9E0E-4BFF-A00A-159B263FA6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71600" y="1371600"/>
            <a:ext cx="6380163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5000"/>
              </a:spcAft>
            </a:pPr>
            <a:r>
              <a:rPr lang="bg-BG" altLang="en-US" sz="6600">
                <a:solidFill>
                  <a:srgbClr val="003399"/>
                </a:solidFill>
                <a:latin typeface="Monotype Corsiva" panose="03010101010201010101" pitchFamily="66" charset="0"/>
              </a:rPr>
              <a:t>Анализ </a:t>
            </a:r>
          </a:p>
          <a:p>
            <a:pPr algn="ctr">
              <a:spcAft>
                <a:spcPct val="25000"/>
              </a:spcAft>
            </a:pPr>
            <a:r>
              <a:rPr lang="bg-BG" altLang="en-US" sz="6600">
                <a:solidFill>
                  <a:srgbClr val="003399"/>
                </a:solidFill>
                <a:latin typeface="Monotype Corsiva" panose="03010101010201010101" pitchFamily="66" charset="0"/>
              </a:rPr>
              <a:t>на </a:t>
            </a:r>
          </a:p>
          <a:p>
            <a:pPr algn="ctr">
              <a:spcAft>
                <a:spcPct val="25000"/>
              </a:spcAft>
            </a:pPr>
            <a:r>
              <a:rPr lang="bg-BG" altLang="en-US" sz="6600">
                <a:solidFill>
                  <a:srgbClr val="003399"/>
                </a:solidFill>
                <a:latin typeface="Monotype Corsiva" panose="03010101010201010101" pitchFamily="66" charset="0"/>
              </a:rPr>
              <a:t>вълновите функции</a:t>
            </a:r>
            <a:endParaRPr lang="en-US" altLang="en-US" sz="6600">
              <a:solidFill>
                <a:srgbClr val="003399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819400" y="14288"/>
            <a:ext cx="350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Резултатите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219200" y="822325"/>
            <a:ext cx="69342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Natural Population      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--------------------------------------------------------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Core                      21.99054 ( 99.9570% of  22)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Valence                   55.84045 ( 99.7151% of  56)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Natural Minimal Basis     77.83099 ( 99.7833% of  78)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Natural Rydberg Basis      0.16901 (  0.2167% of  78)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--------------------------------------------------------</a:t>
            </a:r>
            <a:endParaRPr lang="pt-BR" altLang="en-US" sz="1400" b="1">
              <a:latin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endParaRPr lang="pt-BR" altLang="en-US" sz="1400" b="1">
              <a:latin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Atom  No          Natural Electron Configuration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-------------------------------------------------------------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C    1      [core]2S( 0.86)2p( 3.35)3p( 0.01)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C    2      [core]2S( 0.93)2p( 3.19)3p( 0.01)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C    3      [core]2S( 0.94)2p( 3.40)3p( 0.01)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C    4      [core]2S( 0.82)2p( 2.76)3p( 0.02)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C    5      [core]2S( 0.93)2p( 3.36)3p( 0.01)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C    6      [core]2S( 0.86)2p( 3.06)3p( 0.01)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H    7            1S( 0.74)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H    8            1S( 0.75)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H    9            1S( 0.74)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C   10      [core]2S( 1.02)2p( 3.44)3p( 0.01)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C   11      [core]2S( 1.09)2p( 3.57)3p( 0.01)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H   12            1S( 0.74)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H   13            1S( 0.75)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H   14            1S( 0.76)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H   15            1S( 0.76)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H   16            1S( 0.77)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C   17      [core]2S( 0.81)2p( 2.84)3S( 0.01)3p( 0.03)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N   18      [core]2S( 1.57)2p( 3.77)3S( 0.01)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O   19      [core]2S( 1.65)2p( 5.10)3p( 0.01)</a:t>
            </a:r>
          </a:p>
          <a:p>
            <a:pPr>
              <a:lnSpc>
                <a:spcPct val="85000"/>
              </a:lnSpc>
            </a:pPr>
            <a:r>
              <a:rPr lang="pt-BR" altLang="en-US" sz="1400" b="1">
                <a:latin typeface="Courier New" panose="02070309020205020404" pitchFamily="49" charset="0"/>
              </a:rPr>
              <a:t>      H   20            1S( 0.49)</a:t>
            </a:r>
          </a:p>
          <a:p>
            <a:pPr>
              <a:lnSpc>
                <a:spcPct val="85000"/>
              </a:lnSpc>
            </a:pPr>
            <a:endParaRPr lang="pt-BR" altLang="en-US" sz="1400" b="1">
              <a:latin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......................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6"/>
          <p:cNvSpPr txBox="1">
            <a:spLocks noChangeArrowheads="1"/>
          </p:cNvSpPr>
          <p:nvPr/>
        </p:nvSpPr>
        <p:spPr bwMode="auto">
          <a:xfrm>
            <a:off x="2743200" y="14288"/>
            <a:ext cx="350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Резултатите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grpSp>
        <p:nvGrpSpPr>
          <p:cNvPr id="15373" name="Group 1037"/>
          <p:cNvGrpSpPr>
            <a:grpSpLocks/>
          </p:cNvGrpSpPr>
          <p:nvPr/>
        </p:nvGrpSpPr>
        <p:grpSpPr bwMode="auto">
          <a:xfrm>
            <a:off x="76200" y="1104900"/>
            <a:ext cx="4506913" cy="4456113"/>
            <a:chOff x="48" y="696"/>
            <a:chExt cx="2839" cy="2807"/>
          </a:xfrm>
        </p:grpSpPr>
        <p:pic>
          <p:nvPicPr>
            <p:cNvPr id="15370" name="Picture 10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96"/>
              <a:ext cx="2839" cy="2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5" name="Text Box 1029"/>
            <p:cNvSpPr txBox="1">
              <a:spLocks noChangeArrowheads="1"/>
            </p:cNvSpPr>
            <p:nvPr/>
          </p:nvSpPr>
          <p:spPr bwMode="auto">
            <a:xfrm>
              <a:off x="96" y="768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RHF/3-21G</a:t>
              </a:r>
            </a:p>
          </p:txBody>
        </p:sp>
      </p:grpSp>
      <p:grpSp>
        <p:nvGrpSpPr>
          <p:cNvPr id="15372" name="Group 1036"/>
          <p:cNvGrpSpPr>
            <a:grpSpLocks/>
          </p:cNvGrpSpPr>
          <p:nvPr/>
        </p:nvGrpSpPr>
        <p:grpSpPr bwMode="auto">
          <a:xfrm>
            <a:off x="4772025" y="1131888"/>
            <a:ext cx="4295775" cy="4430712"/>
            <a:chOff x="3006" y="713"/>
            <a:chExt cx="2706" cy="2791"/>
          </a:xfrm>
        </p:grpSpPr>
        <p:pic>
          <p:nvPicPr>
            <p:cNvPr id="15369" name="Picture 1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" y="713"/>
              <a:ext cx="2706" cy="2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6" name="Text Box 1030"/>
            <p:cNvSpPr txBox="1">
              <a:spLocks noChangeArrowheads="1"/>
            </p:cNvSpPr>
            <p:nvPr/>
          </p:nvSpPr>
          <p:spPr bwMode="auto">
            <a:xfrm>
              <a:off x="3120" y="816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RHF/6-31G</a:t>
              </a:r>
            </a:p>
          </p:txBody>
        </p:sp>
      </p:grpSp>
      <p:sp>
        <p:nvSpPr>
          <p:cNvPr id="15367" name="Text Box 1031"/>
          <p:cNvSpPr txBox="1">
            <a:spLocks noChangeArrowheads="1"/>
          </p:cNvSpPr>
          <p:nvPr/>
        </p:nvSpPr>
        <p:spPr bwMode="auto">
          <a:xfrm>
            <a:off x="152400" y="5772150"/>
            <a:ext cx="8915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600">
                <a:latin typeface="Monotype Corsiva" panose="03010101010201010101" pitchFamily="66" charset="0"/>
              </a:rPr>
              <a:t>NBO</a:t>
            </a:r>
            <a:r>
              <a:rPr lang="bg-BG" altLang="en-US" sz="3600">
                <a:latin typeface="Monotype Corsiva" panose="03010101010201010101" pitchFamily="66" charset="0"/>
              </a:rPr>
              <a:t>-зарядите са почти инвариантни при промяна на базиса!</a:t>
            </a:r>
            <a:endParaRPr lang="en-US" altLang="en-US" sz="36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90800" y="90488"/>
            <a:ext cx="38227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Атомни заряди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304800" y="838200"/>
            <a:ext cx="8305800" cy="1912938"/>
            <a:chOff x="192" y="528"/>
            <a:chExt cx="5232" cy="1205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672" y="528"/>
              <a:ext cx="47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600" u="sng">
                  <a:latin typeface="Monotype Corsiva" panose="03010101010201010101" pitchFamily="66" charset="0"/>
                </a:rPr>
                <a:t>Generalized Atomic Polar Tensor (GAPT)</a:t>
              </a:r>
            </a:p>
          </p:txBody>
        </p:sp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192" y="912"/>
            <a:ext cx="2811" cy="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7" name="Microsoft Equation 3.0" r:id="rId4" imgW="1650960" imgH="482400" progId="Equation.3">
                    <p:embed/>
                  </p:oleObj>
                </mc:Choice>
                <mc:Fallback>
                  <p:oleObj name="Microsoft Equation 3.0" r:id="rId4" imgW="1650960" imgH="482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912"/>
                          <a:ext cx="2811" cy="8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215900" y="2895600"/>
            <a:ext cx="4541838" cy="3738563"/>
            <a:chOff x="136" y="1824"/>
            <a:chExt cx="2861" cy="2355"/>
          </a:xfrm>
        </p:grpSpPr>
        <p:pic>
          <p:nvPicPr>
            <p:cNvPr id="12310" name="Picture 22" descr="test_mol_GAPT_6-3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824"/>
              <a:ext cx="2861" cy="2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2064" y="1920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RHF/</a:t>
              </a:r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6</a:t>
              </a:r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-</a:t>
              </a:r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3</a:t>
              </a:r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1G</a:t>
              </a:r>
            </a:p>
          </p:txBody>
        </p:sp>
      </p:grp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4648200" y="1600200"/>
            <a:ext cx="2622550" cy="519113"/>
            <a:chOff x="2928" y="1008"/>
            <a:chExt cx="1652" cy="327"/>
          </a:xfrm>
        </p:grpSpPr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3099" y="1040"/>
              <a:ext cx="148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</a:t>
              </a:r>
              <a:r>
                <a:rPr lang="bg-BG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6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-</a:t>
              </a:r>
              <a:r>
                <a:rPr lang="bg-BG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3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1g 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FREQ</a:t>
              </a:r>
              <a:endParaRPr lang="en-US" altLang="en-US" sz="1900" b="1">
                <a:solidFill>
                  <a:srgbClr val="003399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2928" y="1008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4648200" y="2060575"/>
            <a:ext cx="4267200" cy="4568825"/>
            <a:chOff x="2928" y="1344"/>
            <a:chExt cx="2688" cy="2878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3072" y="1392"/>
              <a:ext cx="2544" cy="2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APT atomic charges: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         1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1  C    0.059439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2  C    0.066006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3  C   -0.237470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4  C    0.645987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5  C   -0.226116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.....................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APT Atomic charges with hydrogens summed into heavy atoms: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         1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1  C    0.059439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2  C    0.129087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3  C   -0.181902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4  C    0.645987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     5  C   -0.156693</a:t>
              </a:r>
            </a:p>
            <a:p>
              <a:pPr algn="just"/>
              <a:r>
                <a:rPr lang="en-US" altLang="en-US" sz="1600" b="1">
                  <a:latin typeface="Courier New" panose="02070309020205020404" pitchFamily="49" charset="0"/>
                </a:rPr>
                <a:t>.....................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2928" y="1344"/>
              <a:ext cx="1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90800" y="-61913"/>
            <a:ext cx="3822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Атомни заряди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152400" y="609600"/>
            <a:ext cx="8763000" cy="1984375"/>
            <a:chOff x="96" y="384"/>
            <a:chExt cx="5520" cy="1250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816" y="384"/>
              <a:ext cx="40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600" u="sng">
                  <a:latin typeface="Monotype Corsiva" panose="03010101010201010101" pitchFamily="66" charset="0"/>
                </a:rPr>
                <a:t>Electrostatic Potential Derived  (ESP)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96" y="768"/>
              <a:ext cx="5520" cy="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</a:pPr>
              <a:r>
                <a:rPr lang="bg-BG" altLang="en-US" sz="2800">
                  <a:latin typeface="Monotype Corsiva" panose="03010101010201010101" pitchFamily="66" charset="0"/>
                </a:rPr>
                <a:t>Зарядите се пресмятат така, че да се напасне пресметнатият електростатичен потенциал. Точките се подбират на определено разстояние една от друга по ван дер Ваалсовата повърхност на молекулата</a:t>
              </a:r>
              <a:r>
                <a:rPr lang="en-US" altLang="en-US" sz="2800">
                  <a:latin typeface="Monotype Corsiva" panose="03010101010201010101" pitchFamily="66" charset="0"/>
                </a:rPr>
                <a:t>. </a:t>
              </a:r>
              <a:r>
                <a:rPr lang="bg-BG" altLang="en-US" sz="2800">
                  <a:latin typeface="Monotype Corsiva" panose="03010101010201010101" pitchFamily="66" charset="0"/>
                </a:rPr>
                <a:t>Подходът се използва в </a:t>
              </a:r>
              <a:r>
                <a:rPr lang="bg-BG" altLang="en-US" sz="2800">
                  <a:solidFill>
                    <a:srgbClr val="003399"/>
                  </a:solidFill>
                  <a:latin typeface="Monotype Corsiva" panose="03010101010201010101" pitchFamily="66" charset="0"/>
                </a:rPr>
                <a:t>ММ</a:t>
              </a:r>
              <a:r>
                <a:rPr lang="bg-BG" altLang="en-US" sz="2800">
                  <a:latin typeface="Monotype Corsiva" panose="03010101010201010101" pitchFamily="66" charset="0"/>
                </a:rPr>
                <a:t>.</a:t>
              </a:r>
              <a:endParaRPr lang="en-US" altLang="en-US" sz="2800"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304800" y="3505200"/>
            <a:ext cx="8153400" cy="3197225"/>
            <a:chOff x="192" y="2208"/>
            <a:chExt cx="5136" cy="2014"/>
          </a:xfrm>
        </p:grpSpPr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32" y="2208"/>
              <a:ext cx="4896" cy="2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700" b="1">
                  <a:latin typeface="Courier New" panose="02070309020205020404" pitchFamily="49" charset="0"/>
                </a:rPr>
                <a:t>Merz-Kollman atomic radii used.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..................... 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Atomic Center   20 is at   4.023305  0.050722  0.185575</a:t>
              </a:r>
            </a:p>
            <a:p>
              <a:r>
                <a:rPr lang="en-US" altLang="en-US" sz="1700" b="1">
                  <a:solidFill>
                    <a:srgbClr val="003399"/>
                  </a:solidFill>
                  <a:latin typeface="Courier New" panose="02070309020205020404" pitchFamily="49" charset="0"/>
                </a:rPr>
                <a:t>1001</a:t>
              </a:r>
              <a:r>
                <a:rPr lang="en-US" altLang="en-US" sz="1700" b="1">
                  <a:latin typeface="Courier New" panose="02070309020205020404" pitchFamily="49" charset="0"/>
                </a:rPr>
                <a:t> points will be used for fitting atomic charges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Fitting point charges to electrostatic potential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Charges from ESP fit, RMS=   0.00126 RRMS=   0.06850: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Charge= 0.00000 Dipole= 4.2421 0.5044 0.4233 Tot= 4.2929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           1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  1  C   -0.287679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  2  C    0.014408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  3  C   -0.514655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.....................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92" y="2313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6200" y="2635250"/>
            <a:ext cx="4191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75000"/>
              </a:lnSpc>
            </a:pPr>
            <a:r>
              <a:rPr lang="bg-BG" altLang="en-US" sz="2800">
                <a:solidFill>
                  <a:srgbClr val="003399"/>
                </a:solidFill>
                <a:latin typeface="Monotype Corsiva" panose="03010101010201010101" pitchFamily="66" charset="0"/>
              </a:rPr>
              <a:t>Схеми за подбор на точките:</a:t>
            </a:r>
            <a:endParaRPr lang="en-US" altLang="en-US" sz="2800">
              <a:solidFill>
                <a:srgbClr val="003399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212725" y="3048000"/>
            <a:ext cx="8702675" cy="3581400"/>
            <a:chOff x="134" y="1920"/>
            <a:chExt cx="5482" cy="2256"/>
          </a:xfrm>
        </p:grpSpPr>
        <p:grpSp>
          <p:nvGrpSpPr>
            <p:cNvPr id="20493" name="Group 13"/>
            <p:cNvGrpSpPr>
              <a:grpSpLocks/>
            </p:cNvGrpSpPr>
            <p:nvPr/>
          </p:nvGrpSpPr>
          <p:grpSpPr bwMode="auto">
            <a:xfrm>
              <a:off x="134" y="1920"/>
              <a:ext cx="4031" cy="327"/>
              <a:chOff x="134" y="1920"/>
              <a:chExt cx="4031" cy="327"/>
            </a:xfrm>
          </p:grpSpPr>
          <p:sp>
            <p:nvSpPr>
              <p:cNvPr id="20485" name="Rectangle 5"/>
              <p:cNvSpPr>
                <a:spLocks noChangeArrowheads="1"/>
              </p:cNvSpPr>
              <p:nvPr/>
            </p:nvSpPr>
            <p:spPr bwMode="auto">
              <a:xfrm>
                <a:off x="2502" y="1952"/>
                <a:ext cx="166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9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#RHF/6-31g </a:t>
                </a:r>
                <a:r>
                  <a:rPr lang="en-US" altLang="en-US" sz="1900" b="1" dirty="0">
                    <a:latin typeface="Courier New" panose="02070309020205020404" pitchFamily="49" charset="0"/>
                  </a:rPr>
                  <a:t>Pop</a:t>
                </a:r>
                <a:r>
                  <a:rPr lang="en-US" altLang="en-US" sz="19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=</a:t>
                </a:r>
                <a:r>
                  <a:rPr lang="en-US" altLang="en-US" sz="1900" b="1" dirty="0">
                    <a:solidFill>
                      <a:srgbClr val="FF00FF"/>
                    </a:solidFill>
                    <a:latin typeface="Courier New" panose="02070309020205020404" pitchFamily="49" charset="0"/>
                  </a:rPr>
                  <a:t>MK</a:t>
                </a:r>
                <a:endParaRPr lang="en-US" altLang="en-US" sz="1900" b="1" dirty="0">
                  <a:latin typeface="Courier New" panose="02070309020205020404" pitchFamily="49" charset="0"/>
                </a:endParaRPr>
              </a:p>
            </p:txBody>
          </p:sp>
          <p:sp>
            <p:nvSpPr>
              <p:cNvPr id="20486" name="Text Box 6"/>
              <p:cNvSpPr txBox="1">
                <a:spLocks noChangeArrowheads="1"/>
              </p:cNvSpPr>
              <p:nvPr/>
            </p:nvSpPr>
            <p:spPr bwMode="auto">
              <a:xfrm>
                <a:off x="134" y="1960"/>
                <a:ext cx="230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75000"/>
                  </a:lnSpc>
                  <a:buFont typeface="Symbol" panose="05050102010706020507" pitchFamily="18" charset="2"/>
                  <a:buNone/>
                </a:pPr>
                <a:r>
                  <a:rPr lang="en-US" altLang="en-US" sz="2500">
                    <a:latin typeface="Monotype Corsiva" panose="03010101010201010101" pitchFamily="66" charset="0"/>
                    <a:sym typeface="Symbol" panose="05050102010706020507" pitchFamily="18" charset="2"/>
                  </a:rPr>
                  <a:t>Merz-Singh-Kollman [2,3]</a:t>
                </a:r>
                <a:r>
                  <a:rPr lang="bg-BG" altLang="en-US" sz="2500">
                    <a:latin typeface="Monotype Corsiva" panose="03010101010201010101" pitchFamily="66" charset="0"/>
                    <a:sym typeface="Symbol" panose="05050102010706020507" pitchFamily="18" charset="2"/>
                  </a:rPr>
                  <a:t> </a:t>
                </a:r>
                <a:r>
                  <a:rPr lang="bg-BG" altLang="en-US" sz="2500">
                    <a:latin typeface="Monotype Corsiva" panose="03010101010201010101" pitchFamily="66" charset="0"/>
                    <a:sym typeface="Wingdings 3" panose="05040102010807070707" pitchFamily="18" charset="2"/>
                  </a:rPr>
                  <a:t></a:t>
                </a:r>
              </a:p>
            </p:txBody>
          </p:sp>
          <p:sp>
            <p:nvSpPr>
              <p:cNvPr id="20488" name="Rectangle 8"/>
              <p:cNvSpPr>
                <a:spLocks noChangeArrowheads="1"/>
              </p:cNvSpPr>
              <p:nvPr/>
            </p:nvSpPr>
            <p:spPr bwMode="auto">
              <a:xfrm>
                <a:off x="2331" y="1920"/>
                <a:ext cx="2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bg-BG" altLang="en-US" sz="2800">
                    <a:solidFill>
                      <a:srgbClr val="FF00FF"/>
                    </a:solidFill>
                    <a:latin typeface="Monotype Corsiva" panose="03010101010201010101" pitchFamily="66" charset="0"/>
                    <a:sym typeface="Wingdings 3" panose="05040102010807070707" pitchFamily="18" charset="2"/>
                  </a:rPr>
                  <a:t></a:t>
                </a:r>
                <a:endParaRPr lang="en-US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endParaRPr>
              </a:p>
            </p:txBody>
          </p:sp>
        </p:grp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2352" y="3598"/>
              <a:ext cx="3264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46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1800">
                  <a:latin typeface="Monotype Corsiva" panose="03010101010201010101" pitchFamily="66" charset="0"/>
                  <a:sym typeface="Symbol" panose="05050102010706020507" pitchFamily="18" charset="2"/>
                </a:rPr>
                <a:t>[3] </a:t>
              </a:r>
              <a:r>
                <a:rPr lang="bg-BG" altLang="en-US" sz="1800">
                  <a:latin typeface="Monotype Corsiva" panose="03010101010201010101" pitchFamily="66" charset="0"/>
                  <a:sym typeface="Symbol" panose="05050102010706020507" pitchFamily="18" charset="2"/>
                </a:rPr>
                <a:t>B. H. Besler, K. M. Merz Jr., and P. A. Kollman, J. Comp. Chem. 11, 431 (1990)</a:t>
              </a:r>
              <a:endParaRPr lang="en-US" altLang="en-US" sz="1800">
                <a:latin typeface="Monotype Corsiva" panose="03010101010201010101" pitchFamily="66" charset="0"/>
                <a:sym typeface="Symbol" panose="05050102010706020507" pitchFamily="18" charset="2"/>
              </a:endParaRPr>
            </a:p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1800">
                  <a:latin typeface="Monotype Corsiva" panose="03010101010201010101" pitchFamily="66" charset="0"/>
                  <a:sym typeface="Symbol" panose="05050102010706020507" pitchFamily="18" charset="2"/>
                </a:rPr>
                <a:t>[4] </a:t>
              </a:r>
              <a:r>
                <a:rPr lang="bg-BG" altLang="en-US" sz="1800">
                  <a:latin typeface="Monotype Corsiva" panose="03010101010201010101" pitchFamily="66" charset="0"/>
                  <a:sym typeface="Symbol" panose="05050102010706020507" pitchFamily="18" charset="2"/>
                </a:rPr>
                <a:t>U. C. Singh and P. A. Kollman, J. Comp. Chem. 5, 129 (1984)</a:t>
              </a:r>
            </a:p>
          </p:txBody>
        </p:sp>
      </p:grp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096000" y="3352800"/>
            <a:ext cx="3060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900" b="1" dirty="0">
                <a:latin typeface="Courier New" panose="02070309020205020404" pitchFamily="49" charset="0"/>
              </a:rPr>
              <a:t>MK </a:t>
            </a:r>
            <a:r>
              <a:rPr lang="en-US" altLang="en-US" sz="1900" b="1" dirty="0">
                <a:latin typeface="Courier New" panose="02070309020205020404" pitchFamily="49" charset="0"/>
                <a:sym typeface="Symbol" panose="05050102010706020507" pitchFamily="18" charset="2"/>
              </a:rPr>
              <a:t></a:t>
            </a:r>
            <a:r>
              <a:rPr lang="en-US" altLang="en-US" sz="1900" b="1" dirty="0">
                <a:latin typeface="Courier New" panose="02070309020205020404" pitchFamily="49" charset="0"/>
              </a:rPr>
              <a:t> 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ESP,MerzKollman</a:t>
            </a:r>
            <a:endParaRPr lang="bg-BG" altLang="en-US" sz="1900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utoUpdateAnimBg="0"/>
      <p:bldP spid="204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304800" y="1143000"/>
            <a:ext cx="8839200" cy="2857500"/>
            <a:chOff x="192" y="720"/>
            <a:chExt cx="5568" cy="1800"/>
          </a:xfrm>
        </p:grpSpPr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432" y="720"/>
              <a:ext cx="5328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b="1">
                  <a:latin typeface="Courier New" panose="02070309020205020404" pitchFamily="49" charset="0"/>
                </a:rPr>
                <a:t>Francl (CHELP) atomic radii used. Generate Potential Derived Charges using the Chirlian-Francl model. Fit using 5 shells.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..................... 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 Atomic Center   20 is at   4.023305  0.050722  0.185575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    </a:t>
              </a:r>
              <a:r>
                <a:rPr lang="en-US" altLang="en-US" sz="1400" b="1">
                  <a:solidFill>
                    <a:srgbClr val="003399"/>
                  </a:solidFill>
                  <a:latin typeface="Courier New" panose="02070309020205020404" pitchFamily="49" charset="0"/>
                </a:rPr>
                <a:t>1265</a:t>
              </a:r>
              <a:r>
                <a:rPr lang="en-US" altLang="en-US" sz="1400" b="1">
                  <a:latin typeface="Courier New" panose="02070309020205020404" pitchFamily="49" charset="0"/>
                </a:rPr>
                <a:t> points will be used for fitting atomic charges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 Fitting point charges to eletrostatic potential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 Charges from ESP fit, RMS=   0.00465 RRMS=   0.31157: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 Charge=   0.00000 Dipole=  4.2467   0.4863   0.2783 Tot=   4.2835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              1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     1  C   -0.336519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     2  C    0.026152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     3  C   -0.464321</a:t>
              </a:r>
            </a:p>
            <a:p>
              <a:r>
                <a:rPr lang="en-US" altLang="en-US" sz="1400" b="1">
                  <a:latin typeface="Courier New" panose="02070309020205020404" pitchFamily="49" charset="0"/>
                </a:rPr>
                <a:t>.....................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92" y="82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10265" name="Group 25"/>
          <p:cNvGrpSpPr>
            <a:grpSpLocks/>
          </p:cNvGrpSpPr>
          <p:nvPr/>
        </p:nvGrpSpPr>
        <p:grpSpPr bwMode="auto">
          <a:xfrm>
            <a:off x="304800" y="762000"/>
            <a:ext cx="8382000" cy="2895600"/>
            <a:chOff x="192" y="480"/>
            <a:chExt cx="5280" cy="1824"/>
          </a:xfrm>
        </p:grpSpPr>
        <p:grpSp>
          <p:nvGrpSpPr>
            <p:cNvPr id="10264" name="Group 24"/>
            <p:cNvGrpSpPr>
              <a:grpSpLocks/>
            </p:cNvGrpSpPr>
            <p:nvPr/>
          </p:nvGrpSpPr>
          <p:grpSpPr bwMode="auto">
            <a:xfrm>
              <a:off x="192" y="480"/>
              <a:ext cx="3691" cy="327"/>
              <a:chOff x="192" y="480"/>
              <a:chExt cx="3691" cy="327"/>
            </a:xfrm>
          </p:grpSpPr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1947" y="512"/>
                <a:ext cx="193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900" b="1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#RHF/6-31g </a:t>
                </a:r>
                <a:r>
                  <a:rPr lang="en-US" altLang="en-US" sz="1900" b="1">
                    <a:latin typeface="Courier New" panose="02070309020205020404" pitchFamily="49" charset="0"/>
                  </a:rPr>
                  <a:t>Pop</a:t>
                </a:r>
                <a:r>
                  <a:rPr lang="en-US" altLang="en-US" sz="1900" b="1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=</a:t>
                </a:r>
                <a:r>
                  <a:rPr lang="en-US" altLang="en-US" sz="1900" b="1">
                    <a:solidFill>
                      <a:srgbClr val="FF00FF"/>
                    </a:solidFill>
                    <a:latin typeface="Courier New" panose="02070309020205020404" pitchFamily="49" charset="0"/>
                  </a:rPr>
                  <a:t>CHelp</a:t>
                </a:r>
                <a:endParaRPr lang="en-US" altLang="en-US" sz="1900" b="1">
                  <a:latin typeface="Courier New" panose="02070309020205020404" pitchFamily="49" charset="0"/>
                </a:endParaRPr>
              </a:p>
            </p:txBody>
          </p:sp>
          <p:sp>
            <p:nvSpPr>
              <p:cNvPr id="10252" name="Text Box 12"/>
              <p:cNvSpPr txBox="1">
                <a:spLocks noChangeArrowheads="1"/>
              </p:cNvSpPr>
              <p:nvPr/>
            </p:nvSpPr>
            <p:spPr bwMode="auto">
              <a:xfrm>
                <a:off x="192" y="520"/>
                <a:ext cx="158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75000"/>
                  </a:lnSpc>
                  <a:buFont typeface="Symbol" panose="05050102010706020507" pitchFamily="18" charset="2"/>
                  <a:buNone/>
                </a:pPr>
                <a:r>
                  <a:rPr lang="en-US" altLang="en-US" sz="2500">
                    <a:latin typeface="Monotype Corsiva" panose="03010101010201010101" pitchFamily="66" charset="0"/>
                    <a:sym typeface="Symbol" panose="05050102010706020507" pitchFamily="18" charset="2"/>
                  </a:rPr>
                  <a:t>CHelp </a:t>
                </a:r>
                <a:r>
                  <a:rPr lang="bg-BG" altLang="en-US" sz="2500">
                    <a:latin typeface="Monotype Corsiva" panose="03010101010201010101" pitchFamily="66" charset="0"/>
                    <a:sym typeface="Symbol" panose="05050102010706020507" pitchFamily="18" charset="2"/>
                  </a:rPr>
                  <a:t>схема</a:t>
                </a:r>
                <a:r>
                  <a:rPr lang="en-US" altLang="en-US" sz="2500">
                    <a:latin typeface="Monotype Corsiva" panose="03010101010201010101" pitchFamily="66" charset="0"/>
                    <a:sym typeface="Symbol" panose="05050102010706020507" pitchFamily="18" charset="2"/>
                  </a:rPr>
                  <a:t> [4]</a:t>
                </a:r>
                <a:r>
                  <a:rPr lang="bg-BG" altLang="en-US" sz="2500">
                    <a:latin typeface="Monotype Corsiva" panose="03010101010201010101" pitchFamily="66" charset="0"/>
                    <a:sym typeface="Symbol" panose="05050102010706020507" pitchFamily="18" charset="2"/>
                  </a:rPr>
                  <a:t> </a:t>
                </a:r>
                <a:r>
                  <a:rPr lang="bg-BG" altLang="en-US" sz="2500">
                    <a:latin typeface="Monotype Corsiva" panose="03010101010201010101" pitchFamily="66" charset="0"/>
                    <a:sym typeface="Wingdings 3" panose="05040102010807070707" pitchFamily="18" charset="2"/>
                  </a:rPr>
                  <a:t></a:t>
                </a:r>
              </a:p>
            </p:txBody>
          </p:sp>
          <p:sp>
            <p:nvSpPr>
              <p:cNvPr id="10254" name="Rectangle 14"/>
              <p:cNvSpPr>
                <a:spLocks noChangeArrowheads="1"/>
              </p:cNvSpPr>
              <p:nvPr/>
            </p:nvSpPr>
            <p:spPr bwMode="auto">
              <a:xfrm>
                <a:off x="1776" y="480"/>
                <a:ext cx="2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bg-BG" altLang="en-US" sz="2800">
                    <a:solidFill>
                      <a:srgbClr val="FF00FF"/>
                    </a:solidFill>
                    <a:latin typeface="Monotype Corsiva" panose="03010101010201010101" pitchFamily="66" charset="0"/>
                    <a:sym typeface="Wingdings 3" panose="05040102010807070707" pitchFamily="18" charset="2"/>
                  </a:rPr>
                  <a:t></a:t>
                </a:r>
                <a:endParaRPr lang="en-US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endParaRPr>
              </a:p>
            </p:txBody>
          </p:sp>
        </p:grp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2208" y="1986"/>
              <a:ext cx="326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46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1800">
                  <a:latin typeface="Monotype Corsiva" panose="03010101010201010101" pitchFamily="66" charset="0"/>
                  <a:sym typeface="Symbol" panose="05050102010706020507" pitchFamily="18" charset="2"/>
                </a:rPr>
                <a:t>[5] L. E. Chirlian and M. M. Francl, J. Comp. Chem. 8, 894 (1987)</a:t>
              </a:r>
            </a:p>
          </p:txBody>
        </p:sp>
      </p:grp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590800" y="0"/>
            <a:ext cx="3822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Атомни заряди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grpSp>
        <p:nvGrpSpPr>
          <p:cNvPr id="10268" name="Group 28"/>
          <p:cNvGrpSpPr>
            <a:grpSpLocks/>
          </p:cNvGrpSpPr>
          <p:nvPr/>
        </p:nvGrpSpPr>
        <p:grpSpPr bwMode="auto">
          <a:xfrm>
            <a:off x="304800" y="4403725"/>
            <a:ext cx="8839200" cy="2378075"/>
            <a:chOff x="192" y="2774"/>
            <a:chExt cx="5568" cy="1498"/>
          </a:xfrm>
        </p:grpSpPr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432" y="2774"/>
              <a:ext cx="5328" cy="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500" b="1">
                  <a:latin typeface="Courier New" panose="02070309020205020404" pitchFamily="49" charset="0"/>
                </a:rPr>
                <a:t>Breneman (CHELPG) radii used.</a:t>
              </a:r>
            </a:p>
            <a:p>
              <a:r>
                <a:rPr lang="en-US" altLang="en-US" sz="1500" b="1">
                  <a:latin typeface="Courier New" panose="02070309020205020404" pitchFamily="49" charset="0"/>
                </a:rPr>
                <a:t> Generate Potential Derived Charges using the Breneman model, NDens= 1.</a:t>
              </a:r>
            </a:p>
            <a:p>
              <a:r>
                <a:rPr lang="en-US" altLang="en-US" sz="1500" b="1">
                  <a:latin typeface="Courier New" panose="02070309020205020404" pitchFamily="49" charset="0"/>
                </a:rPr>
                <a:t> Grid spacing= 0.300 Box extension= 2.800</a:t>
              </a:r>
            </a:p>
            <a:p>
              <a:r>
                <a:rPr lang="en-US" altLang="en-US" sz="1500" b="1">
                  <a:latin typeface="Courier New" panose="02070309020205020404" pitchFamily="49" charset="0"/>
                </a:rPr>
                <a:t> NStep X,Y,Z=   43     38     28   Total possible points=       45752</a:t>
              </a:r>
            </a:p>
            <a:p>
              <a:r>
                <a:rPr lang="en-US" altLang="en-US" sz="1500" b="1">
                  <a:latin typeface="Courier New" panose="02070309020205020404" pitchFamily="49" charset="0"/>
                </a:rPr>
                <a:t> Number of Points to Fit=   </a:t>
              </a:r>
              <a:r>
                <a:rPr lang="en-US" altLang="en-US" sz="1500" b="1">
                  <a:solidFill>
                    <a:srgbClr val="003399"/>
                  </a:solidFill>
                  <a:latin typeface="Courier New" panose="02070309020205020404" pitchFamily="49" charset="0"/>
                </a:rPr>
                <a:t>13357</a:t>
              </a:r>
            </a:p>
            <a:p>
              <a:r>
                <a:rPr lang="en-US" altLang="en-US" sz="1500" b="1">
                  <a:latin typeface="Courier New" panose="02070309020205020404" pitchFamily="49" charset="0"/>
                </a:rPr>
                <a:t>..................... </a:t>
              </a:r>
            </a:p>
            <a:p>
              <a:r>
                <a:rPr lang="en-US" altLang="en-US" sz="1500" b="1">
                  <a:latin typeface="Courier New" panose="02070309020205020404" pitchFamily="49" charset="0"/>
                </a:rPr>
                <a:t>     1  C   -0.259634</a:t>
              </a:r>
            </a:p>
            <a:p>
              <a:r>
                <a:rPr lang="en-US" altLang="en-US" sz="1500" b="1">
                  <a:latin typeface="Courier New" panose="02070309020205020404" pitchFamily="49" charset="0"/>
                </a:rPr>
                <a:t>     2  C    0.035705</a:t>
              </a:r>
            </a:p>
            <a:p>
              <a:r>
                <a:rPr lang="en-US" altLang="en-US" sz="1500" b="1">
                  <a:latin typeface="Courier New" panose="02070309020205020404" pitchFamily="49" charset="0"/>
                </a:rPr>
                <a:t>     3  C   -0.435160</a:t>
              </a:r>
            </a:p>
            <a:p>
              <a:r>
                <a:rPr lang="en-US" altLang="en-US" sz="1500" b="1">
                  <a:latin typeface="Courier New" panose="02070309020205020404" pitchFamily="49" charset="0"/>
                </a:rPr>
                <a:t>.....................</a:t>
              </a:r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192" y="2879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10267" name="Group 27"/>
          <p:cNvGrpSpPr>
            <a:grpSpLocks/>
          </p:cNvGrpSpPr>
          <p:nvPr/>
        </p:nvGrpSpPr>
        <p:grpSpPr bwMode="auto">
          <a:xfrm>
            <a:off x="304800" y="3976688"/>
            <a:ext cx="8610600" cy="2424112"/>
            <a:chOff x="192" y="2505"/>
            <a:chExt cx="5424" cy="1527"/>
          </a:xfrm>
        </p:grpSpPr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2187" y="2537"/>
              <a:ext cx="202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 </a:t>
              </a:r>
              <a:r>
                <a:rPr lang="en-US" altLang="en-US" sz="1900" b="1">
                  <a:latin typeface="Courier New" panose="02070309020205020404" pitchFamily="49" charset="0"/>
                </a:rPr>
                <a:t>Pop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CHelpG</a:t>
              </a:r>
              <a:endParaRPr lang="en-US" altLang="en-US" sz="1900" b="1">
                <a:latin typeface="Courier New" panose="02070309020205020404" pitchFamily="49" charset="0"/>
              </a:endParaRPr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192" y="2546"/>
              <a:ext cx="182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CHelpG </a:t>
              </a: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схема</a:t>
              </a: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 [5]</a:t>
              </a: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 </a:t>
              </a:r>
              <a:r>
                <a:rPr lang="bg-BG" altLang="en-US" sz="2500">
                  <a:latin typeface="Monotype Corsiva" panose="03010101010201010101" pitchFamily="66" charset="0"/>
                  <a:sym typeface="Wingdings 3" panose="05040102010807070707" pitchFamily="18" charset="2"/>
                </a:rPr>
                <a:t></a:t>
              </a: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2016" y="250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2239" y="3714"/>
              <a:ext cx="3377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810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1800">
                  <a:latin typeface="Monotype Corsiva" panose="03010101010201010101" pitchFamily="66" charset="0"/>
                  <a:sym typeface="Symbol" panose="05050102010706020507" pitchFamily="18" charset="2"/>
                </a:rPr>
                <a:t>[6] C. M. Breneman and K. B. Wiberg, J. Comp. Chem. 11, 361 (1990)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up.uni-muenchen.de/ch/compchem/pop/mk_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4075"/>
            <a:ext cx="423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233613" y="3224213"/>
            <a:ext cx="68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MK</a:t>
            </a:r>
            <a:endParaRPr lang="bg-BG" altLang="en-US"/>
          </a:p>
        </p:txBody>
      </p:sp>
      <p:pic>
        <p:nvPicPr>
          <p:cNvPr id="17412" name="Picture 4" descr="http://www.cup.uni-muenchen.de/ch/compchem/pop/chelpg_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24213"/>
            <a:ext cx="29479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6096000" y="5791200"/>
            <a:ext cx="138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CHELPG</a:t>
            </a:r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244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933575" y="0"/>
            <a:ext cx="52292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Сравнение на схемите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6426200"/>
            <a:ext cx="906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>
                <a:solidFill>
                  <a:srgbClr val="003399"/>
                </a:solidFill>
                <a:latin typeface="Monotype Corsiva" panose="03010101010201010101" pitchFamily="66" charset="0"/>
              </a:rPr>
              <a:t>ESP</a:t>
            </a:r>
            <a:r>
              <a:rPr lang="bg-BG" altLang="en-US" sz="2800">
                <a:solidFill>
                  <a:srgbClr val="003399"/>
                </a:solidFill>
                <a:latin typeface="Monotype Corsiva" panose="03010101010201010101" pitchFamily="66" charset="0"/>
              </a:rPr>
              <a:t>-зарядите зависят от избора на координатна система!</a:t>
            </a:r>
            <a:endParaRPr lang="en-US" altLang="en-US" sz="2800">
              <a:solidFill>
                <a:srgbClr val="003399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56343" name="Group 23"/>
          <p:cNvGrpSpPr>
            <a:grpSpLocks/>
          </p:cNvGrpSpPr>
          <p:nvPr/>
        </p:nvGrpSpPr>
        <p:grpSpPr bwMode="auto">
          <a:xfrm>
            <a:off x="0" y="609600"/>
            <a:ext cx="8763000" cy="1905000"/>
            <a:chOff x="0" y="384"/>
            <a:chExt cx="5520" cy="1200"/>
          </a:xfrm>
        </p:grpSpPr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48" y="718"/>
              <a:ext cx="5472" cy="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794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75000"/>
                </a:lnSpc>
                <a:buFont typeface="Wingdings" panose="05000000000000000000" pitchFamily="2" charset="2"/>
                <a:buChar char="ü"/>
              </a:pPr>
              <a:r>
                <a:rPr lang="bg-BG" altLang="en-US" sz="2800">
                  <a:latin typeface="Monotype Corsiva" panose="03010101010201010101" pitchFamily="66" charset="0"/>
                </a:rPr>
                <a:t>и трите подхода минимизират разликата между КХ потенциал и класическия изчислен от атомните заряди</a:t>
              </a:r>
            </a:p>
            <a:p>
              <a:pPr algn="just">
                <a:lnSpc>
                  <a:spcPct val="75000"/>
                </a:lnSpc>
                <a:buFont typeface="Wingdings" panose="05000000000000000000" pitchFamily="2" charset="2"/>
                <a:buChar char="ü"/>
              </a:pPr>
              <a:r>
                <a:rPr lang="bg-BG" altLang="en-US" sz="2800">
                  <a:latin typeface="Monotype Corsiva" panose="03010101010201010101" pitchFamily="66" charset="0"/>
                </a:rPr>
                <a:t>използват метода на Лагранж</a:t>
              </a:r>
            </a:p>
            <a:p>
              <a:pPr algn="just">
                <a:lnSpc>
                  <a:spcPct val="75000"/>
                </a:lnSpc>
                <a:buFont typeface="Wingdings" panose="05000000000000000000" pitchFamily="2" charset="2"/>
                <a:buChar char="ü"/>
              </a:pPr>
              <a:r>
                <a:rPr lang="bg-BG" altLang="en-US" sz="2800">
                  <a:latin typeface="Monotype Corsiva" panose="03010101010201010101" pitchFamily="66" charset="0"/>
                </a:rPr>
                <a:t>едно основно ограничение (</a:t>
              </a:r>
              <a:r>
                <a:rPr lang="en-US" altLang="en-US" sz="2800">
                  <a:latin typeface="Monotype Corsiva" panose="03010101010201010101" pitchFamily="66" charset="0"/>
                </a:rPr>
                <a:t>q</a:t>
              </a:r>
              <a:r>
                <a:rPr lang="en-US" altLang="en-US" sz="2800" baseline="-25000">
                  <a:latin typeface="Monotype Corsiva" panose="03010101010201010101" pitchFamily="66" charset="0"/>
                </a:rPr>
                <a:t>tot</a:t>
              </a:r>
              <a:r>
                <a:rPr lang="en-US" altLang="en-US" sz="2800">
                  <a:latin typeface="Monotype Corsiva" panose="03010101010201010101" pitchFamily="66" charset="0"/>
                </a:rPr>
                <a:t>)</a:t>
              </a:r>
              <a:r>
                <a:rPr lang="bg-BG" altLang="en-US" sz="2800">
                  <a:latin typeface="Monotype Corsiva" panose="03010101010201010101" pitchFamily="66" charset="0"/>
                </a:rPr>
                <a:t> с възможност за други (</a:t>
              </a: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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, Q</a:t>
              </a:r>
              <a:r>
                <a:rPr lang="bg-BG" altLang="en-US" sz="2800">
                  <a:latin typeface="Monotype Corsiva" panose="03010101010201010101" pitchFamily="66" charset="0"/>
                </a:rPr>
                <a:t>)</a:t>
              </a:r>
              <a:endParaRPr lang="en-US" altLang="en-US" sz="2800">
                <a:latin typeface="Monotype Corsiva" panose="03010101010201010101" pitchFamily="66" charset="0"/>
              </a:endParaRP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0" y="384"/>
              <a:ext cx="9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003399"/>
                  </a:solidFill>
                  <a:latin typeface="Monotype Corsiva" panose="03010101010201010101" pitchFamily="66" charset="0"/>
                </a:rPr>
                <a:t>Прилики:</a:t>
              </a:r>
              <a:endParaRPr lang="en-GB" altLang="en-US" sz="2800">
                <a:solidFill>
                  <a:srgbClr val="003399"/>
                </a:solidFill>
                <a:latin typeface="Monotype Corsiva" panose="03010101010201010101" pitchFamily="66" charset="0"/>
              </a:endParaRPr>
            </a:p>
          </p:txBody>
        </p:sp>
      </p:grpSp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4267200" y="2487613"/>
          <a:ext cx="16557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4" name="Equation" r:id="rId4" imgW="825480" imgH="469800" progId="Equation.3">
                  <p:embed/>
                </p:oleObj>
              </mc:Choice>
              <mc:Fallback>
                <p:oleObj name="Equation" r:id="rId4" imgW="825480" imgH="469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87613"/>
                        <a:ext cx="1655763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6057900" y="2513013"/>
          <a:ext cx="31353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5" name="Equation" r:id="rId6" imgW="1562040" imgH="431640" progId="Equation.3">
                  <p:embed/>
                </p:oleObj>
              </mc:Choice>
              <mc:Fallback>
                <p:oleObj name="Equation" r:id="rId6" imgW="156204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513013"/>
                        <a:ext cx="313531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5" name="Object 15"/>
          <p:cNvGraphicFramePr>
            <a:graphicFrameLocks noChangeAspect="1"/>
          </p:cNvGraphicFramePr>
          <p:nvPr/>
        </p:nvGraphicFramePr>
        <p:xfrm>
          <a:off x="141288" y="2487613"/>
          <a:ext cx="404971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6" name="Equation" r:id="rId8" imgW="2019240" imgH="469800" progId="Equation.3">
                  <p:embed/>
                </p:oleObj>
              </mc:Choice>
              <mc:Fallback>
                <p:oleObj name="Equation" r:id="rId8" imgW="201924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2487613"/>
                        <a:ext cx="4049712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50800" y="3376613"/>
            <a:ext cx="5207000" cy="890587"/>
            <a:chOff x="32" y="2127"/>
            <a:chExt cx="3280" cy="561"/>
          </a:xfrm>
        </p:grpSpPr>
        <p:graphicFrame>
          <p:nvGraphicFramePr>
            <p:cNvPr id="56336" name="Object 16"/>
            <p:cNvGraphicFramePr>
              <a:graphicFrameLocks noChangeAspect="1"/>
            </p:cNvGraphicFramePr>
            <p:nvPr/>
          </p:nvGraphicFramePr>
          <p:xfrm>
            <a:off x="1643" y="2127"/>
            <a:ext cx="1669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7" name="Equation" r:id="rId10" imgW="1320480" imgH="444240" progId="Equation.3">
                    <p:embed/>
                  </p:oleObj>
                </mc:Choice>
                <mc:Fallback>
                  <p:oleObj name="Equation" r:id="rId10" imgW="1320480" imgH="4442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" y="2127"/>
                          <a:ext cx="1669" cy="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38" name="Object 18"/>
            <p:cNvGraphicFramePr>
              <a:graphicFrameLocks noChangeAspect="1"/>
            </p:cNvGraphicFramePr>
            <p:nvPr/>
          </p:nvGraphicFramePr>
          <p:xfrm>
            <a:off x="32" y="2239"/>
            <a:ext cx="1475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8" name="Equation" r:id="rId12" imgW="1168200" imgH="342720" progId="Equation.3">
                    <p:embed/>
                  </p:oleObj>
                </mc:Choice>
                <mc:Fallback>
                  <p:oleObj name="Equation" r:id="rId12" imgW="1168200" imgH="34272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" y="2239"/>
                          <a:ext cx="1475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6340" name="Object 20"/>
          <p:cNvGraphicFramePr>
            <a:graphicFrameLocks noChangeAspect="1"/>
          </p:cNvGraphicFramePr>
          <p:nvPr/>
        </p:nvGraphicFramePr>
        <p:xfrm>
          <a:off x="5727700" y="3338513"/>
          <a:ext cx="28019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Equation" r:id="rId14" imgW="1396800" imgH="444240" progId="Equation.3">
                  <p:embed/>
                </p:oleObj>
              </mc:Choice>
              <mc:Fallback>
                <p:oleObj name="Equation" r:id="rId14" imgW="1396800" imgH="4442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3338513"/>
                        <a:ext cx="2801938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-14288" y="3965575"/>
            <a:ext cx="9158288" cy="2511425"/>
            <a:chOff x="-9" y="2498"/>
            <a:chExt cx="5769" cy="1582"/>
          </a:xfrm>
        </p:grpSpPr>
        <p:sp>
          <p:nvSpPr>
            <p:cNvPr id="56341" name="Rectangle 21"/>
            <p:cNvSpPr>
              <a:spLocks noChangeArrowheads="1"/>
            </p:cNvSpPr>
            <p:nvPr/>
          </p:nvSpPr>
          <p:spPr bwMode="auto">
            <a:xfrm>
              <a:off x="0" y="2810"/>
              <a:ext cx="5760" cy="1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8925" indent="-288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794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75000"/>
                </a:lnSpc>
                <a:buFont typeface="Wingdings" panose="05000000000000000000" pitchFamily="2" charset="2"/>
                <a:buChar char="ü"/>
              </a:pPr>
              <a:r>
                <a:rPr lang="bg-BG" altLang="en-US" sz="2800">
                  <a:latin typeface="Monotype Corsiva" panose="03010101010201010101" pitchFamily="66" charset="0"/>
                </a:rPr>
                <a:t>атомни радиуси</a:t>
              </a:r>
            </a:p>
            <a:p>
              <a:pPr algn="just">
                <a:lnSpc>
                  <a:spcPct val="75000"/>
                </a:lnSpc>
                <a:buFont typeface="Wingdings" panose="05000000000000000000" pitchFamily="2" charset="2"/>
                <a:buChar char="ü"/>
              </a:pPr>
              <a:r>
                <a:rPr lang="bg-BG" altLang="en-US" sz="2800">
                  <a:latin typeface="Monotype Corsiva" panose="03010101010201010101" pitchFamily="66" charset="0"/>
                </a:rPr>
                <a:t>подбор на точките в решетката – сферични обвивки скалирани като </a:t>
              </a: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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R</a:t>
              </a:r>
              <a:r>
                <a:rPr lang="en-US" altLang="en-US" sz="2800" baseline="-25000">
                  <a:latin typeface="Monotype Corsiva" panose="03010101010201010101" pitchFamily="66" charset="0"/>
                  <a:sym typeface="Symbol" panose="05050102010706020507" pitchFamily="18" charset="2"/>
                </a:rPr>
                <a:t>VdW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 (MK)</a:t>
              </a: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 или като +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R</a:t>
              </a:r>
              <a:r>
                <a:rPr lang="en-US" altLang="en-US" sz="2800" baseline="-25000">
                  <a:latin typeface="Monotype Corsiva" panose="03010101010201010101" pitchFamily="66" charset="0"/>
                  <a:sym typeface="Symbol" panose="05050102010706020507" pitchFamily="18" charset="2"/>
                </a:rPr>
                <a:t>VdW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 (CHELP)</a:t>
              </a:r>
              <a:r>
                <a:rPr lang="de-DE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; </a:t>
              </a: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кубична решетка до  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2.8 Å</a:t>
              </a: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+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R</a:t>
              </a:r>
              <a:r>
                <a:rPr lang="en-US" altLang="en-US" sz="2800" baseline="-25000">
                  <a:latin typeface="Monotype Corsiva" panose="03010101010201010101" pitchFamily="66" charset="0"/>
                  <a:sym typeface="Symbol" panose="05050102010706020507" pitchFamily="18" charset="2"/>
                </a:rPr>
                <a:t>VdW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 (CHELPG)</a:t>
              </a:r>
            </a:p>
            <a:p>
              <a:pPr algn="just">
                <a:lnSpc>
                  <a:spcPct val="75000"/>
                </a:lnSpc>
                <a:buFont typeface="Wingdings" panose="05000000000000000000" pitchFamily="2" charset="2"/>
                <a:buChar char="ü"/>
              </a:pP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разстояние между точките – 1.0 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Å</a:t>
              </a: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 (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MK</a:t>
              </a: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, 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CHELP</a:t>
              </a: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), 0.3 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Å</a:t>
              </a: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 (</a:t>
              </a:r>
              <a:r>
                <a:rPr lang="en-US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CHELPG</a:t>
              </a:r>
              <a:r>
                <a:rPr lang="bg-BG" altLang="en-US" sz="2800">
                  <a:latin typeface="Monotype Corsiva" panose="03010101010201010101" pitchFamily="66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56342" name="Rectangle 22"/>
            <p:cNvSpPr>
              <a:spLocks noChangeArrowheads="1"/>
            </p:cNvSpPr>
            <p:nvPr/>
          </p:nvSpPr>
          <p:spPr bwMode="auto">
            <a:xfrm>
              <a:off x="-9" y="2498"/>
              <a:ext cx="8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003399"/>
                  </a:solidFill>
                  <a:latin typeface="Monotype Corsiva" panose="03010101010201010101" pitchFamily="66" charset="0"/>
                </a:rPr>
                <a:t>Разлики:</a:t>
              </a:r>
              <a:endParaRPr lang="en-GB" altLang="en-US" sz="2800">
                <a:solidFill>
                  <a:srgbClr val="003399"/>
                </a:solidFill>
                <a:latin typeface="Monotype Corsiva" panose="03010101010201010101" pitchFamily="66" charset="0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3598863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51138"/>
            <a:ext cx="33575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33575" y="0"/>
            <a:ext cx="52292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Сравнение на схемите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351213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" y="9906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RHF/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6</a:t>
            </a:r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-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3</a:t>
            </a:r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1G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/МК</a:t>
            </a:r>
            <a:endParaRPr lang="en-US" altLang="en-US" sz="20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6381750"/>
            <a:ext cx="906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>
                <a:solidFill>
                  <a:srgbClr val="003399"/>
                </a:solidFill>
                <a:latin typeface="Monotype Corsiva" panose="03010101010201010101" pitchFamily="66" charset="0"/>
              </a:rPr>
              <a:t>ESP</a:t>
            </a:r>
            <a:r>
              <a:rPr lang="bg-BG" altLang="en-US" sz="2800">
                <a:solidFill>
                  <a:srgbClr val="003399"/>
                </a:solidFill>
                <a:latin typeface="Monotype Corsiva" panose="03010101010201010101" pitchFamily="66" charset="0"/>
              </a:rPr>
              <a:t>-зарядите с</a:t>
            </a:r>
            <a:r>
              <a:rPr lang="en-US" altLang="en-US" sz="2800">
                <a:solidFill>
                  <a:srgbClr val="003399"/>
                </a:solidFill>
                <a:latin typeface="Monotype Corsiva" panose="03010101010201010101" pitchFamily="66" charset="0"/>
              </a:rPr>
              <a:t>e</a:t>
            </a:r>
            <a:r>
              <a:rPr lang="bg-BG" altLang="en-US" sz="2800">
                <a:solidFill>
                  <a:srgbClr val="003399"/>
                </a:solidFill>
                <a:latin typeface="Monotype Corsiva" panose="03010101010201010101" pitchFamily="66" charset="0"/>
              </a:rPr>
              <a:t> различават значително от останалите подходи!</a:t>
            </a:r>
            <a:endParaRPr lang="en-US" altLang="en-US" sz="2800">
              <a:solidFill>
                <a:srgbClr val="0033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09800" y="59436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RHF/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6</a:t>
            </a:r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-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3</a:t>
            </a:r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1G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/</a:t>
            </a:r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CHelp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410200" y="8382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RHF/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6</a:t>
            </a:r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-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3</a:t>
            </a:r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1G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/</a:t>
            </a:r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CHelpG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219200"/>
          <a:ext cx="6705600" cy="4023206"/>
        </p:xfrm>
        <a:graphic>
          <a:graphicData uri="http://schemas.openxmlformats.org/drawingml/2006/table">
            <a:tbl>
              <a:tblPr/>
              <a:tblGrid>
                <a:gridCol w="2638268"/>
                <a:gridCol w="1324131"/>
                <a:gridCol w="1371600"/>
                <a:gridCol w="1371601"/>
              </a:tblGrid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level of theory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  MK  </a:t>
                      </a:r>
                      <a:endParaRPr lang="en-US" sz="1800" dirty="0"/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CHELPG</a:t>
                      </a:r>
                      <a:endParaRPr lang="en-US" sz="1800"/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Mulliken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HF/STO-3G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-0.616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-0.617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-0.366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HF/3-21G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-0.873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-0.873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-0.728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HF/6-31G(d)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-0.807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-0.807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-0.866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HF/6-311+G(2d,1p)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-0.752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-0.750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-0.471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HF/cc-pVDZ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-0.746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-0.747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-0.305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HF/cc-pVTZ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-0.738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-0.738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-0.483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HF/cc-pVQZ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-0.732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-0.731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-0.526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Becke3LYP/cc-pVDZ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-0.694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-0.694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-0.255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Becke3LYP/cc-pVTZ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-0.700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-0.700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/>
                        <a:t>-0.432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Becke3LYP/cc-pVQZ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-0.695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-0.693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-0.487 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9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6"/>
          <p:cNvSpPr txBox="1">
            <a:spLocks noChangeArrowheads="1"/>
          </p:cNvSpPr>
          <p:nvPr/>
        </p:nvSpPr>
        <p:spPr bwMode="auto">
          <a:xfrm>
            <a:off x="2590800" y="90488"/>
            <a:ext cx="38227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Атомни заряди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grpSp>
        <p:nvGrpSpPr>
          <p:cNvPr id="13322" name="Group 1034"/>
          <p:cNvGrpSpPr>
            <a:grpSpLocks/>
          </p:cNvGrpSpPr>
          <p:nvPr/>
        </p:nvGrpSpPr>
        <p:grpSpPr bwMode="auto">
          <a:xfrm>
            <a:off x="228600" y="838200"/>
            <a:ext cx="8763000" cy="2209800"/>
            <a:chOff x="144" y="528"/>
            <a:chExt cx="5520" cy="1392"/>
          </a:xfrm>
        </p:grpSpPr>
        <p:sp>
          <p:nvSpPr>
            <p:cNvPr id="13315" name="Text Box 1027"/>
            <p:cNvSpPr txBox="1">
              <a:spLocks noChangeArrowheads="1"/>
            </p:cNvSpPr>
            <p:nvPr/>
          </p:nvSpPr>
          <p:spPr bwMode="auto">
            <a:xfrm>
              <a:off x="1392" y="528"/>
              <a:ext cx="29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600" u="sng">
                  <a:latin typeface="Monotype Corsiva" panose="03010101010201010101" pitchFamily="66" charset="0"/>
                </a:rPr>
                <a:t>Atoms-in-Molecules (AIM) </a:t>
              </a:r>
            </a:p>
          </p:txBody>
        </p:sp>
        <p:graphicFrame>
          <p:nvGraphicFramePr>
            <p:cNvPr id="13316" name="Object 1028"/>
            <p:cNvGraphicFramePr>
              <a:graphicFrameLocks noChangeAspect="1"/>
            </p:cNvGraphicFramePr>
            <p:nvPr/>
          </p:nvGraphicFramePr>
          <p:xfrm>
            <a:off x="144" y="1152"/>
            <a:ext cx="2281" cy="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" name="Equation" r:id="rId4" imgW="1206360" imgH="393480" progId="Equation.3">
                    <p:embed/>
                  </p:oleObj>
                </mc:Choice>
                <mc:Fallback>
                  <p:oleObj name="Equation" r:id="rId4" imgW="1206360" imgH="393480" progId="Equation.3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152"/>
                          <a:ext cx="2281" cy="7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7" name="Text Box 1029"/>
            <p:cNvSpPr txBox="1">
              <a:spLocks noChangeArrowheads="1"/>
            </p:cNvSpPr>
            <p:nvPr/>
          </p:nvSpPr>
          <p:spPr bwMode="auto">
            <a:xfrm>
              <a:off x="2400" y="1142"/>
              <a:ext cx="326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</a:t>
              </a:r>
              <a:r>
                <a:rPr lang="en-US" altLang="en-US" sz="2500" baseline="-25000">
                  <a:latin typeface="Monotype Corsiva" panose="03010101010201010101" pitchFamily="66" charset="0"/>
                  <a:sym typeface="Symbol" panose="05050102010706020507" pitchFamily="18" charset="2"/>
                </a:rPr>
                <a:t>A</a:t>
              </a: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 – </a:t>
              </a: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обем заеман от атома А (дефинира се като пространството оградено от всички линии с нулева електронна плътност около даден атом</a:t>
              </a:r>
            </a:p>
          </p:txBody>
        </p:sp>
      </p:grpSp>
      <p:sp>
        <p:nvSpPr>
          <p:cNvPr id="13318" name="Text Box 1030"/>
          <p:cNvSpPr txBox="1">
            <a:spLocks noChangeArrowheads="1"/>
          </p:cNvSpPr>
          <p:nvPr/>
        </p:nvSpPr>
        <p:spPr bwMode="auto">
          <a:xfrm>
            <a:off x="76200" y="6099175"/>
            <a:ext cx="8915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200">
                <a:solidFill>
                  <a:srgbClr val="003399"/>
                </a:solidFill>
                <a:latin typeface="Monotype Corsiva" panose="03010101010201010101" pitchFamily="66" charset="0"/>
              </a:rPr>
              <a:t>GAPT </a:t>
            </a:r>
            <a:r>
              <a:rPr lang="bg-BG" altLang="en-US" sz="3200">
                <a:solidFill>
                  <a:srgbClr val="003399"/>
                </a:solidFill>
                <a:latin typeface="Monotype Corsiva" panose="03010101010201010101" pitchFamily="66" charset="0"/>
              </a:rPr>
              <a:t>и </a:t>
            </a:r>
            <a:r>
              <a:rPr lang="en-US" altLang="en-US" sz="3200">
                <a:solidFill>
                  <a:srgbClr val="003399"/>
                </a:solidFill>
                <a:latin typeface="Monotype Corsiva" panose="03010101010201010101" pitchFamily="66" charset="0"/>
              </a:rPr>
              <a:t>AIM</a:t>
            </a:r>
            <a:r>
              <a:rPr lang="bg-BG" altLang="en-US" sz="3200">
                <a:solidFill>
                  <a:srgbClr val="003399"/>
                </a:solidFill>
                <a:latin typeface="Monotype Corsiva" panose="03010101010201010101" pitchFamily="66" charset="0"/>
              </a:rPr>
              <a:t> не зависят от вида на МО, а от свойство</a:t>
            </a:r>
            <a:endParaRPr lang="en-US" altLang="en-US" sz="3200">
              <a:solidFill>
                <a:srgbClr val="003399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3324" name="Group 1036"/>
          <p:cNvGrpSpPr>
            <a:grpSpLocks/>
          </p:cNvGrpSpPr>
          <p:nvPr/>
        </p:nvGrpSpPr>
        <p:grpSpPr bwMode="auto">
          <a:xfrm>
            <a:off x="152400" y="3270250"/>
            <a:ext cx="6248400" cy="2597150"/>
            <a:chOff x="336" y="2060"/>
            <a:chExt cx="3936" cy="1636"/>
          </a:xfrm>
        </p:grpSpPr>
        <p:pic>
          <p:nvPicPr>
            <p:cNvPr id="13321" name="Picture 1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060"/>
              <a:ext cx="2614" cy="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Text Box 1035"/>
            <p:cNvSpPr txBox="1">
              <a:spLocks noChangeArrowheads="1"/>
            </p:cNvSpPr>
            <p:nvPr/>
          </p:nvSpPr>
          <p:spPr bwMode="auto">
            <a:xfrm>
              <a:off x="336" y="2160"/>
              <a:ext cx="17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RHF/</a:t>
              </a:r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6</a:t>
              </a:r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-</a:t>
              </a:r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3</a:t>
              </a:r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1G</a:t>
              </a:r>
            </a:p>
            <a:p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Катион на алилов радикал</a:t>
              </a:r>
              <a:endPara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sp>
        <p:nvSpPr>
          <p:cNvPr id="13325" name="Rectangle 1037"/>
          <p:cNvSpPr>
            <a:spLocks noChangeArrowheads="1"/>
          </p:cNvSpPr>
          <p:nvPr/>
        </p:nvSpPr>
        <p:spPr bwMode="auto">
          <a:xfrm>
            <a:off x="6629400" y="4724400"/>
            <a:ext cx="2362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buFont typeface="Symbol" panose="05050102010706020507" pitchFamily="18" charset="2"/>
              <a:buNone/>
            </a:pPr>
            <a:r>
              <a:rPr lang="en-US" altLang="en-US" sz="1800">
                <a:latin typeface="Monotype Corsiva" panose="03010101010201010101" pitchFamily="66" charset="0"/>
                <a:sym typeface="Symbol" panose="05050102010706020507" pitchFamily="18" charset="2"/>
              </a:rPr>
              <a:t>[7] R. F. W. Bader, Chem. Rev. 91, 893 (1991)</a:t>
            </a:r>
          </a:p>
        </p:txBody>
      </p:sp>
      <p:graphicFrame>
        <p:nvGraphicFramePr>
          <p:cNvPr id="13326" name="Object 1038"/>
          <p:cNvGraphicFramePr>
            <a:graphicFrameLocks noChangeAspect="1"/>
          </p:cNvGraphicFramePr>
          <p:nvPr/>
        </p:nvGraphicFramePr>
        <p:xfrm>
          <a:off x="6832600" y="3429000"/>
          <a:ext cx="183356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7" imgW="914400" imgH="457200" progId="Equation.3">
                  <p:embed/>
                </p:oleObj>
              </mc:Choice>
              <mc:Fallback>
                <p:oleObj name="Equation" r:id="rId7" imgW="914400" imgH="45720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3429000"/>
                        <a:ext cx="1833563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2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90800" y="90488"/>
            <a:ext cx="38227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Атомни заряди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576263" y="1143000"/>
            <a:ext cx="7653337" cy="1065213"/>
            <a:chOff x="363" y="720"/>
            <a:chExt cx="4821" cy="671"/>
          </a:xfrm>
        </p:grpSpPr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363" y="748"/>
              <a:ext cx="19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3600" u="sng">
                  <a:latin typeface="Monotype Corsiva" panose="03010101010201010101" pitchFamily="66" charset="0"/>
                </a:rPr>
                <a:t>Мъликен-анализ</a:t>
              </a:r>
              <a:endParaRPr lang="en-US" altLang="en-US" sz="3600" u="sng">
                <a:latin typeface="Monotype Corsiva" panose="03010101010201010101" pitchFamily="66" charset="0"/>
              </a:endParaRPr>
            </a:p>
          </p:txBody>
        </p:sp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2763" y="720"/>
            <a:ext cx="2421" cy="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2" name="Equation" r:id="rId4" imgW="1282680" imgH="355320" progId="Equation.3">
                    <p:embed/>
                  </p:oleObj>
                </mc:Choice>
                <mc:Fallback>
                  <p:oleObj name="Equation" r:id="rId4" imgW="1282680" imgH="35532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3" y="720"/>
                          <a:ext cx="2421" cy="6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400" y="2178050"/>
            <a:ext cx="8915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bg-BG" altLang="en-US" sz="2800">
                <a:latin typeface="Monotype Corsiva" panose="03010101010201010101" pitchFamily="66" charset="0"/>
              </a:rPr>
              <a:t>Мъликен-анализ се прави при всички квантово-химични изчисления – не се изискват специални входни данни.</a:t>
            </a:r>
            <a:endParaRPr lang="en-US" altLang="en-US" sz="2800">
              <a:latin typeface="Monotype Corsiva" panose="03010101010201010101" pitchFamily="66" charset="0"/>
            </a:endParaRPr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685800" y="1066800"/>
            <a:ext cx="8040688" cy="1103313"/>
            <a:chOff x="428" y="2208"/>
            <a:chExt cx="5065" cy="695"/>
          </a:xfrm>
        </p:grpSpPr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428" y="2284"/>
              <a:ext cx="18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3600" u="sng">
                  <a:latin typeface="Monotype Corsiva" panose="03010101010201010101" pitchFamily="66" charset="0"/>
                </a:rPr>
                <a:t>Льовдин-анализ</a:t>
              </a:r>
              <a:endParaRPr lang="en-US" altLang="en-US" sz="3600" u="sng">
                <a:latin typeface="Monotype Corsiva" panose="03010101010201010101" pitchFamily="66" charset="0"/>
              </a:endParaRPr>
            </a:p>
          </p:txBody>
        </p:sp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2496" y="2208"/>
            <a:ext cx="2997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3" name="Equation" r:id="rId6" imgW="1587240" imgH="368280" progId="Equation.3">
                    <p:embed/>
                  </p:oleObj>
                </mc:Choice>
                <mc:Fallback>
                  <p:oleObj name="Equation" r:id="rId6" imgW="1587240" imgH="3682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208"/>
                          <a:ext cx="2997" cy="6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1905000" y="2971800"/>
            <a:ext cx="6430963" cy="3616325"/>
            <a:chOff x="1200" y="1872"/>
            <a:chExt cx="4051" cy="2278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4272" y="3408"/>
              <a:ext cx="9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RHF/3-21G</a:t>
              </a:r>
            </a:p>
          </p:txBody>
        </p:sp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872"/>
              <a:ext cx="2896" cy="2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971800" y="14288"/>
            <a:ext cx="350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Резултатите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28600" y="1479550"/>
            <a:ext cx="4800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bg-BG" altLang="en-US" sz="2800">
                <a:latin typeface="Monotype Corsiva" panose="03010101010201010101" pitchFamily="66" charset="0"/>
              </a:rPr>
              <a:t>Изходни данни от </a:t>
            </a:r>
            <a:r>
              <a:rPr lang="en-US" altLang="en-US" sz="2800">
                <a:latin typeface="Monotype Corsiva" panose="03010101010201010101" pitchFamily="66" charset="0"/>
              </a:rPr>
              <a:t>AIM</a:t>
            </a:r>
            <a:r>
              <a:rPr lang="bg-BG" altLang="en-US" sz="2800">
                <a:latin typeface="Monotype Corsiva" panose="03010101010201010101" pitchFamily="66" charset="0"/>
              </a:rPr>
              <a:t>-анализа:</a:t>
            </a:r>
            <a:endParaRPr lang="en-US" altLang="en-US" sz="2800">
              <a:latin typeface="Monotype Corsiva" panose="03010101010201010101" pitchFamily="66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57200" y="1828800"/>
            <a:ext cx="81534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**************************************************************</a:t>
            </a:r>
            <a:r>
              <a:rPr lang="bg-BG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**</a:t>
            </a:r>
          </a:p>
          <a:p>
            <a:pPr>
              <a:lnSpc>
                <a:spcPct val="75000"/>
              </a:lnSpc>
            </a:pP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        Properties of atoms in molecules using the SCF density.</a:t>
            </a:r>
          </a:p>
          <a:p>
            <a:pPr>
              <a:lnSpc>
                <a:spcPct val="75000"/>
              </a:lnSpc>
            </a:pP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 ****************************************************************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04800" y="2495550"/>
            <a:ext cx="86931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latin typeface="Courier New" panose="02070309020205020404" pitchFamily="49" charset="0"/>
              </a:rPr>
              <a:t>I. ATTRACTORS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-------------------------------------------------------------------------------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Attr.     Cartesian Coordinates          Nucleus               Density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    X          Y          Z       (Distance)        Total         Spin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-------------------------------------------------------------------------------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1  -1.003521  -1.586938  -0.119607  C  (0.000005)   0.11819E+03   0.00000E+00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2   1.005189  -3.212660   0.376926  C  (0.000000)   0.11834E+03   0.00000E+00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3   3.459949  -2.324798   0.436746  C  (0.000000)   0.11829E+03   0.00000E+00</a:t>
            </a:r>
            <a:endParaRPr lang="bg-BG" altLang="en-US" sz="1400" b="1">
              <a:latin typeface="Courier New" panose="02070309020205020404" pitchFamily="49" charset="0"/>
            </a:endParaRPr>
          </a:p>
          <a:p>
            <a:r>
              <a:rPr lang="bg-BG" altLang="en-US" sz="1400" b="1">
                <a:latin typeface="Courier New" panose="02070309020205020404" pitchFamily="49" charset="0"/>
              </a:rPr>
              <a:t> .....................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III. PROPERTIES OF ATTRACTORS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------------------------------------------------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Attr.        Number of electrons         Charge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        total         spin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------------------------------------------------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1         5.947389     0.000000       0.052611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2         0.828998     0.000000       0.171002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3         5.985715     0.000000       0.014285</a:t>
            </a:r>
            <a:r>
              <a:rPr lang="bg-BG" altLang="en-US" sz="1400" b="1">
                <a:latin typeface="Courier New" panose="02070309020205020404" pitchFamily="49" charset="0"/>
              </a:rPr>
              <a:t>      </a:t>
            </a:r>
          </a:p>
          <a:p>
            <a:r>
              <a:rPr lang="bg-BG" altLang="en-US" sz="1400" b="1">
                <a:latin typeface="Courier New" panose="02070309020205020404" pitchFamily="49" charset="0"/>
              </a:rPr>
              <a:t>.....................</a:t>
            </a:r>
          </a:p>
          <a:p>
            <a:r>
              <a:rPr lang="bg-BG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latin typeface="Courier New" panose="02070309020205020404" pitchFamily="49" charset="0"/>
              </a:rPr>
              <a:t>Total      22.007398     0.000000       0.992602</a:t>
            </a:r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76200" y="685800"/>
            <a:ext cx="8610600" cy="876300"/>
            <a:chOff x="48" y="432"/>
            <a:chExt cx="5424" cy="552"/>
          </a:xfrm>
        </p:grpSpPr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2260" y="692"/>
              <a:ext cx="3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 Guess=Read </a:t>
              </a:r>
              <a:r>
                <a:rPr lang="en-US" altLang="en-US" sz="1800" b="1">
                  <a:solidFill>
                    <a:srgbClr val="FF0000"/>
                  </a:solidFill>
                  <a:latin typeface="Courier New" panose="02070309020205020404" pitchFamily="49" charset="0"/>
                </a:rPr>
                <a:t>AIM </a:t>
              </a:r>
              <a:r>
                <a:rPr lang="en-US" altLang="en-US" sz="1800" b="1">
                  <a:solidFill>
                    <a:srgbClr val="003399"/>
                  </a:solidFill>
                  <a:latin typeface="Courier New" panose="02070309020205020404" pitchFamily="49" charset="0"/>
                </a:rPr>
                <a:t>Geom=Check</a:t>
              </a: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48" y="432"/>
              <a:ext cx="302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bg-BG" altLang="en-US" sz="2800">
                  <a:latin typeface="Monotype Corsiva" panose="03010101010201010101" pitchFamily="66" charset="0"/>
                </a:rPr>
                <a:t>Входни данни за </a:t>
              </a:r>
              <a:r>
                <a:rPr lang="en-US" altLang="en-US" sz="2800">
                  <a:latin typeface="Monotype Corsiva" panose="03010101010201010101" pitchFamily="66" charset="0"/>
                </a:rPr>
                <a:t>AIM</a:t>
              </a:r>
              <a:r>
                <a:rPr lang="bg-BG" altLang="en-US" sz="2800">
                  <a:latin typeface="Monotype Corsiva" panose="03010101010201010101" pitchFamily="66" charset="0"/>
                </a:rPr>
                <a:t>-анализ:</a:t>
              </a:r>
              <a:endParaRPr lang="en-US" altLang="en-US" sz="2800">
                <a:latin typeface="Monotype Corsiva" panose="03010101010201010101" pitchFamily="66" charset="0"/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2112" y="657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utoUpdateAnimBg="0"/>
      <p:bldP spid="7184" grpId="0" autoUpdateAnimBg="0"/>
      <p:bldP spid="718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971800" y="14288"/>
            <a:ext cx="350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Проблемите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6200" y="1017588"/>
            <a:ext cx="89154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600">
                <a:latin typeface="Monotype Corsiva" panose="03010101010201010101" pitchFamily="66" charset="0"/>
              </a:rPr>
              <a:t>При спрегнати системи или близколежащи центрове не могат да се определят отделните атоми!</a:t>
            </a: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81000" y="2590800"/>
            <a:ext cx="83740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latin typeface="Courier New" panose="02070309020205020404" pitchFamily="49" charset="0"/>
              </a:rPr>
              <a:t> WARNING: RMS ERROR HAS INCREASED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WARNING: RMS ERROR HAS INCREASED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WARNING: RMS ERROR HAS INCREASED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NEWTON STEP FAILED FOR SURFACE SHEET   6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Error termination via Lnk1e in e:\G03W\l609.exe at Wed Apr 05 14:34:32 2000.</a:t>
            </a: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3071813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utoUpdateAnimBg="0"/>
      <p:bldP spid="820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26"/>
          <p:cNvSpPr txBox="1">
            <a:spLocks noChangeArrowheads="1"/>
          </p:cNvSpPr>
          <p:nvPr/>
        </p:nvSpPr>
        <p:spPr bwMode="auto">
          <a:xfrm>
            <a:off x="2819400" y="14288"/>
            <a:ext cx="350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Сравнението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04800" y="898525"/>
            <a:ext cx="1304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RHF/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6</a:t>
            </a:r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-</a:t>
            </a:r>
            <a:r>
              <a:rPr lang="bg-BG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3</a:t>
            </a:r>
            <a:r>
              <a:rPr lang="en-US" altLang="en-US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1G</a:t>
            </a:r>
            <a:endParaRPr lang="en-GB" altLang="en-US" sz="20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5604" name="Picture 1028" descr="test_mol_numb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2519363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10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"/>
          <a:stretch>
            <a:fillRect/>
          </a:stretch>
        </p:blipFill>
        <p:spPr bwMode="auto">
          <a:xfrm>
            <a:off x="152400" y="2019300"/>
            <a:ext cx="8991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828800" y="0"/>
            <a:ext cx="57816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Анализ на заселеността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6200" y="838200"/>
            <a:ext cx="8915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200">
                <a:solidFill>
                  <a:srgbClr val="003399"/>
                </a:solidFill>
                <a:latin typeface="Monotype Corsiva" panose="03010101010201010101" pitchFamily="66" charset="0"/>
              </a:rPr>
              <a:t>Понякога се налага анализ и на собствените вектори (коефициентите) , а не само на собствените стойности (енергиите).</a:t>
            </a:r>
            <a:endParaRPr lang="en-US" altLang="en-US" sz="3200">
              <a:solidFill>
                <a:srgbClr val="0033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6200" y="2286000"/>
            <a:ext cx="8153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bg-BG" altLang="en-US" sz="2800">
                <a:latin typeface="Monotype Corsiva" panose="03010101010201010101" pitchFamily="66" charset="0"/>
              </a:rPr>
              <a:t>Варианти за анализ на заселеността (</a:t>
            </a:r>
            <a:r>
              <a:rPr lang="en-US" altLang="en-US" sz="2800">
                <a:latin typeface="Monotype Corsiva" panose="03010101010201010101" pitchFamily="66" charset="0"/>
              </a:rPr>
              <a:t>population analysis)</a:t>
            </a:r>
            <a:r>
              <a:rPr lang="bg-BG" altLang="en-US" sz="2800">
                <a:latin typeface="Monotype Corsiva" panose="03010101010201010101" pitchFamily="66" charset="0"/>
              </a:rPr>
              <a:t>:</a:t>
            </a:r>
            <a:endParaRPr lang="en-US" altLang="en-US" sz="2800">
              <a:latin typeface="Monotype Corsiva" panose="03010101010201010101" pitchFamily="66" charset="0"/>
            </a:endParaRPr>
          </a:p>
        </p:txBody>
      </p:sp>
      <p:grpSp>
        <p:nvGrpSpPr>
          <p:cNvPr id="9254" name="Group 38"/>
          <p:cNvGrpSpPr>
            <a:grpSpLocks/>
          </p:cNvGrpSpPr>
          <p:nvPr/>
        </p:nvGrpSpPr>
        <p:grpSpPr bwMode="auto">
          <a:xfrm>
            <a:off x="152400" y="2692400"/>
            <a:ext cx="6324600" cy="519113"/>
            <a:chOff x="96" y="1696"/>
            <a:chExt cx="3984" cy="327"/>
          </a:xfrm>
        </p:grpSpPr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2235" y="1728"/>
              <a:ext cx="184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 </a:t>
              </a:r>
              <a:r>
                <a:rPr lang="en-US" altLang="en-US" sz="19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urier New" panose="02070309020205020404" pitchFamily="49" charset="0"/>
                </a:rPr>
                <a:t>Pop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None</a:t>
              </a: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96" y="1736"/>
              <a:ext cx="21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Не се извършва анализ </a:t>
              </a:r>
              <a:r>
                <a:rPr lang="bg-BG" altLang="en-US" sz="2500">
                  <a:latin typeface="Monotype Corsiva" panose="03010101010201010101" pitchFamily="66" charset="0"/>
                  <a:sym typeface="Wingdings 3" panose="05040102010807070707" pitchFamily="18" charset="2"/>
                </a:rPr>
                <a:t></a:t>
              </a:r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2064" y="1696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9255" name="Group 39"/>
          <p:cNvGrpSpPr>
            <a:grpSpLocks/>
          </p:cNvGrpSpPr>
          <p:nvPr/>
        </p:nvGrpSpPr>
        <p:grpSpPr bwMode="auto">
          <a:xfrm>
            <a:off x="2944813" y="3124200"/>
            <a:ext cx="6275387" cy="609600"/>
            <a:chOff x="1855" y="1968"/>
            <a:chExt cx="3953" cy="384"/>
          </a:xfrm>
        </p:grpSpPr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379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1700" b="1">
                  <a:latin typeface="Courier New" panose="02070309020205020404" pitchFamily="49" charset="0"/>
                </a:rPr>
                <a:t>Няма специално съобщение. Изходният файл завършва след отпечатване на общата енергия.</a:t>
              </a:r>
              <a:endParaRPr lang="en-US" altLang="en-US" sz="1700" b="1">
                <a:latin typeface="Courier New" panose="02070309020205020404" pitchFamily="49" charset="0"/>
              </a:endParaRPr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1855" y="2016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152400" y="4089400"/>
            <a:ext cx="8547100" cy="669925"/>
            <a:chOff x="96" y="2576"/>
            <a:chExt cx="5384" cy="422"/>
          </a:xfrm>
        </p:grpSpPr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2907" y="2576"/>
              <a:ext cx="2573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 </a:t>
              </a:r>
              <a:r>
                <a:rPr lang="en-US" altLang="en-US" sz="19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urier New" panose="02070309020205020404" pitchFamily="49" charset="0"/>
                </a:rPr>
                <a:t>Pop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Minimal</a:t>
              </a:r>
              <a:endParaRPr lang="bg-BG" altLang="en-US" sz="1900" b="1">
                <a:solidFill>
                  <a:srgbClr val="003399"/>
                </a:solidFill>
                <a:latin typeface="Courier New" panose="02070309020205020404" pitchFamily="49" charset="0"/>
              </a:endParaRPr>
            </a:p>
            <a:p>
              <a:r>
                <a:rPr lang="bg-BG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По подразбиране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 (</a:t>
              </a:r>
              <a:r>
                <a:rPr lang="bg-BG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без 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ZINDO)</a:t>
              </a:r>
            </a:p>
          </p:txBody>
        </p: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96" y="2688"/>
              <a:ext cx="27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Извършва се минимален анализ </a:t>
              </a:r>
              <a:r>
                <a:rPr lang="bg-BG" altLang="en-US" sz="2500">
                  <a:latin typeface="Monotype Corsiva" panose="03010101010201010101" pitchFamily="66" charset="0"/>
                  <a:sym typeface="Wingdings 3" panose="05040102010807070707" pitchFamily="18" charset="2"/>
                </a:rPr>
                <a:t></a:t>
              </a:r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2736" y="2649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0" y="4699000"/>
            <a:ext cx="8991600" cy="868363"/>
            <a:chOff x="0" y="2960"/>
            <a:chExt cx="5664" cy="547"/>
          </a:xfrm>
        </p:grpSpPr>
        <p:sp>
          <p:nvSpPr>
            <p:cNvPr id="9248" name="Rectangle 32"/>
            <p:cNvSpPr>
              <a:spLocks noChangeArrowheads="1"/>
            </p:cNvSpPr>
            <p:nvPr/>
          </p:nvSpPr>
          <p:spPr bwMode="auto">
            <a:xfrm>
              <a:off x="192" y="2960"/>
              <a:ext cx="5472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700" b="1">
                  <a:latin typeface="Courier New" panose="02070309020205020404" pitchFamily="49" charset="0"/>
                </a:rPr>
                <a:t>*****************************************************************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         Population analysis using the SCF density.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*****************************************************************</a:t>
              </a:r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0" y="3008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28600" y="3733800"/>
            <a:ext cx="609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latin typeface="Courier New" panose="02070309020205020404" pitchFamily="49" charset="0"/>
              </a:rPr>
              <a:t>Job cpu time:  0 days  0 hours  0 minutes </a:t>
            </a:r>
            <a:r>
              <a:rPr lang="en-US" altLang="en-US" sz="1400" b="1">
                <a:solidFill>
                  <a:srgbClr val="003399"/>
                </a:solidFill>
                <a:latin typeface="Courier New" panose="02070309020205020404" pitchFamily="49" charset="0"/>
              </a:rPr>
              <a:t>15.0</a:t>
            </a:r>
            <a:r>
              <a:rPr lang="en-US" altLang="en-US" sz="1400" b="1">
                <a:latin typeface="Courier New" panose="02070309020205020404" pitchFamily="49" charset="0"/>
              </a:rPr>
              <a:t> seconds.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4800" y="5486400"/>
            <a:ext cx="8610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g-BG" altLang="en-US" sz="1700" b="1">
                <a:latin typeface="Courier New" panose="02070309020205020404" pitchFamily="49" charset="0"/>
              </a:rPr>
              <a:t>Отпечатват се симетрията и енергията на МО, атомните заселености, атомните и груповите заряди по Мъликен, диполният, квадруполният, октуполният и хексадекаполните моменти.</a:t>
            </a:r>
            <a:endParaRPr lang="en-US" altLang="en-US" sz="1700" b="1">
              <a:latin typeface="Courier New" panose="02070309020205020404" pitchFamily="49" charset="0"/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04800" y="6400800"/>
            <a:ext cx="609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latin typeface="Courier New" panose="02070309020205020404" pitchFamily="49" charset="0"/>
              </a:rPr>
              <a:t>Job cpu time:  0 days  0 hours  0 minutes </a:t>
            </a:r>
            <a:r>
              <a:rPr lang="en-US" altLang="en-US" sz="1400" b="1">
                <a:solidFill>
                  <a:srgbClr val="003399"/>
                </a:solidFill>
                <a:latin typeface="Courier New" panose="02070309020205020404" pitchFamily="49" charset="0"/>
              </a:rPr>
              <a:t>1</a:t>
            </a:r>
            <a:r>
              <a:rPr lang="bg-BG" altLang="en-US" sz="1400" b="1">
                <a:solidFill>
                  <a:srgbClr val="003399"/>
                </a:solidFill>
                <a:latin typeface="Courier New" panose="02070309020205020404" pitchFamily="49" charset="0"/>
              </a:rPr>
              <a:t>7</a:t>
            </a:r>
            <a:r>
              <a:rPr lang="en-US" altLang="en-US" sz="1400" b="1">
                <a:solidFill>
                  <a:srgbClr val="003399"/>
                </a:solidFill>
                <a:latin typeface="Courier New" panose="02070309020205020404" pitchFamily="49" charset="0"/>
              </a:rPr>
              <a:t>.0</a:t>
            </a:r>
            <a:r>
              <a:rPr lang="en-US" altLang="en-US" sz="1400" b="1">
                <a:latin typeface="Courier New" panose="02070309020205020404" pitchFamily="49" charset="0"/>
              </a:rPr>
              <a:t> seconds.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 autoUpdateAnimBg="0"/>
      <p:bldP spid="9241" grpId="0" autoUpdateAnimBg="0"/>
      <p:bldP spid="9251" grpId="0" autoUpdateAnimBg="0"/>
      <p:bldP spid="9252" grpId="0" autoUpdateAnimBg="0"/>
      <p:bldP spid="925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28800" y="-76200"/>
            <a:ext cx="57816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Анализ на заселеността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0" y="1273175"/>
            <a:ext cx="8915400" cy="4818063"/>
            <a:chOff x="0" y="802"/>
            <a:chExt cx="5616" cy="3035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0" y="859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192" y="802"/>
              <a:ext cx="5424" cy="3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en-US" sz="1700" b="1">
                  <a:latin typeface="Courier New" panose="02070309020205020404" pitchFamily="49" charset="0"/>
                </a:rPr>
                <a:t> </a:t>
              </a:r>
              <a:r>
                <a:rPr lang="pt-BR" altLang="en-US" sz="1400" b="1">
                  <a:latin typeface="Courier New" panose="02070309020205020404" pitchFamily="49" charset="0"/>
                </a:rPr>
                <a:t>Molecular Orbital Coefficients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                         35        36        37        38        39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                       (A)--O    (A)--O    (A)--O    (A)--O    (A)--O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    EIGENVALUES --    -0.49706  -0.46707  -0.46580  -0.36033  -0.33498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  1 1   C  1S         -0.01429   0.00052   0.00174  -0.00008   0.00026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  2        2S          0.03079  -0.00174  -0.00221   0.00032  -0.00136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  3        2PX        -0.00393  -0.01540   0.04661   0.00063  -0.02899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.....................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Full Mulliken population analysis: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                          1         2         3         4         5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  1 1   C  1S          2.06062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  2        2S         -0.02273   0.31772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  3        2PX         0.00000   0.00000   0.36379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  4        2PY         0.00000   0.00000   0.00000   0.41388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.....................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Gross orbital populations: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                          1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  1 1   C  1S          1.99760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  2        2S          0.68860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  3        2PX         0.68694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.....................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Traceless Quadrupole moment (field-independent basis, Debye-Ang):</a:t>
              </a:r>
            </a:p>
          </p:txBody>
        </p:sp>
      </p:grp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191000" y="4435475"/>
            <a:ext cx="480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latin typeface="Courier New" panose="02070309020205020404" pitchFamily="49" charset="0"/>
              </a:rPr>
              <a:t>Job cpu time:  0 days  0 hours  0 minutes </a:t>
            </a:r>
            <a:r>
              <a:rPr lang="en-US" altLang="en-US" sz="1400" b="1">
                <a:solidFill>
                  <a:srgbClr val="003399"/>
                </a:solidFill>
                <a:latin typeface="Courier New" panose="02070309020205020404" pitchFamily="49" charset="0"/>
              </a:rPr>
              <a:t>1</a:t>
            </a:r>
            <a:r>
              <a:rPr lang="bg-BG" altLang="en-US" sz="1400" b="1">
                <a:solidFill>
                  <a:srgbClr val="003399"/>
                </a:solidFill>
                <a:latin typeface="Courier New" panose="02070309020205020404" pitchFamily="49" charset="0"/>
              </a:rPr>
              <a:t>7</a:t>
            </a:r>
            <a:r>
              <a:rPr lang="en-US" altLang="en-US" sz="1400" b="1">
                <a:solidFill>
                  <a:srgbClr val="003399"/>
                </a:solidFill>
                <a:latin typeface="Courier New" panose="02070309020205020404" pitchFamily="49" charset="0"/>
              </a:rPr>
              <a:t>.0</a:t>
            </a:r>
            <a:r>
              <a:rPr lang="en-US" altLang="en-US" sz="1400" b="1">
                <a:latin typeface="Courier New" panose="02070309020205020404" pitchFamily="49" charset="0"/>
              </a:rPr>
              <a:t> seconds. (251 KB </a:t>
            </a:r>
            <a:r>
              <a:rPr lang="bg-BG" altLang="en-US" sz="1400" b="1">
                <a:latin typeface="Courier New" panose="02070309020205020404" pitchFamily="49" charset="0"/>
              </a:rPr>
              <a:t>за 117 базисни ф-ии)</a:t>
            </a:r>
            <a:endParaRPr lang="en-US" altLang="en-US" sz="1400" b="1">
              <a:latin typeface="Courier New" panose="02070309020205020404" pitchFamily="49" charset="0"/>
            </a:endParaRPr>
          </a:p>
        </p:txBody>
      </p: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228600" y="609600"/>
            <a:ext cx="8434388" cy="663575"/>
            <a:chOff x="144" y="384"/>
            <a:chExt cx="5313" cy="41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39" y="418"/>
              <a:ext cx="211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 Pop=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Regular</a:t>
              </a:r>
              <a:endParaRPr lang="bg-BG" altLang="en-US" sz="1900" b="1">
                <a:solidFill>
                  <a:srgbClr val="FF00FF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44" y="384"/>
              <a:ext cx="2832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Извършва се анализ на граничните молекулни орбитали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151" y="39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2928" y="418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>
                  <a:sym typeface="Wingdings 3" panose="05040102010807070707" pitchFamily="18" charset="2"/>
                </a:rPr>
                <a:t></a:t>
              </a:r>
              <a:endParaRPr lang="en-US" altLang="en-US">
                <a:sym typeface="Wingdings 3" panose="05040102010807070707" pitchFamily="18" charset="2"/>
              </a:endParaRPr>
            </a:p>
          </p:txBody>
        </p:sp>
      </p:grpSp>
      <p:grpSp>
        <p:nvGrpSpPr>
          <p:cNvPr id="24595" name="Group 19"/>
          <p:cNvGrpSpPr>
            <a:grpSpLocks/>
          </p:cNvGrpSpPr>
          <p:nvPr/>
        </p:nvGrpSpPr>
        <p:grpSpPr bwMode="auto">
          <a:xfrm>
            <a:off x="220663" y="6096000"/>
            <a:ext cx="8001000" cy="663575"/>
            <a:chOff x="139" y="3840"/>
            <a:chExt cx="5040" cy="418"/>
          </a:xfrm>
        </p:grpSpPr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3334" y="3874"/>
              <a:ext cx="184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 Pop=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Full</a:t>
              </a:r>
              <a:endParaRPr lang="bg-BG" altLang="en-US" sz="1900" b="1">
                <a:solidFill>
                  <a:srgbClr val="FF00FF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139" y="3840"/>
              <a:ext cx="2832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Извършва се анализ на всички молекулни орбитали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3146" y="3851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2923" y="3874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>
                  <a:sym typeface="Wingdings 3" panose="05040102010807070707" pitchFamily="18" charset="2"/>
                </a:rPr>
                <a:t></a:t>
              </a:r>
              <a:endParaRPr lang="en-US" altLang="en-US">
                <a:sym typeface="Wingdings 3" panose="05040102010807070707" pitchFamily="18" charset="2"/>
              </a:endParaRPr>
            </a:p>
          </p:txBody>
        </p:sp>
      </p:grp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3048000" y="6400800"/>
            <a:ext cx="6096000" cy="519113"/>
            <a:chOff x="1920" y="4032"/>
            <a:chExt cx="3840" cy="327"/>
          </a:xfrm>
        </p:grpSpPr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2016" y="4080"/>
              <a:ext cx="374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en-US" sz="1700" b="1">
                  <a:latin typeface="Courier New" panose="02070309020205020404" pitchFamily="49" charset="0"/>
                </a:rPr>
                <a:t> </a:t>
              </a:r>
              <a:r>
                <a:rPr lang="bg-BG" altLang="en-US" sz="1600" b="1">
                  <a:latin typeface="Courier New" panose="02070309020205020404" pitchFamily="49" charset="0"/>
                </a:rPr>
                <a:t>Отпечатва се горната информация за </a:t>
              </a:r>
              <a:r>
                <a:rPr lang="bg-BG" altLang="en-US" sz="1600" b="1" u="sng">
                  <a:solidFill>
                    <a:srgbClr val="FF00FF"/>
                  </a:solidFill>
                  <a:latin typeface="Courier New" panose="02070309020205020404" pitchFamily="49" charset="0"/>
                </a:rPr>
                <a:t>всички</a:t>
              </a:r>
              <a:r>
                <a:rPr lang="bg-BG" altLang="en-US" sz="1600" b="1">
                  <a:latin typeface="Courier New" panose="02070309020205020404" pitchFamily="49" charset="0"/>
                </a:rPr>
                <a:t> МО!</a:t>
              </a:r>
              <a:endParaRPr lang="en-US" altLang="en-US" sz="1600" b="1">
                <a:latin typeface="Courier New" panose="02070309020205020404" pitchFamily="49" charset="0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1920" y="4032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191000" y="5181600"/>
            <a:ext cx="480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latin typeface="Courier New" panose="02070309020205020404" pitchFamily="49" charset="0"/>
              </a:rPr>
              <a:t>Job cpu time:  0 days  0 hours  0 minutes </a:t>
            </a:r>
            <a:r>
              <a:rPr lang="en-US" altLang="en-US" sz="1400" b="1">
                <a:solidFill>
                  <a:srgbClr val="003399"/>
                </a:solidFill>
                <a:latin typeface="Courier New" panose="02070309020205020404" pitchFamily="49" charset="0"/>
              </a:rPr>
              <a:t>1</a:t>
            </a:r>
            <a:r>
              <a:rPr lang="bg-BG" altLang="en-US" sz="1400" b="1">
                <a:solidFill>
                  <a:srgbClr val="003399"/>
                </a:solidFill>
                <a:latin typeface="Courier New" panose="02070309020205020404" pitchFamily="49" charset="0"/>
              </a:rPr>
              <a:t>7</a:t>
            </a:r>
            <a:r>
              <a:rPr lang="en-US" altLang="en-US" sz="1400" b="1">
                <a:solidFill>
                  <a:srgbClr val="003399"/>
                </a:solidFill>
                <a:latin typeface="Courier New" panose="02070309020205020404" pitchFamily="49" charset="0"/>
              </a:rPr>
              <a:t>.0</a:t>
            </a:r>
            <a:r>
              <a:rPr lang="en-US" altLang="en-US" sz="1400" b="1">
                <a:latin typeface="Courier New" panose="02070309020205020404" pitchFamily="49" charset="0"/>
              </a:rPr>
              <a:t> seconds.</a:t>
            </a:r>
            <a:r>
              <a:rPr lang="bg-BG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latin typeface="Courier New" panose="02070309020205020404" pitchFamily="49" charset="0"/>
              </a:rPr>
              <a:t>(</a:t>
            </a:r>
            <a:r>
              <a:rPr lang="bg-BG" altLang="en-US" sz="1400" b="1">
                <a:latin typeface="Courier New" panose="02070309020205020404" pitchFamily="49" charset="0"/>
              </a:rPr>
              <a:t>440</a:t>
            </a:r>
            <a:r>
              <a:rPr lang="en-US" altLang="en-US" sz="1400" b="1">
                <a:latin typeface="Courier New" panose="02070309020205020404" pitchFamily="49" charset="0"/>
              </a:rPr>
              <a:t> KB </a:t>
            </a:r>
            <a:r>
              <a:rPr lang="bg-BG" altLang="en-US" sz="1400" b="1">
                <a:latin typeface="Courier New" panose="02070309020205020404" pitchFamily="49" charset="0"/>
              </a:rPr>
              <a:t>за 117 базисни ф-ии)</a:t>
            </a:r>
            <a:endParaRPr lang="en-US" altLang="en-US" sz="14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  <p:bldP spid="2459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828800" y="-76200"/>
            <a:ext cx="57816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Анализ на заселеността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0" y="1320800"/>
            <a:ext cx="8915400" cy="2052638"/>
            <a:chOff x="0" y="802"/>
            <a:chExt cx="5616" cy="1293"/>
          </a:xfrm>
        </p:grpSpPr>
        <p:sp>
          <p:nvSpPr>
            <p:cNvPr id="58372" name="Rectangle 4"/>
            <p:cNvSpPr>
              <a:spLocks noChangeArrowheads="1"/>
            </p:cNvSpPr>
            <p:nvPr/>
          </p:nvSpPr>
          <p:spPr bwMode="auto">
            <a:xfrm>
              <a:off x="0" y="859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192" y="802"/>
              <a:ext cx="5424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en-US" sz="1700" b="1">
                  <a:latin typeface="Courier New" panose="02070309020205020404" pitchFamily="49" charset="0"/>
                </a:rPr>
                <a:t> </a:t>
              </a:r>
              <a:r>
                <a:rPr lang="pt-BR" altLang="en-US" sz="1400" b="1">
                  <a:latin typeface="Courier New" panose="02070309020205020404" pitchFamily="49" charset="0"/>
                </a:rPr>
                <a:t>Atomic contributions to Alpha molecular orbitals: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Alpha occ 36 OE=-0.467 is N18-p=0.28 C17-p=0.22 O19-p=0.11 C3-p=0.11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Alpha occ 37 OE=-0.466 is N18-p=0.39 C17-p=0.33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Alpha occ 38 OE=-0.360 is C5-p=0.31 C6-p=0.21 C3-p=0.21 C2-p=0.21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Alpha occ 39 OE=-0.335 is C1-p=0.30 C4-p=0.19 C3-p=0.12 N18-p=0.11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Alpha vir 40 OE=0.099 is C4-p=0.26 C1-p=0.19 C2-p=0.16 N18-p=0.13 C6-p=0.10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Alpha vir 41 OE=0.119 is C6-p=0.26 C2-p=0.24 C3-p=0.23 C5-p=0.21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Alpha vir 42 OE=0.202 is H20-s=0.70 H8-s=0.17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Alpha vir 43 OE=0.212 is C17-p=0.32 N18-p=0.31 H20-s=0.16</a:t>
              </a:r>
              <a:endParaRPr lang="en-US" altLang="en-US" sz="1400" b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228600" y="657225"/>
            <a:ext cx="9012238" cy="663575"/>
            <a:chOff x="144" y="384"/>
            <a:chExt cx="5677" cy="418"/>
          </a:xfrm>
        </p:grpSpPr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3339" y="418"/>
              <a:ext cx="24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 Pop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(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Orbitals=4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)</a:t>
              </a:r>
              <a:endParaRPr lang="bg-BG" altLang="en-US" sz="1900" b="1">
                <a:solidFill>
                  <a:srgbClr val="003399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144" y="384"/>
              <a:ext cx="2832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Извършва се допълнителен анализ на </a:t>
              </a: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2N </a:t>
              </a: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гранични </a:t>
              </a: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MO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3151" y="39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2928" y="418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>
                  <a:sym typeface="Wingdings 3" panose="05040102010807070707" pitchFamily="18" charset="2"/>
                </a:rPr>
                <a:t></a:t>
              </a:r>
              <a:endParaRPr lang="en-US" altLang="en-US">
                <a:sym typeface="Wingdings 3" panose="05040102010807070707" pitchFamily="18" charset="2"/>
              </a:endParaRPr>
            </a:p>
          </p:txBody>
        </p:sp>
      </p:grpSp>
      <p:grpSp>
        <p:nvGrpSpPr>
          <p:cNvPr id="58389" name="Group 21"/>
          <p:cNvGrpSpPr>
            <a:grpSpLocks/>
          </p:cNvGrpSpPr>
          <p:nvPr/>
        </p:nvGrpSpPr>
        <p:grpSpPr bwMode="auto">
          <a:xfrm>
            <a:off x="152400" y="6164263"/>
            <a:ext cx="8763000" cy="669925"/>
            <a:chOff x="96" y="1210"/>
            <a:chExt cx="5520" cy="422"/>
          </a:xfrm>
        </p:grpSpPr>
        <p:sp>
          <p:nvSpPr>
            <p:cNvPr id="58390" name="Text Box 22"/>
            <p:cNvSpPr txBox="1">
              <a:spLocks noChangeArrowheads="1"/>
            </p:cNvSpPr>
            <p:nvPr/>
          </p:nvSpPr>
          <p:spPr bwMode="auto">
            <a:xfrm>
              <a:off x="427" y="1214"/>
              <a:ext cx="5189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Ако има информация за фрагменти, анализът на заселването се извършва и по фрагменти!</a:t>
              </a:r>
            </a:p>
          </p:txBody>
        </p:sp>
        <p:sp>
          <p:nvSpPr>
            <p:cNvPr id="58391" name="Text Box 23"/>
            <p:cNvSpPr txBox="1">
              <a:spLocks noChangeArrowheads="1"/>
            </p:cNvSpPr>
            <p:nvPr/>
          </p:nvSpPr>
          <p:spPr bwMode="auto">
            <a:xfrm>
              <a:off x="96" y="1210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Webdings" panose="05030102010509060703" pitchFamily="18" charset="2"/>
                </a:rPr>
                <a:t></a:t>
              </a:r>
              <a:endParaRPr lang="en-US" altLang="en-US" sz="3600"/>
            </a:p>
          </p:txBody>
        </p:sp>
      </p:grpSp>
      <p:grpSp>
        <p:nvGrpSpPr>
          <p:cNvPr id="58397" name="Group 29"/>
          <p:cNvGrpSpPr>
            <a:grpSpLocks/>
          </p:cNvGrpSpPr>
          <p:nvPr/>
        </p:nvGrpSpPr>
        <p:grpSpPr bwMode="auto">
          <a:xfrm>
            <a:off x="228600" y="3394075"/>
            <a:ext cx="9058275" cy="893763"/>
            <a:chOff x="144" y="2304"/>
            <a:chExt cx="5706" cy="563"/>
          </a:xfrm>
        </p:grpSpPr>
        <p:sp>
          <p:nvSpPr>
            <p:cNvPr id="58393" name="Rectangle 25"/>
            <p:cNvSpPr>
              <a:spLocks noChangeArrowheads="1"/>
            </p:cNvSpPr>
            <p:nvPr/>
          </p:nvSpPr>
          <p:spPr bwMode="auto">
            <a:xfrm>
              <a:off x="3168" y="2347"/>
              <a:ext cx="268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16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</a:t>
              </a:r>
              <a:r>
                <a:rPr lang="en-US" altLang="en-US" sz="1600" b="1">
                  <a:solidFill>
                    <a:srgbClr val="003399"/>
                  </a:solidFill>
                  <a:latin typeface="Courier New" panose="02070309020205020404" pitchFamily="49" charset="0"/>
                </a:rPr>
                <a:t>U</a:t>
              </a:r>
              <a:r>
                <a:rPr lang="bg-BG" altLang="en-US" sz="1600" b="1">
                  <a:solidFill>
                    <a:srgbClr val="003399"/>
                  </a:solidFill>
                  <a:latin typeface="Courier New" panose="02070309020205020404" pitchFamily="49" charset="0"/>
                </a:rPr>
                <a:t>HF/6-31g Pop=</a:t>
              </a:r>
              <a:r>
                <a:rPr lang="en-US" altLang="en-US" sz="1600" b="1">
                  <a:solidFill>
                    <a:srgbClr val="FF00FF"/>
                  </a:solidFill>
                  <a:latin typeface="Courier New" panose="02070309020205020404" pitchFamily="49" charset="0"/>
                </a:rPr>
                <a:t>Orbital</a:t>
              </a:r>
              <a:r>
                <a:rPr lang="bg-BG" altLang="en-US" sz="1600" b="1">
                  <a:solidFill>
                    <a:srgbClr val="003399"/>
                  </a:solidFill>
                  <a:latin typeface="Courier New" panose="02070309020205020404" pitchFamily="49" charset="0"/>
                </a:rPr>
                <a:t> </a:t>
              </a:r>
            </a:p>
            <a:p>
              <a:r>
                <a:rPr lang="bg-BG" altLang="en-US" sz="1600" b="1">
                  <a:solidFill>
                    <a:srgbClr val="003399"/>
                  </a:solidFill>
                  <a:latin typeface="Courier New" panose="02070309020205020404" pitchFamily="49" charset="0"/>
                </a:rPr>
                <a:t>Guess=(Read,Only,</a:t>
              </a:r>
              <a:r>
                <a:rPr lang="bg-BG" altLang="en-US" sz="1600" b="1">
                  <a:solidFill>
                    <a:srgbClr val="FF00FF"/>
                  </a:solidFill>
                  <a:latin typeface="Courier New" panose="02070309020205020404" pitchFamily="49" charset="0"/>
                </a:rPr>
                <a:t>BiOrthogonalize</a:t>
              </a:r>
              <a:r>
                <a:rPr lang="bg-BG" altLang="en-US" sz="1600" b="1">
                  <a:solidFill>
                    <a:srgbClr val="003399"/>
                  </a:solidFill>
                  <a:latin typeface="Courier New" panose="02070309020205020404" pitchFamily="49" charset="0"/>
                </a:rPr>
                <a:t>) </a:t>
              </a:r>
            </a:p>
            <a:p>
              <a:endParaRPr lang="bg-BG" altLang="en-US" sz="1600" b="1">
                <a:solidFill>
                  <a:srgbClr val="003399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8394" name="Text Box 26"/>
            <p:cNvSpPr txBox="1">
              <a:spLocks noChangeArrowheads="1"/>
            </p:cNvSpPr>
            <p:nvPr/>
          </p:nvSpPr>
          <p:spPr bwMode="auto">
            <a:xfrm>
              <a:off x="144" y="2318"/>
              <a:ext cx="2832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Може да се напаснат максимално неограничените  и  </a:t>
              </a: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MO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58395" name="Rectangle 27"/>
            <p:cNvSpPr>
              <a:spLocks noChangeArrowheads="1"/>
            </p:cNvSpPr>
            <p:nvPr/>
          </p:nvSpPr>
          <p:spPr bwMode="auto">
            <a:xfrm>
              <a:off x="3007" y="2304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58396" name="Rectangle 28"/>
            <p:cNvSpPr>
              <a:spLocks noChangeArrowheads="1"/>
            </p:cNvSpPr>
            <p:nvPr/>
          </p:nvSpPr>
          <p:spPr bwMode="auto">
            <a:xfrm>
              <a:off x="2861" y="2448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>
                  <a:sym typeface="Wingdings 3" panose="05040102010807070707" pitchFamily="18" charset="2"/>
                </a:rPr>
                <a:t></a:t>
              </a:r>
              <a:endParaRPr lang="en-US" altLang="en-US">
                <a:sym typeface="Wingdings 3" panose="05040102010807070707" pitchFamily="18" charset="2"/>
              </a:endParaRPr>
            </a:p>
          </p:txBody>
        </p:sp>
      </p:grpSp>
      <p:grpSp>
        <p:nvGrpSpPr>
          <p:cNvPr id="58398" name="Group 30"/>
          <p:cNvGrpSpPr>
            <a:grpSpLocks/>
          </p:cNvGrpSpPr>
          <p:nvPr/>
        </p:nvGrpSpPr>
        <p:grpSpPr bwMode="auto">
          <a:xfrm>
            <a:off x="152400" y="4038600"/>
            <a:ext cx="8915400" cy="2219325"/>
            <a:chOff x="0" y="802"/>
            <a:chExt cx="5616" cy="1398"/>
          </a:xfrm>
        </p:grpSpPr>
        <p:sp>
          <p:nvSpPr>
            <p:cNvPr id="58399" name="Rectangle 31"/>
            <p:cNvSpPr>
              <a:spLocks noChangeArrowheads="1"/>
            </p:cNvSpPr>
            <p:nvPr/>
          </p:nvSpPr>
          <p:spPr bwMode="auto">
            <a:xfrm>
              <a:off x="0" y="859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58400" name="Rectangle 32"/>
            <p:cNvSpPr>
              <a:spLocks noChangeArrowheads="1"/>
            </p:cNvSpPr>
            <p:nvPr/>
          </p:nvSpPr>
          <p:spPr bwMode="auto">
            <a:xfrm>
              <a:off x="192" y="802"/>
              <a:ext cx="5424" cy="1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Docc. orb 47 abOv=0.904 is C11-p=0.30 C9-p=0.18 C7-p=0.16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                          Fr1=1.00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Asing orb 48 abOv=0.636 is C7-p=0.37 C11-p=0.23 C13-p=0.16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                          Fr1=0.99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Asing orb 49 abOv=1.000 is Li25-s=0.82 Li25-p=0.17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                          Fr2=0.99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Dvirt orb 50 abOv=1.000 is C9-p=0.57 N1-p=0.34 C11-s=0.10</a:t>
              </a:r>
            </a:p>
            <a:p>
              <a:pPr algn="just"/>
              <a:r>
                <a:rPr lang="pt-BR" altLang="en-US" sz="1400" b="1">
                  <a:latin typeface="Courier New" panose="02070309020205020404" pitchFamily="49" charset="0"/>
                </a:rPr>
                <a:t>                           Fr1=1.00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Bsing orb 48 abOv=0.636 is C10-p=0.41 C14-p=0.24 C12-p=0.17</a:t>
              </a:r>
            </a:p>
            <a:p>
              <a:pPr algn="just"/>
              <a:r>
                <a:rPr lang="en-US" altLang="en-US" sz="1400" b="1">
                  <a:latin typeface="Courier New" panose="02070309020205020404" pitchFamily="49" charset="0"/>
                </a:rPr>
                <a:t>                           Fr1=1.00</a:t>
              </a:r>
            </a:p>
          </p:txBody>
        </p:sp>
      </p:grpSp>
      <p:pic>
        <p:nvPicPr>
          <p:cNvPr id="58401" name="Picture 33" descr="Antracene_Li_Biort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2133600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406" name="Group 38"/>
          <p:cNvGrpSpPr>
            <a:grpSpLocks/>
          </p:cNvGrpSpPr>
          <p:nvPr/>
        </p:nvGrpSpPr>
        <p:grpSpPr bwMode="auto">
          <a:xfrm>
            <a:off x="1857375" y="3978275"/>
            <a:ext cx="1230313" cy="1682750"/>
            <a:chOff x="1170" y="2506"/>
            <a:chExt cx="775" cy="1060"/>
          </a:xfrm>
        </p:grpSpPr>
        <p:sp>
          <p:nvSpPr>
            <p:cNvPr id="58404" name="Oval 36"/>
            <p:cNvSpPr>
              <a:spLocks noChangeArrowheads="1"/>
            </p:cNvSpPr>
            <p:nvPr/>
          </p:nvSpPr>
          <p:spPr bwMode="auto">
            <a:xfrm>
              <a:off x="1177" y="2506"/>
              <a:ext cx="768" cy="2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Oval 37"/>
            <p:cNvSpPr>
              <a:spLocks noChangeArrowheads="1"/>
            </p:cNvSpPr>
            <p:nvPr/>
          </p:nvSpPr>
          <p:spPr bwMode="auto">
            <a:xfrm>
              <a:off x="1170" y="3302"/>
              <a:ext cx="768" cy="2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408" name="Group 40"/>
          <p:cNvGrpSpPr>
            <a:grpSpLocks/>
          </p:cNvGrpSpPr>
          <p:nvPr/>
        </p:nvGrpSpPr>
        <p:grpSpPr bwMode="auto">
          <a:xfrm>
            <a:off x="3340100" y="4684713"/>
            <a:ext cx="1071563" cy="695325"/>
            <a:chOff x="2104" y="2951"/>
            <a:chExt cx="675" cy="438"/>
          </a:xfrm>
        </p:grpSpPr>
        <p:sp>
          <p:nvSpPr>
            <p:cNvPr id="58403" name="Oval 35"/>
            <p:cNvSpPr>
              <a:spLocks noChangeArrowheads="1"/>
            </p:cNvSpPr>
            <p:nvPr/>
          </p:nvSpPr>
          <p:spPr bwMode="auto">
            <a:xfrm>
              <a:off x="2107" y="2951"/>
              <a:ext cx="672" cy="1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Oval 39"/>
            <p:cNvSpPr>
              <a:spLocks noChangeArrowheads="1"/>
            </p:cNvSpPr>
            <p:nvPr/>
          </p:nvSpPr>
          <p:spPr bwMode="auto">
            <a:xfrm>
              <a:off x="2104" y="3221"/>
              <a:ext cx="672" cy="1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828800" y="0"/>
            <a:ext cx="5454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Електронна плътност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915400" cy="99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200" dirty="0">
                <a:latin typeface="Monotype Corsiva" panose="03010101010201010101" pitchFamily="66" charset="0"/>
              </a:rPr>
              <a:t>По подразбиране анализ на заселването се прави с </a:t>
            </a:r>
            <a:r>
              <a:rPr lang="bg-BG" altLang="en-US" sz="3200" dirty="0" smtClean="0">
                <a:latin typeface="Monotype Corsiva" panose="03010101010201010101" pitchFamily="66" charset="0"/>
              </a:rPr>
              <a:t>текущата плътност </a:t>
            </a:r>
            <a:r>
              <a:rPr lang="bg-BG" altLang="en-US" sz="3200" dirty="0">
                <a:latin typeface="Monotype Corsiva" panose="03010101010201010101" pitchFamily="66" charset="0"/>
              </a:rPr>
              <a:t>– </a:t>
            </a:r>
            <a:r>
              <a:rPr lang="bg-BG" altLang="en-US" sz="3200" dirty="0" smtClean="0">
                <a:latin typeface="Monotype Corsiva" panose="03010101010201010101" pitchFamily="66" charset="0"/>
              </a:rPr>
              <a:t>пресметната последно.</a:t>
            </a:r>
            <a:endParaRPr lang="en-US" altLang="en-US" sz="3200" dirty="0">
              <a:latin typeface="Monotype Corsiva" panose="03010101010201010101" pitchFamily="66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1981200"/>
            <a:ext cx="4038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200">
                <a:solidFill>
                  <a:srgbClr val="003399"/>
                </a:solidFill>
                <a:latin typeface="Monotype Corsiva" panose="03010101010201010101" pitchFamily="66" charset="0"/>
              </a:rPr>
              <a:t>Има и алтернативи ...</a:t>
            </a:r>
            <a:endParaRPr lang="en-US" altLang="en-US" sz="3200">
              <a:solidFill>
                <a:srgbClr val="003399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2944813" y="3251200"/>
            <a:ext cx="6046787" cy="519113"/>
            <a:chOff x="1855" y="2096"/>
            <a:chExt cx="3809" cy="327"/>
          </a:xfrm>
        </p:grpSpPr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016" y="2131"/>
              <a:ext cx="36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700" b="1" dirty="0">
                  <a:latin typeface="Courier New" panose="02070309020205020404" pitchFamily="49" charset="0"/>
                </a:rPr>
                <a:t>Population analysis using the </a:t>
              </a:r>
              <a:r>
                <a:rPr lang="en-US" altLang="en-US" sz="1700" b="1" dirty="0" smtClean="0">
                  <a:latin typeface="Courier New" panose="02070309020205020404" pitchFamily="49" charset="0"/>
                </a:rPr>
                <a:t>RHF </a:t>
              </a:r>
              <a:r>
                <a:rPr lang="en-US" altLang="en-US" sz="1700" b="1" dirty="0">
                  <a:latin typeface="Courier New" panose="02070309020205020404" pitchFamily="49" charset="0"/>
                </a:rPr>
                <a:t>density.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1855" y="2096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152400" y="2743207"/>
            <a:ext cx="7654925" cy="1020765"/>
            <a:chOff x="96" y="1776"/>
            <a:chExt cx="4822" cy="643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2688" y="1800"/>
              <a:ext cx="22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900" b="1" dirty="0">
                  <a:solidFill>
                    <a:srgbClr val="003399"/>
                  </a:solidFill>
                  <a:latin typeface="Courier New" panose="02070309020205020404" pitchFamily="49" charset="0"/>
                </a:rPr>
                <a:t>#RMP2/6-31g </a:t>
              </a:r>
              <a:r>
                <a:rPr lang="en-US" altLang="en-US" sz="19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urier New" panose="02070309020205020404" pitchFamily="49" charset="0"/>
                </a:rPr>
                <a:t>Density</a:t>
              </a:r>
              <a:r>
                <a:rPr lang="en-US" altLang="en-US" sz="1900" b="1" dirty="0" smtClean="0">
                  <a:solidFill>
                    <a:srgbClr val="003399"/>
                  </a:solidFill>
                  <a:latin typeface="Courier New" panose="02070309020205020404" pitchFamily="49" charset="0"/>
                </a:rPr>
                <a:t>=</a:t>
              </a:r>
              <a:r>
                <a:rPr lang="en-US" altLang="en-US" sz="1900" b="1" dirty="0" smtClean="0">
                  <a:solidFill>
                    <a:srgbClr val="FF00FF"/>
                  </a:solidFill>
                  <a:latin typeface="Courier New" panose="02070309020205020404" pitchFamily="49" charset="0"/>
                </a:rPr>
                <a:t>SCF</a:t>
              </a:r>
              <a:endParaRPr lang="en-US" altLang="en-US" sz="1900" b="1" dirty="0">
                <a:solidFill>
                  <a:srgbClr val="FF00FF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96" y="1816"/>
              <a:ext cx="2112" cy="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 dirty="0">
                  <a:latin typeface="Monotype Corsiva" panose="03010101010201010101" pitchFamily="66" charset="0"/>
                  <a:sym typeface="Symbol" panose="05050102010706020507" pitchFamily="18" charset="2"/>
                </a:rPr>
                <a:t>Анализира се </a:t>
              </a:r>
              <a:r>
                <a:rPr lang="en-US" altLang="en-US" sz="2500" dirty="0" smtClean="0">
                  <a:latin typeface="Monotype Corsiva" panose="03010101010201010101" pitchFamily="66" charset="0"/>
                  <a:sym typeface="Symbol" panose="05050102010706020507" pitchFamily="18" charset="2"/>
                </a:rPr>
                <a:t>SCF </a:t>
              </a:r>
              <a:r>
                <a:rPr lang="bg-BG" altLang="en-US" sz="2500" dirty="0" smtClean="0">
                  <a:latin typeface="Monotype Corsiva" panose="03010101010201010101" pitchFamily="66" charset="0"/>
                  <a:sym typeface="Symbol" panose="05050102010706020507" pitchFamily="18" charset="2"/>
                </a:rPr>
                <a:t>плътността - </a:t>
              </a:r>
              <a:r>
                <a:rPr lang="en-US" altLang="en-US" sz="2500" dirty="0" smtClean="0">
                  <a:latin typeface="Monotype Corsiva" panose="03010101010201010101" pitchFamily="66" charset="0"/>
                  <a:sym typeface="Symbol" panose="05050102010706020507" pitchFamily="18" charset="2"/>
                </a:rPr>
                <a:t>HF, DFT </a:t>
              </a:r>
              <a:r>
                <a:rPr lang="bg-BG" altLang="en-US" sz="2500" dirty="0" smtClean="0">
                  <a:latin typeface="Monotype Corsiva" panose="03010101010201010101" pitchFamily="66" charset="0"/>
                  <a:sym typeface="Symbol" panose="05050102010706020507" pitchFamily="18" charset="2"/>
                </a:rPr>
                <a:t>или </a:t>
              </a:r>
              <a:r>
                <a:rPr lang="en-US" altLang="en-US" sz="2500" dirty="0" smtClean="0">
                  <a:latin typeface="Monotype Corsiva" panose="03010101010201010101" pitchFamily="66" charset="0"/>
                  <a:sym typeface="Symbol" panose="05050102010706020507" pitchFamily="18" charset="2"/>
                </a:rPr>
                <a:t>CAS</a:t>
              </a:r>
              <a:endParaRPr lang="bg-BG" altLang="en-US" sz="2500" dirty="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2496" y="1776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2208" y="1824"/>
              <a:ext cx="30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Wingdings 3" panose="05040102010807070707" pitchFamily="18" charset="2"/>
                </a:rPr>
                <a:t></a:t>
              </a: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2944813" y="4357688"/>
            <a:ext cx="5945187" cy="519112"/>
            <a:chOff x="1855" y="2793"/>
            <a:chExt cx="3745" cy="327"/>
          </a:xfrm>
        </p:grpSpPr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2048" y="2841"/>
              <a:ext cx="355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700" b="1">
                  <a:latin typeface="Courier New" panose="02070309020205020404" pitchFamily="49" charset="0"/>
                </a:rPr>
                <a:t>Population analysis using the CI density.</a:t>
              </a:r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1855" y="2793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228600" y="3849688"/>
            <a:ext cx="8609013" cy="727075"/>
            <a:chOff x="144" y="2473"/>
            <a:chExt cx="5423" cy="458"/>
          </a:xfrm>
        </p:grpSpPr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2448" y="2497"/>
              <a:ext cx="311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#CIS/6-31g Density=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CI</a:t>
              </a:r>
              <a:r>
                <a:rPr lang="en-US" altLang="en-US" sz="1900" b="1">
                  <a:latin typeface="Courier New" panose="02070309020205020404" pitchFamily="49" charset="0"/>
                </a:rPr>
                <a:t>(MP2,QCI,CC)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144" y="2513"/>
              <a:ext cx="1824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Задава се конкретна плътност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2256" y="2473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1968" y="2521"/>
              <a:ext cx="30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Wingdings 3" panose="05040102010807070707" pitchFamily="18" charset="2"/>
                </a:rPr>
                <a:t></a:t>
              </a:r>
            </a:p>
          </p:txBody>
        </p:sp>
      </p:grpSp>
      <p:grpSp>
        <p:nvGrpSpPr>
          <p:cNvPr id="22556" name="Group 28"/>
          <p:cNvGrpSpPr>
            <a:grpSpLocks/>
          </p:cNvGrpSpPr>
          <p:nvPr/>
        </p:nvGrpSpPr>
        <p:grpSpPr bwMode="auto">
          <a:xfrm>
            <a:off x="152400" y="5761038"/>
            <a:ext cx="6705600" cy="868362"/>
            <a:chOff x="96" y="3677"/>
            <a:chExt cx="4224" cy="547"/>
          </a:xfrm>
        </p:grpSpPr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257" y="3677"/>
              <a:ext cx="4063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700" b="1">
                  <a:latin typeface="Courier New" panose="02070309020205020404" pitchFamily="49" charset="0"/>
                </a:rPr>
                <a:t>Warning! Basis set taken from checkpoint file.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.....................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Using densities on the checkpoint file.</a:t>
              </a:r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96" y="372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152400" y="4953000"/>
            <a:ext cx="8945563" cy="688975"/>
            <a:chOff x="96" y="3168"/>
            <a:chExt cx="5635" cy="434"/>
          </a:xfrm>
        </p:grpSpPr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2976" y="3168"/>
              <a:ext cx="2755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%Chk=density_analysis</a:t>
              </a:r>
            </a:p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 Density=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Checkpoint</a:t>
              </a: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96" y="3184"/>
              <a:ext cx="2448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Прочита се  плътността от предишно изчисление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2784" y="318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>
              <a:off x="2544" y="3192"/>
              <a:ext cx="30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Wingdings 3" panose="05040102010807070707" pitchFamily="18" charset="2"/>
                </a:rPr>
                <a:t>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95400" y="0"/>
            <a:ext cx="665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Видове молекулни орбитали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915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200">
                <a:latin typeface="Monotype Corsiva" panose="03010101010201010101" pitchFamily="66" charset="0"/>
              </a:rPr>
              <a:t>По подразбиране се отпечатват каноничните МО.</a:t>
            </a:r>
            <a:endParaRPr lang="en-US" altLang="en-US" sz="3200">
              <a:latin typeface="Monotype Corsiva" panose="03010101010201010101" pitchFamily="66" charset="0"/>
            </a:endParaRPr>
          </a:p>
        </p:txBody>
      </p:sp>
      <p:grpSp>
        <p:nvGrpSpPr>
          <p:cNvPr id="21529" name="Group 25"/>
          <p:cNvGrpSpPr>
            <a:grpSpLocks/>
          </p:cNvGrpSpPr>
          <p:nvPr/>
        </p:nvGrpSpPr>
        <p:grpSpPr bwMode="auto">
          <a:xfrm>
            <a:off x="1295400" y="1295400"/>
            <a:ext cx="1636713" cy="2346325"/>
            <a:chOff x="816" y="816"/>
            <a:chExt cx="1031" cy="1478"/>
          </a:xfrm>
        </p:grpSpPr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875" y="816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RHF/</a:t>
              </a:r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6</a:t>
              </a:r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-</a:t>
              </a:r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3</a:t>
              </a:r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1G</a:t>
              </a:r>
            </a:p>
          </p:txBody>
        </p:sp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104"/>
              <a:ext cx="1031" cy="1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76200" y="3911600"/>
            <a:ext cx="2063750" cy="2184400"/>
            <a:chOff x="48" y="2464"/>
            <a:chExt cx="1300" cy="1376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64"/>
              <a:ext cx="1156" cy="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8" y="2512"/>
              <a:ext cx="7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HOMO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77863" y="6477000"/>
            <a:ext cx="8008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75000"/>
              </a:lnSpc>
              <a:buFont typeface="Symbol" panose="05050102010706020507" pitchFamily="18" charset="2"/>
              <a:buNone/>
            </a:pPr>
            <a:r>
              <a:rPr lang="bg-BG" altLang="en-US" sz="2500">
                <a:latin typeface="Monotype Corsiva" panose="03010101010201010101" pitchFamily="66" charset="0"/>
                <a:sym typeface="Symbol" panose="05050102010706020507" pitchFamily="18" charset="2"/>
              </a:rPr>
              <a:t>Всички молекулни орбитали са визуализирани при контур 0.02.</a:t>
            </a:r>
            <a:endParaRPr lang="bg-BG" altLang="en-US" sz="2500">
              <a:latin typeface="Monotype Corsiva" panose="03010101010201010101" pitchFamily="66" charset="0"/>
              <a:sym typeface="Wingdings 3" panose="05040102010807070707" pitchFamily="18" charset="2"/>
            </a:endParaRPr>
          </a:p>
        </p:txBody>
      </p:sp>
      <p:grpSp>
        <p:nvGrpSpPr>
          <p:cNvPr id="21526" name="Group 22"/>
          <p:cNvGrpSpPr>
            <a:grpSpLocks/>
          </p:cNvGrpSpPr>
          <p:nvPr/>
        </p:nvGrpSpPr>
        <p:grpSpPr bwMode="auto">
          <a:xfrm>
            <a:off x="2133600" y="3898900"/>
            <a:ext cx="2187575" cy="2155825"/>
            <a:chOff x="1344" y="2456"/>
            <a:chExt cx="1378" cy="1358"/>
          </a:xfrm>
        </p:grpSpPr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456"/>
              <a:ext cx="1229" cy="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344" y="2482"/>
              <a:ext cx="7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LUMO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4972050" y="1279525"/>
            <a:ext cx="3562350" cy="2303463"/>
            <a:chOff x="3132" y="806"/>
            <a:chExt cx="2244" cy="1451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3888" y="806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UHF/</a:t>
              </a:r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6</a:t>
              </a:r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-</a:t>
              </a:r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3</a:t>
              </a:r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1G</a:t>
              </a:r>
            </a:p>
          </p:txBody>
        </p:sp>
        <p:pic>
          <p:nvPicPr>
            <p:cNvPr id="2151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1056"/>
              <a:ext cx="2244" cy="1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4792663" y="5029200"/>
            <a:ext cx="3595687" cy="1444625"/>
            <a:chOff x="3019" y="3168"/>
            <a:chExt cx="2265" cy="910"/>
          </a:xfrm>
        </p:grpSpPr>
        <p:pic>
          <p:nvPicPr>
            <p:cNvPr id="21517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3172"/>
              <a:ext cx="698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019" y="3840"/>
              <a:ext cx="82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HOMO</a:t>
              </a:r>
              <a:r>
                <a:rPr lang="en-US" altLang="en-US" sz="2500" baseline="-25000">
                  <a:latin typeface="Monotype Corsiva" panose="03010101010201010101" pitchFamily="66" charset="0"/>
                  <a:sym typeface="Symbol" panose="05050102010706020507" pitchFamily="18" charset="2"/>
                </a:rPr>
                <a:t></a:t>
              </a:r>
              <a:endParaRPr lang="bg-BG" altLang="en-US" sz="2500" baseline="-250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pic>
          <p:nvPicPr>
            <p:cNvPr id="21519" name="Picture 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168"/>
              <a:ext cx="676" cy="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4224" y="3840"/>
              <a:ext cx="82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HOMO</a:t>
              </a:r>
              <a:r>
                <a:rPr lang="en-US" altLang="en-US" sz="2500" baseline="-25000">
                  <a:latin typeface="Monotype Corsiva" panose="03010101010201010101" pitchFamily="66" charset="0"/>
                  <a:sym typeface="Symbol" panose="05050102010706020507" pitchFamily="18" charset="2"/>
                </a:rPr>
                <a:t></a:t>
              </a:r>
              <a:endParaRPr lang="bg-BG" altLang="en-US" sz="2500" baseline="-250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21528" name="Group 24"/>
          <p:cNvGrpSpPr>
            <a:grpSpLocks/>
          </p:cNvGrpSpPr>
          <p:nvPr/>
        </p:nvGrpSpPr>
        <p:grpSpPr bwMode="auto">
          <a:xfrm>
            <a:off x="4648200" y="3584575"/>
            <a:ext cx="3797300" cy="1408113"/>
            <a:chOff x="2928" y="2258"/>
            <a:chExt cx="2392" cy="887"/>
          </a:xfrm>
        </p:grpSpPr>
        <p:pic>
          <p:nvPicPr>
            <p:cNvPr id="21521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" y="2304"/>
              <a:ext cx="707" cy="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22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" y="2304"/>
              <a:ext cx="725" cy="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2928" y="2258"/>
              <a:ext cx="82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LUMO</a:t>
              </a:r>
              <a:r>
                <a:rPr lang="en-US" altLang="en-US" sz="2500" baseline="-25000">
                  <a:latin typeface="Monotype Corsiva" panose="03010101010201010101" pitchFamily="66" charset="0"/>
                  <a:sym typeface="Symbol" panose="05050102010706020507" pitchFamily="18" charset="2"/>
                </a:rPr>
                <a:t></a:t>
              </a:r>
              <a:endParaRPr lang="bg-BG" altLang="en-US" sz="2500" baseline="-250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4171" y="2258"/>
              <a:ext cx="82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LUMO</a:t>
              </a:r>
              <a:r>
                <a:rPr lang="en-US" altLang="en-US" sz="2500" baseline="-25000">
                  <a:latin typeface="Monotype Corsiva" panose="03010101010201010101" pitchFamily="66" charset="0"/>
                  <a:sym typeface="Symbol" panose="05050102010706020507" pitchFamily="18" charset="2"/>
                </a:rPr>
                <a:t></a:t>
              </a:r>
              <a:endParaRPr lang="bg-BG" altLang="en-US" sz="2500" baseline="-250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1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95400" y="0"/>
            <a:ext cx="665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Видове молекулни орбитали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200">
                <a:latin typeface="Monotype Corsiva" panose="03010101010201010101" pitchFamily="66" charset="0"/>
              </a:rPr>
              <a:t>Понякога естествените МО дават по-важна информация</a:t>
            </a:r>
            <a:endParaRPr lang="en-US" altLang="en-US" sz="3200">
              <a:latin typeface="Monotype Corsiva" panose="03010101010201010101" pitchFamily="66" charset="0"/>
            </a:endParaRPr>
          </a:p>
        </p:txBody>
      </p: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228600" y="1273175"/>
            <a:ext cx="6122988" cy="708025"/>
            <a:chOff x="144" y="802"/>
            <a:chExt cx="3857" cy="446"/>
          </a:xfrm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336" y="826"/>
              <a:ext cx="3665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%chk=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whocus13</a:t>
              </a:r>
            </a:p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 Pop=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NO 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Guess=Read Geom=Check</a:t>
              </a: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44" y="802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0" y="3886200"/>
            <a:ext cx="8991600" cy="2938463"/>
            <a:chOff x="0" y="2448"/>
            <a:chExt cx="5664" cy="1851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144" y="2448"/>
              <a:ext cx="5520" cy="1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700" b="1">
                  <a:latin typeface="Courier New" panose="02070309020205020404" pitchFamily="49" charset="0"/>
                </a:rPr>
                <a:t> Natural Orbital Coefficients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                     1        2        3        4        5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  EIGENVALUES --  2.00000  2.00000  2.00000  2.00000  2.00000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1 1   C  1S      -0.37884 -0.42050  0.30584  0.25868  0.25458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.....................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DENSITY MATRIX.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                       1        2        3        4        5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1 1   C  1S          2.06062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2        2S         -0.10377   0.31772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   3        2PX        -0.01446   0.02916   0.36379</a:t>
              </a:r>
            </a:p>
            <a:p>
              <a:r>
                <a:rPr lang="en-US" altLang="en-US" sz="1700" b="1">
                  <a:latin typeface="Courier New" panose="02070309020205020404" pitchFamily="49" charset="0"/>
                </a:rPr>
                <a:t>.....................</a:t>
              </a: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0" y="2448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152400" y="1920875"/>
            <a:ext cx="8763000" cy="669925"/>
            <a:chOff x="96" y="1210"/>
            <a:chExt cx="5520" cy="422"/>
          </a:xfrm>
        </p:grpSpPr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427" y="1214"/>
              <a:ext cx="5189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Естествените орбитали не се запазват автоматично в </a:t>
              </a: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chk</a:t>
              </a:r>
              <a:r>
                <a:rPr lang="bg-BG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 файла! Необходима е втора стъпка на пресмятането.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96" y="1210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>
                  <a:sym typeface="Webdings" panose="05030102010509060703" pitchFamily="18" charset="2"/>
                </a:rPr>
                <a:t></a:t>
              </a:r>
              <a:endParaRPr lang="en-US" altLang="en-US" sz="3600"/>
            </a:p>
          </p:txBody>
        </p:sp>
      </p:grpSp>
      <p:grpSp>
        <p:nvGrpSpPr>
          <p:cNvPr id="19470" name="Group 14"/>
          <p:cNvGrpSpPr>
            <a:grpSpLocks/>
          </p:cNvGrpSpPr>
          <p:nvPr/>
        </p:nvGrpSpPr>
        <p:grpSpPr bwMode="auto">
          <a:xfrm>
            <a:off x="228600" y="2514600"/>
            <a:ext cx="7712075" cy="1285875"/>
            <a:chOff x="144" y="1584"/>
            <a:chExt cx="4858" cy="810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36" y="1608"/>
              <a:ext cx="4666" cy="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--Link1--</a:t>
              </a:r>
            </a:p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%chk=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whocus13</a:t>
              </a:r>
            </a:p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 Guess=(Read,Save,Only,NaturalOrbitals) </a:t>
              </a:r>
            </a:p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IOP(4/5=8,4/38=-1) 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Geom=AllCheck 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144" y="1584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0"/>
            <a:ext cx="78390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Естествени молекулни орбитали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1295400" y="762000"/>
            <a:ext cx="3808413" cy="1920875"/>
            <a:chOff x="816" y="480"/>
            <a:chExt cx="2399" cy="1210"/>
          </a:xfrm>
        </p:grpSpPr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816" y="912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RHF/</a:t>
              </a:r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6</a:t>
              </a:r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-</a:t>
              </a:r>
              <a:r>
                <a:rPr lang="bg-BG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3</a:t>
              </a:r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1G</a:t>
              </a:r>
            </a:p>
          </p:txBody>
        </p:sp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480"/>
              <a:ext cx="911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762000" y="2514600"/>
            <a:ext cx="2987675" cy="3825875"/>
            <a:chOff x="480" y="1584"/>
            <a:chExt cx="1882" cy="241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584"/>
              <a:ext cx="1882" cy="2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7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HOMO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5105400" y="2514600"/>
            <a:ext cx="3681413" cy="3968750"/>
            <a:chOff x="3216" y="1584"/>
            <a:chExt cx="2319" cy="2500"/>
          </a:xfrm>
        </p:grpSpPr>
        <p:pic>
          <p:nvPicPr>
            <p:cNvPr id="1844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84"/>
              <a:ext cx="2319" cy="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3264" y="1634"/>
              <a:ext cx="7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sz="2500">
                  <a:latin typeface="Monotype Corsiva" panose="03010101010201010101" pitchFamily="66" charset="0"/>
                  <a:sym typeface="Symbol" panose="05050102010706020507" pitchFamily="18" charset="2"/>
                </a:rPr>
                <a:t>LUMO</a:t>
              </a:r>
              <a:endParaRPr lang="bg-BG" altLang="en-US" sz="2500"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auto">
          <a:xfrm>
            <a:off x="1066800" y="685800"/>
            <a:ext cx="6934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******************************************************</a:t>
            </a:r>
          </a:p>
          <a:p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  </a:t>
            </a:r>
            <a:r>
              <a:rPr lang="bg-BG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 Population analysis using the SCF density.</a:t>
            </a:r>
          </a:p>
          <a:p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******************************************************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3109913" y="-76200"/>
            <a:ext cx="2833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Данните ...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14340" name="Rectangle 1028"/>
          <p:cNvSpPr>
            <a:spLocks noChangeArrowheads="1"/>
          </p:cNvSpPr>
          <p:nvPr/>
        </p:nvSpPr>
        <p:spPr bwMode="auto">
          <a:xfrm>
            <a:off x="152400" y="1644650"/>
            <a:ext cx="457200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latin typeface="Courier New" panose="02070309020205020404" pitchFamily="49" charset="0"/>
              </a:rPr>
              <a:t>Mulliken atomic charges: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        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1  C   -0.237348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2  C    0.017231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3  C   -0.076491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4  C   -0.166107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5  C   -0.285034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6  C    0.406922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7  H    0.270753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8  H    0.273246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9  H    0.245503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10  C    0.330788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11  N   -0.517701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12  O   -0.745647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13  H    0.401096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14  C   -0.465952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15  H    0.249044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16  H    0.231267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17  C   -0.574937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18  H    0.209744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19  H    0.223644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20  H    0.209978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Sum of Mulliken charges=   0.00000</a:t>
            </a:r>
          </a:p>
        </p:txBody>
      </p:sp>
      <p:sp>
        <p:nvSpPr>
          <p:cNvPr id="14342" name="Rectangle 1030"/>
          <p:cNvSpPr>
            <a:spLocks noChangeArrowheads="1"/>
          </p:cNvSpPr>
          <p:nvPr/>
        </p:nvSpPr>
        <p:spPr bwMode="auto">
          <a:xfrm>
            <a:off x="4572000" y="1431925"/>
            <a:ext cx="4191000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latin typeface="Courier New" panose="02070309020205020404" pitchFamily="49" charset="0"/>
              </a:rPr>
              <a:t>Atomic charges with hydrogens summed into heavy atoms: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        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1  C    0.033405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2  C    0.017231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3  C   -0.076491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4  C    0.107139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5  C   -0.039531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6  C    0.406922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7  H    0.000000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8  H    0.000000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9  H    0.000000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10  C    0.330788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11  N   -0.517701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12  O   -0.344551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13  H    0.000000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14  C    0.014360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15  H    0.000000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16  H    0.000000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17  C    0.068429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18  H    0.000000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19  H    0.000000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20  H    0.000000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Sum of Mulliken charges=   0.00000</a:t>
            </a:r>
          </a:p>
        </p:txBody>
      </p:sp>
      <p:grpSp>
        <p:nvGrpSpPr>
          <p:cNvPr id="14348" name="Group 1036"/>
          <p:cNvGrpSpPr>
            <a:grpSpLocks/>
          </p:cNvGrpSpPr>
          <p:nvPr/>
        </p:nvGrpSpPr>
        <p:grpSpPr bwMode="auto">
          <a:xfrm>
            <a:off x="1371600" y="3949700"/>
            <a:ext cx="5715000" cy="584200"/>
            <a:chOff x="864" y="2488"/>
            <a:chExt cx="3600" cy="368"/>
          </a:xfrm>
        </p:grpSpPr>
        <p:sp>
          <p:nvSpPr>
            <p:cNvPr id="14343" name="Oval 1031"/>
            <p:cNvSpPr>
              <a:spLocks noChangeArrowheads="1"/>
            </p:cNvSpPr>
            <p:nvPr/>
          </p:nvSpPr>
          <p:spPr bwMode="auto">
            <a:xfrm>
              <a:off x="864" y="2488"/>
              <a:ext cx="816" cy="3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Oval 1032"/>
            <p:cNvSpPr>
              <a:spLocks noChangeArrowheads="1"/>
            </p:cNvSpPr>
            <p:nvPr/>
          </p:nvSpPr>
          <p:spPr bwMode="auto">
            <a:xfrm>
              <a:off x="3648" y="2496"/>
              <a:ext cx="816" cy="3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9" name="Group 1037"/>
          <p:cNvGrpSpPr>
            <a:grpSpLocks/>
          </p:cNvGrpSpPr>
          <p:nvPr/>
        </p:nvGrpSpPr>
        <p:grpSpPr bwMode="auto">
          <a:xfrm>
            <a:off x="1371600" y="5410200"/>
            <a:ext cx="5753100" cy="393700"/>
            <a:chOff x="864" y="3408"/>
            <a:chExt cx="3624" cy="248"/>
          </a:xfrm>
        </p:grpSpPr>
        <p:sp>
          <p:nvSpPr>
            <p:cNvPr id="14346" name="Oval 1034"/>
            <p:cNvSpPr>
              <a:spLocks noChangeArrowheads="1"/>
            </p:cNvSpPr>
            <p:nvPr/>
          </p:nvSpPr>
          <p:spPr bwMode="auto">
            <a:xfrm>
              <a:off x="864" y="3408"/>
              <a:ext cx="816" cy="24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Oval 1035"/>
            <p:cNvSpPr>
              <a:spLocks noChangeArrowheads="1"/>
            </p:cNvSpPr>
            <p:nvPr/>
          </p:nvSpPr>
          <p:spPr bwMode="auto">
            <a:xfrm>
              <a:off x="3672" y="3416"/>
              <a:ext cx="816" cy="24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0" grpId="0" autoUpdateAnimBg="0"/>
      <p:bldP spid="1434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76400" y="0"/>
            <a:ext cx="56594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Самостоятелна работа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4582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18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bg-BG" altLang="en-US" sz="3200">
                <a:latin typeface="Monotype Corsiva" panose="03010101010201010101" pitchFamily="66" charset="0"/>
              </a:rPr>
              <a:t>Направете упражнения 8.4, 8.5, 8.6 и сравнете получените атомни заряди.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bg-BG" altLang="en-US" sz="3200">
                <a:latin typeface="Monotype Corsiva" panose="03010101010201010101" pitchFamily="66" charset="0"/>
              </a:rPr>
              <a:t>Направете упражнение 6.1. Коментирайте визуализираните МО.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bg-BG" altLang="en-US" sz="3200">
                <a:latin typeface="Monotype Corsiva" panose="03010101010201010101" pitchFamily="66" charset="0"/>
              </a:rPr>
              <a:t>Пресметнете </a:t>
            </a:r>
            <a:r>
              <a:rPr lang="en-US" altLang="en-US" sz="3200">
                <a:latin typeface="Monotype Corsiva" panose="03010101010201010101" pitchFamily="66" charset="0"/>
              </a:rPr>
              <a:t>Mulliken, GAPT, Hirshfeld, ESP, AIM </a:t>
            </a:r>
            <a:r>
              <a:rPr lang="bg-BG" altLang="en-US" sz="3200">
                <a:latin typeface="Monotype Corsiva" panose="03010101010201010101" pitchFamily="66" charset="0"/>
              </a:rPr>
              <a:t>и</a:t>
            </a:r>
            <a:r>
              <a:rPr lang="en-US" altLang="en-US" sz="3200">
                <a:latin typeface="Monotype Corsiva" panose="03010101010201010101" pitchFamily="66" charset="0"/>
              </a:rPr>
              <a:t> NBO </a:t>
            </a:r>
            <a:r>
              <a:rPr lang="bg-BG" altLang="en-US" sz="3200">
                <a:latin typeface="Monotype Corsiva" panose="03010101010201010101" pitchFamily="66" charset="0"/>
              </a:rPr>
              <a:t>атомни заряди на молекулата (оптимизирана геометрия) с </a:t>
            </a:r>
            <a:r>
              <a:rPr lang="en-US" altLang="en-US" sz="3200">
                <a:latin typeface="Monotype Corsiva" panose="03010101010201010101" pitchFamily="66" charset="0"/>
              </a:rPr>
              <a:t>RHF/6-31G</a:t>
            </a:r>
            <a:r>
              <a:rPr lang="bg-BG" altLang="en-US" sz="3200">
                <a:latin typeface="Monotype Corsiva" panose="03010101010201010101" pitchFamily="66" charset="0"/>
              </a:rPr>
              <a:t>* и </a:t>
            </a:r>
            <a:r>
              <a:rPr lang="en-US" altLang="en-US" sz="3200">
                <a:latin typeface="Monotype Corsiva" panose="03010101010201010101" pitchFamily="66" charset="0"/>
              </a:rPr>
              <a:t>DFT/6-31G</a:t>
            </a:r>
            <a:r>
              <a:rPr lang="bg-BG" altLang="en-US" sz="3200">
                <a:latin typeface="Monotype Corsiva" panose="03010101010201010101" pitchFamily="66" charset="0"/>
              </a:rPr>
              <a:t>*</a:t>
            </a:r>
            <a:r>
              <a:rPr lang="en-US" altLang="en-US" sz="3200">
                <a:latin typeface="Monotype Corsiva" panose="03010101010201010101" pitchFamily="66" charset="0"/>
              </a:rPr>
              <a:t>. </a:t>
            </a:r>
            <a:r>
              <a:rPr lang="bg-BG" altLang="en-US" sz="3200">
                <a:latin typeface="Monotype Corsiva" panose="03010101010201010101" pitchFamily="66" charset="0"/>
              </a:rPr>
              <a:t>Сравнете ги.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bg-BG" altLang="en-US" sz="3200">
                <a:latin typeface="Monotype Corsiva" panose="03010101010201010101" pitchFamily="66" charset="0"/>
              </a:rPr>
              <a:t>Изчислете </a:t>
            </a:r>
            <a:r>
              <a:rPr lang="en-US" altLang="en-US" sz="3200">
                <a:latin typeface="Monotype Corsiva" panose="03010101010201010101" pitchFamily="66" charset="0"/>
              </a:rPr>
              <a:t>AIM </a:t>
            </a:r>
            <a:r>
              <a:rPr lang="bg-BG" altLang="en-US" sz="3200">
                <a:latin typeface="Monotype Corsiva" panose="03010101010201010101" pitchFamily="66" charset="0"/>
              </a:rPr>
              <a:t>и</a:t>
            </a:r>
            <a:r>
              <a:rPr lang="en-US" altLang="en-US" sz="3200">
                <a:latin typeface="Monotype Corsiva" panose="03010101010201010101" pitchFamily="66" charset="0"/>
              </a:rPr>
              <a:t> NBO </a:t>
            </a:r>
            <a:r>
              <a:rPr lang="bg-BG" altLang="en-US" sz="3200">
                <a:latin typeface="Monotype Corsiva" panose="03010101010201010101" pitchFamily="66" charset="0"/>
              </a:rPr>
              <a:t>порядъци на връзки в молекулата  и ги сравнете.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bg-BG" altLang="en-US" sz="3200">
                <a:latin typeface="Monotype Corsiva" panose="03010101010201010101" pitchFamily="66" charset="0"/>
              </a:rPr>
              <a:t>Генерирайте естествените МО за молекулата  и йон-радикала и сравнете граничните МО.</a:t>
            </a:r>
            <a:endParaRPr lang="en-US" altLang="en-US" sz="32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90800" y="90488"/>
            <a:ext cx="38227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Атомни заряди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0063" y="1143000"/>
            <a:ext cx="2319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3600" b="1">
                <a:solidFill>
                  <a:srgbClr val="003399"/>
                </a:solidFill>
                <a:latin typeface="Monotype Corsiva" panose="03010101010201010101" pitchFamily="66" charset="0"/>
              </a:rPr>
              <a:t>Внимание !</a:t>
            </a:r>
            <a:endParaRPr lang="en-US" altLang="en-US" sz="3600" b="1">
              <a:solidFill>
                <a:srgbClr val="0033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95600" y="942975"/>
            <a:ext cx="5638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3600">
                <a:latin typeface="Monotype Corsiva" panose="03010101010201010101" pitchFamily="66" charset="0"/>
              </a:rPr>
              <a:t>Мъликен- и Льовдин-зарядите </a:t>
            </a:r>
          </a:p>
          <a:p>
            <a:pPr algn="ctr"/>
            <a:r>
              <a:rPr lang="bg-BG" altLang="en-US" sz="3600">
                <a:latin typeface="Monotype Corsiva" panose="03010101010201010101" pitchFamily="66" charset="0"/>
              </a:rPr>
              <a:t>не са еднозначни!</a:t>
            </a: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5778500"/>
            <a:ext cx="8915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600">
                <a:latin typeface="Monotype Corsiva" panose="03010101010201010101" pitchFamily="66" charset="0"/>
              </a:rPr>
              <a:t>Могат да се сравняват само заряди пресметнати с един и същ базис за подобни молекули!</a:t>
            </a:r>
            <a:endParaRPr lang="en-US" altLang="en-US" sz="3600">
              <a:latin typeface="Monotype Corsiva" panose="03010101010201010101" pitchFamily="66" charset="0"/>
            </a:endParaRP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381000" y="1828800"/>
            <a:ext cx="8229600" cy="4064000"/>
            <a:chOff x="240" y="1152"/>
            <a:chExt cx="5184" cy="2560"/>
          </a:xfrm>
        </p:grpSpPr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240" y="1152"/>
            <a:ext cx="2462" cy="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6" name="Image" r:id="rId4" imgW="3003429" imgH="3122682" progId="Photoshop.Image.7">
                    <p:embed/>
                  </p:oleObj>
                </mc:Choice>
                <mc:Fallback>
                  <p:oleObj name="Image" r:id="rId4" imgW="3003429" imgH="3122682" progId="Photoshop.Image.7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152"/>
                          <a:ext cx="2462" cy="2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432" y="1430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RHF/3-21G</a:t>
              </a:r>
            </a:p>
          </p:txBody>
        </p:sp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3041" y="1189"/>
            <a:ext cx="2383" cy="2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7" name="Image" r:id="rId6" imgW="3602743" imgH="3717043" progId="Photoshop.Image.7">
                    <p:embed/>
                  </p:oleObj>
                </mc:Choice>
                <mc:Fallback>
                  <p:oleObj name="Image" r:id="rId6" imgW="3602743" imgH="3717043" progId="Photoshop.Image.7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" y="1189"/>
                          <a:ext cx="2383" cy="2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3360" y="1392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RHF/6-31G</a:t>
              </a:r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762000" y="4089400"/>
            <a:ext cx="5791200" cy="596900"/>
            <a:chOff x="480" y="2576"/>
            <a:chExt cx="3648" cy="376"/>
          </a:xfrm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3264" y="2592"/>
              <a:ext cx="864" cy="3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80" y="2576"/>
              <a:ext cx="864" cy="3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2209800" y="5410200"/>
            <a:ext cx="5638800" cy="419100"/>
            <a:chOff x="1392" y="3408"/>
            <a:chExt cx="3552" cy="264"/>
          </a:xfrm>
        </p:grpSpPr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4080" y="3408"/>
              <a:ext cx="864" cy="2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1392" y="3408"/>
              <a:ext cx="864" cy="2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743200" y="0"/>
            <a:ext cx="40100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>
                <a:latin typeface="Monotype Corsiva" panose="03010101010201010101" pitchFamily="66" charset="0"/>
              </a:rPr>
              <a:t>Атомни заряди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667000" y="785813"/>
            <a:ext cx="3810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600" u="sng">
                <a:latin typeface="Monotype Corsiva" panose="03010101010201010101" pitchFamily="66" charset="0"/>
              </a:rPr>
              <a:t>Хиршфелд-анализ</a:t>
            </a:r>
            <a:endParaRPr lang="en-US" altLang="en-US" sz="3600" u="sng">
              <a:latin typeface="Monotype Corsiva" panose="03010101010201010101" pitchFamily="66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8229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bg-BG" altLang="en-US" sz="3000">
                <a:latin typeface="Monotype Corsiva" panose="03010101010201010101" pitchFamily="66" charset="0"/>
              </a:rPr>
              <a:t>Молекулната електронна плътност се разпределя по атоми според участието им в плътността на “прамолекулата”</a:t>
            </a:r>
            <a:endParaRPr lang="en-US" altLang="en-US" sz="3000">
              <a:latin typeface="Monotype Corsiva" panose="03010101010201010101" pitchFamily="66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228600" y="5546725"/>
            <a:ext cx="876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000">
                <a:latin typeface="Monotype Corsiva" panose="03010101010201010101" pitchFamily="66" charset="0"/>
              </a:rPr>
              <a:t>Плътността за всеки атом се сумира по решетка от точки до някаква плътност </a:t>
            </a:r>
            <a:r>
              <a:rPr lang="bg-BG" altLang="en-US" sz="3000">
                <a:latin typeface="Monotype Corsiva" panose="03010101010201010101" pitchFamily="66" charset="0"/>
                <a:sym typeface="Symbol" panose="05050102010706020507" pitchFamily="18" charset="2"/>
              </a:rPr>
              <a:t></a:t>
            </a:r>
            <a:r>
              <a:rPr lang="en-US" altLang="en-US" sz="3000" baseline="-25000">
                <a:latin typeface="Monotype Corsiva" panose="03010101010201010101" pitchFamily="66" charset="0"/>
                <a:sym typeface="Symbol" panose="05050102010706020507" pitchFamily="18" charset="2"/>
              </a:rPr>
              <a:t>crit</a:t>
            </a:r>
            <a:endParaRPr lang="bg-BG" altLang="en-US" sz="3000" baseline="-25000">
              <a:latin typeface="Monotype Corsiva" panose="03010101010201010101" pitchFamily="66" charset="0"/>
              <a:sym typeface="Symbol" panose="05050102010706020507" pitchFamily="18" charset="2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322263" y="6559550"/>
            <a:ext cx="5164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buFont typeface="Symbol" panose="05050102010706020507" pitchFamily="18" charset="2"/>
              <a:buNone/>
            </a:pPr>
            <a:r>
              <a:rPr lang="en-US" altLang="en-US" sz="1800">
                <a:latin typeface="Monotype Corsiva" panose="03010101010201010101" pitchFamily="66" charset="0"/>
                <a:sym typeface="Symbol" panose="05050102010706020507" pitchFamily="18" charset="2"/>
              </a:rPr>
              <a:t>[1] F. L. Hirshfeld, Theoret. Chim. Acta (Berl.) 44, 129 (1977)</a:t>
            </a:r>
          </a:p>
        </p:txBody>
      </p:sp>
      <p:grpSp>
        <p:nvGrpSpPr>
          <p:cNvPr id="54308" name="Group 36"/>
          <p:cNvGrpSpPr>
            <a:grpSpLocks/>
          </p:cNvGrpSpPr>
          <p:nvPr/>
        </p:nvGrpSpPr>
        <p:grpSpPr bwMode="auto">
          <a:xfrm>
            <a:off x="120650" y="2860675"/>
            <a:ext cx="8928100" cy="890588"/>
            <a:chOff x="76" y="1802"/>
            <a:chExt cx="5624" cy="561"/>
          </a:xfrm>
        </p:grpSpPr>
        <p:graphicFrame>
          <p:nvGraphicFramePr>
            <p:cNvPr id="54281" name="Object 9"/>
            <p:cNvGraphicFramePr>
              <a:graphicFrameLocks noChangeAspect="1"/>
            </p:cNvGraphicFramePr>
            <p:nvPr/>
          </p:nvGraphicFramePr>
          <p:xfrm>
            <a:off x="76" y="1920"/>
            <a:ext cx="1460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5" name="Equation" r:id="rId4" imgW="1155600" imgH="342720" progId="Equation.3">
                    <p:embed/>
                  </p:oleObj>
                </mc:Choice>
                <mc:Fallback>
                  <p:oleObj name="Equation" r:id="rId4" imgW="1155600" imgH="34272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" y="1920"/>
                          <a:ext cx="1460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4" name="Object 12"/>
            <p:cNvGraphicFramePr>
              <a:graphicFrameLocks noChangeAspect="1"/>
            </p:cNvGraphicFramePr>
            <p:nvPr/>
          </p:nvGraphicFramePr>
          <p:xfrm>
            <a:off x="1664" y="1802"/>
            <a:ext cx="2231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6" name="Equation" r:id="rId6" imgW="1765080" imgH="444240" progId="Equation.3">
                    <p:embed/>
                  </p:oleObj>
                </mc:Choice>
                <mc:Fallback>
                  <p:oleObj name="Equation" r:id="rId6" imgW="1765080" imgH="4442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" y="1802"/>
                          <a:ext cx="2231" cy="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00" name="Object 28"/>
            <p:cNvGraphicFramePr>
              <a:graphicFrameLocks noChangeAspect="1"/>
            </p:cNvGraphicFramePr>
            <p:nvPr/>
          </p:nvGraphicFramePr>
          <p:xfrm>
            <a:off x="3984" y="1926"/>
            <a:ext cx="1716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7" name="Equation" r:id="rId8" imgW="1358640" imgH="241200" progId="Equation.3">
                    <p:embed/>
                  </p:oleObj>
                </mc:Choice>
                <mc:Fallback>
                  <p:oleObj name="Equation" r:id="rId8" imgW="1358640" imgH="2412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926"/>
                          <a:ext cx="1716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309" name="Group 37"/>
          <p:cNvGrpSpPr>
            <a:grpSpLocks/>
          </p:cNvGrpSpPr>
          <p:nvPr/>
        </p:nvGrpSpPr>
        <p:grpSpPr bwMode="auto">
          <a:xfrm>
            <a:off x="152400" y="3898900"/>
            <a:ext cx="6750050" cy="979488"/>
            <a:chOff x="96" y="2456"/>
            <a:chExt cx="4252" cy="617"/>
          </a:xfrm>
        </p:grpSpPr>
        <p:graphicFrame>
          <p:nvGraphicFramePr>
            <p:cNvPr id="54301" name="Object 29"/>
            <p:cNvGraphicFramePr>
              <a:graphicFrameLocks noChangeAspect="1"/>
            </p:cNvGraphicFramePr>
            <p:nvPr/>
          </p:nvGraphicFramePr>
          <p:xfrm>
            <a:off x="96" y="2575"/>
            <a:ext cx="186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8" name="Equation" r:id="rId10" imgW="1473120" imgH="241200" progId="Equation.3">
                    <p:embed/>
                  </p:oleObj>
                </mc:Choice>
                <mc:Fallback>
                  <p:oleObj name="Equation" r:id="rId10" imgW="1473120" imgH="24120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575"/>
                          <a:ext cx="186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302" name="Text Box 30"/>
            <p:cNvSpPr txBox="1">
              <a:spLocks noChangeArrowheads="1"/>
            </p:cNvSpPr>
            <p:nvPr/>
          </p:nvSpPr>
          <p:spPr bwMode="auto">
            <a:xfrm>
              <a:off x="2027" y="2564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>
                  <a:sym typeface="Symbol" panose="05050102010706020507" pitchFamily="18" charset="2"/>
                </a:rPr>
                <a:t></a:t>
              </a:r>
            </a:p>
          </p:txBody>
        </p:sp>
        <p:graphicFrame>
          <p:nvGraphicFramePr>
            <p:cNvPr id="54303" name="Object 31"/>
            <p:cNvGraphicFramePr>
              <a:graphicFrameLocks noChangeAspect="1"/>
            </p:cNvGraphicFramePr>
            <p:nvPr/>
          </p:nvGraphicFramePr>
          <p:xfrm>
            <a:off x="2408" y="2456"/>
            <a:ext cx="1940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9" name="Equation" r:id="rId12" imgW="1536480" imgH="228600" progId="Equation.3">
                    <p:embed/>
                  </p:oleObj>
                </mc:Choice>
                <mc:Fallback>
                  <p:oleObj name="Equation" r:id="rId12" imgW="1536480" imgH="22860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2456"/>
                          <a:ext cx="1940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04" name="Object 32"/>
            <p:cNvGraphicFramePr>
              <a:graphicFrameLocks noChangeAspect="1"/>
            </p:cNvGraphicFramePr>
            <p:nvPr/>
          </p:nvGraphicFramePr>
          <p:xfrm>
            <a:off x="2448" y="2784"/>
            <a:ext cx="1539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40" name="Equation" r:id="rId14" imgW="1218960" imgH="228600" progId="Equation.3">
                    <p:embed/>
                  </p:oleObj>
                </mc:Choice>
                <mc:Fallback>
                  <p:oleObj name="Equation" r:id="rId14" imgW="1218960" imgH="22860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784"/>
                          <a:ext cx="1539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310" name="Group 38"/>
          <p:cNvGrpSpPr>
            <a:grpSpLocks/>
          </p:cNvGrpSpPr>
          <p:nvPr/>
        </p:nvGrpSpPr>
        <p:grpSpPr bwMode="auto">
          <a:xfrm>
            <a:off x="152400" y="4953000"/>
            <a:ext cx="5184775" cy="561975"/>
            <a:chOff x="96" y="3120"/>
            <a:chExt cx="3266" cy="354"/>
          </a:xfrm>
        </p:grpSpPr>
        <p:graphicFrame>
          <p:nvGraphicFramePr>
            <p:cNvPr id="54305" name="Object 33"/>
            <p:cNvGraphicFramePr>
              <a:graphicFrameLocks noChangeAspect="1"/>
            </p:cNvGraphicFramePr>
            <p:nvPr/>
          </p:nvGraphicFramePr>
          <p:xfrm>
            <a:off x="96" y="3121"/>
            <a:ext cx="1619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41" name="Equation" r:id="rId16" imgW="1282680" imgH="279360" progId="Equation.3">
                    <p:embed/>
                  </p:oleObj>
                </mc:Choice>
                <mc:Fallback>
                  <p:oleObj name="Equation" r:id="rId16" imgW="1282680" imgH="27936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3121"/>
                          <a:ext cx="1619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306" name="Text Box 34"/>
            <p:cNvSpPr txBox="1">
              <a:spLocks noChangeArrowheads="1"/>
            </p:cNvSpPr>
            <p:nvPr/>
          </p:nvSpPr>
          <p:spPr bwMode="auto">
            <a:xfrm>
              <a:off x="1736" y="3133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>
                  <a:sym typeface="Symbol" panose="05050102010706020507" pitchFamily="18" charset="2"/>
                </a:rPr>
                <a:t></a:t>
              </a:r>
            </a:p>
          </p:txBody>
        </p:sp>
        <p:graphicFrame>
          <p:nvGraphicFramePr>
            <p:cNvPr id="54307" name="Object 35"/>
            <p:cNvGraphicFramePr>
              <a:graphicFrameLocks noChangeAspect="1"/>
            </p:cNvGraphicFramePr>
            <p:nvPr/>
          </p:nvGraphicFramePr>
          <p:xfrm>
            <a:off x="2064" y="3120"/>
            <a:ext cx="1298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42" name="Equation" r:id="rId18" imgW="1028520" imgH="279360" progId="Equation.3">
                    <p:embed/>
                  </p:oleObj>
                </mc:Choice>
                <mc:Fallback>
                  <p:oleObj name="Equation" r:id="rId18" imgW="1028520" imgH="27936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120"/>
                          <a:ext cx="1298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/>
      <p:bldP spid="54290" grpId="0" autoUpdateAnimBg="0"/>
      <p:bldP spid="542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743200" y="0"/>
            <a:ext cx="34004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>
                <a:latin typeface="Monotype Corsiva" panose="03010101010201010101" pitchFamily="66" charset="0"/>
              </a:rPr>
              <a:t>Резултатите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4300" y="762000"/>
            <a:ext cx="8915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>
                <a:latin typeface="Monotype Corsiva" panose="03010101010201010101" pitchFamily="66" charset="0"/>
              </a:rPr>
              <a:t>Получените заряди са с точност определена от тази на метода, дават аналитични мултиполни моменти и електростатичен потенциал и описват добре преразпределение на заряда при свързване на атомите</a:t>
            </a:r>
            <a:endParaRPr lang="en-US" altLang="en-US">
              <a:latin typeface="Monotype Corsiva" panose="03010101010201010101" pitchFamily="66" charset="0"/>
            </a:endParaRP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4764088" y="1828800"/>
            <a:ext cx="3922712" cy="519113"/>
            <a:chOff x="2928" y="1008"/>
            <a:chExt cx="2471" cy="327"/>
          </a:xfrm>
        </p:grpSpPr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3099" y="1040"/>
              <a:ext cx="230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</a:t>
              </a:r>
              <a:r>
                <a:rPr lang="bg-BG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6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-</a:t>
              </a:r>
              <a:r>
                <a:rPr lang="bg-BG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3</a:t>
              </a:r>
              <a:r>
                <a:rPr lang="en-US" altLang="en-US" sz="1900" b="1">
                  <a:solidFill>
                    <a:srgbClr val="003399"/>
                  </a:solidFill>
                  <a:latin typeface="Courier New" panose="02070309020205020404" pitchFamily="49" charset="0"/>
                </a:rPr>
                <a:t>1g Pop=</a:t>
              </a:r>
              <a:r>
                <a:rPr lang="en-US" altLang="en-US" sz="1900" b="1">
                  <a:solidFill>
                    <a:srgbClr val="FF00FF"/>
                  </a:solidFill>
                  <a:latin typeface="Courier New" panose="02070309020205020404" pitchFamily="49" charset="0"/>
                </a:rPr>
                <a:t>Hirshfeld</a:t>
              </a:r>
              <a:endParaRPr lang="en-US" altLang="en-US" sz="1900" b="1">
                <a:solidFill>
                  <a:srgbClr val="003399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2928" y="1008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533400" y="2257425"/>
            <a:ext cx="6629400" cy="4732338"/>
            <a:chOff x="2928" y="1344"/>
            <a:chExt cx="2688" cy="2981"/>
          </a:xfrm>
        </p:grpSpPr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072" y="1392"/>
              <a:ext cx="2544" cy="2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There are a total of      157784 grid points.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ElSum from          density=       77.9999076708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ElSum from atomic densities=       77.9996981731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Hirshfeld populations (CA, CB, DipXYZ):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         1          2          3          4          5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1  C    3.006975   3.006975   0.118023   0.059649   0.010553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2  C    3.002662   3.002662   0.047319   0.345008  -0.061755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3  C    3.037992   3.037992  -0.299141   0.234424  -0.075300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.....................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  Tot  38.999954  38.999954   0.478562  -0.236093   0.104460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Hirshfeld spin densities, charges and dipoles using IRadAn= 4: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         1          2          3          4          5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1  C    0.000000  -0.013951   0.118023   0.059649   0.010553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2  C    0.000000  -0.005323   0.047319   0.345008  -0.061755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3  C    0.000000  -0.075983  -0.299141   0.234424  -0.075300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.....................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Tot   0.000000   0.000092   0.478562  -0.236093   0.104460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Dip from Atomic Chgs              1.196386   0.438621   0.067398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    Total Dipole              1.674948   0.202527   0.171857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.....................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Hirshfeld charges with hydrogens summed into heavy atoms: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1  C   -0.013951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2  C    0.052943</a:t>
              </a:r>
            </a:p>
            <a:p>
              <a:pPr algn="just"/>
              <a:r>
                <a:rPr lang="en-US" altLang="en-US" sz="1200" b="1">
                  <a:latin typeface="Courier New" panose="02070309020205020404" pitchFamily="49" charset="0"/>
                </a:rPr>
                <a:t>     3  C   -0.031990</a:t>
              </a:r>
            </a:p>
            <a:p>
              <a:pPr algn="just"/>
              <a:endParaRPr lang="en-US" altLang="en-US" sz="1200" b="1">
                <a:latin typeface="Courier New" panose="02070309020205020404" pitchFamily="49" charset="0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2928" y="1344"/>
              <a:ext cx="1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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90800" y="90488"/>
            <a:ext cx="38227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Атомни заряди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39850" y="723841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en-US" sz="3600" u="sng" dirty="0">
                <a:latin typeface="Monotype Corsiva" panose="03010101010201010101" pitchFamily="66" charset="0"/>
              </a:rPr>
              <a:t>Анализ на естествените </a:t>
            </a:r>
            <a:r>
              <a:rPr lang="bg-BG" altLang="en-US" sz="3600" u="sng" dirty="0" err="1" smtClean="0">
                <a:latin typeface="Monotype Corsiva" panose="03010101010201010101" pitchFamily="66" charset="0"/>
              </a:rPr>
              <a:t>орбитали</a:t>
            </a:r>
            <a:endParaRPr lang="en-US" altLang="en-US" sz="3600" u="sng" dirty="0">
              <a:latin typeface="Monotype Corsiva" panose="03010101010201010101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109" y="1295400"/>
            <a:ext cx="8982891" cy="923330"/>
            <a:chOff x="161109" y="1295400"/>
            <a:chExt cx="8982891" cy="923330"/>
          </a:xfrm>
        </p:grpSpPr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667860"/>
                </p:ext>
              </p:extLst>
            </p:nvPr>
          </p:nvGraphicFramePr>
          <p:xfrm>
            <a:off x="161109" y="1447800"/>
            <a:ext cx="3657600" cy="766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2" name="Equation" r:id="rId4" imgW="1638000" imgH="342720" progId="Equation.3">
                    <p:embed/>
                  </p:oleObj>
                </mc:Choice>
                <mc:Fallback>
                  <p:oleObj name="Equation" r:id="rId4" imgW="163800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109" y="1447800"/>
                          <a:ext cx="3657600" cy="766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3848373" y="1295400"/>
              <a:ext cx="529562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75000"/>
                </a:lnSpc>
                <a:buFont typeface="Symbol" panose="05050102010706020507" pitchFamily="18" charset="2"/>
                <a:buChar char="g"/>
              </a:pPr>
              <a:r>
                <a:rPr lang="bg-BG" altLang="en-US" dirty="0">
                  <a:latin typeface="Monotype Corsiva" panose="03010101010201010101" pitchFamily="66" charset="0"/>
                  <a:sym typeface="Symbol" panose="05050102010706020507" pitchFamily="18" charset="2"/>
                </a:rPr>
                <a:t>- </a:t>
              </a:r>
              <a:r>
                <a:rPr lang="bg-BG" altLang="en-US" dirty="0" err="1">
                  <a:latin typeface="Monotype Corsiva" panose="03010101010201010101" pitchFamily="66" charset="0"/>
                  <a:sym typeface="Symbol" panose="05050102010706020507" pitchFamily="18" charset="2"/>
                </a:rPr>
                <a:t>едноелектронна</a:t>
              </a:r>
              <a:r>
                <a:rPr lang="bg-BG" altLang="en-US" dirty="0">
                  <a:latin typeface="Monotype Corsiva" panose="03010101010201010101" pitchFamily="66" charset="0"/>
                  <a:sym typeface="Symbol" panose="05050102010706020507" pitchFamily="18" charset="2"/>
                </a:rPr>
                <a:t> матрица на плътността</a:t>
              </a:r>
            </a:p>
            <a:p>
              <a:pPr>
                <a:lnSpc>
                  <a:spcPct val="75000"/>
                </a:lnSpc>
                <a:buFont typeface="Symbol" panose="05050102010706020507" pitchFamily="18" charset="2"/>
                <a:buChar char="h"/>
              </a:pPr>
              <a:r>
                <a:rPr lang="bg-BG" altLang="en-US" dirty="0">
                  <a:latin typeface="Monotype Corsiva" panose="03010101010201010101" pitchFamily="66" charset="0"/>
                  <a:sym typeface="Symbol" panose="05050102010706020507" pitchFamily="18" charset="2"/>
                </a:rPr>
                <a:t>- естествени </a:t>
              </a:r>
              <a:r>
                <a:rPr lang="bg-BG" altLang="en-US" dirty="0" err="1" smtClean="0">
                  <a:latin typeface="Monotype Corsiva" panose="03010101010201010101" pitchFamily="66" charset="0"/>
                  <a:sym typeface="Symbol" panose="05050102010706020507" pitchFamily="18" charset="2"/>
                </a:rPr>
                <a:t>орбитали</a:t>
              </a:r>
              <a:r>
                <a:rPr lang="en-US" altLang="en-US" dirty="0" smtClean="0">
                  <a:latin typeface="Monotype Corsiva" panose="03010101010201010101" pitchFamily="66" charset="0"/>
                  <a:sym typeface="Symbol" panose="05050102010706020507" pitchFamily="18" charset="2"/>
                </a:rPr>
                <a:t> (N</a:t>
              </a:r>
              <a:r>
                <a:rPr lang="bg-BG" altLang="en-US" dirty="0" smtClean="0">
                  <a:latin typeface="Monotype Corsiva" panose="03010101010201010101" pitchFamily="66" charset="0"/>
                  <a:sym typeface="Symbol" panose="05050102010706020507" pitchFamily="18" charset="2"/>
                </a:rPr>
                <a:t>А</a:t>
              </a:r>
              <a:r>
                <a:rPr lang="en-US" altLang="en-US" dirty="0" smtClean="0">
                  <a:latin typeface="Monotype Corsiva" panose="03010101010201010101" pitchFamily="66" charset="0"/>
                  <a:sym typeface="Symbol" panose="05050102010706020507" pitchFamily="18" charset="2"/>
                </a:rPr>
                <a:t>O)</a:t>
              </a:r>
              <a:endParaRPr lang="bg-BG" altLang="en-US" dirty="0">
                <a:latin typeface="Monotype Corsiva" panose="03010101010201010101" pitchFamily="66" charset="0"/>
                <a:sym typeface="Symbol" panose="05050102010706020507" pitchFamily="18" charset="2"/>
              </a:endParaRPr>
            </a:p>
            <a:p>
              <a:pPr>
                <a:lnSpc>
                  <a:spcPct val="75000"/>
                </a:lnSpc>
                <a:buFont typeface="Symbol" panose="05050102010706020507" pitchFamily="18" charset="2"/>
                <a:buNone/>
              </a:pPr>
              <a:r>
                <a:rPr lang="en-US" altLang="en-US" dirty="0">
                  <a:latin typeface="Monotype Corsiva" panose="03010101010201010101" pitchFamily="66" charset="0"/>
                  <a:sym typeface="Symbol" panose="05050102010706020507" pitchFamily="18" charset="2"/>
                </a:rPr>
                <a:t></a:t>
              </a:r>
              <a:r>
                <a:rPr lang="bg-BG" altLang="en-US" dirty="0">
                  <a:latin typeface="Monotype Corsiva" panose="03010101010201010101" pitchFamily="66" charset="0"/>
                  <a:sym typeface="Symbol" panose="05050102010706020507" pitchFamily="18" charset="2"/>
                </a:rPr>
                <a:t> - числа на запълване</a:t>
              </a:r>
              <a:endParaRPr lang="en-US" altLang="en-US" dirty="0">
                <a:latin typeface="Monotype Corsiva" panose="03010101010201010101" pitchFamily="66" charset="0"/>
              </a:endParaRPr>
            </a:p>
          </p:txBody>
        </p:sp>
      </p:grp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4450" y="2159727"/>
            <a:ext cx="8915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000" dirty="0">
                <a:solidFill>
                  <a:srgbClr val="003399"/>
                </a:solidFill>
                <a:latin typeface="Monotype Corsiva" panose="03010101010201010101" pitchFamily="66" charset="0"/>
              </a:rPr>
              <a:t>Предимството – по-компактни </a:t>
            </a:r>
            <a:r>
              <a:rPr lang="bg-BG" altLang="en-US" sz="3000" dirty="0" err="1">
                <a:solidFill>
                  <a:srgbClr val="003399"/>
                </a:solidFill>
                <a:latin typeface="Monotype Corsiva" panose="03010101010201010101" pitchFamily="66" charset="0"/>
              </a:rPr>
              <a:t>ортонормирани</a:t>
            </a:r>
            <a:r>
              <a:rPr lang="bg-BG" altLang="en-US" sz="3000" dirty="0">
                <a:solidFill>
                  <a:srgbClr val="003399"/>
                </a:solidFill>
                <a:latin typeface="Monotype Corsiva" panose="03010101010201010101" pitchFamily="66" charset="0"/>
              </a:rPr>
              <a:t> </a:t>
            </a:r>
            <a:r>
              <a:rPr lang="bg-BG" altLang="en-US" sz="3000" dirty="0" err="1">
                <a:solidFill>
                  <a:srgbClr val="003399"/>
                </a:solidFill>
                <a:latin typeface="Monotype Corsiva" panose="03010101010201010101" pitchFamily="66" charset="0"/>
              </a:rPr>
              <a:t>орбитали</a:t>
            </a:r>
            <a:endParaRPr lang="en-US" altLang="en-US" sz="3000" dirty="0">
              <a:solidFill>
                <a:srgbClr val="0033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52400" y="5943600"/>
            <a:ext cx="891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bg-BG" altLang="en-US" sz="3000" dirty="0">
                <a:solidFill>
                  <a:srgbClr val="003399"/>
                </a:solidFill>
                <a:latin typeface="Monotype Corsiva" panose="03010101010201010101" pitchFamily="66" charset="0"/>
              </a:rPr>
              <a:t>Генериране на </a:t>
            </a:r>
            <a:r>
              <a:rPr lang="bg-BG" altLang="en-US" sz="3000" dirty="0" err="1">
                <a:solidFill>
                  <a:srgbClr val="003399"/>
                </a:solidFill>
                <a:latin typeface="Monotype Corsiva" panose="03010101010201010101" pitchFamily="66" charset="0"/>
              </a:rPr>
              <a:t>Люисови</a:t>
            </a:r>
            <a:r>
              <a:rPr lang="bg-BG" altLang="en-US" sz="3000" dirty="0">
                <a:solidFill>
                  <a:srgbClr val="003399"/>
                </a:solidFill>
                <a:latin typeface="Monotype Corsiva" panose="03010101010201010101" pitchFamily="66" charset="0"/>
              </a:rPr>
              <a:t> диаграми и анализ на химическата </a:t>
            </a:r>
            <a:r>
              <a:rPr lang="bg-BG" altLang="en-US" sz="3000" dirty="0" err="1">
                <a:solidFill>
                  <a:srgbClr val="003399"/>
                </a:solidFill>
                <a:latin typeface="Monotype Corsiva" panose="03010101010201010101" pitchFamily="66" charset="0"/>
              </a:rPr>
              <a:t>реактивоспособност</a:t>
            </a:r>
            <a:endParaRPr lang="bg-BG" altLang="en-US" sz="30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  <a:sym typeface="Symbol" panose="05050102010706020507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2590293"/>
            <a:ext cx="8798741" cy="3358110"/>
            <a:chOff x="152400" y="2590293"/>
            <a:chExt cx="8798741" cy="3358110"/>
          </a:xfrm>
        </p:grpSpPr>
        <p:graphicFrame>
          <p:nvGraphicFramePr>
            <p:cNvPr id="51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574575"/>
                </p:ext>
              </p:extLst>
            </p:nvPr>
          </p:nvGraphicFramePr>
          <p:xfrm>
            <a:off x="1138238" y="4926994"/>
            <a:ext cx="224155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" name="Equation" r:id="rId6" imgW="1117440" imgH="215640" progId="Equation.3">
                    <p:embed/>
                  </p:oleObj>
                </mc:Choice>
                <mc:Fallback>
                  <p:oleObj name="Equation" r:id="rId6" imgW="1117440" imgH="215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8238" y="4926994"/>
                          <a:ext cx="2241550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066800" y="5429290"/>
              <a:ext cx="22764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 err="1">
                  <a:latin typeface="Monotype Corsiva" panose="03010101010201010101" pitchFamily="66" charset="0"/>
                  <a:sym typeface="Symbol" panose="05050102010706020507" pitchFamily="18" charset="2"/>
                </a:rPr>
                <a:t>h</a:t>
              </a:r>
              <a:r>
                <a:rPr lang="en-US" altLang="en-US" sz="2800" baseline="-25000" dirty="0" err="1">
                  <a:latin typeface="Monotype Corsiva" panose="03010101010201010101" pitchFamily="66" charset="0"/>
                  <a:sym typeface="Symbol" panose="05050102010706020507" pitchFamily="18" charset="2"/>
                </a:rPr>
                <a:t>A</a:t>
              </a:r>
              <a:r>
                <a:rPr lang="en-US" altLang="en-US" sz="2800" dirty="0">
                  <a:latin typeface="Monotype Corsiva" panose="03010101010201010101" pitchFamily="66" charset="0"/>
                  <a:sym typeface="Symbol" panose="05050102010706020507" pitchFamily="18" charset="2"/>
                </a:rPr>
                <a:t>, </a:t>
              </a:r>
              <a:r>
                <a:rPr lang="en-US" altLang="en-US" sz="2800" dirty="0" err="1">
                  <a:latin typeface="Monotype Corsiva" panose="03010101010201010101" pitchFamily="66" charset="0"/>
                  <a:sym typeface="Symbol" panose="05050102010706020507" pitchFamily="18" charset="2"/>
                </a:rPr>
                <a:t>h</a:t>
              </a:r>
              <a:r>
                <a:rPr lang="en-US" altLang="en-US" sz="2800" baseline="-25000" dirty="0" err="1">
                  <a:latin typeface="Monotype Corsiva" panose="03010101010201010101" pitchFamily="66" charset="0"/>
                  <a:sym typeface="Symbol" panose="05050102010706020507" pitchFamily="18" charset="2"/>
                </a:rPr>
                <a:t>B</a:t>
              </a:r>
              <a:r>
                <a:rPr lang="bg-BG" altLang="en-US" sz="2800" dirty="0">
                  <a:latin typeface="Monotype Corsiva" panose="03010101010201010101" pitchFamily="66" charset="0"/>
                  <a:sym typeface="Symbol" panose="05050102010706020507" pitchFamily="18" charset="2"/>
                </a:rPr>
                <a:t> - </a:t>
              </a:r>
              <a:r>
                <a:rPr lang="en-US" altLang="en-US" sz="2800" dirty="0">
                  <a:latin typeface="Monotype Corsiva" panose="03010101010201010101" pitchFamily="66" charset="0"/>
                  <a:sym typeface="Symbol" panose="05050102010706020507" pitchFamily="18" charset="2"/>
                </a:rPr>
                <a:t>LCNAO</a:t>
              </a:r>
            </a:p>
          </p:txBody>
        </p:sp>
        <p:sp>
          <p:nvSpPr>
            <p:cNvPr id="16" name="Текстово поле 4"/>
            <p:cNvSpPr txBox="1">
              <a:spLocks noChangeArrowheads="1"/>
            </p:cNvSpPr>
            <p:nvPr/>
          </p:nvSpPr>
          <p:spPr bwMode="auto">
            <a:xfrm>
              <a:off x="152400" y="2590293"/>
              <a:ext cx="879874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en-US" dirty="0">
                  <a:latin typeface="Monotype Corsiva" panose="03010101010201010101" pitchFamily="66" charset="0"/>
                </a:rPr>
                <a:t>NBO</a:t>
              </a:r>
              <a:r>
                <a:rPr lang="bg-BG" altLang="en-US" dirty="0">
                  <a:latin typeface="Monotype Corsiva" panose="03010101010201010101" pitchFamily="66" charset="0"/>
                </a:rPr>
                <a:t> анализът се базира на метод за оптимална трансформация на вълновата функция в локализирана форма, съответстваща на </a:t>
              </a:r>
              <a:r>
                <a:rPr lang="en-US" altLang="en-US" dirty="0">
                  <a:latin typeface="Monotype Corsiva" panose="03010101010201010101" pitchFamily="66" charset="0"/>
                </a:rPr>
                <a:t>[</a:t>
              </a:r>
              <a:r>
                <a:rPr lang="bg-BG" altLang="en-US" dirty="0">
                  <a:latin typeface="Monotype Corsiva" panose="03010101010201010101" pitchFamily="66" charset="0"/>
                </a:rPr>
                <a:t>“</a:t>
              </a:r>
              <a:r>
                <a:rPr lang="bg-BG" altLang="en-US" dirty="0" err="1">
                  <a:latin typeface="Monotype Corsiva" panose="03010101010201010101" pitchFamily="66" charset="0"/>
                </a:rPr>
                <a:t>едноцентрови</a:t>
              </a:r>
              <a:r>
                <a:rPr lang="bg-BG" altLang="en-US" dirty="0">
                  <a:latin typeface="Monotype Corsiva" panose="03010101010201010101" pitchFamily="66" charset="0"/>
                </a:rPr>
                <a:t>” </a:t>
              </a:r>
              <a:r>
                <a:rPr lang="en-US" altLang="en-US" dirty="0">
                  <a:latin typeface="Monotype Corsiva" panose="03010101010201010101" pitchFamily="66" charset="0"/>
                </a:rPr>
                <a:t>("lone pairs")</a:t>
              </a:r>
              <a:r>
                <a:rPr lang="bg-BG" altLang="en-US" dirty="0">
                  <a:latin typeface="Monotype Corsiva" panose="03010101010201010101" pitchFamily="66" charset="0"/>
                </a:rPr>
                <a:t> и </a:t>
              </a:r>
              <a:r>
                <a:rPr lang="bg-BG" altLang="en-US" dirty="0" err="1">
                  <a:latin typeface="Monotype Corsiva" panose="03010101010201010101" pitchFamily="66" charset="0"/>
                </a:rPr>
                <a:t>двуцентрови</a:t>
              </a:r>
              <a:r>
                <a:rPr lang="bg-BG" altLang="en-US" dirty="0">
                  <a:latin typeface="Monotype Corsiva" panose="03010101010201010101" pitchFamily="66" charset="0"/>
                </a:rPr>
                <a:t> </a:t>
              </a:r>
              <a:r>
                <a:rPr lang="en-US" altLang="en-US" dirty="0">
                  <a:latin typeface="Monotype Corsiva" panose="03010101010201010101" pitchFamily="66" charset="0"/>
                </a:rPr>
                <a:t>("bonds")] Lewis </a:t>
              </a:r>
              <a:r>
                <a:rPr lang="bg-BG" altLang="en-US" dirty="0">
                  <a:latin typeface="Monotype Corsiva" panose="03010101010201010101" pitchFamily="66" charset="0"/>
                </a:rPr>
                <a:t>представи. Вълновата функция пресметната с </a:t>
              </a:r>
              <a:r>
                <a:rPr lang="bg-BG" altLang="en-US" dirty="0" smtClean="0">
                  <a:latin typeface="Monotype Corsiva" panose="03010101010201010101" pitchFamily="66" charset="0"/>
                </a:rPr>
                <a:t>атомно</a:t>
              </a:r>
              <a:r>
                <a:rPr lang="en-US" altLang="en-US" dirty="0" smtClean="0">
                  <a:latin typeface="Monotype Corsiva" panose="03010101010201010101" pitchFamily="66" charset="0"/>
                </a:rPr>
                <a:t>-</a:t>
              </a:r>
              <a:r>
                <a:rPr lang="bg-BG" altLang="en-US" dirty="0" smtClean="0">
                  <a:latin typeface="Monotype Corsiva" panose="03010101010201010101" pitchFamily="66" charset="0"/>
                </a:rPr>
                <a:t>центрирани </a:t>
              </a:r>
              <a:r>
                <a:rPr lang="bg-BG" altLang="en-US" dirty="0">
                  <a:latin typeface="Monotype Corsiva" panose="03010101010201010101" pitchFamily="66" charset="0"/>
                </a:rPr>
                <a:t>базиси се трансформира по следната схема на обработка:</a:t>
              </a:r>
            </a:p>
          </p:txBody>
        </p:sp>
        <p:sp>
          <p:nvSpPr>
            <p:cNvPr id="17" name="Текстово поле 1"/>
            <p:cNvSpPr txBox="1">
              <a:spLocks noChangeArrowheads="1"/>
            </p:cNvSpPr>
            <p:nvPr/>
          </p:nvSpPr>
          <p:spPr bwMode="auto">
            <a:xfrm>
              <a:off x="1066800" y="4460729"/>
              <a:ext cx="6777818" cy="46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Monotype Corsiva" panose="03010101010201010101" pitchFamily="66" charset="0"/>
                </a:rPr>
                <a:t> input basis → NAO → NHO → </a:t>
              </a:r>
              <a:r>
                <a:rPr lang="en-US" altLang="en-US" b="1" dirty="0">
                  <a:latin typeface="Monotype Corsiva" panose="03010101010201010101" pitchFamily="66" charset="0"/>
                </a:rPr>
                <a:t>NBO</a:t>
              </a:r>
              <a:r>
                <a:rPr lang="en-US" altLang="en-US" dirty="0">
                  <a:latin typeface="Monotype Corsiva" panose="03010101010201010101" pitchFamily="66" charset="0"/>
                </a:rPr>
                <a:t> → NLMO → MO </a:t>
              </a:r>
            </a:p>
          </p:txBody>
        </p:sp>
      </p:grpSp>
      <p:sp>
        <p:nvSpPr>
          <p:cNvPr id="18" name="Текстово поле 3"/>
          <p:cNvSpPr txBox="1">
            <a:spLocks noChangeArrowheads="1"/>
          </p:cNvSpPr>
          <p:nvPr/>
        </p:nvSpPr>
        <p:spPr bwMode="auto">
          <a:xfrm>
            <a:off x="4273594" y="5017589"/>
            <a:ext cx="4706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bg-B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Ортонормални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свързващи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орбитали с максимална електронна плътност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4" grpId="0" autoUpdateAnimBg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19400" y="14288"/>
            <a:ext cx="350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Резултатите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4800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bg-BG" altLang="en-US" sz="2800">
                <a:latin typeface="Monotype Corsiva" panose="03010101010201010101" pitchFamily="66" charset="0"/>
              </a:rPr>
              <a:t>Изходни данни от </a:t>
            </a:r>
            <a:r>
              <a:rPr lang="en-US" altLang="en-US" sz="2800">
                <a:latin typeface="Monotype Corsiva" panose="03010101010201010101" pitchFamily="66" charset="0"/>
              </a:rPr>
              <a:t>NBO</a:t>
            </a:r>
            <a:r>
              <a:rPr lang="bg-BG" altLang="en-US" sz="2800">
                <a:latin typeface="Monotype Corsiva" panose="03010101010201010101" pitchFamily="66" charset="0"/>
              </a:rPr>
              <a:t>-анализа:</a:t>
            </a:r>
            <a:endParaRPr lang="en-US" altLang="en-US" sz="2800">
              <a:latin typeface="Monotype Corsiva" panose="03010101010201010101" pitchFamily="66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57200" y="2219325"/>
            <a:ext cx="81534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 ********************Gaussian NBO Version 3.1********************</a:t>
            </a:r>
          </a:p>
          <a:p>
            <a:pPr>
              <a:lnSpc>
                <a:spcPct val="75000"/>
              </a:lnSpc>
            </a:pP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        N A T U R A L   A T O M I C   O R B I T A L   A N D</a:t>
            </a:r>
          </a:p>
          <a:p>
            <a:pPr>
              <a:lnSpc>
                <a:spcPct val="75000"/>
              </a:lnSpc>
            </a:pP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    </a:t>
            </a:r>
            <a:r>
              <a:rPr lang="bg-BG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N A T U R A L   B O N D   O R B I T A L   A N A L Y S I S</a:t>
            </a:r>
          </a:p>
          <a:p>
            <a:pPr>
              <a:lnSpc>
                <a:spcPct val="75000"/>
              </a:lnSpc>
            </a:pP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 ********************Gaussian NBO Version 3.1********************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784225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latin typeface="Courier New" panose="02070309020205020404" pitchFamily="49" charset="0"/>
              </a:rPr>
              <a:t>Analyzing the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SCF</a:t>
            </a:r>
            <a:r>
              <a:rPr lang="en-US" altLang="en-US" sz="1400" b="1">
                <a:latin typeface="Courier New" panose="02070309020205020404" pitchFamily="49" charset="0"/>
              </a:rPr>
              <a:t> density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Summary of Natural Population Analysis:                  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      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                                 Natural Population 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          Natural  -----------------------------------------------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Atom  No    Charge         Core      Valence    Rydberg      Total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-----------------------------------------------------------------------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C    1   -0.30645      1.99889     4.29212    0.01543     6.30645</a:t>
            </a:r>
          </a:p>
          <a:p>
            <a:r>
              <a:rPr lang="bg-BG" altLang="en-US" sz="1400" b="1">
                <a:latin typeface="Courier New" panose="02070309020205020404" pitchFamily="49" charset="0"/>
              </a:rPr>
              <a:t>      .....................</a:t>
            </a:r>
          </a:p>
          <a:p>
            <a:r>
              <a:rPr lang="bg-BG" altLang="en-US" sz="1400" b="1">
                <a:latin typeface="Courier New" panose="02070309020205020404" pitchFamily="49" charset="0"/>
              </a:rPr>
              <a:t>      </a:t>
            </a:r>
            <a:r>
              <a:rPr lang="en-US" altLang="en-US" sz="1400" b="1">
                <a:latin typeface="Courier New" panose="02070309020205020404" pitchFamily="49" charset="0"/>
              </a:rPr>
              <a:t>C   10    0.30969      1.99935     3.65153    0.03943     5.69031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N   11   -0.34992      1.99955     5.34261    0.00775     7.34992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O   12   -0.75604      1.99973     6.75072    0.00559     8.75604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H   13    0.50527      0.00000     0.49354    0.00119     0.49473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      C   14   -0.47144      1.99925     4.46191    0.01028     6.47144</a:t>
            </a:r>
          </a:p>
          <a:p>
            <a:r>
              <a:rPr lang="bg-BG" altLang="en-US" sz="1400" b="1">
                <a:latin typeface="Courier New" panose="02070309020205020404" pitchFamily="49" charset="0"/>
              </a:rPr>
              <a:t>      .....................</a:t>
            </a:r>
          </a:p>
          <a:p>
            <a:r>
              <a:rPr lang="en-US" altLang="en-US" sz="1400" b="1">
                <a:latin typeface="Courier New" panose="02070309020205020404" pitchFamily="49" charset="0"/>
              </a:rPr>
              <a:t>================================================</a:t>
            </a:r>
            <a:r>
              <a:rPr lang="bg-BG" altLang="en-US" sz="1400" b="1">
                <a:latin typeface="Courier New" panose="02070309020205020404" pitchFamily="49" charset="0"/>
              </a:rPr>
              <a:t>=</a:t>
            </a:r>
            <a:endParaRPr lang="en-US" altLang="en-US" sz="1400" b="1">
              <a:latin typeface="Courier New" panose="02070309020205020404" pitchFamily="49" charset="0"/>
            </a:endParaRPr>
          </a:p>
          <a:p>
            <a:r>
              <a:rPr lang="en-US" altLang="en-US" sz="1400" b="1">
                <a:latin typeface="Courier New" panose="02070309020205020404" pitchFamily="49" charset="0"/>
              </a:rPr>
              <a:t>   * Total *    0.00000     21.99054    55.84045    0.16901    78.00000</a:t>
            </a: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152400" y="958850"/>
            <a:ext cx="8769350" cy="869950"/>
            <a:chOff x="96" y="604"/>
            <a:chExt cx="5524" cy="548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2064" y="864"/>
              <a:ext cx="3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003399"/>
                  </a:solidFill>
                  <a:latin typeface="Courier New" panose="02070309020205020404" pitchFamily="49" charset="0"/>
                </a:rPr>
                <a:t>#RHF/6-31g Guess=Read </a:t>
              </a:r>
              <a:r>
                <a:rPr lang="en-US" altLang="en-US" sz="1800" b="1">
                  <a:solidFill>
                    <a:srgbClr val="FF0000"/>
                  </a:solidFill>
                  <a:latin typeface="Courier New" panose="02070309020205020404" pitchFamily="49" charset="0"/>
                </a:rPr>
                <a:t>Pop</a:t>
              </a:r>
              <a:r>
                <a:rPr lang="en-US" altLang="en-US" sz="1800" b="1">
                  <a:solidFill>
                    <a:srgbClr val="003399"/>
                  </a:solidFill>
                  <a:latin typeface="Courier New" panose="02070309020205020404" pitchFamily="49" charset="0"/>
                </a:rPr>
                <a:t>=(</a:t>
              </a:r>
              <a:r>
                <a:rPr lang="en-US" altLang="en-US" sz="1800" b="1">
                  <a:solidFill>
                    <a:srgbClr val="FF0000"/>
                  </a:solidFill>
                  <a:latin typeface="Courier New" panose="02070309020205020404" pitchFamily="49" charset="0"/>
                </a:rPr>
                <a:t>NBO</a:t>
              </a:r>
              <a:r>
                <a:rPr lang="en-US" altLang="en-US" sz="1800" b="1">
                  <a:solidFill>
                    <a:srgbClr val="003399"/>
                  </a:solidFill>
                  <a:latin typeface="Courier New" panose="02070309020205020404" pitchFamily="49" charset="0"/>
                </a:rPr>
                <a:t>,SaveNBOs)</a:t>
              </a:r>
            </a:p>
          </p:txBody>
        </p:sp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96" y="604"/>
              <a:ext cx="302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bg-BG" altLang="en-US" sz="2800">
                  <a:latin typeface="Monotype Corsiva" panose="03010101010201010101" pitchFamily="66" charset="0"/>
                </a:rPr>
                <a:t>Входни данни за </a:t>
              </a:r>
              <a:r>
                <a:rPr lang="en-US" altLang="en-US" sz="2800">
                  <a:latin typeface="Monotype Corsiva" panose="03010101010201010101" pitchFamily="66" charset="0"/>
                </a:rPr>
                <a:t>NBO</a:t>
              </a:r>
              <a:r>
                <a:rPr lang="bg-BG" altLang="en-US" sz="2800">
                  <a:latin typeface="Monotype Corsiva" panose="03010101010201010101" pitchFamily="66" charset="0"/>
                </a:rPr>
                <a:t>-анализ:</a:t>
              </a:r>
              <a:endParaRPr lang="en-US" altLang="en-US" sz="2800">
                <a:latin typeface="Monotype Corsiva" panose="03010101010201010101" pitchFamily="66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1920" y="825"/>
              <a:ext cx="2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altLang="en-US" sz="2800">
                  <a:solidFill>
                    <a:srgbClr val="FF00FF"/>
                  </a:solidFill>
                  <a:latin typeface="Monotype Corsiva" panose="03010101010201010101" pitchFamily="66" charset="0"/>
                  <a:sym typeface="Wingdings 3" panose="05040102010807070707" pitchFamily="18" charset="2"/>
                </a:rPr>
                <a:t></a:t>
              </a:r>
              <a:endParaRPr lang="en-US" altLang="en-US" sz="2800">
                <a:solidFill>
                  <a:srgbClr val="FF00FF"/>
                </a:solidFill>
                <a:latin typeface="Monotype Corsiva" panose="03010101010201010101" pitchFamily="66" charset="0"/>
                <a:sym typeface="Wingdings 3" panose="050401020108070707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autoUpdateAnimBg="0"/>
      <p:bldP spid="61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225550"/>
            <a:ext cx="91440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Natural Bond Orbitals (Summary):</a:t>
            </a:r>
          </a:p>
          <a:p>
            <a:pPr>
              <a:lnSpc>
                <a:spcPct val="85000"/>
              </a:lnSpc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       Principal Delocalizations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NBO                        Occupancy    Energy   (geminal,vicinal,remote)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====================================================================================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Molecular unit  1  (C9H9NO)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1. BD (   1) C   1 - C   2          1.97156    -0.94593  </a:t>
            </a:r>
            <a:r>
              <a:rPr lang="bg-BG" altLang="en-US" sz="1400" b="1">
                <a:latin typeface="Courier New" panose="02070309020205020404" pitchFamily="49" charset="0"/>
              </a:rPr>
              <a:t>				                                                  </a:t>
            </a:r>
            <a:r>
              <a:rPr lang="en-US" altLang="en-US" sz="1400" b="1">
                <a:latin typeface="Courier New" panose="02070309020205020404" pitchFamily="49" charset="0"/>
              </a:rPr>
              <a:t>97(g),101(v),95(g),107(v)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</a:t>
            </a:r>
            <a:r>
              <a:rPr lang="bg-BG" altLang="en-US" sz="1400" b="1">
                <a:latin typeface="Courier New" panose="02070309020205020404" pitchFamily="49" charset="0"/>
              </a:rPr>
              <a:t>	</a:t>
            </a:r>
            <a:r>
              <a:rPr lang="en-US" altLang="en-US" sz="1400" b="1">
                <a:latin typeface="Courier New" panose="02070309020205020404" pitchFamily="49" charset="0"/>
              </a:rPr>
              <a:t>60(v),98(g),96(g),80(v)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</a:t>
            </a:r>
            <a:r>
              <a:rPr lang="bg-BG" altLang="en-US" sz="1400" b="1">
                <a:latin typeface="Courier New" panose="02070309020205020404" pitchFamily="49" charset="0"/>
              </a:rPr>
              <a:t>	</a:t>
            </a:r>
            <a:r>
              <a:rPr lang="en-US" altLang="en-US" sz="1400" b="1">
                <a:latin typeface="Courier New" panose="02070309020205020404" pitchFamily="49" charset="0"/>
              </a:rPr>
              <a:t>48(v),112(v),49(v)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2. BD (   2) C   1 - C   2          1.66814    -0.32792  </a:t>
            </a:r>
            <a:r>
              <a:rPr lang="bg-BG" altLang="en-US" sz="1400" b="1">
                <a:latin typeface="Courier New" panose="02070309020205020404" pitchFamily="49" charset="0"/>
              </a:rPr>
              <a:t>		                     						     </a:t>
            </a:r>
            <a:r>
              <a:rPr lang="en-US" altLang="en-US" sz="1400" b="1">
                <a:latin typeface="Courier New" panose="02070309020205020404" pitchFamily="49" charset="0"/>
              </a:rPr>
              <a:t>105(v),100(v),114(v),112(v)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</a:t>
            </a:r>
            <a:r>
              <a:rPr lang="bg-BG" altLang="en-US" sz="1400" b="1">
                <a:latin typeface="Courier New" panose="02070309020205020404" pitchFamily="49" charset="0"/>
              </a:rPr>
              <a:t>     </a:t>
            </a:r>
            <a:r>
              <a:rPr lang="en-US" altLang="en-US" sz="1400" b="1">
                <a:latin typeface="Courier New" panose="02070309020205020404" pitchFamily="49" charset="0"/>
              </a:rPr>
              <a:t>50(v),63(v)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3. BD (   1) C   1 - C   6          1.97352    -0.95800  </a:t>
            </a:r>
            <a:r>
              <a:rPr lang="bg-BG" altLang="en-US" sz="1400" b="1">
                <a:latin typeface="Courier New" panose="02070309020205020404" pitchFamily="49" charset="0"/>
              </a:rPr>
              <a:t>									     </a:t>
            </a:r>
            <a:r>
              <a:rPr lang="en-US" altLang="en-US" sz="1400" b="1">
                <a:latin typeface="Courier New" panose="02070309020205020404" pitchFamily="49" charset="0"/>
              </a:rPr>
              <a:t>104(g),93(g),98(v),106(v)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</a:t>
            </a:r>
            <a:r>
              <a:rPr lang="bg-BG" altLang="en-US" sz="1400" b="1">
                <a:latin typeface="Courier New" panose="02070309020205020404" pitchFamily="49" charset="0"/>
              </a:rPr>
              <a:t>     </a:t>
            </a:r>
            <a:r>
              <a:rPr lang="en-US" altLang="en-US" sz="1400" b="1">
                <a:latin typeface="Courier New" panose="02070309020205020404" pitchFamily="49" charset="0"/>
              </a:rPr>
              <a:t>45(v),111(v),96(g),56(v)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</a:t>
            </a:r>
            <a:r>
              <a:rPr lang="bg-BG" altLang="en-US" sz="1400" b="1">
                <a:latin typeface="Courier New" panose="02070309020205020404" pitchFamily="49" charset="0"/>
              </a:rPr>
              <a:t>     </a:t>
            </a:r>
            <a:r>
              <a:rPr lang="en-US" altLang="en-US" sz="1400" b="1">
                <a:latin typeface="Courier New" panose="02070309020205020404" pitchFamily="49" charset="0"/>
              </a:rPr>
              <a:t>44(v),75(v),57(v),107(g)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4. BD (   1) C   1 - H   7          1.97867    -0.71373</a:t>
            </a:r>
            <a:endParaRPr lang="bg-BG" altLang="en-US" sz="1400" b="1">
              <a:latin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bg-BG" altLang="en-US" sz="1400" b="1">
                <a:latin typeface="Courier New" panose="02070309020205020404" pitchFamily="49" charset="0"/>
              </a:rPr>
              <a:t>						     </a:t>
            </a:r>
            <a:r>
              <a:rPr lang="en-US" altLang="en-US" sz="1400" b="1">
                <a:latin typeface="Courier New" panose="02070309020205020404" pitchFamily="49" charset="0"/>
              </a:rPr>
              <a:t>97(v),104(v),93(g),95(g)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</a:t>
            </a:r>
            <a:r>
              <a:rPr lang="bg-BG" altLang="en-US" sz="1400" b="1">
                <a:latin typeface="Courier New" panose="02070309020205020404" pitchFamily="49" charset="0"/>
              </a:rPr>
              <a:t>     </a:t>
            </a:r>
            <a:r>
              <a:rPr lang="en-US" altLang="en-US" sz="1400" b="1">
                <a:latin typeface="Courier New" panose="02070309020205020404" pitchFamily="49" charset="0"/>
              </a:rPr>
              <a:t>44(v),107(v),60(v),61(v)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5. BD (   1) C   2 - C   3          1.96664    -0.93825  </a:t>
            </a:r>
            <a:r>
              <a:rPr lang="bg-BG" altLang="en-US" sz="1400" b="1">
                <a:latin typeface="Courier New" panose="02070309020205020404" pitchFamily="49" charset="0"/>
              </a:rPr>
              <a:t>									     </a:t>
            </a:r>
            <a:r>
              <a:rPr lang="en-US" altLang="en-US" sz="1400" b="1">
                <a:latin typeface="Courier New" panose="02070309020205020404" pitchFamily="49" charset="0"/>
              </a:rPr>
              <a:t>99(g),108(v),101(g),93(g)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</a:t>
            </a:r>
            <a:r>
              <a:rPr lang="bg-BG" altLang="en-US" sz="1400" b="1">
                <a:latin typeface="Courier New" panose="02070309020205020404" pitchFamily="49" charset="0"/>
              </a:rPr>
              <a:t>     </a:t>
            </a:r>
            <a:r>
              <a:rPr lang="en-US" altLang="en-US" sz="1400" b="1">
                <a:latin typeface="Courier New" panose="02070309020205020404" pitchFamily="49" charset="0"/>
              </a:rPr>
              <a:t>98(g),96(v),103(v),109(v)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</a:t>
            </a:r>
            <a:r>
              <a:rPr lang="bg-BG" altLang="en-US" sz="1400" b="1">
                <a:latin typeface="Courier New" panose="02070309020205020404" pitchFamily="49" charset="0"/>
              </a:rPr>
              <a:t>     </a:t>
            </a:r>
            <a:r>
              <a:rPr lang="en-US" altLang="en-US" sz="1400" b="1">
                <a:latin typeface="Courier New" panose="02070309020205020404" pitchFamily="49" charset="0"/>
              </a:rPr>
              <a:t>68(v),80(v),52(v),41(v)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latin typeface="Courier New" panose="02070309020205020404" pitchFamily="49" charset="0"/>
              </a:rPr>
              <a:t>                                                    </a:t>
            </a:r>
            <a:r>
              <a:rPr lang="bg-BG" altLang="en-US" sz="1400" b="1">
                <a:latin typeface="Courier New" panose="02070309020205020404" pitchFamily="49" charset="0"/>
              </a:rPr>
              <a:t>     </a:t>
            </a:r>
            <a:r>
              <a:rPr lang="en-US" altLang="en-US" sz="1400" b="1">
                <a:latin typeface="Courier New" panose="02070309020205020404" pitchFamily="49" charset="0"/>
              </a:rPr>
              <a:t>53(v),40(v),113(v),67(v)</a:t>
            </a:r>
            <a:endParaRPr lang="bg-BG" altLang="en-US" sz="1400" b="1">
              <a:latin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bg-BG" altLang="en-US" sz="1400" b="1">
                <a:latin typeface="Courier New" panose="02070309020205020404" pitchFamily="49" charset="0"/>
              </a:rPr>
              <a:t>   ......................</a:t>
            </a:r>
            <a:endParaRPr lang="en-US" altLang="en-US" sz="1400" b="1">
              <a:latin typeface="Courier New" panose="02070309020205020404" pitchFamily="49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43200" y="14288"/>
            <a:ext cx="3505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4800">
                <a:latin typeface="Monotype Corsiva" panose="03010101010201010101" pitchFamily="66" charset="0"/>
              </a:rPr>
              <a:t>Резултатите</a:t>
            </a:r>
            <a:endParaRPr lang="en-US" altLang="en-US" sz="4800">
              <a:latin typeface="Monotype Corsiva" panose="03010101010201010101" pitchFamily="66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86063" y="6407150"/>
            <a:ext cx="61293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buFont typeface="Symbol" panose="05050102010706020507" pitchFamily="18" charset="2"/>
              <a:buNone/>
            </a:pPr>
            <a:r>
              <a:rPr lang="en-US" altLang="en-US" sz="1800">
                <a:latin typeface="Monotype Corsiva" panose="03010101010201010101" pitchFamily="66" charset="0"/>
                <a:sym typeface="Symbol" panose="05050102010706020507" pitchFamily="18" charset="2"/>
              </a:rPr>
              <a:t>[2] A. E. Reed, L. A. Curtiss and F. Weinhold, Chem. Rev. 88, 899 (1988)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3107</Words>
  <Application>Microsoft Office PowerPoint</Application>
  <PresentationFormat>On-screen Show (4:3)</PresentationFormat>
  <Paragraphs>566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Times New Roman</vt:lpstr>
      <vt:lpstr>Monotype Corsiva</vt:lpstr>
      <vt:lpstr>Courier New</vt:lpstr>
      <vt:lpstr>Symbol</vt:lpstr>
      <vt:lpstr>Wingdings</vt:lpstr>
      <vt:lpstr>Wingdings 3</vt:lpstr>
      <vt:lpstr>Webdings</vt:lpstr>
      <vt:lpstr>Default Design</vt:lpstr>
      <vt:lpstr>Microsoft Equation 3.0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7-th Heaven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 Fire</dc:creator>
  <cp:lastModifiedBy>Q-User</cp:lastModifiedBy>
  <cp:revision>133</cp:revision>
  <dcterms:created xsi:type="dcterms:W3CDTF">2005-03-29T16:30:00Z</dcterms:created>
  <dcterms:modified xsi:type="dcterms:W3CDTF">2015-04-06T05:57:35Z</dcterms:modified>
</cp:coreProperties>
</file>