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C16"/>
    <a:srgbClr val="0C9891"/>
    <a:srgbClr val="0FB9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38600"/>
            <a:ext cx="7848600" cy="2209800"/>
          </a:xfrm>
        </p:spPr>
        <p:txBody>
          <a:bodyPr>
            <a:noAutofit/>
          </a:bodyPr>
          <a:lstStyle/>
          <a:p>
            <a:r>
              <a:rPr lang="bg-BG" sz="3200" b="1" dirty="0" smtClean="0">
                <a:solidFill>
                  <a:srgbClr val="0C9891"/>
                </a:solidFill>
                <a:latin typeface="Garamond" pitchFamily="18" charset="0"/>
              </a:rPr>
              <a:t>Курс по Социално Предприемачество</a:t>
            </a:r>
            <a:r>
              <a:rPr lang="bg-BG" sz="3600" b="1" dirty="0">
                <a:solidFill>
                  <a:srgbClr val="0C9891"/>
                </a:solidFill>
                <a:cs typeface="Andalus" pitchFamily="18" charset="-78"/>
              </a:rPr>
              <a:t/>
            </a:r>
            <a:br>
              <a:rPr lang="bg-BG" sz="3600" b="1" dirty="0">
                <a:solidFill>
                  <a:srgbClr val="0C9891"/>
                </a:solidFill>
                <a:cs typeface="Andalus" pitchFamily="18" charset="-78"/>
              </a:rPr>
            </a:br>
            <a:r>
              <a:rPr lang="bg-BG" sz="3600" dirty="0" smtClean="0">
                <a:solidFill>
                  <a:srgbClr val="0C9891"/>
                </a:solidFill>
              </a:rPr>
              <a:t/>
            </a:r>
            <a:br>
              <a:rPr lang="bg-BG" sz="3600" dirty="0" smtClean="0">
                <a:solidFill>
                  <a:srgbClr val="0C9891"/>
                </a:solidFill>
              </a:rPr>
            </a:br>
            <a:r>
              <a:rPr lang="bg-BG" sz="3200" dirty="0">
                <a:solidFill>
                  <a:srgbClr val="CC9C16"/>
                </a:solidFill>
                <a:latin typeface="Garamond" pitchFamily="18" charset="0"/>
              </a:rPr>
              <a:t>Всеки </a:t>
            </a:r>
            <a:r>
              <a:rPr lang="bg-BG" sz="3200" dirty="0" smtClean="0">
                <a:solidFill>
                  <a:srgbClr val="CC9C16"/>
                </a:solidFill>
                <a:latin typeface="Garamond" pitchFamily="18" charset="0"/>
              </a:rPr>
              <a:t>вторник </a:t>
            </a:r>
            <a:r>
              <a:rPr lang="bg-BG" sz="2800" dirty="0" smtClean="0">
                <a:solidFill>
                  <a:srgbClr val="CC9C16"/>
                </a:solidFill>
                <a:latin typeface="Garamond" pitchFamily="18" charset="0"/>
              </a:rPr>
              <a:t>от</a:t>
            </a:r>
            <a:r>
              <a:rPr lang="en-US" sz="2800" dirty="0" smtClean="0">
                <a:solidFill>
                  <a:srgbClr val="CC9C16"/>
                </a:solidFill>
                <a:latin typeface="Garamond" pitchFamily="18" charset="0"/>
              </a:rPr>
              <a:t> </a:t>
            </a:r>
            <a:r>
              <a:rPr lang="bg-BG" sz="2800" dirty="0">
                <a:solidFill>
                  <a:srgbClr val="0C9891"/>
                </a:solidFill>
                <a:latin typeface="Cooper Black" pitchFamily="18" charset="0"/>
              </a:rPr>
              <a:t>18:30, </a:t>
            </a:r>
            <a:r>
              <a:rPr lang="bg-BG" sz="2800" dirty="0">
                <a:solidFill>
                  <a:srgbClr val="CC9C16"/>
                </a:solidFill>
                <a:latin typeface="Garamond" pitchFamily="18" charset="0"/>
              </a:rPr>
              <a:t>зала</a:t>
            </a:r>
            <a:r>
              <a:rPr lang="bg-BG" sz="2800" dirty="0">
                <a:solidFill>
                  <a:srgbClr val="0C9891"/>
                </a:solidFill>
              </a:rPr>
              <a:t> 3</a:t>
            </a:r>
            <a:r>
              <a:rPr lang="bg-BG" sz="2800" dirty="0" smtClean="0">
                <a:solidFill>
                  <a:srgbClr val="0C9891"/>
                </a:solidFill>
                <a:latin typeface="Cooper Black" pitchFamily="18" charset="0"/>
              </a:rPr>
              <a:t>00</a:t>
            </a:r>
            <a:r>
              <a:rPr lang="bg-BG" sz="2800" dirty="0" smtClean="0">
                <a:solidFill>
                  <a:srgbClr val="0C9891"/>
                </a:solidFill>
              </a:rPr>
              <a:t/>
            </a:r>
            <a:br>
              <a:rPr lang="bg-BG" sz="2800" dirty="0" smtClean="0">
                <a:solidFill>
                  <a:srgbClr val="0C9891"/>
                </a:solidFill>
              </a:rPr>
            </a:br>
            <a:r>
              <a:rPr lang="bg-BG" sz="2800" dirty="0" smtClean="0">
                <a:solidFill>
                  <a:srgbClr val="CC9C16"/>
                </a:solidFill>
                <a:latin typeface="Garamond" pitchFamily="18" charset="0"/>
              </a:rPr>
              <a:t>Начало</a:t>
            </a:r>
            <a:r>
              <a:rPr lang="bg-BG" sz="2800" dirty="0" smtClean="0">
                <a:solidFill>
                  <a:srgbClr val="0C9891"/>
                </a:solidFill>
              </a:rPr>
              <a:t> </a:t>
            </a:r>
            <a:r>
              <a:rPr lang="bg-BG" sz="2800" dirty="0">
                <a:solidFill>
                  <a:srgbClr val="0C9891"/>
                </a:solidFill>
              </a:rPr>
              <a:t>5</a:t>
            </a:r>
            <a:r>
              <a:rPr lang="en-US" sz="2800" dirty="0" smtClean="0">
                <a:solidFill>
                  <a:srgbClr val="0C9891"/>
                </a:solidFill>
                <a:latin typeface="Cooper Black" pitchFamily="18" charset="0"/>
              </a:rPr>
              <a:t>.03.201</a:t>
            </a:r>
            <a:r>
              <a:rPr lang="bg-BG" sz="2800" dirty="0">
                <a:solidFill>
                  <a:srgbClr val="0C9891"/>
                </a:solidFill>
                <a:latin typeface="Cooper Black" pitchFamily="18" charset="0"/>
              </a:rPr>
              <a:t>9</a:t>
            </a:r>
            <a:r>
              <a:rPr lang="bg-BG" sz="3600" dirty="0" smtClean="0">
                <a:solidFill>
                  <a:srgbClr val="0C9891"/>
                </a:solidFill>
              </a:rPr>
              <a:t/>
            </a:r>
            <a:br>
              <a:rPr lang="bg-BG" sz="3600" dirty="0" smtClean="0">
                <a:solidFill>
                  <a:srgbClr val="0C9891"/>
                </a:solidFill>
              </a:rPr>
            </a:br>
            <a:endParaRPr lang="en-GB" sz="2400" dirty="0">
              <a:solidFill>
                <a:srgbClr val="0C9891"/>
              </a:solidFill>
              <a:latin typeface="Cooper Black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3905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9167" t="24814" r="6666" b="18889"/>
          <a:stretch/>
        </p:blipFill>
        <p:spPr>
          <a:xfrm>
            <a:off x="665602" y="2767255"/>
            <a:ext cx="1656769" cy="62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87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454" y="983584"/>
            <a:ext cx="1676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C9C16"/>
                </a:solidFill>
              </a:rPr>
              <a:t>Какво да очаквам?  </a:t>
            </a:r>
            <a:endParaRPr lang="en-GB" sz="2800" b="1" dirty="0">
              <a:solidFill>
                <a:srgbClr val="CC9C1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53631" y="866616"/>
            <a:ext cx="1409563" cy="14095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36464" y="866616"/>
            <a:ext cx="35203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C9891"/>
                </a:solidFill>
                <a:latin typeface="Garamond" pitchFamily="18" charset="0"/>
              </a:rPr>
              <a:t>Практическо обучение </a:t>
            </a:r>
            <a:r>
              <a:rPr lang="ru-RU" sz="2400" b="1" dirty="0">
                <a:solidFill>
                  <a:srgbClr val="0C9891"/>
                </a:solidFill>
                <a:latin typeface="Garamond" pitchFamily="18" charset="0"/>
              </a:rPr>
              <a:t>чрез </a:t>
            </a:r>
            <a:r>
              <a:rPr lang="ru-RU" sz="2400" b="1" dirty="0" smtClean="0">
                <a:solidFill>
                  <a:srgbClr val="0C9891"/>
                </a:solidFill>
                <a:latin typeface="Garamond" pitchFamily="18" charset="0"/>
              </a:rPr>
              <a:t>дискусия и анализ на международни и български казуси</a:t>
            </a:r>
            <a:endParaRPr lang="en-GB" sz="2400" b="1" dirty="0">
              <a:solidFill>
                <a:srgbClr val="0C989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1" t="7728" r="18637" b="11147"/>
          <a:stretch/>
        </p:blipFill>
        <p:spPr>
          <a:xfrm>
            <a:off x="5334000" y="4123848"/>
            <a:ext cx="3581400" cy="26019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341" y="161992"/>
            <a:ext cx="1895475" cy="285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22" r="8291" b="16471"/>
          <a:stretch/>
        </p:blipFill>
        <p:spPr>
          <a:xfrm>
            <a:off x="0" y="4405746"/>
            <a:ext cx="4367645" cy="245225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7231" y="2863909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 smtClean="0">
                <a:solidFill>
                  <a:srgbClr val="CC9C16"/>
                </a:solidFill>
              </a:rPr>
              <a:t>Защо си струва?</a:t>
            </a:r>
            <a:endParaRPr lang="en-GB" sz="2800" b="1" dirty="0">
              <a:solidFill>
                <a:srgbClr val="CC9C16"/>
              </a:solidFill>
              <a:latin typeface="Cooper Black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36464" y="2940467"/>
            <a:ext cx="5015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C9891"/>
                </a:solidFill>
                <a:latin typeface="Garamond" pitchFamily="18" charset="0"/>
              </a:rPr>
              <a:t>Използвайте бизнес перспективата за решаване на социални проблеми.</a:t>
            </a:r>
            <a:endParaRPr lang="en-GB" sz="2400" b="1" dirty="0">
              <a:solidFill>
                <a:srgbClr val="0C989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32616" y="2701069"/>
            <a:ext cx="1409563" cy="140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909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209"/>
          <a:stretch/>
        </p:blipFill>
        <p:spPr>
          <a:xfrm>
            <a:off x="4419600" y="2532792"/>
            <a:ext cx="4261912" cy="35145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5791198"/>
            <a:ext cx="721419" cy="881339"/>
          </a:xfrm>
          <a:prstGeom prst="rect">
            <a:avLst/>
          </a:prstGeom>
        </p:spPr>
      </p:pic>
      <p:pic>
        <p:nvPicPr>
          <p:cNvPr id="5" name="Shape 18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39000" y="5907834"/>
            <a:ext cx="764703" cy="76470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2" t="3540" r="4722"/>
          <a:stretch/>
        </p:blipFill>
        <p:spPr>
          <a:xfrm>
            <a:off x="119108" y="3072134"/>
            <a:ext cx="4516582" cy="32089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9600" y="466255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C9C16"/>
                </a:solidFill>
              </a:rPr>
              <a:t>Какво печеля?</a:t>
            </a:r>
            <a:endParaRPr lang="en-GB" sz="2800" b="1" dirty="0">
              <a:solidFill>
                <a:srgbClr val="CC9C16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77399" y="283706"/>
            <a:ext cx="1409563" cy="140956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954652" y="158479"/>
            <a:ext cx="49807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200" b="1" dirty="0" smtClean="0">
                <a:solidFill>
                  <a:srgbClr val="0C9891"/>
                </a:solidFill>
                <a:latin typeface="Garamond" pitchFamily="18" charset="0"/>
              </a:rPr>
              <a:t>Умения за оценка и анализ на бизнес модел </a:t>
            </a:r>
          </a:p>
          <a:p>
            <a:pPr marL="342900" indent="-342900">
              <a:buFontTx/>
              <a:buChar char="-"/>
            </a:pPr>
            <a:r>
              <a:rPr lang="ru-RU" sz="2200" b="1" dirty="0" smtClean="0">
                <a:solidFill>
                  <a:srgbClr val="0C9891"/>
                </a:solidFill>
                <a:latin typeface="Garamond" pitchFamily="18" charset="0"/>
              </a:rPr>
              <a:t>Запознанства </a:t>
            </a:r>
            <a:r>
              <a:rPr lang="ru-RU" sz="2200" b="1" dirty="0">
                <a:solidFill>
                  <a:srgbClr val="0C9891"/>
                </a:solidFill>
                <a:latin typeface="Garamond" pitchFamily="18" charset="0"/>
              </a:rPr>
              <a:t>с </a:t>
            </a:r>
            <a:r>
              <a:rPr lang="ru-RU" sz="2200" b="1" dirty="0" smtClean="0">
                <a:solidFill>
                  <a:srgbClr val="0C9891"/>
                </a:solidFill>
                <a:latin typeface="Garamond" pitchFamily="18" charset="0"/>
              </a:rPr>
              <a:t>български социални предприемачи</a:t>
            </a:r>
            <a:r>
              <a:rPr lang="en-GB" sz="2200" b="1" dirty="0" smtClean="0">
                <a:solidFill>
                  <a:srgbClr val="0C9891"/>
                </a:solidFill>
                <a:latin typeface="Garamond" pitchFamily="18" charset="0"/>
              </a:rPr>
              <a:t> </a:t>
            </a:r>
            <a:r>
              <a:rPr lang="bg-BG" sz="2200" b="1" dirty="0" smtClean="0">
                <a:solidFill>
                  <a:srgbClr val="0C9891"/>
                </a:solidFill>
                <a:latin typeface="Garamond" pitchFamily="18" charset="0"/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bg-BG" sz="2200" b="1" dirty="0" smtClean="0">
                <a:solidFill>
                  <a:srgbClr val="0C9891"/>
                </a:solidFill>
                <a:latin typeface="Garamond" pitchFamily="18" charset="0"/>
              </a:rPr>
              <a:t>Ментори и насърчаване развитието на собствени идеи</a:t>
            </a:r>
            <a:endParaRPr lang="en-GB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2" y="2716768"/>
            <a:ext cx="279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solidFill>
                  <a:srgbClr val="CC9C16"/>
                </a:solidFill>
              </a:rPr>
              <a:t> Фондация „Заслушай се“</a:t>
            </a:r>
            <a:endParaRPr lang="en-GB" b="1" i="1" dirty="0">
              <a:solidFill>
                <a:srgbClr val="CC9C16"/>
              </a:solidFill>
              <a:latin typeface="Cooper Black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85340" y="2532102"/>
            <a:ext cx="279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solidFill>
                  <a:srgbClr val="CC9C16"/>
                </a:solidFill>
              </a:rPr>
              <a:t>Таратанци</a:t>
            </a:r>
            <a:endParaRPr lang="en-GB" b="1" i="1" dirty="0">
              <a:solidFill>
                <a:srgbClr val="CC9C16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438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62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Andalus</vt:lpstr>
      <vt:lpstr>Arial</vt:lpstr>
      <vt:lpstr>Calibri</vt:lpstr>
      <vt:lpstr>Cooper Black</vt:lpstr>
      <vt:lpstr>Garamond</vt:lpstr>
      <vt:lpstr>Office Theme</vt:lpstr>
      <vt:lpstr>Курс по Социално Предприемачество  Всеки вторник от 18:30, зала 300 Начало 5.03.2019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Danni</dc:creator>
  <cp:lastModifiedBy>student</cp:lastModifiedBy>
  <cp:revision>20</cp:revision>
  <dcterms:created xsi:type="dcterms:W3CDTF">2006-08-16T00:00:00Z</dcterms:created>
  <dcterms:modified xsi:type="dcterms:W3CDTF">2019-02-20T06:14:41Z</dcterms:modified>
</cp:coreProperties>
</file>