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title>
      <c:tx>
        <c:rich>
          <a:bodyPr/>
          <a:lstStyle/>
          <a:p>
            <a:pPr>
              <a:defRPr sz="2000" b="0">
                <a:solidFill>
                  <a:srgbClr val="002060"/>
                </a:solidFill>
              </a:defRPr>
            </a:pPr>
            <a:r>
              <a:rPr lang="bg-BG" sz="2000" b="0">
                <a:solidFill>
                  <a:srgbClr val="002060"/>
                </a:solidFill>
              </a:rPr>
              <a:t>Пол</a:t>
            </a:r>
            <a:r>
              <a:rPr lang="ru-RU" sz="2000" b="0">
                <a:solidFill>
                  <a:srgbClr val="002060"/>
                </a:solidFill>
              </a:rPr>
              <a:t>: </a:t>
            </a:r>
          </a:p>
        </c:rich>
      </c:tx>
      <c:layout>
        <c:manualLayout>
          <c:xMode val="edge"/>
          <c:yMode val="edge"/>
          <c:x val="0.42230578566918298"/>
          <c:y val="4.65775213502076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213331192854999"/>
          <c:y val="0.28436194290837186"/>
          <c:w val="0.54868081276447356"/>
          <c:h val="0.5145326010249312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Пол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explosion val="23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strike="noStrike" dirty="0" smtClean="0">
                        <a:solidFill>
                          <a:srgbClr val="002060"/>
                        </a:solidFill>
                        <a:effectLst/>
                      </a:rPr>
                      <a:t>14,0%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strike="noStrike" dirty="0" smtClean="0">
                        <a:solidFill>
                          <a:srgbClr val="002060"/>
                        </a:solidFill>
                        <a:effectLst/>
                      </a:rPr>
                      <a:t>86,0%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Мъж</c:v>
                </c:pt>
                <c:pt idx="1">
                  <c:v>Жена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 formatCode="0.00%">
                  <c:v>0.14000000000000001</c:v>
                </c:pt>
                <c:pt idx="1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6.9537353803236363E-2"/>
          <c:y val="0.91600150421059656"/>
          <c:w val="0.79509528117843309"/>
          <c:h val="7.4053239651236044E-2"/>
        </c:manualLayout>
      </c:layout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 sz="2000" b="0">
                <a:solidFill>
                  <a:srgbClr val="002060"/>
                </a:solidFill>
              </a:defRPr>
            </a:pPr>
            <a:r>
              <a:rPr lang="bg-BG" sz="2000" b="0">
                <a:solidFill>
                  <a:srgbClr val="002060"/>
                </a:solidFill>
              </a:rPr>
              <a:t>Курс: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305204208418625"/>
          <c:y val="0.20150633169257715"/>
          <c:w val="0.73031951980406018"/>
          <c:h val="0.5617462099770170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Разпределение по курс:</c:v>
                </c:pt>
              </c:strCache>
            </c:strRef>
          </c:tx>
          <c:explosion val="1"/>
          <c:dPt>
            <c:idx val="0"/>
            <c:bubble3D val="0"/>
          </c:dPt>
          <c:dPt>
            <c:idx val="1"/>
            <c:bubble3D val="0"/>
          </c:dPt>
          <c:dPt>
            <c:idx val="3"/>
            <c:bubble3D val="0"/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bg-BG"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Трети курс</c:v>
                </c:pt>
                <c:pt idx="1">
                  <c:v>Четвърти курс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0.44600000000000001</c:v>
                </c:pt>
                <c:pt idx="1">
                  <c:v>0.55400000000000005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3.1103458447676341E-2"/>
          <c:y val="0.81619326247700874"/>
          <c:w val="0.96333589580856527"/>
          <c:h val="0.14787965946170589"/>
        </c:manualLayout>
      </c:layout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5.040957781978668E-3"/>
                  <c:y val="-1.240820739943811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Sheet2!$A$132:$A$141</c:f>
              <c:strCache>
                <c:ptCount val="10"/>
                <c:pt idx="0">
                  <c:v>Учителска работа в средното училище</c:v>
                </c:pt>
                <c:pt idx="1">
                  <c:v>Научноизследователска работа</c:v>
                </c:pt>
                <c:pt idx="2">
                  <c:v>Продължаване на обучението в докторска степен</c:v>
                </c:pt>
                <c:pt idx="3">
                  <c:v>Преподавателска работа във факултета, ако ми бъде предложено</c:v>
                </c:pt>
                <c:pt idx="4">
                  <c:v>Напускане на страната и установяване в чужбина</c:v>
                </c:pt>
                <c:pt idx="5">
                  <c:v>Ръководна работа </c:v>
                </c:pt>
                <c:pt idx="6">
                  <c:v>Работа в чужбина</c:v>
                </c:pt>
                <c:pt idx="7">
                  <c:v>Започване на собствен частен бизнес</c:v>
                </c:pt>
                <c:pt idx="8">
                  <c:v>Работа в практиката по специалността от бакалавърска степен</c:v>
                </c:pt>
                <c:pt idx="9">
                  <c:v>Продължаване на обучението в магистърска степен</c:v>
                </c:pt>
              </c:strCache>
            </c:strRef>
          </c:cat>
          <c:val>
            <c:numRef>
              <c:f>Sheet2!$B$132:$B$141</c:f>
              <c:numCache>
                <c:formatCode>General</c:formatCode>
                <c:ptCount val="10"/>
                <c:pt idx="0">
                  <c:v>3.23</c:v>
                </c:pt>
                <c:pt idx="1">
                  <c:v>3.67</c:v>
                </c:pt>
                <c:pt idx="2">
                  <c:v>3.69</c:v>
                </c:pt>
                <c:pt idx="3">
                  <c:v>3.77</c:v>
                </c:pt>
                <c:pt idx="4">
                  <c:v>3.9</c:v>
                </c:pt>
                <c:pt idx="5">
                  <c:v>4.09</c:v>
                </c:pt>
                <c:pt idx="6">
                  <c:v>4.26</c:v>
                </c:pt>
                <c:pt idx="7">
                  <c:v>4.3099999999999996</c:v>
                </c:pt>
                <c:pt idx="8">
                  <c:v>4.49</c:v>
                </c:pt>
                <c:pt idx="9">
                  <c:v>5.23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7808976"/>
        <c:axId val="407814072"/>
      </c:barChart>
      <c:catAx>
        <c:axId val="407808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407814072"/>
        <c:crosses val="autoZero"/>
        <c:auto val="1"/>
        <c:lblAlgn val="ctr"/>
        <c:lblOffset val="100"/>
        <c:noMultiLvlLbl val="0"/>
      </c:catAx>
      <c:valAx>
        <c:axId val="4078140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07808976"/>
        <c:crosses val="autoZero"/>
        <c:crossBetween val="between"/>
      </c:valAx>
      <c:spPr>
        <a:noFill/>
        <a:ln>
          <a:solidFill>
            <a:srgbClr val="7030A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>
                <a:solidFill>
                  <a:srgbClr val="002060"/>
                </a:solidFill>
              </a:rPr>
              <a:t>Ще</a:t>
            </a:r>
            <a:r>
              <a:rPr lang="ru-RU" sz="1800" b="0" dirty="0">
                <a:solidFill>
                  <a:srgbClr val="002060"/>
                </a:solidFill>
              </a:rPr>
              <a:t> </a:t>
            </a:r>
            <a:r>
              <a:rPr lang="ru-RU" sz="1800" b="0" dirty="0" err="1">
                <a:solidFill>
                  <a:srgbClr val="002060"/>
                </a:solidFill>
              </a:rPr>
              <a:t>продължат</a:t>
            </a:r>
            <a:r>
              <a:rPr lang="ru-RU" sz="1800" b="0" dirty="0">
                <a:solidFill>
                  <a:srgbClr val="002060"/>
                </a:solidFill>
              </a:rPr>
              <a:t> ли обучението си</a:t>
            </a:r>
            <a:r>
              <a:rPr lang="ru-RU" sz="1200" b="0" dirty="0"/>
              <a:t>: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869461802754791E-2"/>
          <c:y val="0.21716503842733317"/>
          <c:w val="0.60239690230267418"/>
          <c:h val="0.7025501524262093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Ще продължат ли обучението си: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74,0%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067611637230498"/>
                  <c:y val="4.00511479529757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8,0%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18,0%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Още не са мислили по въпроса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74</c:v>
                </c:pt>
                <c:pt idx="1">
                  <c:v>8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16250142645213"/>
          <c:y val="1.7511854974263087E-2"/>
          <c:w val="0.5194802026827936"/>
          <c:h val="0.9539454766463855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bg-BG" dirty="0" smtClean="0">
                        <a:solidFill>
                          <a:srgbClr val="002060"/>
                        </a:solidFill>
                      </a:rPr>
                      <a:t>18,0</a:t>
                    </a:r>
                    <a:endParaRPr lang="bg-BG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Sheet2!$A$44:$A$49</c:f>
              <c:strCache>
                <c:ptCount val="6"/>
                <c:pt idx="0">
                  <c:v>Към магистърска програма в специалността, която изучавам в момента</c:v>
                </c:pt>
                <c:pt idx="1">
                  <c:v>Към магистърска програма в друга специалност от факултета</c:v>
                </c:pt>
                <c:pt idx="2">
                  <c:v>Към магистърска програма в друг факултет от СУ “Св. Климент Охридски”</c:v>
                </c:pt>
                <c:pt idx="3">
                  <c:v>Към магистърска програма в друго висше училище</c:v>
                </c:pt>
                <c:pt idx="4">
                  <c:v>Към магистърска програма в университет в чужбина</c:v>
                </c:pt>
                <c:pt idx="5">
                  <c:v>Все още не съм решил(а) към каква магистърска програма ще се насоча</c:v>
                </c:pt>
              </c:strCache>
            </c:strRef>
          </c:cat>
          <c:val>
            <c:numRef>
              <c:f>Sheet2!$B$44:$B$49</c:f>
              <c:numCache>
                <c:formatCode>General</c:formatCode>
                <c:ptCount val="6"/>
                <c:pt idx="0">
                  <c:v>37.1</c:v>
                </c:pt>
                <c:pt idx="1">
                  <c:v>18</c:v>
                </c:pt>
                <c:pt idx="2">
                  <c:v>27.3</c:v>
                </c:pt>
                <c:pt idx="3">
                  <c:v>21.6</c:v>
                </c:pt>
                <c:pt idx="4">
                  <c:v>43.8</c:v>
                </c:pt>
                <c:pt idx="5">
                  <c:v>19.600000000000001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5526624"/>
        <c:axId val="405525840"/>
      </c:barChart>
      <c:catAx>
        <c:axId val="405526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600">
                <a:solidFill>
                  <a:srgbClr val="002060"/>
                </a:solidFill>
              </a:defRPr>
            </a:pPr>
            <a:endParaRPr lang="bg-BG"/>
          </a:p>
        </c:txPr>
        <c:crossAx val="405525840"/>
        <c:crosses val="autoZero"/>
        <c:auto val="1"/>
        <c:lblAlgn val="l"/>
        <c:lblOffset val="100"/>
        <c:noMultiLvlLbl val="0"/>
      </c:catAx>
      <c:valAx>
        <c:axId val="4055258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552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Sheet2!$A$63:$A$69</c:f>
              <c:strCache>
                <c:ptCount val="7"/>
                <c:pt idx="0">
                  <c:v>Друго</c:v>
                </c:pt>
                <c:pt idx="1">
                  <c:v>Методика на чуждоезиковото обучение </c:v>
                </c:pt>
                <c:pt idx="2">
                  <c:v>Превод</c:v>
                </c:pt>
                <c:pt idx="3">
                  <c:v>Дигитална хуманитаристика</c:v>
                </c:pt>
                <c:pt idx="4">
                  <c:v>Култура</c:v>
                </c:pt>
                <c:pt idx="5">
                  <c:v>Литературознание</c:v>
                </c:pt>
                <c:pt idx="6">
                  <c:v>Езикознание</c:v>
                </c:pt>
              </c:strCache>
            </c:strRef>
          </c:cat>
          <c:val>
            <c:numRef>
              <c:f>Sheet2!$B$63:$B$69</c:f>
              <c:numCache>
                <c:formatCode>General</c:formatCode>
                <c:ptCount val="7"/>
                <c:pt idx="0">
                  <c:v>34.9</c:v>
                </c:pt>
                <c:pt idx="1">
                  <c:v>20.3</c:v>
                </c:pt>
                <c:pt idx="2">
                  <c:v>49.5</c:v>
                </c:pt>
                <c:pt idx="3">
                  <c:v>12.5</c:v>
                </c:pt>
                <c:pt idx="4">
                  <c:v>43.2</c:v>
                </c:pt>
                <c:pt idx="5">
                  <c:v>20.8</c:v>
                </c:pt>
                <c:pt idx="6">
                  <c:v>30.7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5532504"/>
        <c:axId val="405527408"/>
      </c:barChart>
      <c:catAx>
        <c:axId val="405532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405527408"/>
        <c:crosses val="autoZero"/>
        <c:auto val="1"/>
        <c:lblAlgn val="ctr"/>
        <c:lblOffset val="100"/>
        <c:noMultiLvlLbl val="0"/>
      </c:catAx>
      <c:valAx>
        <c:axId val="405527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5532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Sheet2!$A$76:$A$86</c:f>
              <c:strCache>
                <c:ptCount val="11"/>
                <c:pt idx="0">
                  <c:v>Качеството на подготовка на магистри в СУ „Св. Климент Охридски” е на високо ниво</c:v>
                </c:pt>
                <c:pt idx="1">
                  <c:v>Качеството на подготовка на магистри във ФКНФ на СУ  е на високо ниво</c:v>
                </c:pt>
                <c:pt idx="2">
                  <c:v>Престижно е да получиш магистърска степен във ФКНФ на СУ </c:v>
                </c:pt>
                <c:pt idx="3">
                  <c:v>Получаването само на бакалавърска степен не е достатъчно</c:v>
                </c:pt>
                <c:pt idx="4">
                  <c:v>Престижно е да получиш магистърска степен в СУ </c:v>
                </c:pt>
                <c:pt idx="5">
                  <c:v>Ввъзможност за заемане на ръководна длъжност </c:v>
                </c:pt>
                <c:pt idx="6">
                  <c:v>По-престижна работа в България</c:v>
                </c:pt>
                <c:pt idx="7">
                  <c:v>Намиране на работа в чужбина</c:v>
                </c:pt>
                <c:pt idx="8">
                  <c:v>Получаване на образователна степен „магистър” по друга специалност</c:v>
                </c:pt>
                <c:pt idx="9">
                  <c:v>Възможност за намиране на по-високо платена работа</c:v>
                </c:pt>
                <c:pt idx="10">
                  <c:v>Задълбочаване на знанията в определена област</c:v>
                </c:pt>
              </c:strCache>
            </c:strRef>
          </c:cat>
          <c:val>
            <c:numRef>
              <c:f>Sheet2!$B$76:$B$86</c:f>
              <c:numCache>
                <c:formatCode>General</c:formatCode>
                <c:ptCount val="11"/>
                <c:pt idx="0">
                  <c:v>3.23</c:v>
                </c:pt>
                <c:pt idx="1">
                  <c:v>3.31</c:v>
                </c:pt>
                <c:pt idx="2">
                  <c:v>3.34</c:v>
                </c:pt>
                <c:pt idx="3">
                  <c:v>3.35</c:v>
                </c:pt>
                <c:pt idx="4">
                  <c:v>3.38</c:v>
                </c:pt>
                <c:pt idx="5">
                  <c:v>3.44</c:v>
                </c:pt>
                <c:pt idx="6">
                  <c:v>3.47</c:v>
                </c:pt>
                <c:pt idx="7">
                  <c:v>3.72</c:v>
                </c:pt>
                <c:pt idx="8">
                  <c:v>3.73</c:v>
                </c:pt>
                <c:pt idx="9">
                  <c:v>3.77</c:v>
                </c:pt>
                <c:pt idx="10">
                  <c:v>4.47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5527800"/>
        <c:axId val="405529368"/>
      </c:barChart>
      <c:catAx>
        <c:axId val="405527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405529368"/>
        <c:crosses val="autoZero"/>
        <c:auto val="1"/>
        <c:lblAlgn val="ctr"/>
        <c:lblOffset val="100"/>
        <c:noMultiLvlLbl val="0"/>
      </c:catAx>
      <c:valAx>
        <c:axId val="405529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05527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ln w="3175"/>
            </c:spPr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0140035541124355"/>
                  <c:y val="5.865790238993053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smtClean="0">
                        <a:solidFill>
                          <a:schemeClr val="bg1"/>
                        </a:solidFill>
                      </a:rPr>
                      <a:t>37,6%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821831117297239E-2"/>
                  <c:y val="-0.17750458282413065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solidFill>
                          <a:schemeClr val="bg1"/>
                        </a:solidFill>
                      </a:rPr>
                      <a:t>12,9%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4618711128533"/>
                      <c:h val="7.197423325512851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2544793241002572"/>
                  <c:y val="-0.17798144977355457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smtClean="0">
                        <a:solidFill>
                          <a:schemeClr val="bg1"/>
                        </a:solidFill>
                      </a:rPr>
                      <a:t>22,7%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000" b="1" smtClean="0">
                        <a:solidFill>
                          <a:schemeClr val="bg1"/>
                        </a:solidFill>
                      </a:rPr>
                      <a:t>11,3%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2000" b="1" smtClean="0">
                        <a:solidFill>
                          <a:schemeClr val="bg1"/>
                        </a:solidFill>
                      </a:rPr>
                      <a:t>12,4%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9205677880654771E-2"/>
                  <c:y val="9.0539776626126514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smtClean="0">
                        <a:solidFill>
                          <a:schemeClr val="bg1"/>
                        </a:solidFill>
                      </a:rPr>
                      <a:t>3,1%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Да се приема всеки, който има диплома за завършено висше образование от определен успех нагоре</c:v>
                </c:pt>
                <c:pt idx="1">
                  <c:v>Чрез тестова система за прием</c:v>
                </c:pt>
                <c:pt idx="2">
                  <c:v>Да се оценяват знанията на кандидата в беседа с компетентна комисия</c:v>
                </c:pt>
                <c:pt idx="3">
                  <c:v>Чрез мотивационно писмо</c:v>
                </c:pt>
                <c:pt idx="4">
                  <c:v>Чрез писмен изпит по предварително зададен конспект</c:v>
                </c:pt>
                <c:pt idx="5">
                  <c:v>По друг начин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37.6</c:v>
                </c:pt>
                <c:pt idx="1">
                  <c:v>12.9</c:v>
                </c:pt>
                <c:pt idx="2">
                  <c:v>22.7</c:v>
                </c:pt>
                <c:pt idx="3">
                  <c:v>11.3</c:v>
                </c:pt>
                <c:pt idx="4">
                  <c:v>12.4</c:v>
                </c:pt>
                <c:pt idx="5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006180654979638"/>
          <c:y val="2.7891713012279683E-2"/>
          <c:w val="0.3582911647133547"/>
          <c:h val="0.97210828698772034"/>
        </c:manualLayout>
      </c:layout>
      <c:overlay val="0"/>
      <c:txPr>
        <a:bodyPr/>
        <a:lstStyle/>
        <a:p>
          <a:pPr>
            <a:defRPr sz="1400">
              <a:solidFill>
                <a:srgbClr val="002060"/>
              </a:solidFill>
            </a:defRPr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12"/>
          </c:dPt>
          <c:dPt>
            <c:idx val="2"/>
            <c:bubble3D val="0"/>
            <c:explosion val="7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2000" b="1" smtClean="0">
                        <a:solidFill>
                          <a:schemeClr val="bg1"/>
                        </a:solidFill>
                      </a:rPr>
                      <a:t>63,2%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</a:rPr>
                      <a:t>29,0%</a:t>
                    </a:r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 b="1" smtClean="0">
                        <a:solidFill>
                          <a:schemeClr val="bg1"/>
                        </a:solidFill>
                      </a:rPr>
                      <a:t>7,8%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 има различни изпити за всяка магистърска програма</c:v>
                </c:pt>
                <c:pt idx="1">
                  <c:v>Да има общ изпит за всяка специалност</c:v>
                </c:pt>
                <c:pt idx="2">
                  <c:v>Друго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63.2</c:v>
                </c:pt>
                <c:pt idx="1">
                  <c:v>29</c:v>
                </c:pt>
                <c:pt idx="2">
                  <c:v>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rgbClr val="002060"/>
                </a:solidFill>
              </a:defRPr>
            </a:pPr>
            <a:endParaRPr lang="bg-BG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rgbClr val="002060"/>
                </a:solidFill>
              </a:defRPr>
            </a:pPr>
            <a:endParaRPr lang="bg-BG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rgbClr val="002060"/>
                </a:solidFill>
              </a:defRPr>
            </a:pPr>
            <a:endParaRPr lang="bg-BG"/>
          </a:p>
        </c:txPr>
      </c:legendEntry>
      <c:layout>
        <c:manualLayout>
          <c:xMode val="edge"/>
          <c:yMode val="edge"/>
          <c:x val="0.63006180654979638"/>
          <c:y val="8.7546032466980797E-2"/>
          <c:w val="0.3582911647133547"/>
          <c:h val="0.8975305848369789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D42C-9BA4-4016-B70F-2E54CBEBEC29}" type="datetimeFigureOut">
              <a:rPr lang="bg-BG" smtClean="0"/>
              <a:t>6.11.2018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E742-9F73-4B8C-B2BE-CF766B44E1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464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D42C-9BA4-4016-B70F-2E54CBEBEC29}" type="datetimeFigureOut">
              <a:rPr lang="bg-BG" smtClean="0"/>
              <a:t>6.11.2018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E742-9F73-4B8C-B2BE-CF766B44E1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302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D42C-9BA4-4016-B70F-2E54CBEBEC29}" type="datetimeFigureOut">
              <a:rPr lang="bg-BG" smtClean="0"/>
              <a:t>6.11.2018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E742-9F73-4B8C-B2BE-CF766B44E1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749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D42C-9BA4-4016-B70F-2E54CBEBEC29}" type="datetimeFigureOut">
              <a:rPr lang="bg-BG" smtClean="0"/>
              <a:t>6.11.2018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E742-9F73-4B8C-B2BE-CF766B44E1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5136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D42C-9BA4-4016-B70F-2E54CBEBEC29}" type="datetimeFigureOut">
              <a:rPr lang="bg-BG" smtClean="0"/>
              <a:t>6.11.2018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E742-9F73-4B8C-B2BE-CF766B44E1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038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D42C-9BA4-4016-B70F-2E54CBEBEC29}" type="datetimeFigureOut">
              <a:rPr lang="bg-BG" smtClean="0"/>
              <a:t>6.11.2018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E742-9F73-4B8C-B2BE-CF766B44E1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528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D42C-9BA4-4016-B70F-2E54CBEBEC29}" type="datetimeFigureOut">
              <a:rPr lang="bg-BG" smtClean="0"/>
              <a:t>6.11.2018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E742-9F73-4B8C-B2BE-CF766B44E1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686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D42C-9BA4-4016-B70F-2E54CBEBEC29}" type="datetimeFigureOut">
              <a:rPr lang="bg-BG" smtClean="0"/>
              <a:t>6.11.2018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E742-9F73-4B8C-B2BE-CF766B44E1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860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D42C-9BA4-4016-B70F-2E54CBEBEC29}" type="datetimeFigureOut">
              <a:rPr lang="bg-BG" smtClean="0"/>
              <a:t>6.11.2018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E742-9F73-4B8C-B2BE-CF766B44E1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381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D42C-9BA4-4016-B70F-2E54CBEBEC29}" type="datetimeFigureOut">
              <a:rPr lang="bg-BG" smtClean="0"/>
              <a:t>6.11.2018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E742-9F73-4B8C-B2BE-CF766B44E1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642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D42C-9BA4-4016-B70F-2E54CBEBEC29}" type="datetimeFigureOut">
              <a:rPr lang="bg-BG" smtClean="0"/>
              <a:t>6.11.2018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E742-9F73-4B8C-B2BE-CF766B44E1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232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5D42C-9BA4-4016-B70F-2E54CBEBEC29}" type="datetimeFigureOut">
              <a:rPr lang="bg-BG" smtClean="0"/>
              <a:t>6.11.2018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FE742-9F73-4B8C-B2BE-CF766B44E1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532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qa-center@uni-sofia.b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center@phls.uni-sofia.b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592287"/>
          </a:xfrm>
        </p:spPr>
        <p:txBody>
          <a:bodyPr>
            <a:normAutofit/>
          </a:bodyPr>
          <a:lstStyle/>
          <a:p>
            <a:r>
              <a:rPr lang="bg-BG" sz="3600" b="1" dirty="0">
                <a:solidFill>
                  <a:srgbClr val="002060"/>
                </a:solidFill>
                <a:latin typeface="+mn-lt"/>
              </a:rPr>
              <a:t>Нагласи на студентите бакалаври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bg-BG" sz="3600" b="1" dirty="0">
                <a:solidFill>
                  <a:srgbClr val="002060"/>
                </a:solidFill>
                <a:latin typeface="+mn-lt"/>
              </a:rPr>
              <a:t>в 3 и 4 курс на ФКНФ за обучение в магистърска </a:t>
            </a:r>
            <a:r>
              <a:rPr lang="bg-BG" sz="3600" b="1" dirty="0" smtClean="0">
                <a:solidFill>
                  <a:srgbClr val="002060"/>
                </a:solidFill>
                <a:latin typeface="+mn-lt"/>
              </a:rPr>
              <a:t>степен</a:t>
            </a:r>
            <a:endParaRPr lang="bg-BG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bg-BG" sz="2400" dirty="0" smtClean="0"/>
          </a:p>
          <a:p>
            <a:endParaRPr lang="bg-BG" sz="2400" dirty="0"/>
          </a:p>
          <a:p>
            <a:r>
              <a:rPr lang="bg-BG" sz="2400" dirty="0" smtClean="0">
                <a:solidFill>
                  <a:srgbClr val="002060"/>
                </a:solidFill>
              </a:rPr>
              <a:t>Проучването е проведено в периода: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bg-BG" sz="2400" dirty="0" smtClean="0">
                <a:solidFill>
                  <a:srgbClr val="002060"/>
                </a:solidFill>
              </a:rPr>
              <a:t>април-май 2018 </a:t>
            </a:r>
            <a:endParaRPr lang="bg-BG" sz="24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565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2135"/>
            <a:ext cx="7772400" cy="984657"/>
          </a:xfrm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Средни оценки на анкетираните студенти на мотивите за продължаване на образованието в магистърска степен</a:t>
            </a:r>
            <a:endParaRPr lang="bg-BG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266438"/>
              </p:ext>
            </p:extLst>
          </p:nvPr>
        </p:nvGraphicFramePr>
        <p:xfrm>
          <a:off x="917817" y="1484784"/>
          <a:ext cx="7831782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39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2135"/>
            <a:ext cx="7772400" cy="1200681"/>
          </a:xfrm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Мнението на анкетираните студенти относно  начина на прием за магистърска степен в Университета</a:t>
            </a:r>
            <a:endParaRPr lang="bg-BG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  <p:graphicFrame>
        <p:nvGraphicFramePr>
          <p:cNvPr id="6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29024789"/>
              </p:ext>
            </p:extLst>
          </p:nvPr>
        </p:nvGraphicFramePr>
        <p:xfrm>
          <a:off x="1115616" y="1700808"/>
          <a:ext cx="763284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271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2135"/>
            <a:ext cx="7772400" cy="1200681"/>
          </a:xfrm>
        </p:spPr>
        <p:txBody>
          <a:bodyPr>
            <a:normAutofit/>
          </a:bodyPr>
          <a:lstStyle/>
          <a:p>
            <a:pPr algn="l"/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Мнението на анкетираните студенти относно  организацията на прием за магистърски програми във ФКНФ</a:t>
            </a:r>
            <a:endParaRPr lang="bg-BG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  <p:graphicFrame>
        <p:nvGraphicFramePr>
          <p:cNvPr id="6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1215349"/>
              </p:ext>
            </p:extLst>
          </p:nvPr>
        </p:nvGraphicFramePr>
        <p:xfrm>
          <a:off x="1115616" y="1700808"/>
          <a:ext cx="763284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38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2135"/>
            <a:ext cx="7772400" cy="1632729"/>
          </a:xfrm>
        </p:spPr>
        <p:txBody>
          <a:bodyPr>
            <a:normAutofit/>
          </a:bodyPr>
          <a:lstStyle/>
          <a:p>
            <a:r>
              <a:rPr lang="bg-BG" sz="28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 свободно изразени мнения по отношение на магистърските програми студентите предлагат:</a:t>
            </a:r>
            <a:endParaRPr lang="bg-BG" sz="28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6" name="Content Placeholder 2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88832" cy="3433936"/>
          </a:xfrm>
        </p:spPr>
        <p:txBody>
          <a:bodyPr>
            <a:normAutofit/>
          </a:bodyPr>
          <a:lstStyle/>
          <a:p>
            <a:pPr lvl="0" algn="l"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  Повече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информация на табла и плакати в сградата на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факултета</a:t>
            </a:r>
          </a:p>
          <a:p>
            <a:pPr marL="137160" indent="0">
              <a:buNone/>
            </a:pPr>
            <a:endParaRPr lang="bg-BG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l"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  Различни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приемни изпити за специалисти и </a:t>
            </a: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неспециалисти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l"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chemeClr val="accent5">
                    <a:lumMod val="50000"/>
                  </a:schemeClr>
                </a:solidFill>
              </a:rPr>
              <a:t>  Повече </a:t>
            </a:r>
            <a:r>
              <a:rPr lang="bg-BG" sz="2400" dirty="0">
                <a:solidFill>
                  <a:schemeClr val="accent5">
                    <a:lumMod val="50000"/>
                  </a:schemeClr>
                </a:solidFill>
              </a:rPr>
              <a:t>магистърски програми (особено в Английска филология).  </a:t>
            </a:r>
          </a:p>
          <a:p>
            <a:pPr marL="13716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858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bg-B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Благодарим за вниманието!</a:t>
            </a:r>
            <a:endParaRPr lang="bg-BG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6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729413" cy="3505200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endParaRPr lang="bg-BG" dirty="0" smtClean="0"/>
          </a:p>
          <a:p>
            <a:pPr marL="137160" indent="0">
              <a:buNone/>
            </a:pPr>
            <a:endParaRPr lang="bg-BG" dirty="0"/>
          </a:p>
          <a:p>
            <a:pPr marL="137160" indent="0">
              <a:buNone/>
            </a:pPr>
            <a:endParaRPr lang="bg-BG" dirty="0" smtClean="0"/>
          </a:p>
          <a:p>
            <a:pPr marL="137160" indent="0">
              <a:buNone/>
            </a:pPr>
            <a:endParaRPr lang="bg-BG" dirty="0" smtClean="0"/>
          </a:p>
          <a:p>
            <a:pPr algn="l"/>
            <a:r>
              <a:rPr lang="bg-BG" dirty="0">
                <a:ln w="6350">
                  <a:noFill/>
                </a:ln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Център</a:t>
            </a:r>
            <a:r>
              <a:rPr lang="bg-BG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bg-BG" dirty="0">
                <a:ln w="6350">
                  <a:noFill/>
                </a:ln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по управление на качеството</a:t>
            </a:r>
          </a:p>
          <a:p>
            <a:pPr algn="l"/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qa-center@uni-sofia.bg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l"/>
            <a:r>
              <a:rPr lang="bg-BG" dirty="0">
                <a:ln w="6350">
                  <a:noFill/>
                </a:ln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>Лаборатория за анализи и проучвания</a:t>
            </a:r>
          </a:p>
          <a:p>
            <a:pPr algn="l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scenter@phls.uni-sofia.bg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616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846640" cy="1440160"/>
          </a:xfrm>
        </p:spPr>
        <p:txBody>
          <a:bodyPr>
            <a:noAutofit/>
          </a:bodyPr>
          <a:lstStyle/>
          <a:p>
            <a:r>
              <a:rPr lang="bg-BG" sz="2400" dirty="0">
                <a:solidFill>
                  <a:srgbClr val="002060"/>
                </a:solidFill>
                <a:latin typeface="+mn-lt"/>
              </a:rPr>
              <a:t>На 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Web-</a:t>
            </a:r>
            <a:r>
              <a:rPr lang="bg-BG" sz="2400" dirty="0">
                <a:solidFill>
                  <a:srgbClr val="002060"/>
                </a:solidFill>
                <a:latin typeface="+mn-lt"/>
              </a:rPr>
              <a:t>базираната анкета се отзоваха 195 студенти от трети и четвърти курс, </a:t>
            </a:r>
            <a:r>
              <a:rPr lang="ru-RU" sz="2400" dirty="0">
                <a:solidFill>
                  <a:srgbClr val="002060"/>
                </a:solidFill>
                <a:latin typeface="+mn-lt"/>
              </a:rPr>
              <a:t>което е 33,1% от общия брой на студентите в последните два курса от обучението </a:t>
            </a:r>
            <a:endParaRPr lang="bg-BG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  <p:graphicFrame>
        <p:nvGraphicFramePr>
          <p:cNvPr id="6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7037556"/>
              </p:ext>
            </p:extLst>
          </p:nvPr>
        </p:nvGraphicFramePr>
        <p:xfrm>
          <a:off x="827584" y="1844824"/>
          <a:ext cx="3812232" cy="3805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3761513"/>
              </p:ext>
            </p:extLst>
          </p:nvPr>
        </p:nvGraphicFramePr>
        <p:xfrm>
          <a:off x="4932040" y="1988840"/>
          <a:ext cx="39707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6747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7522"/>
            <a:ext cx="7772400" cy="485214"/>
          </a:xfrm>
        </p:spPr>
        <p:txBody>
          <a:bodyPr>
            <a:normAutofit/>
          </a:bodyPr>
          <a:lstStyle/>
          <a:p>
            <a:r>
              <a:rPr lang="bg-BG" sz="2000" cap="all" dirty="0" smtClean="0">
                <a:solidFill>
                  <a:srgbClr val="002060"/>
                </a:solidFill>
                <a:latin typeface="+mn-lt"/>
              </a:rPr>
              <a:t>разпределение на анкетираните студенти по специалност </a:t>
            </a:r>
            <a:endParaRPr lang="bg-BG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175" y="980728"/>
            <a:ext cx="7865526" cy="5624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1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864095"/>
          </a:xfrm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Профил на </a:t>
            </a:r>
            <a:r>
              <a:rPr lang="bg-BG" sz="2400">
                <a:solidFill>
                  <a:schemeClr val="accent5">
                    <a:lumMod val="50000"/>
                  </a:schemeClr>
                </a:solidFill>
                <a:latin typeface="+mn-lt"/>
              </a:rPr>
              <a:t>анкетираните </a:t>
            </a:r>
            <a:r>
              <a:rPr lang="bg-BG" sz="24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студенти</a:t>
            </a:r>
            <a:endParaRPr lang="bg-BG" sz="2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412776"/>
            <a:ext cx="7272808" cy="4824536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Изучават специалността, която са посочили на първо място в състезателния картон (близо три четвърти)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bg-BG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Преобладаващото мнозинство са с отличен и много добър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успех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(две </a:t>
            </a: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трети</a:t>
            </a: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bg-BG" sz="2000" dirty="0" smtClean="0">
                <a:solidFill>
                  <a:schemeClr val="accent5">
                    <a:lumMod val="50000"/>
                  </a:schemeClr>
                </a:solidFill>
              </a:rPr>
              <a:t>53,9% са посочили, че работят успоредно със следването. За 17,6% от анкетираните работата им е свързана с изучаваната специалност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bg-BG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</a:rPr>
              <a:t>Български студенти са 98,5% от участвалите в анкетата, а 1,5% са чуждестранни студенти</a:t>
            </a:r>
          </a:p>
          <a:p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0496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>
            <a:normAutofit/>
          </a:bodyPr>
          <a:lstStyle/>
          <a:p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Средни оценки на възможностите за реализация след бакалавърска степен</a:t>
            </a:r>
            <a:endParaRPr lang="bg-BG" sz="20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855917"/>
              </p:ext>
            </p:extLst>
          </p:nvPr>
        </p:nvGraphicFramePr>
        <p:xfrm>
          <a:off x="993140" y="1412776"/>
          <a:ext cx="790379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75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19"/>
          </a:xfrm>
        </p:spPr>
        <p:txBody>
          <a:bodyPr>
            <a:normAutofit/>
          </a:bodyPr>
          <a:lstStyle/>
          <a:p>
            <a:r>
              <a:rPr lang="bg-BG" sz="2400" dirty="0">
                <a:solidFill>
                  <a:srgbClr val="002060"/>
                </a:solidFill>
                <a:latin typeface="+mn-lt"/>
              </a:rPr>
              <a:t>Изразено желание за продължаване на обучение в магистърска степен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29617088"/>
              </p:ext>
            </p:extLst>
          </p:nvPr>
        </p:nvGraphicFramePr>
        <p:xfrm>
          <a:off x="1619672" y="1836936"/>
          <a:ext cx="6000328" cy="361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84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2135"/>
            <a:ext cx="7772400" cy="1200681"/>
          </a:xfrm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Разпределение на отговорите на анкетираните студенти на въпроса към какви магистърски програми биха се насочили</a:t>
            </a:r>
            <a:endParaRPr lang="bg-BG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  <p:graphicFrame>
        <p:nvGraphicFramePr>
          <p:cNvPr id="6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039203"/>
              </p:ext>
            </p:extLst>
          </p:nvPr>
        </p:nvGraphicFramePr>
        <p:xfrm>
          <a:off x="755576" y="1813748"/>
          <a:ext cx="8279899" cy="4927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86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"/>
          <a:stretch>
            <a:fillRect/>
          </a:stretch>
        </p:blipFill>
        <p:spPr bwMode="auto">
          <a:xfrm>
            <a:off x="755576" y="692696"/>
            <a:ext cx="7992888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6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2135"/>
            <a:ext cx="7772400" cy="912649"/>
          </a:xfrm>
        </p:spPr>
        <p:txBody>
          <a:bodyPr>
            <a:normAutofit/>
          </a:bodyPr>
          <a:lstStyle/>
          <a:p>
            <a:r>
              <a:rPr lang="bg-BG" sz="24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Разпределение на отговорите на анкетираните студенти на въпроса към каква област проявяват интерес</a:t>
            </a:r>
            <a:endParaRPr lang="bg-BG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548680"/>
            <a:ext cx="432048" cy="6192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770" cy="57213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6" name="Rectangle 5"/>
          <p:cNvSpPr/>
          <p:nvPr/>
        </p:nvSpPr>
        <p:spPr>
          <a:xfrm>
            <a:off x="899862" y="5627015"/>
            <a:ext cx="75760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bg-BG" altLang="bg-BG" sz="1200" b="1" i="1" dirty="0" smtClean="0">
                <a:solidFill>
                  <a:schemeClr val="accent5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(Сборът </a:t>
            </a:r>
            <a:r>
              <a:rPr lang="bg-BG" altLang="bg-BG" sz="1200" b="1" i="1" dirty="0">
                <a:solidFill>
                  <a:schemeClr val="accent5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на процентите е повече от 100,0%, тъй като въпросът позволява повече от един отговор)</a:t>
            </a:r>
            <a:endParaRPr lang="bg-BG" altLang="bg-BG" sz="1200" i="1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814825"/>
              </p:ext>
            </p:extLst>
          </p:nvPr>
        </p:nvGraphicFramePr>
        <p:xfrm>
          <a:off x="953770" y="1449196"/>
          <a:ext cx="7648079" cy="4149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62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333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Нагласи на студентите бакалаври в 3 и 4 курс на ФКНФ за обучение в магистърска степен</vt:lpstr>
      <vt:lpstr>На Web-базираната анкета се отзоваха 195 студенти от трети и четвърти курс, което е 33,1% от общия брой на студентите в последните два курса от обучението </vt:lpstr>
      <vt:lpstr>разпределение на анкетираните студенти по специалност </vt:lpstr>
      <vt:lpstr>Профил на анкетираните студенти</vt:lpstr>
      <vt:lpstr>Средни оценки на възможностите за реализация след бакалавърска степен</vt:lpstr>
      <vt:lpstr>Изразено желание за продължаване на обучение в магистърска степен</vt:lpstr>
      <vt:lpstr>Разпределение на отговорите на анкетираните студенти на въпроса към какви магистърски програми биха се насочили</vt:lpstr>
      <vt:lpstr>PowerPoint Presentation</vt:lpstr>
      <vt:lpstr>Разпределение на отговорите на анкетираните студенти на въпроса към каква област проявяват интерес</vt:lpstr>
      <vt:lpstr>Средни оценки на анкетираните студенти на мотивите за продължаване на образованието в магистърска степен</vt:lpstr>
      <vt:lpstr>Мнението на анкетираните студенти относно  начина на прием за магистърска степен в Университета</vt:lpstr>
      <vt:lpstr>Мнението на анкетираните студенти относно  организацията на прием за магистърски програми във ФКНФ</vt:lpstr>
      <vt:lpstr>В свободно изразени мнения по отношение на магистърските програми студентите предлагат:</vt:lpstr>
      <vt:lpstr> Благодарим за вниманието!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СТУДЕНТИТЕ В МАГИСТЪРСКИТЕ ПРОГРАМИ НА ФАКУЛТЕТА ПО КЛАСИЧЕСКИ И НОВИ ФИЛОЛОГИИ ЗА УЧЕБНИЯ ПРОЦЕС И РЕЗУЛТАТИТЕ ОТ НЕГО</dc:title>
  <dc:creator>user</dc:creator>
  <cp:lastModifiedBy>Gabriela</cp:lastModifiedBy>
  <cp:revision>30</cp:revision>
  <dcterms:created xsi:type="dcterms:W3CDTF">2018-10-12T11:46:52Z</dcterms:created>
  <dcterms:modified xsi:type="dcterms:W3CDTF">2018-11-06T12:32:00Z</dcterms:modified>
</cp:coreProperties>
</file>