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0" r:id="rId2"/>
    <p:sldId id="266" r:id="rId3"/>
    <p:sldId id="268" r:id="rId4"/>
    <p:sldId id="264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5E"/>
    <a:srgbClr val="7E0060"/>
    <a:srgbClr val="7A005E"/>
    <a:srgbClr val="832167"/>
    <a:srgbClr val="8C3852"/>
    <a:srgbClr val="7A005F"/>
    <a:srgbClr val="7A007A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50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78B1FD-425A-4C45-BD03-3A9CC98BB4E0}" type="datetimeFigureOut">
              <a:rPr lang="bg-BG"/>
              <a:pPr>
                <a:defRPr/>
              </a:pPr>
              <a:t>29.6.2018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584093-0025-4C31-AEEE-3BF77C6A2B3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5512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4022725"/>
            <a:ext cx="63912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980000" y="396000"/>
            <a:ext cx="10212000" cy="377825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370638"/>
            <a:ext cx="9917113" cy="346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7A005F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1930" y="2067200"/>
            <a:ext cx="9198320" cy="1324800"/>
          </a:xfrm>
        </p:spPr>
        <p:txBody>
          <a:bodyPr/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altLang="en-US" dirty="0" smtClean="0"/>
              <a:t>Въведете заглавие на презентацията</a:t>
            </a: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A7E9D5-EB29-4BA1-9211-313307DFE9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A70C070-F159-4AC9-853C-A085328B4930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0"/>
            <a:ext cx="1188000" cy="1916129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730" y="3448038"/>
            <a:ext cx="9206742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 на презентацията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текст, колона едно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текст, колона две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7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 smtClean="0"/>
              <a:t>Първо ниво текст, колона едно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 smtClean="0"/>
              <a:t>Първо ниво текст, колона две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2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2064190"/>
            <a:ext cx="5157787" cy="5975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679826"/>
            <a:ext cx="5157787" cy="3509837"/>
          </a:xfrm>
        </p:spPr>
        <p:txBody>
          <a:bodyPr/>
          <a:lstStyle/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64190"/>
            <a:ext cx="5183188" cy="6156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679826"/>
            <a:ext cx="5183188" cy="3509837"/>
          </a:xfrm>
        </p:spPr>
        <p:txBody>
          <a:bodyPr/>
          <a:lstStyle/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8371317-6240-4826-B33E-FC206F64A259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2CEC902-E1F8-4C04-921F-24D31A9D67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9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19860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19860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02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135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437475"/>
            <a:ext cx="5157787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135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437475"/>
            <a:ext cx="5183188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10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094CAF8-503C-47FB-86BA-0D1DFFCD6E53}" type="datetimeFigureOut">
              <a:rPr lang="en-US" smtClean="0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2C75319-91FF-41E2-95BE-8339CC46B6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21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01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07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и заглавен надпис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457200"/>
            <a:ext cx="6172200" cy="512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dirty="0" smtClean="0"/>
              <a:t>Въведете текст</a:t>
            </a:r>
            <a:endParaRPr lang="en-US" dirty="0" smtClean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31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и заглавен надпис, вариант 2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457200"/>
            <a:ext cx="6172200" cy="512640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dirty="0" smtClean="0"/>
              <a:t>Въведете текст</a:t>
            </a:r>
            <a:endParaRPr lang="en-US" dirty="0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69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980001" y="396000"/>
            <a:ext cx="10212000" cy="377825"/>
          </a:xfrm>
          <a:prstGeom prst="rect">
            <a:avLst/>
          </a:prstGeom>
          <a:solidFill>
            <a:srgbClr val="7A00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67664" y="2068038"/>
            <a:ext cx="9106373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 на презентацията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67664" y="3861913"/>
            <a:ext cx="9105578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 на презентацията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C241BC1-5301-4EEE-8B05-8D7F51090A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2A40B2D-FD06-4F0F-924C-D3ADBDBAB051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0"/>
            <a:ext cx="1188000" cy="191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90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B7CAB73-F53A-45C4-8CBB-336032A861D6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45C7B92-A2BF-472D-9B9A-592914C494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9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ен слйа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F3A7360-110C-4BF0-886E-AC180DCFE887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CC68C64-99B7-4BAF-B12F-2CB82301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4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02875" y="2073988"/>
            <a:ext cx="9165125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 на презентацията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875" y="3867863"/>
            <a:ext cx="9165125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 на презентацията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036627" y="1343474"/>
            <a:ext cx="5153025" cy="378308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bg-BG" dirty="0" smtClean="0"/>
              <a:t>Въведи факултет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7096990-C7C4-4A58-ADF0-508A4600D8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348EC0-553A-4415-91F3-2829AECF395B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0" y="468000"/>
            <a:ext cx="1864714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2475448" y="1071495"/>
            <a:ext cx="9716552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914" y="1072800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5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378663"/>
            <a:ext cx="9144000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 на презентацията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72538"/>
            <a:ext cx="9144000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 на презентацията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5">
    <p:bg>
      <p:bgPr>
        <a:solidFill>
          <a:srgbClr val="7A00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306096" y="2486383"/>
            <a:ext cx="9603330" cy="1701800"/>
          </a:xfrm>
        </p:spPr>
        <p:txBody>
          <a:bodyPr/>
          <a:lstStyle>
            <a:lvl1pPr algn="ctr">
              <a:defRPr sz="48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 на презентацията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6096" y="4214324"/>
            <a:ext cx="9603330" cy="1109662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B5D6F64-6575-4CC4-85BB-6F9C36DA36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397C399-7257-482B-B2AA-D505EAB30C0E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468001"/>
            <a:ext cx="1188000" cy="191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3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ие и съдържа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055137"/>
            <a:ext cx="10515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8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9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TextBox 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65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2055137"/>
            <a:ext cx="5181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текст, колона едно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055137"/>
            <a:ext cx="5181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текст, колона две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200459-167C-4BD5-AF64-74955F0CFBA4}" type="datetimeFigureOut">
              <a:rPr lang="en-US" smtClean="0"/>
              <a:pPr>
                <a:defRPr/>
              </a:pPr>
              <a:t>6/29/2018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66E6706-76CD-4A18-A8A8-F61AA88AE4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8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38BD84-4C72-4D2D-8A48-54094362EAC5}" type="datetimeFigureOut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67ACBD-C771-4EA3-9D4D-0DECC3F3A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6" r:id="rId2"/>
    <p:sldLayoutId id="2147483727" r:id="rId3"/>
    <p:sldLayoutId id="2147483739" r:id="rId4"/>
    <p:sldLayoutId id="2147483728" r:id="rId5"/>
    <p:sldLayoutId id="2147483743" r:id="rId6"/>
    <p:sldLayoutId id="2147483729" r:id="rId7"/>
    <p:sldLayoutId id="2147483757" r:id="rId8"/>
    <p:sldLayoutId id="2147483746" r:id="rId9"/>
    <p:sldLayoutId id="2147483756" r:id="rId10"/>
    <p:sldLayoutId id="2147483758" r:id="rId11"/>
    <p:sldLayoutId id="2147483749" r:id="rId12"/>
    <p:sldLayoutId id="2147483759" r:id="rId13"/>
    <p:sldLayoutId id="2147483760" r:id="rId14"/>
    <p:sldLayoutId id="2147483752" r:id="rId15"/>
    <p:sldLayoutId id="2147483755" r:id="rId16"/>
    <p:sldLayoutId id="2147483761" r:id="rId17"/>
    <p:sldLayoutId id="2147483753" r:id="rId18"/>
    <p:sldLayoutId id="2147483762" r:id="rId19"/>
    <p:sldLayoutId id="2147483723" r:id="rId20"/>
    <p:sldLayoutId id="2147483724" r:id="rId2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876041" y="819149"/>
            <a:ext cx="9582534" cy="3429001"/>
          </a:xfrm>
        </p:spPr>
        <p:txBody>
          <a:bodyPr>
            <a:noAutofit/>
          </a:bodyPr>
          <a:lstStyle/>
          <a:p>
            <a:r>
              <a:rPr lang="bg-BG" sz="2400" b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ЗА УПРАВЛЕНИЕ НА </a:t>
            </a:r>
            <a:r>
              <a:rPr lang="bg-BG" sz="2400" b="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КАЧЕСТВОТО</a:t>
            </a:r>
            <a:br>
              <a:rPr lang="bg-BG" sz="2400" b="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400" b="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2400" b="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800" b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2800" b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4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 ЗА КАЧЕСТВО</a:t>
            </a:r>
            <a:r>
              <a:rPr lang="bg-BG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200" b="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bg-BG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200" b="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СОФИЙСКИЯ УНИВЕРСИТЕТ „СВ. Климент Охридски“</a:t>
            </a:r>
            <a:endParaRPr lang="bg-BG" altLang="bg-BG" sz="2200" b="0" cap="none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2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39" y="5328035"/>
            <a:ext cx="1625902" cy="92580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267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625" y="0"/>
            <a:ext cx="10106025" cy="978805"/>
          </a:xfrm>
        </p:spPr>
        <p:txBody>
          <a:bodyPr/>
          <a:lstStyle/>
          <a:p>
            <a:pPr algn="ctr"/>
            <a:r>
              <a:rPr lang="bg-BG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Отличието „Знак за качество“</a:t>
            </a:r>
            <a:endParaRPr lang="bg-BG" sz="3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30198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525" y="1143905"/>
            <a:ext cx="97917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Учредено през 2018 г. с решение на Академичния съвет на Софийския университет;</a:t>
            </a:r>
          </a:p>
          <a:p>
            <a:endParaRPr lang="bg-BG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Присъжда се ежегодно за развиване и утвърждаване на системата за управление на качеството на Софийския университет;</a:t>
            </a:r>
          </a:p>
          <a:p>
            <a:endParaRPr lang="bg-BG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Ориентирано към създаване на традиция и устойчивост в усилията за осигуряване на качеството чрез съучастие на академичната общност;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Разработено от екип съвместно с УЦУК.</a:t>
            </a:r>
            <a:endParaRPr lang="bg-BG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71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1250"/>
          </a:xfrm>
        </p:spPr>
        <p:txBody>
          <a:bodyPr/>
          <a:lstStyle/>
          <a:p>
            <a:pPr algn="ctr"/>
            <a:r>
              <a:rPr lang="bg-BG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Кой може да кандидатства?</a:t>
            </a:r>
            <a:endParaRPr lang="bg-BG" sz="3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30198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75" y="2090768"/>
            <a:ext cx="80962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Преподаватели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Служители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Екипи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Структурни звена</a:t>
            </a:r>
          </a:p>
          <a:p>
            <a:r>
              <a:rPr lang="bg-BG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bg-BG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 състава на Софийския университет</a:t>
            </a:r>
            <a:endParaRPr lang="bg-BG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5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възникна идеята?</a:t>
            </a:r>
            <a:endParaRPr lang="bg-BG" sz="3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30198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9724" y="1743353"/>
            <a:ext cx="91725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г. – начало на промени в системата за управление на качеството на СУ „Св. </a:t>
            </a:r>
            <a:r>
              <a:rPr lang="bg-BG" sz="28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</a:t>
            </a: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Охридски“</a:t>
            </a:r>
          </a:p>
          <a:p>
            <a:endParaRPr lang="bg-BG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 усъвършенстване на системата по качеството чрез цикъл на непрекъснати подобрения</a:t>
            </a:r>
          </a:p>
          <a:p>
            <a:endParaRPr lang="bg-BG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поощряваме, вместо да санкционираме!</a:t>
            </a:r>
            <a:endParaRPr lang="bg-BG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5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5" y="146050"/>
            <a:ext cx="10515600" cy="1101725"/>
          </a:xfrm>
        </p:spPr>
        <p:txBody>
          <a:bodyPr/>
          <a:lstStyle/>
          <a:p>
            <a:pPr algn="ctr"/>
            <a:r>
              <a:rPr lang="bg-BG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Защо е важно да присъждаме отличието?</a:t>
            </a:r>
            <a:endParaRPr lang="bg-BG" sz="3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30198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5282" y="1434115"/>
            <a:ext cx="812482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г. – извървян път, функционираща система за управление на качеството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Реални постижения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Добри практики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Експертен потенциал и опитни участници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Устойчивост на системата по качество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Нужда от усъвършенстване – отдолу – нагоре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Прозрачност и признание</a:t>
            </a:r>
          </a:p>
          <a:p>
            <a:endParaRPr lang="bg-BG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5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Какво представлява отличието?</a:t>
            </a:r>
            <a:endParaRPr lang="bg-BG" sz="3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099" y="5630198"/>
            <a:ext cx="1541103" cy="1227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75556" y="6414147"/>
            <a:ext cx="9903279" cy="221392"/>
          </a:xfrm>
          <a:prstGeom prst="rect">
            <a:avLst/>
          </a:prstGeom>
          <a:solidFill>
            <a:srgbClr val="92226D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1100" dirty="0" smtClean="0">
                <a:solidFill>
                  <a:schemeClr val="bg1"/>
                </a:solidFill>
              </a:rPr>
              <a:t>УНИВЕРСИТЕТСКИ ЦЕНТЪР ПО УПРАВЛЕНИЕ НА КАЧЕСТВОТО</a:t>
            </a:r>
            <a:endParaRPr lang="bg-BG" sz="11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3409" y="2447522"/>
            <a:ext cx="103155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Уникално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Полезно/приложимо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Символно</a:t>
            </a:r>
            <a:endParaRPr lang="bg-BG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0887177">
            <a:off x="4698119" y="5346898"/>
            <a:ext cx="265288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СЕРТИФИКАТ</a:t>
            </a:r>
            <a:endParaRPr lang="bg-BG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69185" y="4210912"/>
            <a:ext cx="2019299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sz="2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Плакет</a:t>
            </a:r>
            <a:endParaRPr lang="bg-BG" sz="2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bg-BG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922" y="3874535"/>
            <a:ext cx="2285253" cy="19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99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</TotalTime>
  <Words>211</Words>
  <Application>Microsoft Office PowerPoint</Application>
  <PresentationFormat>Custom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СИСТЕМА ЗА УПРАВЛЕНИЕ НА КАЧЕСТВОТО    ЗНАК ЗА КАЧЕСТВО НА СОФИЙСКИЯ УНИВЕРСИТЕТ „СВ. Климент Охридски“</vt:lpstr>
      <vt:lpstr>Отличието „Знак за качество“</vt:lpstr>
      <vt:lpstr>Кой може да кандидатства?</vt:lpstr>
      <vt:lpstr>Как възникна идеята?</vt:lpstr>
      <vt:lpstr>Защо е важно да присъждаме отличието?</vt:lpstr>
      <vt:lpstr>Какво представлява отличието?</vt:lpstr>
    </vt:vector>
  </TitlesOfParts>
  <Company>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Gorok</dc:creator>
  <cp:lastModifiedBy>Silvia</cp:lastModifiedBy>
  <cp:revision>191</cp:revision>
  <dcterms:created xsi:type="dcterms:W3CDTF">2016-03-29T08:52:53Z</dcterms:created>
  <dcterms:modified xsi:type="dcterms:W3CDTF">2018-06-29T06:58:06Z</dcterms:modified>
</cp:coreProperties>
</file>