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9" r:id="rId2"/>
    <p:sldId id="263" r:id="rId3"/>
    <p:sldId id="271" r:id="rId4"/>
    <p:sldId id="272" r:id="rId5"/>
    <p:sldId id="264" r:id="rId6"/>
    <p:sldId id="261" r:id="rId7"/>
    <p:sldId id="273" r:id="rId8"/>
    <p:sldId id="260" r:id="rId9"/>
    <p:sldId id="269" r:id="rId10"/>
    <p:sldId id="267" r:id="rId11"/>
    <p:sldId id="270" r:id="rId12"/>
    <p:sldId id="268" r:id="rId13"/>
    <p:sldId id="258" r:id="rId14"/>
    <p:sldId id="262" r:id="rId15"/>
    <p:sldId id="265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60"/>
    <a:srgbClr val="7A005E"/>
    <a:srgbClr val="832167"/>
    <a:srgbClr val="6EAE76"/>
    <a:srgbClr val="AFFFAF"/>
    <a:srgbClr val="99FF99"/>
    <a:srgbClr val="589E60"/>
    <a:srgbClr val="99FFCC"/>
    <a:srgbClr val="ECF6B8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4660" autoAdjust="0"/>
  </p:normalViewPr>
  <p:slideViewPr>
    <p:cSldViewPr snapToGrid="0">
      <p:cViewPr>
        <p:scale>
          <a:sx n="117" d="100"/>
          <a:sy n="117" d="100"/>
        </p:scale>
        <p:origin x="-108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192432-AA13-4147-A1DB-BB1820B39D2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F6098A9-CDF5-4DBD-A5E2-764A3DE9636B}">
      <dgm:prSet/>
      <dgm:spPr>
        <a:solidFill>
          <a:srgbClr val="ECF6B8"/>
        </a:solidFill>
      </dgm:spPr>
      <dgm:t>
        <a:bodyPr/>
        <a:lstStyle/>
        <a:p>
          <a:r>
            <a:rPr lang="ru-RU" i="1" dirty="0" smtClean="0">
              <a:solidFill>
                <a:srgbClr val="7E0060"/>
              </a:solidFill>
            </a:rPr>
            <a:t>КАНДИДАТСТВАНЕ</a:t>
          </a:r>
        </a:p>
        <a:p>
          <a:endParaRPr lang="ru-RU" i="1" dirty="0" smtClean="0">
            <a:solidFill>
              <a:srgbClr val="7E0060"/>
            </a:solidFill>
          </a:endParaRPr>
        </a:p>
        <a:p>
          <a:r>
            <a:rPr lang="ru-RU" i="1" dirty="0" smtClean="0">
              <a:solidFill>
                <a:srgbClr val="7E0060"/>
              </a:solidFill>
            </a:rPr>
            <a:t> </a:t>
          </a:r>
          <a:r>
            <a:rPr lang="ru-RU" b="1" i="1" dirty="0" smtClean="0">
              <a:solidFill>
                <a:srgbClr val="7E0060"/>
              </a:solidFill>
            </a:rPr>
            <a:t>до 15 октомври </a:t>
          </a:r>
          <a:endParaRPr lang="ru-RU" b="1" i="1" dirty="0" smtClean="0">
            <a:solidFill>
              <a:srgbClr val="7E0060"/>
            </a:solidFill>
          </a:endParaRPr>
        </a:p>
      </dgm:t>
    </dgm:pt>
    <dgm:pt modelId="{5C746972-974E-4C79-BD16-E72E3BC336A7}" type="parTrans" cxnId="{476E27AD-1842-4508-8494-04125681925D}">
      <dgm:prSet/>
      <dgm:spPr/>
      <dgm:t>
        <a:bodyPr/>
        <a:lstStyle/>
        <a:p>
          <a:endParaRPr lang="bg-BG"/>
        </a:p>
      </dgm:t>
    </dgm:pt>
    <dgm:pt modelId="{ADA05030-48B7-46C8-BA59-2A203B4F8523}" type="sibTrans" cxnId="{476E27AD-1842-4508-8494-04125681925D}">
      <dgm:prSet/>
      <dgm:spPr/>
      <dgm:t>
        <a:bodyPr/>
        <a:lstStyle/>
        <a:p>
          <a:endParaRPr lang="bg-BG"/>
        </a:p>
      </dgm:t>
    </dgm:pt>
    <dgm:pt modelId="{A34334BF-E2C7-418F-A632-14F6CDC6525A}">
      <dgm:prSet phldrT="[Text]"/>
      <dgm:spPr>
        <a:solidFill>
          <a:srgbClr val="AFFFAF"/>
        </a:solidFill>
      </dgm:spPr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endParaRPr lang="bg-BG" i="1" dirty="0" smtClean="0">
            <a:solidFill>
              <a:srgbClr val="7E0060"/>
            </a:solidFill>
          </a:endParaRPr>
        </a:p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bg-BG" i="1" dirty="0" smtClean="0">
              <a:solidFill>
                <a:srgbClr val="7E0060"/>
              </a:solidFill>
            </a:rPr>
            <a:t>ПОДБОР </a:t>
          </a:r>
        </a:p>
        <a:p>
          <a:pPr marR="0" eaLnBrk="1" fontAlgn="auto" latinLnBrk="0" hangingPunct="1">
            <a:buClrTx/>
            <a:buSzTx/>
            <a:buFontTx/>
            <a:tabLst/>
            <a:defRPr/>
          </a:pPr>
          <a:endParaRPr lang="bg-BG" i="1" dirty="0" smtClean="0">
            <a:solidFill>
              <a:srgbClr val="7E0060"/>
            </a:solidFill>
          </a:endParaRPr>
        </a:p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bg-BG" b="1" i="1" dirty="0" smtClean="0">
              <a:solidFill>
                <a:srgbClr val="7E0060"/>
              </a:solidFill>
            </a:rPr>
            <a:t>в периода 15-30 октомври</a:t>
          </a:r>
        </a:p>
        <a:p>
          <a:endParaRPr lang="bg-BG" dirty="0">
            <a:solidFill>
              <a:srgbClr val="7E0060"/>
            </a:solidFill>
          </a:endParaRPr>
        </a:p>
      </dgm:t>
    </dgm:pt>
    <dgm:pt modelId="{20239D9E-07E2-45B3-9BAD-D58B864108C9}" type="parTrans" cxnId="{0C5F6127-A0F2-47E7-8DE6-37568642008D}">
      <dgm:prSet/>
      <dgm:spPr/>
      <dgm:t>
        <a:bodyPr/>
        <a:lstStyle/>
        <a:p>
          <a:endParaRPr lang="bg-BG"/>
        </a:p>
      </dgm:t>
    </dgm:pt>
    <dgm:pt modelId="{73E583FF-118D-4A95-A887-B0B0EFCF8F74}" type="sibTrans" cxnId="{0C5F6127-A0F2-47E7-8DE6-37568642008D}">
      <dgm:prSet/>
      <dgm:spPr/>
      <dgm:t>
        <a:bodyPr/>
        <a:lstStyle/>
        <a:p>
          <a:endParaRPr lang="bg-BG"/>
        </a:p>
      </dgm:t>
    </dgm:pt>
    <dgm:pt modelId="{6A94B2B9-C56E-45C6-822B-E29742BE5742}">
      <dgm:prSet phldrT="[Text]"/>
      <dgm:spPr>
        <a:solidFill>
          <a:srgbClr val="6EAE76"/>
        </a:solidFill>
      </dgm:spPr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bg-BG" b="0" i="1" smtClean="0">
              <a:solidFill>
                <a:srgbClr val="7E0060"/>
              </a:solidFill>
            </a:rPr>
            <a:t>ВРЪЧВАНЕ </a:t>
          </a:r>
        </a:p>
        <a:p>
          <a:pPr marR="0" eaLnBrk="1" fontAlgn="auto" latinLnBrk="0" hangingPunct="1">
            <a:buClrTx/>
            <a:buSzTx/>
            <a:buFontTx/>
            <a:tabLst/>
            <a:defRPr/>
          </a:pPr>
          <a:endParaRPr lang="bg-BG" b="1" i="1" smtClean="0">
            <a:solidFill>
              <a:srgbClr val="7E0060"/>
            </a:solidFill>
          </a:endParaRPr>
        </a:p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bg-BG" b="1" i="1" smtClean="0">
              <a:solidFill>
                <a:srgbClr val="7E0060"/>
              </a:solidFill>
            </a:rPr>
            <a:t>на 22 ноември</a:t>
          </a:r>
          <a:endParaRPr lang="bg-BG" dirty="0">
            <a:solidFill>
              <a:srgbClr val="7E0060"/>
            </a:solidFill>
          </a:endParaRPr>
        </a:p>
      </dgm:t>
    </dgm:pt>
    <dgm:pt modelId="{6DB26EFC-969C-428F-B70D-9C3B4D0FC035}" type="parTrans" cxnId="{C6D32C63-63F9-4E08-B392-76FD44F4B837}">
      <dgm:prSet/>
      <dgm:spPr/>
      <dgm:t>
        <a:bodyPr/>
        <a:lstStyle/>
        <a:p>
          <a:endParaRPr lang="bg-BG"/>
        </a:p>
      </dgm:t>
    </dgm:pt>
    <dgm:pt modelId="{80BCE815-FE5A-4499-BA37-9B2C3475A244}" type="sibTrans" cxnId="{C6D32C63-63F9-4E08-B392-76FD44F4B837}">
      <dgm:prSet/>
      <dgm:spPr/>
      <dgm:t>
        <a:bodyPr/>
        <a:lstStyle/>
        <a:p>
          <a:endParaRPr lang="bg-BG"/>
        </a:p>
      </dgm:t>
    </dgm:pt>
    <dgm:pt modelId="{649EED1F-3C43-4C06-B3B4-0EF9F05D6E7C}" type="pres">
      <dgm:prSet presAssocID="{B4192432-AA13-4147-A1DB-BB1820B39D2A}" presName="Name0" presStyleCnt="0">
        <dgm:presLayoutVars>
          <dgm:dir/>
          <dgm:animLvl val="lvl"/>
          <dgm:resizeHandles val="exact"/>
        </dgm:presLayoutVars>
      </dgm:prSet>
      <dgm:spPr/>
    </dgm:pt>
    <dgm:pt modelId="{46BE5243-2924-48AA-A788-3A9A0D99E9C1}" type="pres">
      <dgm:prSet presAssocID="{BF6098A9-CDF5-4DBD-A5E2-764A3DE9636B}" presName="parTxOnly" presStyleLbl="node1" presStyleIdx="0" presStyleCnt="3" custScaleX="91245" custLinFactNeighborX="52922" custLinFactNeighborY="-1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0DCFCC5-07D7-4512-8240-F20FC6A3B635}" type="pres">
      <dgm:prSet presAssocID="{ADA05030-48B7-46C8-BA59-2A203B4F8523}" presName="parTxOnlySpace" presStyleCnt="0"/>
      <dgm:spPr/>
    </dgm:pt>
    <dgm:pt modelId="{457012D3-FF94-4B38-A060-2BE51E36AD07}" type="pres">
      <dgm:prSet presAssocID="{A34334BF-E2C7-418F-A632-14F6CDC6525A}" presName="parTxOnly" presStyleLbl="node1" presStyleIdx="1" presStyleCnt="3" custScaleX="842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AD613BF-D540-498E-B95E-AEB45D8BCCAA}" type="pres">
      <dgm:prSet presAssocID="{73E583FF-118D-4A95-A887-B0B0EFCF8F74}" presName="parTxOnlySpace" presStyleCnt="0"/>
      <dgm:spPr/>
    </dgm:pt>
    <dgm:pt modelId="{00B9B404-EB9E-4B07-823A-619BF8F2D123}" type="pres">
      <dgm:prSet presAssocID="{6A94B2B9-C56E-45C6-822B-E29742BE5742}" presName="parTxOnly" presStyleLbl="node1" presStyleIdx="2" presStyleCnt="3" custScaleX="91361" custLinFactNeighborX="-458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476E27AD-1842-4508-8494-04125681925D}" srcId="{B4192432-AA13-4147-A1DB-BB1820B39D2A}" destId="{BF6098A9-CDF5-4DBD-A5E2-764A3DE9636B}" srcOrd="0" destOrd="0" parTransId="{5C746972-974E-4C79-BD16-E72E3BC336A7}" sibTransId="{ADA05030-48B7-46C8-BA59-2A203B4F8523}"/>
    <dgm:cxn modelId="{C6D32C63-63F9-4E08-B392-76FD44F4B837}" srcId="{B4192432-AA13-4147-A1DB-BB1820B39D2A}" destId="{6A94B2B9-C56E-45C6-822B-E29742BE5742}" srcOrd="2" destOrd="0" parTransId="{6DB26EFC-969C-428F-B70D-9C3B4D0FC035}" sibTransId="{80BCE815-FE5A-4499-BA37-9B2C3475A244}"/>
    <dgm:cxn modelId="{170C0D63-BC62-4BF5-BEFE-7FF5236B69D5}" type="presOf" srcId="{B4192432-AA13-4147-A1DB-BB1820B39D2A}" destId="{649EED1F-3C43-4C06-B3B4-0EF9F05D6E7C}" srcOrd="0" destOrd="0" presId="urn:microsoft.com/office/officeart/2005/8/layout/chevron1"/>
    <dgm:cxn modelId="{D4590822-2F83-495F-B9C2-C5BF67DD7F59}" type="presOf" srcId="{6A94B2B9-C56E-45C6-822B-E29742BE5742}" destId="{00B9B404-EB9E-4B07-823A-619BF8F2D123}" srcOrd="0" destOrd="0" presId="urn:microsoft.com/office/officeart/2005/8/layout/chevron1"/>
    <dgm:cxn modelId="{0C5F6127-A0F2-47E7-8DE6-37568642008D}" srcId="{B4192432-AA13-4147-A1DB-BB1820B39D2A}" destId="{A34334BF-E2C7-418F-A632-14F6CDC6525A}" srcOrd="1" destOrd="0" parTransId="{20239D9E-07E2-45B3-9BAD-D58B864108C9}" sibTransId="{73E583FF-118D-4A95-A887-B0B0EFCF8F74}"/>
    <dgm:cxn modelId="{A1197B9E-88B9-4A9D-AA79-601FF95916DE}" type="presOf" srcId="{A34334BF-E2C7-418F-A632-14F6CDC6525A}" destId="{457012D3-FF94-4B38-A060-2BE51E36AD07}" srcOrd="0" destOrd="0" presId="urn:microsoft.com/office/officeart/2005/8/layout/chevron1"/>
    <dgm:cxn modelId="{7D37C14C-1084-46DC-9134-FD30B305CF90}" type="presOf" srcId="{BF6098A9-CDF5-4DBD-A5E2-764A3DE9636B}" destId="{46BE5243-2924-48AA-A788-3A9A0D99E9C1}" srcOrd="0" destOrd="0" presId="urn:microsoft.com/office/officeart/2005/8/layout/chevron1"/>
    <dgm:cxn modelId="{B9746228-B906-4805-9667-C453FB0EFC8E}" type="presParOf" srcId="{649EED1F-3C43-4C06-B3B4-0EF9F05D6E7C}" destId="{46BE5243-2924-48AA-A788-3A9A0D99E9C1}" srcOrd="0" destOrd="0" presId="urn:microsoft.com/office/officeart/2005/8/layout/chevron1"/>
    <dgm:cxn modelId="{D6723843-CDBC-4ECF-95A3-776591F9B5B0}" type="presParOf" srcId="{649EED1F-3C43-4C06-B3B4-0EF9F05D6E7C}" destId="{E0DCFCC5-07D7-4512-8240-F20FC6A3B635}" srcOrd="1" destOrd="0" presId="urn:microsoft.com/office/officeart/2005/8/layout/chevron1"/>
    <dgm:cxn modelId="{C4B3DAE6-78AD-485E-A2E9-B6B65381A55D}" type="presParOf" srcId="{649EED1F-3C43-4C06-B3B4-0EF9F05D6E7C}" destId="{457012D3-FF94-4B38-A060-2BE51E36AD07}" srcOrd="2" destOrd="0" presId="urn:microsoft.com/office/officeart/2005/8/layout/chevron1"/>
    <dgm:cxn modelId="{572B0B2E-B810-4A1C-AB78-82192D8DB508}" type="presParOf" srcId="{649EED1F-3C43-4C06-B3B4-0EF9F05D6E7C}" destId="{BAD613BF-D540-498E-B95E-AEB45D8BCCAA}" srcOrd="3" destOrd="0" presId="urn:microsoft.com/office/officeart/2005/8/layout/chevron1"/>
    <dgm:cxn modelId="{4A3E26A8-D443-4974-9202-55D20F8CE8D4}" type="presParOf" srcId="{649EED1F-3C43-4C06-B3B4-0EF9F05D6E7C}" destId="{00B9B404-EB9E-4B07-823A-619BF8F2D12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E5243-2924-48AA-A788-3A9A0D99E9C1}">
      <dsp:nvSpPr>
        <dsp:cNvPr id="0" name=""/>
        <dsp:cNvSpPr/>
      </dsp:nvSpPr>
      <dsp:spPr>
        <a:xfrm>
          <a:off x="228599" y="1163416"/>
          <a:ext cx="3883897" cy="1702623"/>
        </a:xfrm>
        <a:prstGeom prst="chevron">
          <a:avLst/>
        </a:prstGeom>
        <a:solidFill>
          <a:srgbClr val="ECF6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smtClean="0">
              <a:solidFill>
                <a:srgbClr val="7E0060"/>
              </a:solidFill>
            </a:rPr>
            <a:t>КАНДИДАТСТВАНЕ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i="1" kern="1200" dirty="0" smtClean="0">
            <a:solidFill>
              <a:srgbClr val="7E0060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smtClean="0">
              <a:solidFill>
                <a:srgbClr val="7E0060"/>
              </a:solidFill>
            </a:rPr>
            <a:t> </a:t>
          </a:r>
          <a:r>
            <a:rPr lang="ru-RU" sz="1500" b="1" i="1" kern="1200" dirty="0" smtClean="0">
              <a:solidFill>
                <a:srgbClr val="7E0060"/>
              </a:solidFill>
            </a:rPr>
            <a:t>до 15 октомври </a:t>
          </a:r>
          <a:endParaRPr lang="ru-RU" sz="1500" b="1" i="1" kern="1200" dirty="0" smtClean="0">
            <a:solidFill>
              <a:srgbClr val="7E0060"/>
            </a:solidFill>
          </a:endParaRPr>
        </a:p>
      </dsp:txBody>
      <dsp:txXfrm>
        <a:off x="1079911" y="1163416"/>
        <a:ext cx="2181274" cy="1702623"/>
      </dsp:txXfrm>
    </dsp:sp>
    <dsp:sp modelId="{457012D3-FF94-4B38-A060-2BE51E36AD07}">
      <dsp:nvSpPr>
        <dsp:cNvPr id="0" name=""/>
        <dsp:cNvSpPr/>
      </dsp:nvSpPr>
      <dsp:spPr>
        <a:xfrm>
          <a:off x="3461574" y="1192140"/>
          <a:ext cx="3587512" cy="1702623"/>
        </a:xfrm>
        <a:prstGeom prst="chevron">
          <a:avLst/>
        </a:prstGeom>
        <a:solidFill>
          <a:srgbClr val="AFFF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R="0" lvl="0" algn="ctr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endParaRPr lang="bg-BG" sz="1500" i="1" kern="1200" dirty="0" smtClean="0">
            <a:solidFill>
              <a:srgbClr val="7E0060"/>
            </a:solidFill>
          </a:endParaRPr>
        </a:p>
        <a:p>
          <a:pPr marR="0" lvl="0" algn="ctr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bg-BG" sz="1500" i="1" kern="1200" dirty="0" smtClean="0">
              <a:solidFill>
                <a:srgbClr val="7E0060"/>
              </a:solidFill>
            </a:rPr>
            <a:t>ПОДБОР </a:t>
          </a:r>
        </a:p>
        <a:p>
          <a:pPr marR="0" lvl="0" algn="ctr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endParaRPr lang="bg-BG" sz="1500" i="1" kern="1200" dirty="0" smtClean="0">
            <a:solidFill>
              <a:srgbClr val="7E0060"/>
            </a:solidFill>
          </a:endParaRPr>
        </a:p>
        <a:p>
          <a:pPr marR="0" lvl="0" algn="ctr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bg-BG" sz="1500" b="1" i="1" kern="1200" dirty="0" smtClean="0">
              <a:solidFill>
                <a:srgbClr val="7E0060"/>
              </a:solidFill>
            </a:rPr>
            <a:t>в периода 15-30 октомври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500" kern="1200" dirty="0">
            <a:solidFill>
              <a:srgbClr val="7E0060"/>
            </a:solidFill>
          </a:endParaRPr>
        </a:p>
      </dsp:txBody>
      <dsp:txXfrm>
        <a:off x="4312886" y="1192140"/>
        <a:ext cx="1884889" cy="1702623"/>
      </dsp:txXfrm>
    </dsp:sp>
    <dsp:sp modelId="{00B9B404-EB9E-4B07-823A-619BF8F2D123}">
      <dsp:nvSpPr>
        <dsp:cNvPr id="0" name=""/>
        <dsp:cNvSpPr/>
      </dsp:nvSpPr>
      <dsp:spPr>
        <a:xfrm>
          <a:off x="6428208" y="1192140"/>
          <a:ext cx="3888834" cy="1702623"/>
        </a:xfrm>
        <a:prstGeom prst="chevron">
          <a:avLst/>
        </a:prstGeom>
        <a:solidFill>
          <a:srgbClr val="6EAE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R="0" lvl="0" algn="ctr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bg-BG" sz="1500" b="0" i="1" kern="1200" smtClean="0">
              <a:solidFill>
                <a:srgbClr val="7E0060"/>
              </a:solidFill>
            </a:rPr>
            <a:t>ВРЪЧВАНЕ </a:t>
          </a:r>
        </a:p>
        <a:p>
          <a:pPr marR="0" lvl="0" algn="ctr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endParaRPr lang="bg-BG" sz="1500" b="1" i="1" kern="1200" smtClean="0">
            <a:solidFill>
              <a:srgbClr val="7E0060"/>
            </a:solidFill>
          </a:endParaRPr>
        </a:p>
        <a:p>
          <a:pPr marR="0" lvl="0" algn="ctr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bg-BG" sz="1500" b="1" i="1" kern="1200" smtClean="0">
              <a:solidFill>
                <a:srgbClr val="7E0060"/>
              </a:solidFill>
            </a:rPr>
            <a:t>на 22 ноември</a:t>
          </a:r>
          <a:endParaRPr lang="bg-BG" sz="1500" kern="1200" dirty="0">
            <a:solidFill>
              <a:srgbClr val="7E0060"/>
            </a:solidFill>
          </a:endParaRPr>
        </a:p>
      </dsp:txBody>
      <dsp:txXfrm>
        <a:off x="7279520" y="1192140"/>
        <a:ext cx="2186211" cy="1702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778B1FD-425A-4C45-BD03-3A9CC98BB4E0}" type="datetimeFigureOut">
              <a:rPr lang="bg-BG"/>
              <a:pPr>
                <a:defRPr/>
              </a:pPr>
              <a:t>27.6.2018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9584093-0025-4C31-AEEE-3BF77C6A2B3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55129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ен слайд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4022725"/>
            <a:ext cx="63912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980000" y="396000"/>
            <a:ext cx="10212000" cy="377825"/>
          </a:xfrm>
          <a:prstGeom prst="rect">
            <a:avLst/>
          </a:prstGeom>
          <a:solidFill>
            <a:srgbClr val="7A0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370638"/>
            <a:ext cx="9917113" cy="3460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3000">
                <a:srgbClr val="7A005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1930" y="2067200"/>
            <a:ext cx="9198320" cy="1324800"/>
          </a:xfrm>
        </p:spPr>
        <p:txBody>
          <a:bodyPr/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4800" b="1"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altLang="en-US" dirty="0" smtClean="0"/>
              <a:t>Въведете заглавие на презентацията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A7E9D5-EB29-4BA1-9211-313307DFE9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A70C070-F159-4AC9-853C-A085328B4930}" type="datetimeFigureOut">
              <a:rPr lang="en-US" smtClean="0"/>
              <a:pPr>
                <a:defRPr/>
              </a:pPr>
              <a:t>6/27/2018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000" y="0"/>
            <a:ext cx="1188000" cy="1916129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02730" y="3448038"/>
            <a:ext cx="9206742" cy="1109662"/>
          </a:xfrm>
        </p:spPr>
        <p:txBody>
          <a:bodyPr/>
          <a:lstStyle>
            <a:lvl1pPr marL="0" indent="0" algn="ctr"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dirty="0" smtClean="0"/>
              <a:t>Въведете подзаглавие на презентацията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7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и,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757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 dirty="0" smtClean="0"/>
              <a:t>Първо ниво текст, колона едно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757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 dirty="0" smtClean="0"/>
              <a:t>Първо ниво текст, колона две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88000"/>
            <a:ext cx="10515600" cy="1325563"/>
          </a:xfrm>
          <a:noFill/>
        </p:spPr>
        <p:txBody>
          <a:bodyPr/>
          <a:lstStyle>
            <a:lvl1pPr>
              <a:defRPr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 smtClean="0"/>
              <a:t>Въведете заглавие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6022"/>
            <a:ext cx="27432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6/27/2018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6022"/>
            <a:ext cx="41148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6022"/>
            <a:ext cx="1360503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600" y="5583600"/>
            <a:ext cx="1864714" cy="1080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175883"/>
            <a:ext cx="9971103" cy="252000"/>
          </a:xfrm>
          <a:prstGeom prst="rect">
            <a:avLst/>
          </a:prstGeom>
          <a:solidFill>
            <a:srgbClr val="7A0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175883"/>
            <a:ext cx="635932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72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и, вариант 3">
    <p:bg>
      <p:bgPr>
        <a:solidFill>
          <a:srgbClr val="7A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757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bg-BG" dirty="0" smtClean="0"/>
              <a:t>Първо ниво текст, колона едно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757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bg-BG" dirty="0" smtClean="0"/>
              <a:t>Първо ниво текст, колона две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88000"/>
            <a:ext cx="10515600" cy="1325563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 smtClean="0"/>
              <a:t>Въведете заглавие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602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6/27/2018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602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6022"/>
            <a:ext cx="13605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506" y="5583600"/>
            <a:ext cx="1830901" cy="10800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6175883"/>
            <a:ext cx="9971103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239396" y="6150690"/>
            <a:ext cx="67317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b="1" i="0" kern="1200" dirty="0" smtClean="0">
                <a:solidFill>
                  <a:srgbClr val="7A005E"/>
                </a:solidFill>
                <a:effectLst/>
                <a:latin typeface="SP Trajan2ML" panose="02000505070000020004" pitchFamily="50" charset="0"/>
                <a:ea typeface="+mn-ea"/>
                <a:cs typeface="+mn-cs"/>
              </a:rPr>
              <a:t>СОФИЙСКИ УНИВЕРСИТЕТ </a:t>
            </a:r>
            <a:r>
              <a:rPr lang="en-US" sz="1500" b="1" i="0" kern="1200" dirty="0" smtClean="0">
                <a:solidFill>
                  <a:srgbClr val="7A005E"/>
                </a:solidFill>
                <a:effectLst/>
                <a:latin typeface="SP Trajan2ML" panose="02000505070000020004" pitchFamily="50" charset="0"/>
                <a:ea typeface="+mn-ea"/>
                <a:cs typeface="+mn-cs"/>
              </a:rPr>
              <a:t>“</a:t>
            </a:r>
            <a:r>
              <a:rPr lang="ru-RU" sz="1500" b="1" i="0" kern="1200" dirty="0" smtClean="0">
                <a:solidFill>
                  <a:srgbClr val="7A005E"/>
                </a:solidFill>
                <a:effectLst/>
                <a:latin typeface="SP Trajan2ML" panose="02000505070000020004" pitchFamily="50" charset="0"/>
                <a:ea typeface="+mn-ea"/>
                <a:cs typeface="+mn-cs"/>
              </a:rPr>
              <a:t>С</a:t>
            </a:r>
            <a:r>
              <a:rPr lang="bg-BG" sz="1500" b="1" i="0" kern="1200" dirty="0" smtClean="0">
                <a:solidFill>
                  <a:srgbClr val="7A005E"/>
                </a:solidFill>
                <a:effectLst/>
                <a:latin typeface="SP Trajan2ML" panose="02000505070000020004" pitchFamily="50" charset="0"/>
                <a:ea typeface="+mn-ea"/>
                <a:cs typeface="+mn-cs"/>
              </a:rPr>
              <a:t>в</a:t>
            </a:r>
            <a:r>
              <a:rPr lang="ru-RU" sz="1500" b="1" i="0" kern="1200" dirty="0" smtClean="0">
                <a:solidFill>
                  <a:srgbClr val="7A005E"/>
                </a:solidFill>
                <a:effectLst/>
                <a:latin typeface="SP Trajan2ML" panose="02000505070000020004" pitchFamily="50" charset="0"/>
                <a:ea typeface="+mn-ea"/>
                <a:cs typeface="+mn-cs"/>
              </a:rPr>
              <a:t>. КЛИМЕНТ ОХРИДСКИ</a:t>
            </a:r>
            <a:r>
              <a:rPr lang="en-US" sz="1500" b="1" i="0" kern="1200" dirty="0" smtClean="0">
                <a:solidFill>
                  <a:srgbClr val="7A005E"/>
                </a:solidFill>
                <a:effectLst/>
                <a:latin typeface="SP Trajan2ML" panose="02000505070000020004" pitchFamily="50" charset="0"/>
                <a:ea typeface="+mn-ea"/>
                <a:cs typeface="+mn-cs"/>
              </a:rPr>
              <a:t>”</a:t>
            </a:r>
            <a:endParaRPr lang="en-US" sz="1500" dirty="0">
              <a:solidFill>
                <a:srgbClr val="7A005E"/>
              </a:solidFill>
              <a:latin typeface="SP Trajan2ML" panose="0200050507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623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2064190"/>
            <a:ext cx="5157787" cy="5975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dirty="0" smtClean="0"/>
              <a:t>Подзаглавие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679826"/>
            <a:ext cx="5157787" cy="3509837"/>
          </a:xfrm>
        </p:spPr>
        <p:txBody>
          <a:bodyPr/>
          <a:lstStyle/>
          <a:p>
            <a:pPr lvl="0"/>
            <a:r>
              <a:rPr lang="bg-BG" dirty="0" smtClean="0"/>
              <a:t>Първо ниво текст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64190"/>
            <a:ext cx="5183188" cy="6156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dirty="0" smtClean="0"/>
              <a:t>Подзаглавие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679826"/>
            <a:ext cx="5183188" cy="3509837"/>
          </a:xfrm>
        </p:spPr>
        <p:txBody>
          <a:bodyPr/>
          <a:lstStyle/>
          <a:p>
            <a:pPr lvl="0"/>
            <a:r>
              <a:rPr lang="bg-BG" dirty="0" smtClean="0"/>
              <a:t>Първо ниво текст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8371317-6240-4826-B33E-FC206F64A259}" type="datetimeFigureOut">
              <a:rPr lang="en-US" smtClean="0"/>
              <a:pPr>
                <a:defRPr/>
              </a:pPr>
              <a:t>6/27/2018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2CEC902-E1F8-4C04-921F-24D31A9D67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800000" y="288000"/>
            <a:ext cx="9865423" cy="1325563"/>
          </a:xfrm>
          <a:noFill/>
        </p:spPr>
        <p:txBody>
          <a:bodyPr/>
          <a:lstStyle>
            <a:lvl1pPr>
              <a:defRPr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 smtClean="0"/>
              <a:t>Въведете заглавие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0"/>
            <a:ext cx="1116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92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,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dirty="0" smtClean="0"/>
              <a:t>Подзаглавие 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19860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 dirty="0" smtClean="0"/>
              <a:t>Първо ниво текст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dirty="0" smtClean="0"/>
              <a:t>Подзаглавие 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19860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bg-BG" dirty="0" smtClean="0"/>
              <a:t>Първо ниво текст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288000"/>
            <a:ext cx="10517188" cy="1325563"/>
          </a:xfrm>
          <a:noFill/>
        </p:spPr>
        <p:txBody>
          <a:bodyPr/>
          <a:lstStyle>
            <a:lvl1pPr>
              <a:defRPr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 smtClean="0"/>
              <a:t>Въведете заглавие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6022"/>
            <a:ext cx="27432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6/27/2018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6022"/>
            <a:ext cx="41148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6022"/>
            <a:ext cx="1360503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600" y="5583600"/>
            <a:ext cx="1864714" cy="1080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6175883"/>
            <a:ext cx="9971103" cy="252000"/>
          </a:xfrm>
          <a:prstGeom prst="rect">
            <a:avLst/>
          </a:prstGeom>
          <a:solidFill>
            <a:srgbClr val="7A0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175883"/>
            <a:ext cx="635932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02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, вариант 3">
    <p:bg>
      <p:bgPr>
        <a:solidFill>
          <a:srgbClr val="7A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135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dirty="0" smtClean="0"/>
              <a:t>Подзаглавие 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437475"/>
            <a:ext cx="5157787" cy="31986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bg-BG" dirty="0" smtClean="0"/>
              <a:t>Първо ниво текст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135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dirty="0" smtClean="0"/>
              <a:t>Подзаглавие 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437475"/>
            <a:ext cx="5183188" cy="319860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bg-BG" dirty="0" smtClean="0"/>
              <a:t>Първо ниво текст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88000"/>
            <a:ext cx="10517188" cy="1325563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 smtClean="0"/>
              <a:t>Въведете заглавие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602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6/27/2018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602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6022"/>
            <a:ext cx="13605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506" y="5583600"/>
            <a:ext cx="1830901" cy="108000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6175883"/>
            <a:ext cx="9971103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239396" y="6150690"/>
            <a:ext cx="67317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b="1" i="0" kern="1200" dirty="0" smtClean="0">
                <a:solidFill>
                  <a:srgbClr val="7A005E"/>
                </a:solidFill>
                <a:effectLst/>
                <a:latin typeface="SP Trajan2ML" panose="02000505070000020004" pitchFamily="50" charset="0"/>
                <a:ea typeface="+mn-ea"/>
                <a:cs typeface="+mn-cs"/>
              </a:rPr>
              <a:t>СОФИЙСКИ УНИВЕРСИТЕТ </a:t>
            </a:r>
            <a:r>
              <a:rPr lang="en-US" sz="1500" b="1" i="0" kern="1200" dirty="0" smtClean="0">
                <a:solidFill>
                  <a:srgbClr val="7A005E"/>
                </a:solidFill>
                <a:effectLst/>
                <a:latin typeface="SP Trajan2ML" panose="02000505070000020004" pitchFamily="50" charset="0"/>
                <a:ea typeface="+mn-ea"/>
                <a:cs typeface="+mn-cs"/>
              </a:rPr>
              <a:t>“</a:t>
            </a:r>
            <a:r>
              <a:rPr lang="ru-RU" sz="1500" b="1" i="0" kern="1200" dirty="0" smtClean="0">
                <a:solidFill>
                  <a:srgbClr val="7A005E"/>
                </a:solidFill>
                <a:effectLst/>
                <a:latin typeface="SP Trajan2ML" panose="02000505070000020004" pitchFamily="50" charset="0"/>
                <a:ea typeface="+mn-ea"/>
                <a:cs typeface="+mn-cs"/>
              </a:rPr>
              <a:t>С</a:t>
            </a:r>
            <a:r>
              <a:rPr lang="bg-BG" sz="1500" b="1" i="0" kern="1200" dirty="0" smtClean="0">
                <a:solidFill>
                  <a:srgbClr val="7A005E"/>
                </a:solidFill>
                <a:effectLst/>
                <a:latin typeface="SP Trajan2ML" panose="02000505070000020004" pitchFamily="50" charset="0"/>
                <a:ea typeface="+mn-ea"/>
                <a:cs typeface="+mn-cs"/>
              </a:rPr>
              <a:t>в</a:t>
            </a:r>
            <a:r>
              <a:rPr lang="ru-RU" sz="1500" b="1" i="0" kern="1200" dirty="0" smtClean="0">
                <a:solidFill>
                  <a:srgbClr val="7A005E"/>
                </a:solidFill>
                <a:effectLst/>
                <a:latin typeface="SP Trajan2ML" panose="02000505070000020004" pitchFamily="50" charset="0"/>
                <a:ea typeface="+mn-ea"/>
                <a:cs typeface="+mn-cs"/>
              </a:rPr>
              <a:t>. КЛИМЕНТ ОХРИДСКИ</a:t>
            </a:r>
            <a:r>
              <a:rPr lang="en-US" sz="1500" b="1" i="0" kern="1200" dirty="0" smtClean="0">
                <a:solidFill>
                  <a:srgbClr val="7A005E"/>
                </a:solidFill>
                <a:effectLst/>
                <a:latin typeface="SP Trajan2ML" panose="02000505070000020004" pitchFamily="50" charset="0"/>
                <a:ea typeface="+mn-ea"/>
                <a:cs typeface="+mn-cs"/>
              </a:rPr>
              <a:t>”</a:t>
            </a:r>
            <a:endParaRPr lang="en-US" sz="1500" dirty="0">
              <a:solidFill>
                <a:srgbClr val="7A005E"/>
              </a:solidFill>
              <a:latin typeface="SP Trajan2ML" panose="0200050507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10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амо заглавие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094CAF8-503C-47FB-86BA-0D1DFFCD6E53}" type="datetimeFigureOut">
              <a:rPr lang="en-US" smtClean="0"/>
              <a:pPr>
                <a:defRPr/>
              </a:pPr>
              <a:t>6/27/2018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2C75319-91FF-41E2-95BE-8339CC46B6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00000" y="288000"/>
            <a:ext cx="9865423" cy="1325563"/>
          </a:xfrm>
          <a:noFill/>
        </p:spPr>
        <p:txBody>
          <a:bodyPr/>
          <a:lstStyle>
            <a:lvl1pPr>
              <a:defRPr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 smtClean="0"/>
              <a:t>Въведете заглавие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0"/>
            <a:ext cx="1116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21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амо заглавие,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88000"/>
            <a:ext cx="10487685" cy="1325563"/>
          </a:xfrm>
          <a:noFill/>
        </p:spPr>
        <p:txBody>
          <a:bodyPr/>
          <a:lstStyle>
            <a:lvl1pPr>
              <a:defRPr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 smtClean="0"/>
              <a:t>Въведете заглавие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6022"/>
            <a:ext cx="27432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6/27/2018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6022"/>
            <a:ext cx="41148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6022"/>
            <a:ext cx="1360503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600" y="5583600"/>
            <a:ext cx="1864714" cy="1080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6175883"/>
            <a:ext cx="9971103" cy="252000"/>
          </a:xfrm>
          <a:prstGeom prst="rect">
            <a:avLst/>
          </a:prstGeom>
          <a:solidFill>
            <a:srgbClr val="7A0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175883"/>
            <a:ext cx="635932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01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амо заглавие, вариант 3">
    <p:bg>
      <p:bgPr>
        <a:solidFill>
          <a:srgbClr val="7A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88000"/>
            <a:ext cx="10487685" cy="1325563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 smtClean="0"/>
              <a:t>Въведете заглавие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602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6/27/2018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602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6022"/>
            <a:ext cx="13605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506" y="5583600"/>
            <a:ext cx="1830901" cy="1080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6175883"/>
            <a:ext cx="9971103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239396" y="6150690"/>
            <a:ext cx="67317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b="1" i="0" kern="1200" dirty="0" smtClean="0">
                <a:solidFill>
                  <a:srgbClr val="7A005E"/>
                </a:solidFill>
                <a:effectLst/>
                <a:latin typeface="SP Trajan2ML" panose="02000505070000020004" pitchFamily="50" charset="0"/>
                <a:ea typeface="+mn-ea"/>
                <a:cs typeface="+mn-cs"/>
              </a:rPr>
              <a:t>СОФИЙСКИ УНИВЕРСИТЕТ </a:t>
            </a:r>
            <a:r>
              <a:rPr lang="en-US" sz="1500" b="1" i="0" kern="1200" dirty="0" smtClean="0">
                <a:solidFill>
                  <a:srgbClr val="7A005E"/>
                </a:solidFill>
                <a:effectLst/>
                <a:latin typeface="SP Trajan2ML" panose="02000505070000020004" pitchFamily="50" charset="0"/>
                <a:ea typeface="+mn-ea"/>
                <a:cs typeface="+mn-cs"/>
              </a:rPr>
              <a:t>“</a:t>
            </a:r>
            <a:r>
              <a:rPr lang="ru-RU" sz="1500" b="1" i="0" kern="1200" dirty="0" smtClean="0">
                <a:solidFill>
                  <a:srgbClr val="7A005E"/>
                </a:solidFill>
                <a:effectLst/>
                <a:latin typeface="SP Trajan2ML" panose="02000505070000020004" pitchFamily="50" charset="0"/>
                <a:ea typeface="+mn-ea"/>
                <a:cs typeface="+mn-cs"/>
              </a:rPr>
              <a:t>С</a:t>
            </a:r>
            <a:r>
              <a:rPr lang="bg-BG" sz="1500" b="1" i="0" kern="1200" dirty="0" smtClean="0">
                <a:solidFill>
                  <a:srgbClr val="7A005E"/>
                </a:solidFill>
                <a:effectLst/>
                <a:latin typeface="SP Trajan2ML" panose="02000505070000020004" pitchFamily="50" charset="0"/>
                <a:ea typeface="+mn-ea"/>
                <a:cs typeface="+mn-cs"/>
              </a:rPr>
              <a:t>в</a:t>
            </a:r>
            <a:r>
              <a:rPr lang="ru-RU" sz="1500" b="1" i="0" kern="1200" dirty="0" smtClean="0">
                <a:solidFill>
                  <a:srgbClr val="7A005E"/>
                </a:solidFill>
                <a:effectLst/>
                <a:latin typeface="SP Trajan2ML" panose="02000505070000020004" pitchFamily="50" charset="0"/>
                <a:ea typeface="+mn-ea"/>
                <a:cs typeface="+mn-cs"/>
              </a:rPr>
              <a:t>. КЛИМЕНТ ОХРИДСКИ</a:t>
            </a:r>
            <a:r>
              <a:rPr lang="en-US" sz="1500" b="1" i="0" kern="1200" dirty="0" smtClean="0">
                <a:solidFill>
                  <a:srgbClr val="7A005E"/>
                </a:solidFill>
                <a:effectLst/>
                <a:latin typeface="SP Trajan2ML" panose="02000505070000020004" pitchFamily="50" charset="0"/>
                <a:ea typeface="+mn-ea"/>
                <a:cs typeface="+mn-cs"/>
              </a:rPr>
              <a:t>”</a:t>
            </a:r>
            <a:endParaRPr lang="en-US" sz="1500" dirty="0">
              <a:solidFill>
                <a:srgbClr val="7A005E"/>
              </a:solidFill>
              <a:latin typeface="SP Trajan2ML" panose="0200050507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507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и заглавен надпис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dirty="0" smtClean="0"/>
              <a:t>Въведете заглавие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457200"/>
            <a:ext cx="6172200" cy="512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dirty="0" smtClean="0"/>
              <a:t>Първо ниво текст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dirty="0" smtClean="0"/>
              <a:t>Въведете текст</a:t>
            </a:r>
            <a:endParaRPr lang="en-US" dirty="0" smtClean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6022"/>
            <a:ext cx="27432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6/27/2018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6022"/>
            <a:ext cx="41148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6022"/>
            <a:ext cx="1360503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600" y="5583600"/>
            <a:ext cx="1864714" cy="1080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6175883"/>
            <a:ext cx="9971103" cy="252000"/>
          </a:xfrm>
          <a:prstGeom prst="rect">
            <a:avLst/>
          </a:prstGeom>
          <a:solidFill>
            <a:srgbClr val="7A0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175883"/>
            <a:ext cx="635932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31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и заглавен надпис, вариант 2">
    <p:bg>
      <p:bgPr>
        <a:solidFill>
          <a:srgbClr val="7A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bg-BG" dirty="0" smtClean="0"/>
              <a:t>Въведете заглавие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457200"/>
            <a:ext cx="6172200" cy="51264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dirty="0" smtClean="0"/>
              <a:t>Първо ниво текст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dirty="0" smtClean="0"/>
              <a:t>Въведете текст</a:t>
            </a:r>
            <a:endParaRPr lang="en-US" dirty="0" smtClean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602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6/27/2018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602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6022"/>
            <a:ext cx="13605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506" y="5583600"/>
            <a:ext cx="1830901" cy="1080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6175883"/>
            <a:ext cx="9971103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239396" y="6150690"/>
            <a:ext cx="67317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b="1" i="0" kern="1200" dirty="0" smtClean="0">
                <a:solidFill>
                  <a:srgbClr val="7A005E"/>
                </a:solidFill>
                <a:effectLst/>
                <a:latin typeface="SP Trajan2ML" panose="02000505070000020004" pitchFamily="50" charset="0"/>
                <a:ea typeface="+mn-ea"/>
                <a:cs typeface="+mn-cs"/>
              </a:rPr>
              <a:t>СОФИЙСКИ УНИВЕРСИТЕТ </a:t>
            </a:r>
            <a:r>
              <a:rPr lang="en-US" sz="1500" b="1" i="0" kern="1200" dirty="0" smtClean="0">
                <a:solidFill>
                  <a:srgbClr val="7A005E"/>
                </a:solidFill>
                <a:effectLst/>
                <a:latin typeface="SP Trajan2ML" panose="02000505070000020004" pitchFamily="50" charset="0"/>
                <a:ea typeface="+mn-ea"/>
                <a:cs typeface="+mn-cs"/>
              </a:rPr>
              <a:t>“</a:t>
            </a:r>
            <a:r>
              <a:rPr lang="ru-RU" sz="1500" b="1" i="0" kern="1200" dirty="0" smtClean="0">
                <a:solidFill>
                  <a:srgbClr val="7A005E"/>
                </a:solidFill>
                <a:effectLst/>
                <a:latin typeface="SP Trajan2ML" panose="02000505070000020004" pitchFamily="50" charset="0"/>
                <a:ea typeface="+mn-ea"/>
                <a:cs typeface="+mn-cs"/>
              </a:rPr>
              <a:t>С</a:t>
            </a:r>
            <a:r>
              <a:rPr lang="bg-BG" sz="1500" b="1" i="0" kern="1200" dirty="0" smtClean="0">
                <a:solidFill>
                  <a:srgbClr val="7A005E"/>
                </a:solidFill>
                <a:effectLst/>
                <a:latin typeface="SP Trajan2ML" panose="02000505070000020004" pitchFamily="50" charset="0"/>
                <a:ea typeface="+mn-ea"/>
                <a:cs typeface="+mn-cs"/>
              </a:rPr>
              <a:t>в</a:t>
            </a:r>
            <a:r>
              <a:rPr lang="ru-RU" sz="1500" b="1" i="0" kern="1200" dirty="0" smtClean="0">
                <a:solidFill>
                  <a:srgbClr val="7A005E"/>
                </a:solidFill>
                <a:effectLst/>
                <a:latin typeface="SP Trajan2ML" panose="02000505070000020004" pitchFamily="50" charset="0"/>
                <a:ea typeface="+mn-ea"/>
                <a:cs typeface="+mn-cs"/>
              </a:rPr>
              <a:t>. КЛИМЕНТ ОХРИДСКИ</a:t>
            </a:r>
            <a:r>
              <a:rPr lang="en-US" sz="1500" b="1" i="0" kern="1200" dirty="0" smtClean="0">
                <a:solidFill>
                  <a:srgbClr val="7A005E"/>
                </a:solidFill>
                <a:effectLst/>
                <a:latin typeface="SP Trajan2ML" panose="02000505070000020004" pitchFamily="50" charset="0"/>
                <a:ea typeface="+mn-ea"/>
                <a:cs typeface="+mn-cs"/>
              </a:rPr>
              <a:t>”</a:t>
            </a:r>
            <a:endParaRPr lang="en-US" sz="1500" dirty="0">
              <a:solidFill>
                <a:srgbClr val="7A005E"/>
              </a:solidFill>
              <a:latin typeface="SP Trajan2ML" panose="0200050507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69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,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980001" y="396000"/>
            <a:ext cx="10212000" cy="377825"/>
          </a:xfrm>
          <a:prstGeom prst="rect">
            <a:avLst/>
          </a:prstGeom>
          <a:solidFill>
            <a:srgbClr val="7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67664" y="2068038"/>
            <a:ext cx="9106373" cy="1701800"/>
          </a:xfrm>
        </p:spPr>
        <p:txBody>
          <a:bodyPr/>
          <a:lstStyle>
            <a:lvl1pPr algn="ctr">
              <a:defRPr sz="4800" b="1"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 smtClean="0"/>
              <a:t>Въведете заглавие на презентацията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67664" y="3861913"/>
            <a:ext cx="9105578" cy="1109662"/>
          </a:xfrm>
        </p:spPr>
        <p:txBody>
          <a:bodyPr/>
          <a:lstStyle>
            <a:lvl1pPr marL="0" indent="0" algn="ctr"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dirty="0" smtClean="0"/>
              <a:t>Въведете подзаглавие на презентацията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EC241BC1-5301-4EEE-8B05-8D7F51090A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2A40B2D-FD06-4F0F-924C-D3ADBDBAB051}" type="datetimeFigureOut">
              <a:rPr lang="en-US" smtClean="0"/>
              <a:pPr>
                <a:defRPr/>
              </a:pPr>
              <a:t>6/27/2018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000" y="0"/>
            <a:ext cx="1188000" cy="191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0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dirty="0" smtClean="0"/>
              <a:t>Въведете заглавие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 dirty="0" smtClean="0"/>
              <a:t>Първо ниво текст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B7CAB73-F53A-45C4-8CBB-336032A861D6}" type="datetimeFigureOut">
              <a:rPr lang="en-US" smtClean="0"/>
              <a:pPr>
                <a:defRPr/>
              </a:pPr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45C7B92-A2BF-472D-9B9A-592914C494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59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ен слйа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bg-BG" dirty="0" smtClean="0"/>
              <a:t>Въведете заглавие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 dirty="0" smtClean="0"/>
              <a:t>Първо ниво текст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F3A7360-110C-4BF0-886E-AC180DCFE887}" type="datetimeFigureOut">
              <a:rPr lang="en-US" smtClean="0"/>
              <a:pPr>
                <a:defRPr/>
              </a:pPr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CC68C64-99B7-4BAF-B12F-2CB823013D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4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ен слайд, вариан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502875" y="2073988"/>
            <a:ext cx="9165125" cy="1701800"/>
          </a:xfrm>
        </p:spPr>
        <p:txBody>
          <a:bodyPr/>
          <a:lstStyle>
            <a:lvl1pPr algn="ctr">
              <a:defRPr sz="4800" b="1"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 smtClean="0"/>
              <a:t>Въведете заглавие на презентацията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02875" y="3867863"/>
            <a:ext cx="9165125" cy="1109662"/>
          </a:xfrm>
        </p:spPr>
        <p:txBody>
          <a:bodyPr/>
          <a:lstStyle>
            <a:lvl1pPr marL="0" indent="0" algn="ctr"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dirty="0" smtClean="0"/>
              <a:t>Въведете подзаглавие на презентацията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036627" y="1343474"/>
            <a:ext cx="5153025" cy="37830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bg-BG" dirty="0" smtClean="0"/>
              <a:t>Въведи факултет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7096990-C7C4-4A58-ADF0-508A4600D8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0348EC0-553A-4415-91F3-2829AECF395B}" type="datetimeFigureOut">
              <a:rPr lang="en-US" smtClean="0"/>
              <a:pPr>
                <a:defRPr/>
              </a:pPr>
              <a:t>6/27/2018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0" y="468000"/>
            <a:ext cx="1864714" cy="1080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475448" y="1071495"/>
            <a:ext cx="9716552" cy="252000"/>
          </a:xfrm>
          <a:prstGeom prst="rect">
            <a:avLst/>
          </a:prstGeom>
          <a:solidFill>
            <a:srgbClr val="7A0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914" y="1072800"/>
            <a:ext cx="635932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5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ен слайд, вариант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78663"/>
            <a:ext cx="9144000" cy="1701800"/>
          </a:xfrm>
        </p:spPr>
        <p:txBody>
          <a:bodyPr/>
          <a:lstStyle>
            <a:lvl1pPr algn="ctr">
              <a:defRPr sz="4800" b="1"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 smtClean="0"/>
              <a:t>Въведете заглавие на презентацията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172538"/>
            <a:ext cx="9144000" cy="1109662"/>
          </a:xfrm>
        </p:spPr>
        <p:txBody>
          <a:bodyPr/>
          <a:lstStyle>
            <a:lvl1pPr marL="0" indent="0" algn="ctr"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dirty="0" smtClean="0"/>
              <a:t>Въведете подзаглавие на презентацията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6022"/>
            <a:ext cx="27432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6/27/2018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6022"/>
            <a:ext cx="41148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6022"/>
            <a:ext cx="1360503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600" y="5583600"/>
            <a:ext cx="1864714" cy="1080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175883"/>
            <a:ext cx="9971103" cy="252000"/>
          </a:xfrm>
          <a:prstGeom prst="rect">
            <a:avLst/>
          </a:prstGeom>
          <a:solidFill>
            <a:srgbClr val="7A0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175883"/>
            <a:ext cx="635932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8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ен слайд, вариант 5">
    <p:bg>
      <p:bgPr>
        <a:solidFill>
          <a:srgbClr val="7A00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306096" y="2486383"/>
            <a:ext cx="9603330" cy="1701800"/>
          </a:xfrm>
        </p:spPr>
        <p:txBody>
          <a:bodyPr/>
          <a:lstStyle>
            <a:lvl1pPr algn="ctr">
              <a:defRPr sz="4800" b="1" cap="all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 smtClean="0"/>
              <a:t>Въведете заглавие на презентацията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6096" y="4214324"/>
            <a:ext cx="9603330" cy="1109662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dirty="0" smtClean="0"/>
              <a:t>Въведете подзаглавие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EB5D6F64-6575-4CC4-85BB-6F9C36DA36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397C399-7257-482B-B2AA-D505EAB30C0E}" type="datetimeFigureOut">
              <a:rPr lang="en-US" smtClean="0"/>
              <a:pPr>
                <a:defRPr/>
              </a:pPr>
              <a:t>6/27/2018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000" y="468001"/>
            <a:ext cx="1188000" cy="191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3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ие и съдържание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0000" y="288000"/>
            <a:ext cx="9865423" cy="1325563"/>
          </a:xfrm>
          <a:noFill/>
        </p:spPr>
        <p:txBody>
          <a:bodyPr/>
          <a:lstStyle>
            <a:lvl1pPr>
              <a:defRPr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 smtClean="0"/>
              <a:t>Въведете заглавие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6/27/2018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0"/>
            <a:ext cx="1116000" cy="180000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55137"/>
            <a:ext cx="10515600" cy="41218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 dirty="0" smtClean="0"/>
              <a:t>Първо ниво текст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8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,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288000"/>
            <a:ext cx="10515600" cy="1325563"/>
          </a:xfrm>
          <a:noFill/>
        </p:spPr>
        <p:txBody>
          <a:bodyPr/>
          <a:lstStyle>
            <a:lvl1pPr>
              <a:defRPr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 smtClean="0"/>
              <a:t>Въведете заглавие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57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 dirty="0" smtClean="0"/>
              <a:t>Първо ниво текст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6022"/>
            <a:ext cx="27432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6/27/2018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6022"/>
            <a:ext cx="41148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6022"/>
            <a:ext cx="1360503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600" y="5583600"/>
            <a:ext cx="1864714" cy="1080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6175883"/>
            <a:ext cx="9971103" cy="252000"/>
          </a:xfrm>
          <a:prstGeom prst="rect">
            <a:avLst/>
          </a:prstGeom>
          <a:solidFill>
            <a:srgbClr val="7A0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175883"/>
            <a:ext cx="635932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9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, вариант 3">
    <p:bg>
      <p:bgPr>
        <a:solidFill>
          <a:srgbClr val="7A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288000"/>
            <a:ext cx="10515600" cy="1325563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 smtClean="0"/>
              <a:t>Въведете заглавие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57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bg-BG" dirty="0" smtClean="0"/>
              <a:t>Първо ниво текст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602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6/27/2018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602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6022"/>
            <a:ext cx="13605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506" y="5583600"/>
            <a:ext cx="1830901" cy="1080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6175883"/>
            <a:ext cx="9971103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TextBox 3"/>
          <p:cNvSpPr txBox="1"/>
          <p:nvPr userDrawn="1"/>
        </p:nvSpPr>
        <p:spPr>
          <a:xfrm>
            <a:off x="3239396" y="6150690"/>
            <a:ext cx="67317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b="1" i="0" kern="1200" dirty="0" smtClean="0">
                <a:solidFill>
                  <a:srgbClr val="7A005E"/>
                </a:solidFill>
                <a:effectLst/>
                <a:latin typeface="SP Trajan2ML" panose="02000505070000020004" pitchFamily="50" charset="0"/>
                <a:ea typeface="+mn-ea"/>
                <a:cs typeface="+mn-cs"/>
              </a:rPr>
              <a:t>СОФИЙСКИ УНИВЕРСИТЕТ </a:t>
            </a:r>
            <a:r>
              <a:rPr lang="en-US" sz="1500" b="1" i="0" kern="1200" dirty="0" smtClean="0">
                <a:solidFill>
                  <a:srgbClr val="7A005E"/>
                </a:solidFill>
                <a:effectLst/>
                <a:latin typeface="SP Trajan2ML" panose="02000505070000020004" pitchFamily="50" charset="0"/>
                <a:ea typeface="+mn-ea"/>
                <a:cs typeface="+mn-cs"/>
              </a:rPr>
              <a:t>“</a:t>
            </a:r>
            <a:r>
              <a:rPr lang="ru-RU" sz="1500" b="1" i="0" kern="1200" dirty="0" smtClean="0">
                <a:solidFill>
                  <a:srgbClr val="7A005E"/>
                </a:solidFill>
                <a:effectLst/>
                <a:latin typeface="SP Trajan2ML" panose="02000505070000020004" pitchFamily="50" charset="0"/>
                <a:ea typeface="+mn-ea"/>
                <a:cs typeface="+mn-cs"/>
              </a:rPr>
              <a:t>С</a:t>
            </a:r>
            <a:r>
              <a:rPr lang="bg-BG" sz="1500" b="1" i="0" kern="1200" dirty="0" smtClean="0">
                <a:solidFill>
                  <a:srgbClr val="7A005E"/>
                </a:solidFill>
                <a:effectLst/>
                <a:latin typeface="SP Trajan2ML" panose="02000505070000020004" pitchFamily="50" charset="0"/>
                <a:ea typeface="+mn-ea"/>
                <a:cs typeface="+mn-cs"/>
              </a:rPr>
              <a:t>в</a:t>
            </a:r>
            <a:r>
              <a:rPr lang="ru-RU" sz="1500" b="1" i="0" kern="1200" dirty="0" smtClean="0">
                <a:solidFill>
                  <a:srgbClr val="7A005E"/>
                </a:solidFill>
                <a:effectLst/>
                <a:latin typeface="SP Trajan2ML" panose="02000505070000020004" pitchFamily="50" charset="0"/>
                <a:ea typeface="+mn-ea"/>
                <a:cs typeface="+mn-cs"/>
              </a:rPr>
              <a:t>. КЛИМЕНТ ОХРИДСКИ</a:t>
            </a:r>
            <a:r>
              <a:rPr lang="en-US" sz="1500" b="1" i="0" kern="1200" dirty="0" smtClean="0">
                <a:solidFill>
                  <a:srgbClr val="7A005E"/>
                </a:solidFill>
                <a:effectLst/>
                <a:latin typeface="SP Trajan2ML" panose="02000505070000020004" pitchFamily="50" charset="0"/>
                <a:ea typeface="+mn-ea"/>
                <a:cs typeface="+mn-cs"/>
              </a:rPr>
              <a:t>”</a:t>
            </a:r>
            <a:endParaRPr lang="en-US" sz="1500" dirty="0">
              <a:solidFill>
                <a:srgbClr val="7A005E"/>
              </a:solidFill>
              <a:latin typeface="SP Trajan2ML" panose="0200050507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365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и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2055137"/>
            <a:ext cx="5181600" cy="41218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 dirty="0" smtClean="0"/>
              <a:t>Първо ниво текст, колона едно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055137"/>
            <a:ext cx="5181600" cy="41218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 dirty="0" smtClean="0"/>
              <a:t>Първо ниво текст, колона две</a:t>
            </a:r>
            <a:endParaRPr lang="en-US" dirty="0" smtClean="0"/>
          </a:p>
          <a:p>
            <a:pPr lvl="1"/>
            <a:r>
              <a:rPr lang="bg-BG" dirty="0" smtClean="0"/>
              <a:t>Второ ниво текст</a:t>
            </a:r>
            <a:endParaRPr lang="en-US" dirty="0" smtClean="0"/>
          </a:p>
          <a:p>
            <a:pPr lvl="2"/>
            <a:r>
              <a:rPr lang="bg-BG" dirty="0" smtClean="0"/>
              <a:t>Трето ниво текст</a:t>
            </a:r>
            <a:endParaRPr lang="en-US" dirty="0" smtClean="0"/>
          </a:p>
          <a:p>
            <a:pPr lvl="3"/>
            <a:r>
              <a:rPr lang="bg-BG" dirty="0" smtClean="0"/>
              <a:t>Четвърто ниво текст</a:t>
            </a:r>
            <a:endParaRPr lang="en-US" dirty="0" smtClean="0"/>
          </a:p>
          <a:p>
            <a:pPr lvl="4"/>
            <a:r>
              <a:rPr lang="bg-BG" dirty="0" smtClean="0"/>
              <a:t>Пето ниво текст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3200459-167C-4BD5-AF64-74955F0CFBA4}" type="datetimeFigureOut">
              <a:rPr lang="en-US" smtClean="0"/>
              <a:pPr>
                <a:defRPr/>
              </a:pPr>
              <a:t>6/27/2018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66E6706-76CD-4A18-A8A8-F61AA88AE4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800000" y="288000"/>
            <a:ext cx="9865423" cy="1325563"/>
          </a:xfrm>
          <a:noFill/>
        </p:spPr>
        <p:txBody>
          <a:bodyPr/>
          <a:lstStyle>
            <a:lvl1pPr>
              <a:defRPr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 smtClean="0"/>
              <a:t>Въведете заглавие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0"/>
            <a:ext cx="1116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8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38BD84-4C72-4D2D-8A48-54094362EAC5}" type="datetimeFigureOut">
              <a:rPr lang="en-US"/>
              <a:pPr>
                <a:defRPr/>
              </a:pPr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67ACBD-C771-4EA3-9D4D-0DECC3F3A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6" r:id="rId2"/>
    <p:sldLayoutId id="2147483727" r:id="rId3"/>
    <p:sldLayoutId id="2147483739" r:id="rId4"/>
    <p:sldLayoutId id="2147483728" r:id="rId5"/>
    <p:sldLayoutId id="2147483743" r:id="rId6"/>
    <p:sldLayoutId id="2147483729" r:id="rId7"/>
    <p:sldLayoutId id="2147483757" r:id="rId8"/>
    <p:sldLayoutId id="2147483746" r:id="rId9"/>
    <p:sldLayoutId id="2147483756" r:id="rId10"/>
    <p:sldLayoutId id="2147483758" r:id="rId11"/>
    <p:sldLayoutId id="2147483749" r:id="rId12"/>
    <p:sldLayoutId id="2147483759" r:id="rId13"/>
    <p:sldLayoutId id="2147483760" r:id="rId14"/>
    <p:sldLayoutId id="2147483752" r:id="rId15"/>
    <p:sldLayoutId id="2147483755" r:id="rId16"/>
    <p:sldLayoutId id="2147483761" r:id="rId17"/>
    <p:sldLayoutId id="2147483753" r:id="rId18"/>
    <p:sldLayoutId id="2147483762" r:id="rId19"/>
    <p:sldLayoutId id="2147483723" r:id="rId20"/>
    <p:sldLayoutId id="2147483724" r:id="rId2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jpeg"/><Relationship Id="rId5" Type="http://schemas.openxmlformats.org/officeDocument/2006/relationships/hyperlink" Target="http://www.google.bg/url?sa=i&amp;rct=j&amp;q=&amp;esrc=s&amp;source=images&amp;cd=&amp;cad=rja&amp;uact=8&amp;ved=2ahUKEwiFoY7guvPbAhWLZFAKHdWVAB4QjRx6BAgBEAU&amp;url=http%3A%2F%2Fvidinvest.com%2F2017%2F10%2F02%2Fstarira-centralnata-uskuga-na-dg-taxud-za-podavane-na-zaqvlnie-za-mitnicheski-resheniq%2F&amp;psig=AOvVaw02I3gjJCHnElazktPJev1g&amp;ust=1530175669445667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www.google.bg/url?sa=i&amp;rct=j&amp;q=&amp;esrc=s&amp;source=images&amp;cd=&amp;cad=rja&amp;uact=8&amp;ved=2ahUKEwjnpMG0__PbAhVKKVAKHQn9Bx4QjRx6BAgBEAU&amp;url=https%3A%2F%2Fwww.altroconsumo.it%2Fhi-tech%2Fsmartphone&amp;psig=AOvVaw2w0-DPmefcALw_OJuVM99O&amp;ust=153019410323092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png"/><Relationship Id="rId5" Type="http://schemas.openxmlformats.org/officeDocument/2006/relationships/hyperlink" Target="mailto:k_yovcheva@uni-sofia.bg" TargetMode="External"/><Relationship Id="rId4" Type="http://schemas.openxmlformats.org/officeDocument/2006/relationships/hyperlink" Target="mailto:qa-center@uni-sofia.b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png"/><Relationship Id="rId4" Type="http://schemas.openxmlformats.org/officeDocument/2006/relationships/hyperlink" Target="https://www.google.bg/url?sa=i&amp;rct=j&amp;q=&amp;esrc=s&amp;source=images&amp;cd=&amp;cad=rja&amp;uact=8&amp;ved=&amp;url=https%3A%2F%2Fwww.chudesa.net%2F%25D0%25B7%25D0%25BD%25D0%25B0%25D0%25BA-%25D0%25B1%25D1%258A%25D0%25BB%25D0%25B3%25D0%25B0%25D1%2580%25D0%25B8%2F&amp;psig=AOvVaw3pzZuIAdwJStvVdFl63Dnp&amp;ust=1530190964143855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bg/url?sa=i&amp;rct=j&amp;q=&amp;esrc=s&amp;source=images&amp;cd=&amp;ved=2ahUKEwidxqLZ8_PbAhVBb1AKHd3dDSEQjRx6BAgBEAU&amp;url=https%3A%2F%2Fwww.chudesa.net%2F%25D0%25B7%25D0%25BD%25D0%25B0%25D0%25BA-%25D0%25B1%25D1%258A%25D0%25BB%25D0%25B3%25D0%25B0%25D1%2580%25D0%25B8%2F&amp;psig=AOvVaw3pzZuIAdwJStvVdFl63Dnp&amp;ust=1530190964143855" TargetMode="External"/><Relationship Id="rId3" Type="http://schemas.microsoft.com/office/2007/relationships/hdphoto" Target="../media/hdphoto1.wdp"/><Relationship Id="rId7" Type="http://schemas.openxmlformats.org/officeDocument/2006/relationships/hyperlink" Target="https://www.google.bg/url?sa=i&amp;rct=j&amp;q=&amp;esrc=s&amp;source=images&amp;cd=&amp;cad=rja&amp;uact=8&amp;ved=&amp;url=https%3A%2F%2Fwww.chudesa.net%2F%25D0%25B7%25D0%25BD%25D0%25B0%25D0%25BA-%25D0%25B1%25D1%258A%25D0%25BB%25D0%25B3%25D0%25B0%25D1%2580%25D0%25B8%2F&amp;psig=AOvVaw3pzZuIAdwJStvVdFl63Dnp&amp;ust=153019096414385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hyperlink" Target="http://www.google.bg/url?sa=i&amp;rct=j&amp;q=&amp;esrc=s&amp;source=images&amp;cd=&amp;cad=rja&amp;uact=8&amp;ved=2ahUKEwjom-aN_u7bAhUJUlAKHVekAPgQjRx6BAgBEAU&amp;url=http://www.firmeno.net/2014/04/blog-post.html&amp;psig=AOvVaw3IO2HGB1gGEi9J0QjtJEce&amp;ust=1530021763543818" TargetMode="Externa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www.google.bg/url?sa=i&amp;rct=j&amp;q=&amp;esrc=s&amp;source=images&amp;cd=&amp;cad=rja&amp;uact=8&amp;ved=&amp;url=https%3A%2F%2Fwww.chudesa.net%2F%25D0%25B7%25D0%25BD%25D0%25B0%25D0%25BA-%25D0%25B1%25D1%258A%25D0%25BB%25D0%25B3%25D0%25B0%25D1%2580%25D0%25B8%2F&amp;psig=AOvVaw3pzZuIAdwJStvVdFl63Dnp&amp;ust=1530190964143855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4" Type="http://schemas.openxmlformats.org/officeDocument/2006/relationships/hyperlink" Target="mailto:qa_center@uni-sofia.b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www.google.bg/url?sa=i&amp;rct=j&amp;q=&amp;esrc=s&amp;source=images&amp;cd=&amp;cad=rja&amp;uact=8&amp;ved=&amp;url=https%3A%2F%2Fwww.chudesa.net%2F%25D0%25B7%25D0%25BD%25D0%25B0%25D0%25BA-%25D0%25B1%25D1%258A%25D0%25BB%25D0%25B3%25D0%25B0%25D1%2580%25D0%25B8%2F&amp;psig=AOvVaw3pzZuIAdwJStvVdFl63Dnp&amp;ust=1530190964143855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936" y="4178548"/>
            <a:ext cx="2923201" cy="23289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Subtitle 2"/>
          <p:cNvSpPr>
            <a:spLocks noGrp="1"/>
          </p:cNvSpPr>
          <p:nvPr>
            <p:ph type="ctrTitle"/>
          </p:nvPr>
        </p:nvSpPr>
        <p:spPr>
          <a:xfrm>
            <a:off x="1568450" y="2068513"/>
            <a:ext cx="9105900" cy="1701800"/>
          </a:xfrm>
        </p:spPr>
        <p:txBody>
          <a:bodyPr>
            <a:normAutofit/>
          </a:bodyPr>
          <a:lstStyle/>
          <a:p>
            <a:r>
              <a:rPr lang="en-US" altLang="bg-BG" sz="4000" b="1" dirty="0" smtClean="0">
                <a:solidFill>
                  <a:srgbClr val="000066"/>
                </a:solidFill>
              </a:rPr>
              <a:t/>
            </a:r>
            <a:br>
              <a:rPr lang="en-US" altLang="bg-BG" sz="4000" b="1" dirty="0" smtClean="0">
                <a:solidFill>
                  <a:srgbClr val="000066"/>
                </a:solidFill>
              </a:rPr>
            </a:br>
            <a:r>
              <a:rPr lang="bg-BG" altLang="bg-BG" sz="2000" b="1" dirty="0">
                <a:solidFill>
                  <a:srgbClr val="000066"/>
                </a:solidFill>
              </a:rPr>
              <a:t/>
            </a:r>
            <a:br>
              <a:rPr lang="bg-BG" altLang="bg-BG" sz="2000" b="1" dirty="0">
                <a:solidFill>
                  <a:srgbClr val="000066"/>
                </a:solidFill>
              </a:rPr>
            </a:br>
            <a:endParaRPr lang="en-US" altLang="bg-BG" sz="2000" b="1" dirty="0">
              <a:solidFill>
                <a:srgbClr val="00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4114" y="2245179"/>
            <a:ext cx="8866415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800" b="1" dirty="0" smtClean="0">
                <a:solidFill>
                  <a:srgbClr val="7E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ДА КАНДИДАТСТВАМЕ </a:t>
            </a:r>
          </a:p>
          <a:p>
            <a:pPr algn="ctr">
              <a:lnSpc>
                <a:spcPct val="150000"/>
              </a:lnSpc>
            </a:pPr>
            <a:r>
              <a:rPr lang="bg-BG" sz="2800" b="1" dirty="0" smtClean="0">
                <a:solidFill>
                  <a:srgbClr val="7E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ОТЛИЧИЕТО „ЗНАК ЗА КАЧЕСТВО“</a:t>
            </a:r>
          </a:p>
          <a:p>
            <a:pPr algn="ctr">
              <a:lnSpc>
                <a:spcPct val="150000"/>
              </a:lnSpc>
            </a:pPr>
            <a:r>
              <a:rPr lang="bg-BG" sz="2800" b="1" dirty="0" smtClean="0">
                <a:solidFill>
                  <a:srgbClr val="7E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СУ „СВ. КЛИМЕНТ ОХРИДСКИ“</a:t>
            </a:r>
            <a:endParaRPr lang="bg-BG" sz="2800" b="1" dirty="0">
              <a:solidFill>
                <a:srgbClr val="7E0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186" y="356962"/>
            <a:ext cx="10515600" cy="532945"/>
          </a:xfrm>
        </p:spPr>
        <p:txBody>
          <a:bodyPr/>
          <a:lstStyle/>
          <a:p>
            <a:pPr algn="ctr"/>
            <a:r>
              <a:rPr lang="bg-BG" sz="2400" dirty="0" smtClean="0">
                <a:solidFill>
                  <a:srgbClr val="7E0060"/>
                </a:solidFill>
              </a:rPr>
              <a:t>КАНДИДАТСТВАНЕ ОНЛАЙН</a:t>
            </a:r>
            <a:endParaRPr lang="bg-BG" sz="2400" dirty="0">
              <a:solidFill>
                <a:srgbClr val="7E0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99" y="5630198"/>
            <a:ext cx="1541103" cy="12278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75556" y="6414147"/>
            <a:ext cx="9903279" cy="221392"/>
          </a:xfrm>
          <a:prstGeom prst="rect">
            <a:avLst/>
          </a:prstGeom>
          <a:solidFill>
            <a:srgbClr val="92226D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100" dirty="0" smtClean="0">
                <a:solidFill>
                  <a:schemeClr val="bg1"/>
                </a:solidFill>
              </a:rPr>
              <a:t>УНИВЕРСИТЕТСКИ ЦЕНТЪР ПО УПРАВЛЕНИЕ НА КАЧЕСТВОТО</a:t>
            </a:r>
            <a:endParaRPr lang="bg-BG" sz="11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89906" y="1506311"/>
            <a:ext cx="10613573" cy="151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/>
            <a:endParaRPr lang="bg-BG" sz="2800" dirty="0"/>
          </a:p>
          <a:p>
            <a:pPr algn="just"/>
            <a:r>
              <a:rPr lang="bg-BG" sz="2800" dirty="0" smtClean="0"/>
              <a:t>                 </a:t>
            </a:r>
          </a:p>
          <a:p>
            <a:pPr algn="just"/>
            <a:r>
              <a:rPr lang="bg-BG" sz="2800" dirty="0"/>
              <a:t>	</a:t>
            </a:r>
            <a:r>
              <a:rPr lang="bg-BG" sz="2800" dirty="0" smtClean="0"/>
              <a:t>       </a:t>
            </a:r>
            <a:r>
              <a:rPr lang="bg-BG" sz="2800" dirty="0" smtClean="0"/>
              <a:t>Можете </a:t>
            </a:r>
            <a:r>
              <a:rPr lang="bg-BG" sz="2800" dirty="0" smtClean="0"/>
              <a:t>да изпратите само един архивиран </a:t>
            </a:r>
            <a:r>
              <a:rPr lang="bg-BG" sz="2800" dirty="0" smtClean="0"/>
              <a:t>файл с </a:t>
            </a:r>
          </a:p>
          <a:p>
            <a:pPr algn="just"/>
            <a:endParaRPr lang="bg-BG" sz="2800" dirty="0"/>
          </a:p>
          <a:p>
            <a:pPr algn="just"/>
            <a:r>
              <a:rPr lang="bg-BG" sz="2800" dirty="0" smtClean="0"/>
              <a:t>максимален размер от </a:t>
            </a:r>
            <a:r>
              <a:rPr lang="bg-BG" sz="2800" dirty="0" smtClean="0"/>
              <a:t>20 </a:t>
            </a:r>
            <a:r>
              <a:rPr lang="bg-BG" sz="2800" dirty="0" smtClean="0"/>
              <a:t>МВ. </a:t>
            </a:r>
            <a:endParaRPr lang="bg-BG" sz="2800" dirty="0" smtClean="0"/>
          </a:p>
          <a:p>
            <a:pPr algn="ctr"/>
            <a:endParaRPr lang="bg-BG" sz="3200" dirty="0"/>
          </a:p>
          <a:p>
            <a:pPr algn="ctr"/>
            <a:endParaRPr lang="bg-BG" sz="3200" dirty="0"/>
          </a:p>
        </p:txBody>
      </p:sp>
      <p:pic>
        <p:nvPicPr>
          <p:cNvPr id="1026" name="Picture 2" descr="C:\Users\user\Desktop\Cap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51" y="3094265"/>
            <a:ext cx="10069799" cy="26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Резултат с изображение за удивителен знак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131" y="1620610"/>
            <a:ext cx="504952" cy="50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05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93" y="71212"/>
            <a:ext cx="10515600" cy="361495"/>
          </a:xfrm>
        </p:spPr>
        <p:txBody>
          <a:bodyPr/>
          <a:lstStyle/>
          <a:p>
            <a:pPr algn="ctr"/>
            <a:r>
              <a:rPr lang="bg-BG" sz="2000" dirty="0" smtClean="0">
                <a:solidFill>
                  <a:srgbClr val="7E0060"/>
                </a:solidFill>
              </a:rPr>
              <a:t>КАНДИДАТСТВАНЕ ОНЛАЙН</a:t>
            </a:r>
            <a:endParaRPr lang="bg-BG" sz="2000" dirty="0">
              <a:solidFill>
                <a:srgbClr val="7E0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99" y="5630198"/>
            <a:ext cx="1541103" cy="12278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75556" y="6414147"/>
            <a:ext cx="9903279" cy="221392"/>
          </a:xfrm>
          <a:prstGeom prst="rect">
            <a:avLst/>
          </a:prstGeom>
          <a:solidFill>
            <a:srgbClr val="92226D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100" dirty="0" smtClean="0">
                <a:solidFill>
                  <a:schemeClr val="bg1"/>
                </a:solidFill>
              </a:rPr>
              <a:t>УНИВЕРСИТЕТСКИ ЦЕНТЪР ПО УПРАВЛЕНИЕ НА КАЧЕСТВОТО</a:t>
            </a:r>
            <a:endParaRPr lang="bg-BG" sz="11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26620" y="1094014"/>
            <a:ext cx="10613573" cy="259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/>
            <a:endParaRPr lang="bg-BG" sz="2800" dirty="0"/>
          </a:p>
          <a:p>
            <a:pPr algn="ctr"/>
            <a:endParaRPr lang="bg-BG" sz="3200" dirty="0"/>
          </a:p>
          <a:p>
            <a:pPr algn="ctr"/>
            <a:endParaRPr lang="bg-BG" sz="3200" dirty="0"/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40872" y="726621"/>
            <a:ext cx="10654778" cy="537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186" y="97971"/>
            <a:ext cx="10515600" cy="547009"/>
          </a:xfrm>
        </p:spPr>
        <p:txBody>
          <a:bodyPr/>
          <a:lstStyle/>
          <a:p>
            <a:pPr algn="ctr"/>
            <a:r>
              <a:rPr lang="bg-BG" sz="2000" dirty="0" smtClean="0">
                <a:solidFill>
                  <a:srgbClr val="7E0060"/>
                </a:solidFill>
              </a:rPr>
              <a:t>КАНДИДАТСТВАНЕ ОНЛАЙН</a:t>
            </a:r>
            <a:endParaRPr lang="bg-BG" sz="2000" dirty="0">
              <a:solidFill>
                <a:srgbClr val="7E0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99" y="5630198"/>
            <a:ext cx="1541103" cy="12278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75556" y="6414147"/>
            <a:ext cx="9903279" cy="221392"/>
          </a:xfrm>
          <a:prstGeom prst="rect">
            <a:avLst/>
          </a:prstGeom>
          <a:solidFill>
            <a:srgbClr val="92226D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100" dirty="0" smtClean="0">
                <a:solidFill>
                  <a:schemeClr val="bg1"/>
                </a:solidFill>
              </a:rPr>
              <a:t>УНИВЕРСИТЕТСКИ ЦЕНТЪР ПО УПРАВЛЕНИЕ НА КАЧЕСТВОТО</a:t>
            </a:r>
            <a:endParaRPr lang="bg-BG" sz="11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26620" y="1094014"/>
            <a:ext cx="10613573" cy="259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/>
            <a:endParaRPr lang="bg-BG" sz="2800" dirty="0"/>
          </a:p>
          <a:p>
            <a:pPr algn="ctr"/>
            <a:endParaRPr lang="bg-BG" sz="3200" dirty="0"/>
          </a:p>
          <a:p>
            <a:pPr algn="ctr"/>
            <a:endParaRPr lang="bg-BG" sz="3200" dirty="0"/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1134836" y="579664"/>
            <a:ext cx="9524999" cy="553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4800" dirty="0" smtClean="0">
                <a:solidFill>
                  <a:srgbClr val="7E0060"/>
                </a:solidFill>
              </a:rPr>
              <a:t>ВАЖНО</a:t>
            </a:r>
            <a:r>
              <a:rPr lang="bg-BG" sz="4800" dirty="0" smtClean="0">
                <a:solidFill>
                  <a:srgbClr val="7E0060"/>
                </a:solidFill>
              </a:rPr>
              <a:t>!!!</a:t>
            </a:r>
            <a:endParaRPr lang="bg-BG" sz="4800" dirty="0">
              <a:solidFill>
                <a:srgbClr val="7E0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99" y="5630198"/>
            <a:ext cx="1541103" cy="12278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75556" y="6414147"/>
            <a:ext cx="9903279" cy="221392"/>
          </a:xfrm>
          <a:prstGeom prst="rect">
            <a:avLst/>
          </a:prstGeom>
          <a:solidFill>
            <a:srgbClr val="92226D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100" dirty="0" smtClean="0">
                <a:solidFill>
                  <a:schemeClr val="bg1"/>
                </a:solidFill>
              </a:rPr>
              <a:t>УНИВЕРСИТЕТСКИ ЦЕНТЪР ПО УПРАВЛЕНИЕ НА КАЧЕСТВОТО</a:t>
            </a:r>
            <a:endParaRPr lang="bg-BG" sz="11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255183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r>
              <a:rPr lang="ru-RU" b="1" i="1" dirty="0" smtClean="0"/>
              <a:t>. </a:t>
            </a:r>
            <a:endParaRPr lang="ru-RU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98071" y="2465613"/>
            <a:ext cx="10793186" cy="259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457200" indent="-457200" defTabSz="358775">
              <a:buFont typeface="Arial" panose="020B0604020202020204" pitchFamily="34" charset="0"/>
              <a:buChar char="•"/>
              <a:tabLst>
                <a:tab pos="179388" algn="l"/>
                <a:tab pos="358775" algn="l"/>
              </a:tabLst>
            </a:pPr>
            <a:r>
              <a:rPr lang="bg-BG" sz="2800" dirty="0" smtClean="0"/>
              <a:t> Можете </a:t>
            </a:r>
            <a:r>
              <a:rPr lang="bg-BG" sz="2800" dirty="0"/>
              <a:t>да подадете вашата кандидатура </a:t>
            </a:r>
            <a:r>
              <a:rPr lang="bg-BG" sz="2800" u="sng" dirty="0"/>
              <a:t>САМО </a:t>
            </a:r>
            <a:r>
              <a:rPr lang="bg-BG" sz="2800" dirty="0"/>
              <a:t>по </a:t>
            </a:r>
          </a:p>
          <a:p>
            <a:pPr algn="just"/>
            <a:r>
              <a:rPr lang="bg-BG" sz="2800" dirty="0"/>
              <a:t>един от двата </a:t>
            </a:r>
            <a:r>
              <a:rPr lang="bg-BG" sz="2800" dirty="0" smtClean="0"/>
              <a:t>начина</a:t>
            </a:r>
            <a:r>
              <a:rPr lang="en-US" sz="2800" dirty="0" smtClean="0"/>
              <a:t>. </a:t>
            </a:r>
            <a:endParaRPr lang="bg-BG" sz="2800" dirty="0" smtClean="0"/>
          </a:p>
          <a:p>
            <a:pPr algn="just"/>
            <a:endParaRPr lang="bg-BG" sz="2800" dirty="0" smtClean="0"/>
          </a:p>
          <a:p>
            <a:pPr algn="just"/>
            <a:endParaRPr lang="bg-BG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g-BG" sz="2800" dirty="0" smtClean="0"/>
              <a:t> Моля, не подавайте кандидатури </a:t>
            </a:r>
            <a:r>
              <a:rPr lang="bg-BG" sz="2800" dirty="0" smtClean="0"/>
              <a:t>на </a:t>
            </a:r>
            <a:r>
              <a:rPr lang="bg-BG" sz="2800" dirty="0" smtClean="0"/>
              <a:t>хартия; те няма да бъдат разглеждани. </a:t>
            </a:r>
            <a:endParaRPr lang="bg-BG" sz="2800" dirty="0" smtClean="0"/>
          </a:p>
          <a:p>
            <a:pPr algn="ctr"/>
            <a:endParaRPr lang="bg-BG" sz="3200" dirty="0"/>
          </a:p>
          <a:p>
            <a:pPr algn="ctr"/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42862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99" y="5630198"/>
            <a:ext cx="1541103" cy="12278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75556" y="6414147"/>
            <a:ext cx="9903279" cy="221392"/>
          </a:xfrm>
          <a:prstGeom prst="rect">
            <a:avLst/>
          </a:prstGeom>
          <a:solidFill>
            <a:srgbClr val="92226D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100" dirty="0" smtClean="0">
                <a:solidFill>
                  <a:schemeClr val="bg1"/>
                </a:solidFill>
              </a:rPr>
              <a:t>УНИВЕРСИТЕТСКИ ЦЕНТЪР ПО УПРАВЛЕНИЕ НА КАЧЕСТВОТО</a:t>
            </a:r>
            <a:endParaRPr lang="bg-BG" sz="11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9468"/>
          </a:xfrm>
        </p:spPr>
        <p:txBody>
          <a:bodyPr/>
          <a:lstStyle/>
          <a:p>
            <a:pPr algn="ctr"/>
            <a:r>
              <a:rPr lang="bg-BG" sz="3200" dirty="0" smtClean="0">
                <a:solidFill>
                  <a:srgbClr val="7E0060"/>
                </a:solidFill>
              </a:rPr>
              <a:t>СРОКОВЕ</a:t>
            </a:r>
            <a:r>
              <a:rPr lang="bg-BG" dirty="0" smtClean="0"/>
              <a:t> </a:t>
            </a:r>
            <a:endParaRPr lang="bg-BG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856939531"/>
              </p:ext>
            </p:extLst>
          </p:nvPr>
        </p:nvGraphicFramePr>
        <p:xfrm>
          <a:off x="715736" y="1420587"/>
          <a:ext cx="10515600" cy="4086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5831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99" y="5630198"/>
            <a:ext cx="1541103" cy="12278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75556" y="6414147"/>
            <a:ext cx="9903279" cy="221392"/>
          </a:xfrm>
          <a:prstGeom prst="rect">
            <a:avLst/>
          </a:prstGeom>
          <a:solidFill>
            <a:srgbClr val="92226D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100" dirty="0" smtClean="0">
                <a:solidFill>
                  <a:schemeClr val="bg1"/>
                </a:solidFill>
              </a:rPr>
              <a:t>УНИВЕРСИТЕТСКИ ЦЕНТЪР ПО УПРАВЛЕНИЕ НА КАЧЕСТВОТО</a:t>
            </a:r>
            <a:endParaRPr lang="bg-BG" sz="11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67442" y="1355269"/>
            <a:ext cx="10793186" cy="420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358775">
              <a:tabLst>
                <a:tab pos="179388" algn="l"/>
                <a:tab pos="358775" algn="l"/>
              </a:tabLst>
            </a:pPr>
            <a:endParaRPr lang="bg-BG" sz="2800" dirty="0" smtClean="0"/>
          </a:p>
          <a:p>
            <a:pPr defTabSz="358775">
              <a:tabLst>
                <a:tab pos="179388" algn="l"/>
                <a:tab pos="358775" algn="l"/>
              </a:tabLst>
            </a:pPr>
            <a:endParaRPr lang="bg-BG" sz="2800" dirty="0"/>
          </a:p>
          <a:p>
            <a:pPr defTabSz="358775">
              <a:tabLst>
                <a:tab pos="179388" algn="l"/>
                <a:tab pos="358775" algn="l"/>
              </a:tabLst>
            </a:pPr>
            <a:endParaRPr lang="bg-BG" sz="2800" dirty="0" smtClean="0"/>
          </a:p>
          <a:p>
            <a:pPr defTabSz="358775">
              <a:tabLst>
                <a:tab pos="179388" algn="l"/>
                <a:tab pos="358775" algn="l"/>
              </a:tabLst>
            </a:pPr>
            <a:endParaRPr lang="bg-BG" sz="2800" dirty="0"/>
          </a:p>
          <a:p>
            <a:pPr defTabSz="358775">
              <a:tabLst>
                <a:tab pos="179388" algn="l"/>
                <a:tab pos="358775" algn="l"/>
              </a:tabLst>
            </a:pPr>
            <a:endParaRPr lang="bg-BG" sz="2800" dirty="0" smtClean="0"/>
          </a:p>
          <a:p>
            <a:pPr defTabSz="358775">
              <a:tabLst>
                <a:tab pos="179388" algn="l"/>
                <a:tab pos="358775" algn="l"/>
              </a:tabLst>
            </a:pPr>
            <a:endParaRPr lang="bg-BG" sz="2800" dirty="0"/>
          </a:p>
          <a:p>
            <a:pPr defTabSz="358775">
              <a:tabLst>
                <a:tab pos="179388" algn="l"/>
                <a:tab pos="358775" algn="l"/>
              </a:tabLst>
            </a:pPr>
            <a:r>
              <a:rPr lang="en-US" sz="2800" dirty="0" smtClean="0"/>
              <a:t>e</a:t>
            </a:r>
            <a:r>
              <a:rPr lang="en-US" sz="2800" dirty="0" smtClean="0"/>
              <a:t>-mail: </a:t>
            </a:r>
            <a:r>
              <a:rPr lang="en-US" sz="2800" u="sng" dirty="0" smtClean="0">
                <a:hlinkClick r:id="rId4"/>
              </a:rPr>
              <a:t>qa-center@uni-sofia.bg</a:t>
            </a:r>
            <a:endParaRPr lang="en-US" sz="2800" u="sng" dirty="0" smtClean="0"/>
          </a:p>
          <a:p>
            <a:pPr defTabSz="358775">
              <a:tabLst>
                <a:tab pos="179388" algn="l"/>
                <a:tab pos="358775" algn="l"/>
              </a:tabLst>
            </a:pPr>
            <a:endParaRPr lang="bg-BG" sz="2800" u="sng" dirty="0" smtClean="0">
              <a:hlinkClick r:id="rId5"/>
            </a:endParaRPr>
          </a:p>
          <a:p>
            <a:pPr marL="1077913" defTabSz="358775">
              <a:tabLst>
                <a:tab pos="358775" algn="l"/>
              </a:tabLst>
            </a:pPr>
            <a:r>
              <a:rPr lang="en-US" sz="2800" u="sng" dirty="0" smtClean="0">
                <a:hlinkClick r:id="rId5"/>
              </a:rPr>
              <a:t>k</a:t>
            </a:r>
            <a:r>
              <a:rPr lang="en-US" sz="2800" u="sng" dirty="0" smtClean="0">
                <a:hlinkClick r:id="rId5"/>
              </a:rPr>
              <a:t>_yovcheva@uni-sofia.bg</a:t>
            </a:r>
            <a:endParaRPr lang="en-US" sz="2800" u="sng" dirty="0" smtClean="0"/>
          </a:p>
          <a:p>
            <a:pPr defTabSz="358775">
              <a:tabLst>
                <a:tab pos="179388" algn="l"/>
                <a:tab pos="358775" algn="l"/>
              </a:tabLst>
            </a:pPr>
            <a:r>
              <a:rPr lang="bg-BG" sz="2800" dirty="0" smtClean="0"/>
              <a:t> </a:t>
            </a:r>
          </a:p>
          <a:p>
            <a:pPr defTabSz="358775">
              <a:tabLst>
                <a:tab pos="179388" algn="l"/>
                <a:tab pos="358775" algn="l"/>
              </a:tabLst>
            </a:pPr>
            <a:endParaRPr lang="bg-BG" sz="2800" dirty="0"/>
          </a:p>
          <a:p>
            <a:pPr defTabSz="358775">
              <a:tabLst>
                <a:tab pos="179388" algn="l"/>
                <a:tab pos="358775" algn="l"/>
              </a:tabLst>
            </a:pPr>
            <a:endParaRPr lang="bg-BG" sz="2800" dirty="0" smtClean="0"/>
          </a:p>
          <a:p>
            <a:pPr defTabSz="358775">
              <a:tabLst>
                <a:tab pos="179388" algn="l"/>
                <a:tab pos="358775" algn="l"/>
              </a:tabLst>
            </a:pPr>
            <a:endParaRPr lang="bg-BG" sz="2800" dirty="0" smtClean="0"/>
          </a:p>
          <a:p>
            <a:pPr defTabSz="358775">
              <a:tabLst>
                <a:tab pos="179388" algn="l"/>
                <a:tab pos="358775" algn="l"/>
              </a:tabLst>
            </a:pPr>
            <a:endParaRPr lang="bg-BG" sz="2800" dirty="0"/>
          </a:p>
          <a:p>
            <a:pPr defTabSz="358775">
              <a:tabLst>
                <a:tab pos="179388" algn="l"/>
                <a:tab pos="358775" algn="l"/>
              </a:tabLst>
            </a:pPr>
            <a:endParaRPr lang="bg-BG" sz="3200" dirty="0"/>
          </a:p>
          <a:p>
            <a:pPr algn="ctr"/>
            <a:endParaRPr lang="bg-BG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36764"/>
            <a:ext cx="10515600" cy="906236"/>
          </a:xfrm>
        </p:spPr>
        <p:txBody>
          <a:bodyPr/>
          <a:lstStyle/>
          <a:p>
            <a:pPr algn="ctr"/>
            <a:r>
              <a:rPr lang="bg-BG" sz="3200" dirty="0" smtClean="0">
                <a:solidFill>
                  <a:srgbClr val="7A005E"/>
                </a:solidFill>
              </a:rPr>
              <a:t>КОНТАКТИ</a:t>
            </a:r>
            <a:r>
              <a:rPr lang="bg-BG" sz="2400" b="1" dirty="0" smtClean="0">
                <a:solidFill>
                  <a:srgbClr val="7A005E"/>
                </a:solidFill>
              </a:rPr>
              <a:t> </a:t>
            </a:r>
            <a:endParaRPr lang="bg-BG" sz="2400" b="1" dirty="0">
              <a:solidFill>
                <a:srgbClr val="7A005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705" y="1597706"/>
            <a:ext cx="3407001" cy="340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4" descr="Резултат с изображение за SMARTPHONE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0800" y="-2727325"/>
            <a:ext cx="64770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316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085"/>
            <a:ext cx="9440635" cy="481693"/>
          </a:xfrm>
        </p:spPr>
        <p:txBody>
          <a:bodyPr/>
          <a:lstStyle/>
          <a:p>
            <a:pPr algn="ctr"/>
            <a:r>
              <a:rPr lang="bg-BG" sz="2000" b="1" dirty="0" smtClean="0">
                <a:solidFill>
                  <a:srgbClr val="7A005E"/>
                </a:solidFill>
              </a:rPr>
              <a:t>ОТЛИЧИЕ „ЗНАК ЗА КАЧЕСТВО“ НА САЙТА НА СУ </a:t>
            </a:r>
            <a:endParaRPr lang="bg-BG" sz="2000" b="1" dirty="0">
              <a:solidFill>
                <a:srgbClr val="7A005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99" y="5630198"/>
            <a:ext cx="1541103" cy="12278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75556" y="6414147"/>
            <a:ext cx="9903279" cy="221392"/>
          </a:xfrm>
          <a:prstGeom prst="rect">
            <a:avLst/>
          </a:prstGeom>
          <a:solidFill>
            <a:srgbClr val="92226D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100" dirty="0" smtClean="0">
                <a:solidFill>
                  <a:schemeClr val="bg1"/>
                </a:solidFill>
              </a:rPr>
              <a:t>УНИВЕРСИТЕТСКИ ЦЕНТЪР ПО УПРАВЛЕНИЕ НА КАЧЕСТВОТО</a:t>
            </a:r>
            <a:endParaRPr lang="bg-BG" sz="1100" dirty="0">
              <a:solidFill>
                <a:schemeClr val="bg1"/>
              </a:solidFill>
            </a:endParaRPr>
          </a:p>
        </p:txBody>
      </p:sp>
      <p:sp>
        <p:nvSpPr>
          <p:cNvPr id="5" name="AutoShape 2" descr="Резултат с изображение за кльомба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0800" y="-822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9" name="AutoShape 4" descr="Резултат с изображение за кльомба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36549" y="-6699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530679"/>
            <a:ext cx="9774919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021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295" y="803728"/>
            <a:ext cx="9440635" cy="481693"/>
          </a:xfrm>
        </p:spPr>
        <p:txBody>
          <a:bodyPr/>
          <a:lstStyle/>
          <a:p>
            <a:pPr algn="ctr"/>
            <a:r>
              <a:rPr lang="bg-BG" sz="2400" b="1" dirty="0" smtClean="0">
                <a:solidFill>
                  <a:srgbClr val="7A005E"/>
                </a:solidFill>
              </a:rPr>
              <a:t>КАК ДА </a:t>
            </a:r>
            <a:r>
              <a:rPr lang="bg-BG" sz="2400" b="1" dirty="0" smtClean="0">
                <a:solidFill>
                  <a:srgbClr val="7A005E"/>
                </a:solidFill>
              </a:rPr>
              <a:t>ПОДАДЕТЕ </a:t>
            </a:r>
            <a:r>
              <a:rPr lang="bg-BG" sz="2400" b="1" dirty="0">
                <a:solidFill>
                  <a:srgbClr val="7A005E"/>
                </a:solidFill>
              </a:rPr>
              <a:t>В</a:t>
            </a:r>
            <a:r>
              <a:rPr lang="bg-BG" sz="2400" b="1" dirty="0" smtClean="0">
                <a:solidFill>
                  <a:srgbClr val="7A005E"/>
                </a:solidFill>
              </a:rPr>
              <a:t>АШАТА </a:t>
            </a:r>
            <a:r>
              <a:rPr lang="bg-BG" sz="2400" b="1" dirty="0" smtClean="0">
                <a:solidFill>
                  <a:srgbClr val="7A005E"/>
                </a:solidFill>
              </a:rPr>
              <a:t>КАНДИДАТУРА?</a:t>
            </a:r>
            <a:endParaRPr lang="bg-BG" sz="2400" b="1" dirty="0">
              <a:solidFill>
                <a:srgbClr val="7A005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99" y="5630198"/>
            <a:ext cx="1541103" cy="12278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75556" y="6414147"/>
            <a:ext cx="9903279" cy="221392"/>
          </a:xfrm>
          <a:prstGeom prst="rect">
            <a:avLst/>
          </a:prstGeom>
          <a:solidFill>
            <a:srgbClr val="92226D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100" dirty="0" smtClean="0">
                <a:solidFill>
                  <a:schemeClr val="bg1"/>
                </a:solidFill>
              </a:rPr>
              <a:t>УНИВЕРСИТЕТСКИ ЦЕНТЪР ПО УПРАВЛЕНИЕ НА КАЧЕСТВОТО</a:t>
            </a:r>
            <a:endParaRPr lang="bg-BG" sz="11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0686" y="2058866"/>
            <a:ext cx="77330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ФОРМУЛЯР ЗА КАНДИДАТСТВАНЕ, ИЗПРАТЕН ПО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ИМЕЙЛ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РЕГИСТРАЦИЯ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Резултат с изображение за регистрация онлайн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345" y="4064330"/>
            <a:ext cx="1113670" cy="77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Резултат с изображение за кльомба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0800" y="-822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9" name="AutoShape 4" descr="Резултат с изображение за кльомба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203200" y="-6699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8198" name="Picture 6" descr="Резултат с изображение за кльомба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348" y="2314277"/>
            <a:ext cx="789667" cy="78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83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085"/>
            <a:ext cx="9440635" cy="481693"/>
          </a:xfrm>
        </p:spPr>
        <p:txBody>
          <a:bodyPr/>
          <a:lstStyle/>
          <a:p>
            <a:pPr algn="ctr"/>
            <a:r>
              <a:rPr lang="bg-BG" sz="2000" dirty="0" smtClean="0">
                <a:solidFill>
                  <a:srgbClr val="7A005E"/>
                </a:solidFill>
              </a:rPr>
              <a:t>КАК ДА </a:t>
            </a:r>
            <a:r>
              <a:rPr lang="bg-BG" sz="2000" dirty="0" smtClean="0">
                <a:solidFill>
                  <a:srgbClr val="7A005E"/>
                </a:solidFill>
              </a:rPr>
              <a:t>ПОДАДЕТЕ </a:t>
            </a:r>
            <a:r>
              <a:rPr lang="bg-BG" sz="2000" dirty="0">
                <a:solidFill>
                  <a:srgbClr val="7A005E"/>
                </a:solidFill>
              </a:rPr>
              <a:t>В</a:t>
            </a:r>
            <a:r>
              <a:rPr lang="bg-BG" sz="2000" dirty="0" smtClean="0">
                <a:solidFill>
                  <a:srgbClr val="7A005E"/>
                </a:solidFill>
              </a:rPr>
              <a:t>АШАТА </a:t>
            </a:r>
            <a:r>
              <a:rPr lang="bg-BG" sz="2000" dirty="0" smtClean="0">
                <a:solidFill>
                  <a:srgbClr val="7A005E"/>
                </a:solidFill>
              </a:rPr>
              <a:t>КАНДИДАТУРА?</a:t>
            </a:r>
            <a:endParaRPr lang="bg-BG" sz="2000" dirty="0">
              <a:solidFill>
                <a:srgbClr val="7A005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99" y="5630198"/>
            <a:ext cx="1541103" cy="12278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75556" y="6414147"/>
            <a:ext cx="9903279" cy="221392"/>
          </a:xfrm>
          <a:prstGeom prst="rect">
            <a:avLst/>
          </a:prstGeom>
          <a:solidFill>
            <a:srgbClr val="92226D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100" dirty="0" smtClean="0">
                <a:solidFill>
                  <a:schemeClr val="bg1"/>
                </a:solidFill>
              </a:rPr>
              <a:t>УНИВЕРСИТЕТСКИ ЦЕНТЪР ПО УПРАВЛЕНИЕ НА КАЧЕСТВОТО</a:t>
            </a:r>
            <a:endParaRPr lang="bg-BG" sz="11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555749" y="669471"/>
            <a:ext cx="8769349" cy="5574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AutoShape 2" descr="Резултат с изображение за кльомба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0800" y="-822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9" name="AutoShape 4" descr="Резултат с изображение за кльомба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03200" y="-6699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20" name="Oval 19"/>
          <p:cNvSpPr/>
          <p:nvPr/>
        </p:nvSpPr>
        <p:spPr>
          <a:xfrm>
            <a:off x="3322865" y="3847828"/>
            <a:ext cx="1200150" cy="308610"/>
          </a:xfrm>
          <a:prstGeom prst="ellipse">
            <a:avLst/>
          </a:pr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7655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99" y="5630198"/>
            <a:ext cx="1541103" cy="12278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75556" y="6414147"/>
            <a:ext cx="9903279" cy="221392"/>
          </a:xfrm>
          <a:prstGeom prst="rect">
            <a:avLst/>
          </a:prstGeom>
          <a:solidFill>
            <a:srgbClr val="92226D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100" dirty="0" smtClean="0">
                <a:solidFill>
                  <a:schemeClr val="bg1"/>
                </a:solidFill>
              </a:rPr>
              <a:t>УНИВЕРСИТЕТСКИ ЦЕНТЪР ПО УПРАВЛЕНИЕ НА КАЧЕСТВОТО</a:t>
            </a:r>
            <a:endParaRPr lang="bg-BG" sz="11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user\Desktop\Cap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7" y="168613"/>
            <a:ext cx="4757400" cy="607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Captu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37" y="930730"/>
            <a:ext cx="5510855" cy="27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49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543" y="128362"/>
            <a:ext cx="10515600" cy="671738"/>
          </a:xfrm>
        </p:spPr>
        <p:txBody>
          <a:bodyPr/>
          <a:lstStyle/>
          <a:p>
            <a:pPr algn="ctr"/>
            <a:r>
              <a:rPr lang="bg-BG" sz="2800" dirty="0" smtClean="0">
                <a:solidFill>
                  <a:srgbClr val="7E0060"/>
                </a:solidFill>
              </a:rPr>
              <a:t>КАНДИДАТСТВАНЕ ПО ИМЕЙЛ </a:t>
            </a:r>
            <a:endParaRPr lang="bg-BG" sz="2800" dirty="0">
              <a:solidFill>
                <a:srgbClr val="7E0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99" y="5630198"/>
            <a:ext cx="1541103" cy="12278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75556" y="6414147"/>
            <a:ext cx="9903279" cy="221392"/>
          </a:xfrm>
          <a:prstGeom prst="rect">
            <a:avLst/>
          </a:prstGeom>
          <a:solidFill>
            <a:srgbClr val="92226D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100" dirty="0" smtClean="0">
                <a:solidFill>
                  <a:schemeClr val="bg1"/>
                </a:solidFill>
              </a:rPr>
              <a:t>УНИВЕРСИТЕТСКИ ЦЕНТЪР ПО УПРАВЛЕНИЕ НА КАЧЕСТВОТО</a:t>
            </a:r>
            <a:endParaRPr lang="bg-BG" sz="11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59279" y="832758"/>
            <a:ext cx="10336371" cy="518346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342900" indent="-342900" algn="just">
              <a:buClr>
                <a:srgbClr val="832167"/>
              </a:buClr>
              <a:buFont typeface="Wingdings" panose="05000000000000000000" pitchFamily="2" charset="2"/>
              <a:buChar char="Ø"/>
            </a:pPr>
            <a:r>
              <a:rPr lang="bg-BG" sz="2400" dirty="0" smtClean="0"/>
              <a:t>Можете да </a:t>
            </a:r>
            <a:r>
              <a:rPr lang="bg-BG" sz="2400" b="1" dirty="0" smtClean="0">
                <a:solidFill>
                  <a:srgbClr val="7E0060"/>
                </a:solidFill>
              </a:rPr>
              <a:t>изтеглите формуляра </a:t>
            </a:r>
            <a:r>
              <a:rPr lang="bg-BG" sz="2400" dirty="0" smtClean="0"/>
              <a:t>за кандидатстване от интернет страницата</a:t>
            </a:r>
            <a:r>
              <a:rPr lang="en-US" sz="2400" dirty="0" smtClean="0"/>
              <a:t> </a:t>
            </a:r>
            <a:r>
              <a:rPr lang="bg-BG" sz="2400" dirty="0" smtClean="0"/>
              <a:t>на СУ.</a:t>
            </a:r>
          </a:p>
          <a:p>
            <a:pPr marL="342900" indent="-342900" algn="just">
              <a:buClr>
                <a:srgbClr val="832167"/>
              </a:buClr>
              <a:buFont typeface="Wingdings" panose="05000000000000000000" pitchFamily="2" charset="2"/>
              <a:buChar char="Ø"/>
            </a:pPr>
            <a:r>
              <a:rPr lang="bg-BG" sz="2400" dirty="0" smtClean="0"/>
              <a:t>Моля, попълнете </a:t>
            </a:r>
            <a:r>
              <a:rPr lang="bg-BG" sz="2400" b="1" dirty="0" smtClean="0">
                <a:solidFill>
                  <a:srgbClr val="7E0060"/>
                </a:solidFill>
              </a:rPr>
              <a:t>всички полета </a:t>
            </a:r>
            <a:r>
              <a:rPr lang="bg-BG" sz="2400" dirty="0" smtClean="0"/>
              <a:t>на формуляра.</a:t>
            </a:r>
          </a:p>
          <a:p>
            <a:pPr marL="342900" indent="-342900" algn="just">
              <a:buClr>
                <a:srgbClr val="832167"/>
              </a:buClr>
              <a:buFont typeface="Wingdings" panose="05000000000000000000" pitchFamily="2" charset="2"/>
              <a:buChar char="Ø"/>
            </a:pPr>
            <a:r>
              <a:rPr lang="bg-BG" sz="2400" dirty="0" smtClean="0"/>
              <a:t>Обърнете внимание на </a:t>
            </a:r>
            <a:r>
              <a:rPr lang="bg-BG" sz="2400" b="1" dirty="0" smtClean="0">
                <a:solidFill>
                  <a:srgbClr val="7E0060"/>
                </a:solidFill>
              </a:rPr>
              <a:t>т. 5 – Анотация на постижението</a:t>
            </a:r>
            <a:r>
              <a:rPr lang="bg-BG" sz="2400" dirty="0" smtClean="0"/>
              <a:t>, където има определен обем от 1-3 стандартни страници, в които да опишете това, с което кандидатствате.</a:t>
            </a:r>
          </a:p>
          <a:p>
            <a:pPr marL="342900" indent="-342900" algn="just">
              <a:buClr>
                <a:srgbClr val="832167"/>
              </a:buClr>
              <a:buFont typeface="Wingdings" panose="05000000000000000000" pitchFamily="2" charset="2"/>
              <a:buChar char="Ø"/>
            </a:pPr>
            <a:r>
              <a:rPr lang="bg-BG" sz="2400" dirty="0" smtClean="0"/>
              <a:t>В </a:t>
            </a:r>
            <a:r>
              <a:rPr lang="bg-BG" sz="2400" dirty="0"/>
              <a:t>полето на т.6 от формуляра </a:t>
            </a:r>
            <a:r>
              <a:rPr lang="bg-BG" sz="2400" dirty="0" smtClean="0"/>
              <a:t>опишете </a:t>
            </a:r>
            <a:r>
              <a:rPr lang="bg-BG" sz="2400" b="1" dirty="0">
                <a:solidFill>
                  <a:srgbClr val="7E0060"/>
                </a:solidFill>
              </a:rPr>
              <a:t>приложенията</a:t>
            </a:r>
            <a:r>
              <a:rPr lang="bg-BG" sz="2400" dirty="0"/>
              <a:t>, които изпращате в подкрепа на кандидатурата </a:t>
            </a:r>
            <a:r>
              <a:rPr lang="bg-BG" sz="2400" dirty="0" smtClean="0"/>
              <a:t>си. Самите приложенията изпратете като прикачени файлове към имейла си. </a:t>
            </a:r>
          </a:p>
          <a:p>
            <a:pPr marL="342900" indent="-342900" algn="just">
              <a:buClr>
                <a:srgbClr val="832167"/>
              </a:buClr>
              <a:buFont typeface="Wingdings" panose="05000000000000000000" pitchFamily="2" charset="2"/>
              <a:buChar char="Ø"/>
            </a:pPr>
            <a:r>
              <a:rPr lang="bg-BG" sz="2400" dirty="0" smtClean="0"/>
              <a:t>Попълненият формуляр и прикрепените приложения изпращайте на </a:t>
            </a:r>
            <a:r>
              <a:rPr lang="en-US" sz="2400" dirty="0" smtClean="0">
                <a:hlinkClick r:id="rId4"/>
              </a:rPr>
              <a:t>qa_center@uni-sofia.bg</a:t>
            </a:r>
            <a:endParaRPr lang="bg-BG" sz="2400" dirty="0" smtClean="0"/>
          </a:p>
          <a:p>
            <a:pPr algn="just">
              <a:buClr>
                <a:srgbClr val="832167"/>
              </a:buClr>
            </a:pPr>
            <a:endParaRPr lang="bg-BG" sz="2400" dirty="0" smtClean="0"/>
          </a:p>
          <a:p>
            <a:pPr marL="342900" indent="-342900" algn="just">
              <a:buClr>
                <a:srgbClr val="832167"/>
              </a:buClr>
              <a:buSzPct val="130000"/>
              <a:buFont typeface="Wingdings" panose="05000000000000000000" pitchFamily="2" charset="2"/>
              <a:buChar char="ü"/>
            </a:pPr>
            <a:r>
              <a:rPr lang="bg-BG" sz="2400" dirty="0" smtClean="0"/>
              <a:t>Ще получите потвърждение от нас, че имейлът Ви е получен и кандидатурата Ви ще бъде </a:t>
            </a:r>
            <a:r>
              <a:rPr lang="bg-BG" sz="2400" dirty="0" smtClean="0"/>
              <a:t>взета предвид. 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42672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085"/>
            <a:ext cx="9440635" cy="481693"/>
          </a:xfrm>
        </p:spPr>
        <p:txBody>
          <a:bodyPr/>
          <a:lstStyle/>
          <a:p>
            <a:pPr algn="ctr"/>
            <a:r>
              <a:rPr lang="bg-BG" sz="2000" dirty="0" smtClean="0">
                <a:solidFill>
                  <a:srgbClr val="7A005E"/>
                </a:solidFill>
              </a:rPr>
              <a:t>КАК ДА </a:t>
            </a:r>
            <a:r>
              <a:rPr lang="bg-BG" sz="2000" dirty="0" smtClean="0">
                <a:solidFill>
                  <a:srgbClr val="7A005E"/>
                </a:solidFill>
              </a:rPr>
              <a:t>ПОДАДЕТЕ </a:t>
            </a:r>
            <a:r>
              <a:rPr lang="bg-BG" sz="2000" dirty="0">
                <a:solidFill>
                  <a:srgbClr val="7A005E"/>
                </a:solidFill>
              </a:rPr>
              <a:t>В</a:t>
            </a:r>
            <a:r>
              <a:rPr lang="bg-BG" sz="2000" dirty="0" smtClean="0">
                <a:solidFill>
                  <a:srgbClr val="7A005E"/>
                </a:solidFill>
              </a:rPr>
              <a:t>АШАТА </a:t>
            </a:r>
            <a:r>
              <a:rPr lang="bg-BG" sz="2000" dirty="0" smtClean="0">
                <a:solidFill>
                  <a:srgbClr val="7A005E"/>
                </a:solidFill>
              </a:rPr>
              <a:t>КАНДИДАТУРА?</a:t>
            </a:r>
            <a:endParaRPr lang="bg-BG" sz="2000" dirty="0">
              <a:solidFill>
                <a:srgbClr val="7A005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99" y="5630198"/>
            <a:ext cx="1541103" cy="12278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75556" y="6414147"/>
            <a:ext cx="9903279" cy="221392"/>
          </a:xfrm>
          <a:prstGeom prst="rect">
            <a:avLst/>
          </a:prstGeom>
          <a:solidFill>
            <a:srgbClr val="92226D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100" dirty="0" smtClean="0">
                <a:solidFill>
                  <a:schemeClr val="bg1"/>
                </a:solidFill>
              </a:rPr>
              <a:t>УНИВЕРСИТЕТСКИ ЦЕНТЪР ПО УПРАВЛЕНИЕ НА КАЧЕСТВОТО</a:t>
            </a:r>
            <a:endParaRPr lang="bg-BG" sz="11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555749" y="669471"/>
            <a:ext cx="8769349" cy="5574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AutoShape 2" descr="Резултат с изображение за кльомба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0800" y="-822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9" name="AutoShape 4" descr="Резултат с изображение за кльомба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03200" y="-6699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21" name="Oval 20"/>
          <p:cNvSpPr/>
          <p:nvPr/>
        </p:nvSpPr>
        <p:spPr>
          <a:xfrm>
            <a:off x="3322865" y="4441372"/>
            <a:ext cx="1028699" cy="2857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04865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186" y="356962"/>
            <a:ext cx="10515600" cy="369659"/>
          </a:xfrm>
        </p:spPr>
        <p:txBody>
          <a:bodyPr/>
          <a:lstStyle/>
          <a:p>
            <a:pPr algn="ctr"/>
            <a:r>
              <a:rPr lang="bg-BG" sz="2400" dirty="0" smtClean="0">
                <a:solidFill>
                  <a:srgbClr val="7E0060"/>
                </a:solidFill>
              </a:rPr>
              <a:t>КАНДИДАТСТВАНЕ ОНЛАЙН</a:t>
            </a:r>
            <a:endParaRPr lang="bg-BG" sz="2400" dirty="0">
              <a:solidFill>
                <a:srgbClr val="7E0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99" y="5630198"/>
            <a:ext cx="1541103" cy="12278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75556" y="6414147"/>
            <a:ext cx="9903279" cy="221392"/>
          </a:xfrm>
          <a:prstGeom prst="rect">
            <a:avLst/>
          </a:prstGeom>
          <a:solidFill>
            <a:srgbClr val="92226D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100" dirty="0" smtClean="0">
                <a:solidFill>
                  <a:schemeClr val="bg1"/>
                </a:solidFill>
              </a:rPr>
              <a:t>УНИВЕРСИТЕТСКИ ЦЕНТЪР ПО УПРАВЛЕНИЕ НА КАЧЕСТВОТО</a:t>
            </a:r>
            <a:endParaRPr lang="bg-BG" sz="11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26620" y="1094014"/>
            <a:ext cx="10613573" cy="259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/>
            <a:endParaRPr lang="bg-BG" sz="2800" dirty="0"/>
          </a:p>
          <a:p>
            <a:pPr algn="ctr"/>
            <a:endParaRPr lang="bg-BG" sz="3200" dirty="0"/>
          </a:p>
          <a:p>
            <a:pPr algn="ctr"/>
            <a:endParaRPr lang="bg-BG" sz="3200" dirty="0"/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1379763" y="1038904"/>
            <a:ext cx="8945335" cy="529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69" y="0"/>
            <a:ext cx="10515600" cy="835024"/>
          </a:xfrm>
        </p:spPr>
        <p:txBody>
          <a:bodyPr/>
          <a:lstStyle/>
          <a:p>
            <a:pPr algn="ctr"/>
            <a:r>
              <a:rPr lang="bg-BG" sz="2400" dirty="0" smtClean="0">
                <a:solidFill>
                  <a:srgbClr val="7E0060"/>
                </a:solidFill>
              </a:rPr>
              <a:t>КАНДИДАТСТВАНЕ ОНЛАЙН</a:t>
            </a:r>
            <a:endParaRPr lang="bg-BG" sz="2400" dirty="0">
              <a:solidFill>
                <a:srgbClr val="7E0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99" y="5630198"/>
            <a:ext cx="1541103" cy="12278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75556" y="6414147"/>
            <a:ext cx="9903279" cy="221392"/>
          </a:xfrm>
          <a:prstGeom prst="rect">
            <a:avLst/>
          </a:prstGeom>
          <a:solidFill>
            <a:srgbClr val="92226D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100" dirty="0" smtClean="0">
                <a:solidFill>
                  <a:schemeClr val="bg1"/>
                </a:solidFill>
              </a:rPr>
              <a:t>УНИВЕРСИТЕТСКИ ЦЕНТЪР ПО УПРАВЛЕНИЕ НА КАЧЕСТВОТО</a:t>
            </a:r>
            <a:endParaRPr lang="bg-BG" sz="11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26620" y="1094014"/>
            <a:ext cx="10613573" cy="259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/>
            <a:endParaRPr lang="bg-BG" sz="2800" dirty="0"/>
          </a:p>
          <a:p>
            <a:pPr algn="ctr"/>
            <a:endParaRPr lang="bg-BG" sz="3200" dirty="0"/>
          </a:p>
        </p:txBody>
      </p:sp>
      <p:pic>
        <p:nvPicPr>
          <p:cNvPr id="2050" name="Picture 2" descr="C:\Users\user\Desktop\Capture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463" y="693964"/>
            <a:ext cx="6159280" cy="533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emplat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784</TotalTime>
  <Words>310</Words>
  <Application>Microsoft Office PowerPoint</Application>
  <PresentationFormat>Custom</PresentationFormat>
  <Paragraphs>86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Presentation template</vt:lpstr>
      <vt:lpstr>  </vt:lpstr>
      <vt:lpstr>ОТЛИЧИЕ „ЗНАК ЗА КАЧЕСТВО“ НА САЙТА НА СУ </vt:lpstr>
      <vt:lpstr>КАК ДА ПОДАДЕТЕ ВАШАТА КАНДИДАТУРА?</vt:lpstr>
      <vt:lpstr>КАК ДА ПОДАДЕТЕ ВАШАТА КАНДИДАТУРА?</vt:lpstr>
      <vt:lpstr>PowerPoint Presentation</vt:lpstr>
      <vt:lpstr>КАНДИДАТСТВАНЕ ПО ИМЕЙЛ </vt:lpstr>
      <vt:lpstr>КАК ДА ПОДАДЕТЕ ВАШАТА КАНДИДАТУРА?</vt:lpstr>
      <vt:lpstr>КАНДИДАТСТВАНЕ ОНЛАЙН</vt:lpstr>
      <vt:lpstr>КАНДИДАТСТВАНЕ ОНЛАЙН</vt:lpstr>
      <vt:lpstr>КАНДИДАТСТВАНЕ ОНЛАЙН</vt:lpstr>
      <vt:lpstr>КАНДИДАТСТВАНЕ ОНЛАЙН</vt:lpstr>
      <vt:lpstr>КАНДИДАТСТВАНЕ ОНЛАЙН</vt:lpstr>
      <vt:lpstr>ВАЖНО!!!</vt:lpstr>
      <vt:lpstr>СРОКОВЕ </vt:lpstr>
      <vt:lpstr>КОНТАКТИ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КОГО ДА ПРЕДЛОЖИМ ЗА ОТЛИЧИЕТО  ЗНАК ЗА КАЧЕСТВО? </dc:title>
  <dc:creator>user</dc:creator>
  <cp:lastModifiedBy>user</cp:lastModifiedBy>
  <cp:revision>39</cp:revision>
  <dcterms:created xsi:type="dcterms:W3CDTF">2018-06-21T11:21:38Z</dcterms:created>
  <dcterms:modified xsi:type="dcterms:W3CDTF">2018-06-27T14:11:07Z</dcterms:modified>
</cp:coreProperties>
</file>