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B232"/>
    <a:srgbClr val="5A1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 autoAdjust="0"/>
  </p:normalViewPr>
  <p:slideViewPr>
    <p:cSldViewPr>
      <p:cViewPr varScale="1">
        <p:scale>
          <a:sx n="76" d="100"/>
          <a:sy n="76" d="100"/>
        </p:scale>
        <p:origin x="1722" y="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3410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616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oib.b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nnovationstarterbox.b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creen Shot 2018-01-05 at 6.41.4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492026" y="-834895"/>
            <a:ext cx="121647434" cy="1086137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 flipV="1">
            <a:off x="6228802" y="3840687"/>
            <a:ext cx="1" cy="288912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flipH="1" flipV="1">
            <a:off x="535305" y="3347591"/>
            <a:ext cx="11310438" cy="0"/>
          </a:xfrm>
          <a:prstGeom prst="line">
            <a:avLst/>
          </a:prstGeom>
          <a:ln w="38100">
            <a:solidFill>
              <a:srgbClr val="E8A43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18431" y="5493347"/>
            <a:ext cx="1256991" cy="125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ogo-box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55781" y="5738148"/>
            <a:ext cx="727891" cy="76739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677421" y="3412140"/>
            <a:ext cx="5334212" cy="164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356362">
              <a:defRPr sz="6710">
                <a:solidFill>
                  <a:srgbClr val="FFFFFF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>
              <a:defRPr>
                <a:effectLst/>
              </a:defRPr>
            </a:pPr>
            <a:r>
              <a:rPr lang="bg-BG" b="1" dirty="0"/>
              <a:t>АКАДЕМИЯ</a:t>
            </a:r>
            <a:endParaRPr lang="en-GB" b="1" dirty="0"/>
          </a:p>
        </p:txBody>
      </p:sp>
      <p:sp>
        <p:nvSpPr>
          <p:cNvPr id="135" name="Shape 135"/>
          <p:cNvSpPr/>
          <p:nvPr/>
        </p:nvSpPr>
        <p:spPr>
          <a:xfrm>
            <a:off x="837411" y="4234217"/>
            <a:ext cx="5174222" cy="164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68731">
              <a:defRPr sz="5060">
                <a:solidFill>
                  <a:srgbClr val="FFFFFF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>
              <a:defRPr>
                <a:effectLst/>
              </a:defRPr>
            </a:pPr>
            <a:r>
              <a:rPr lang="bg-BG" dirty="0"/>
              <a:t>ЗА ИНОВАЦИИ</a:t>
            </a:r>
            <a:endParaRPr dirty="0"/>
          </a:p>
        </p:txBody>
      </p:sp>
      <p:sp>
        <p:nvSpPr>
          <p:cNvPr id="136" name="Shape 136"/>
          <p:cNvSpPr/>
          <p:nvPr/>
        </p:nvSpPr>
        <p:spPr>
          <a:xfrm>
            <a:off x="677421" y="5101240"/>
            <a:ext cx="5334212" cy="164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08254">
              <a:defRPr sz="9570">
                <a:solidFill>
                  <a:srgbClr val="FFFFFF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>
              <a:defRPr>
                <a:effectLst/>
              </a:defRPr>
            </a:pPr>
            <a:r>
              <a:rPr lang="bg-BG" b="1" dirty="0"/>
              <a:t>ИДЕИТЕ</a:t>
            </a:r>
            <a:endParaRPr b="1" dirty="0"/>
          </a:p>
        </p:txBody>
      </p:sp>
      <p:sp>
        <p:nvSpPr>
          <p:cNvPr id="137" name="Shape 137"/>
          <p:cNvSpPr/>
          <p:nvPr/>
        </p:nvSpPr>
        <p:spPr>
          <a:xfrm>
            <a:off x="5883725" y="3531698"/>
            <a:ext cx="5962019" cy="2128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defTabSz="566674">
              <a:defRPr sz="13386">
                <a:solidFill>
                  <a:srgbClr val="FFFFFF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2018</a:t>
            </a:r>
          </a:p>
        </p:txBody>
      </p:sp>
      <p:sp>
        <p:nvSpPr>
          <p:cNvPr id="13" name="Shape 134">
            <a:extLst>
              <a:ext uri="{FF2B5EF4-FFF2-40B4-BE49-F238E27FC236}">
                <a16:creationId xmlns:a16="http://schemas.microsoft.com/office/drawing/2014/main" id="{80CF592A-E75B-4AE8-8F0B-387A5FDDCC25}"/>
              </a:ext>
            </a:extLst>
          </p:cNvPr>
          <p:cNvSpPr/>
          <p:nvPr/>
        </p:nvSpPr>
        <p:spPr>
          <a:xfrm>
            <a:off x="535305" y="1980136"/>
            <a:ext cx="11310439" cy="164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defTabSz="356362">
              <a:defRPr sz="6710">
                <a:solidFill>
                  <a:srgbClr val="FFFFFF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>
                <a:solidFill>
                  <a:srgbClr val="FFC000"/>
                </a:solidFill>
                <a:latin typeface="Intro Inline" panose="02000000000000000000" pitchFamily="50" charset="0"/>
              </a:rPr>
              <a:t>INNOVATION HACKATHON</a:t>
            </a:r>
            <a:endParaRPr b="1" dirty="0">
              <a:solidFill>
                <a:srgbClr val="FFC000"/>
              </a:solidFill>
              <a:latin typeface="Intro Inline" panose="02000000000000000000" pitchFamily="50" charset="0"/>
            </a:endParaRPr>
          </a:p>
        </p:txBody>
      </p:sp>
      <p:sp>
        <p:nvSpPr>
          <p:cNvPr id="14" name="Shape 131">
            <a:extLst>
              <a:ext uri="{FF2B5EF4-FFF2-40B4-BE49-F238E27FC236}">
                <a16:creationId xmlns:a16="http://schemas.microsoft.com/office/drawing/2014/main" id="{AAF49844-7372-4602-8F28-3D7559B12ED3}"/>
              </a:ext>
            </a:extLst>
          </p:cNvPr>
          <p:cNvSpPr/>
          <p:nvPr/>
        </p:nvSpPr>
        <p:spPr>
          <a:xfrm flipH="1" flipV="1">
            <a:off x="535305" y="2212504"/>
            <a:ext cx="11310438" cy="0"/>
          </a:xfrm>
          <a:prstGeom prst="line">
            <a:avLst/>
          </a:prstGeom>
          <a:ln w="38100">
            <a:solidFill>
              <a:srgbClr val="E8A43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95724" y="7181056"/>
            <a:ext cx="10671934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/>
              <a:t>Награда от 10 000 лв. и посещение в Брюксел!</a:t>
            </a:r>
          </a:p>
          <a:p>
            <a:r>
              <a:rPr lang="bg-BG" dirty="0"/>
              <a:t>Регистрирай се до 20 май! </a:t>
            </a:r>
            <a:r>
              <a:rPr lang="en-US" dirty="0">
                <a:hlinkClick r:id="rId6"/>
              </a:rPr>
              <a:t>http://innovationstarterbox.bg</a:t>
            </a:r>
            <a:r>
              <a:rPr lang="bg-BG" dirty="0"/>
              <a:t> или </a:t>
            </a:r>
            <a:r>
              <a:rPr lang="en-US" dirty="0">
                <a:hlinkClick r:id="rId7"/>
              </a:rPr>
              <a:t>https://oib.bg/</a:t>
            </a:r>
            <a:r>
              <a:rPr lang="bg-BG" dirty="0"/>
              <a:t> </a:t>
            </a:r>
            <a:endParaRPr kumimoji="0" lang="bg-BG" sz="3800" b="0" i="0" u="none" strike="noStrike" cap="none" spc="0" normalizeH="0" baseline="0" dirty="0">
              <a:ln>
                <a:noFill/>
              </a:ln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 Shot 2018-01-05 at 6.41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840304" y="-451792"/>
            <a:ext cx="121647434" cy="1086137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807979" y="1171710"/>
            <a:ext cx="11743093" cy="140083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defRPr>
                <a:solidFill>
                  <a:srgbClr val="FFC7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>
              <a:defRPr>
                <a:effectLst/>
              </a:defRPr>
            </a:pPr>
            <a:r>
              <a:rPr lang="bg-BG" sz="4000" b="1" dirty="0">
                <a:solidFill>
                  <a:srgbClr val="FFC000"/>
                </a:solidFill>
                <a:effectLst/>
                <a:latin typeface="Intro Inline" panose="02000000000000000000" pitchFamily="50" charset="0"/>
                <a:sym typeface="Helvetica Neue Medium"/>
              </a:rPr>
              <a:t>АКАДЕМИЯ ЗА ИНОВАЦИИ: ИДЕИТЕ 2018</a:t>
            </a:r>
            <a:endParaRPr lang="en-US" sz="4000" b="1" dirty="0">
              <a:solidFill>
                <a:srgbClr val="FFC000"/>
              </a:solidFill>
              <a:latin typeface="Intro Inline" panose="02000000000000000000" pitchFamily="50" charset="0"/>
            </a:endParaRPr>
          </a:p>
          <a:p>
            <a:pPr>
              <a:defRPr>
                <a:effectLst/>
              </a:defRPr>
            </a:pPr>
            <a:endParaRPr sz="4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7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FFC000"/>
              </a:solidFill>
              <a:effectLst/>
              <a:latin typeface="Intro Inline" panose="02000000000000000000" pitchFamily="50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03254" y="2300735"/>
            <a:ext cx="11735086" cy="592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/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2516" b="1" dirty="0" err="1">
                <a:effectLst/>
                <a:sym typeface="Bodoni SvtyTwo ITC TT-Bold"/>
              </a:rPr>
              <a:t>Имаш</a:t>
            </a:r>
            <a:r>
              <a:rPr lang="ru-RU" sz="2516" b="1" dirty="0">
                <a:effectLst/>
                <a:sym typeface="Bodoni SvtyTwo ITC TT-Bold"/>
              </a:rPr>
              <a:t> идея за </a:t>
            </a:r>
            <a:r>
              <a:rPr lang="ru-RU" sz="2516" b="1" dirty="0" err="1">
                <a:effectLst/>
                <a:sym typeface="Bodoni SvtyTwo ITC TT-Bold"/>
              </a:rPr>
              <a:t>иновативен</a:t>
            </a:r>
            <a:r>
              <a:rPr lang="ru-RU" sz="2516" b="1" dirty="0">
                <a:effectLst/>
                <a:sym typeface="Bodoni SvtyTwo ITC TT-Bold"/>
              </a:rPr>
              <a:t> продукт или услуга? </a:t>
            </a:r>
          </a:p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endParaRPr lang="ru-RU" sz="2516" b="1" dirty="0">
              <a:effectLst/>
              <a:sym typeface="Bodoni SvtyTwo ITC TT-Bold"/>
            </a:endParaRPr>
          </a:p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2516" b="1" dirty="0">
                <a:effectLst/>
                <a:sym typeface="Bodoni SvtyTwo ITC TT-Bold"/>
              </a:rPr>
              <a:t>Запиши се за участие в </a:t>
            </a:r>
            <a:r>
              <a:rPr lang="ru-RU" sz="2516" b="1" dirty="0" err="1">
                <a:effectLst/>
                <a:sym typeface="Bodoni SvtyTwo ITC TT-Bold"/>
              </a:rPr>
              <a:t>първия</a:t>
            </a:r>
            <a:r>
              <a:rPr lang="ru-RU" sz="2516" b="1" dirty="0">
                <a:effectLst/>
                <a:sym typeface="Bodoni SvtyTwo ITC TT-Bold"/>
              </a:rPr>
              <a:t> по рода си  </a:t>
            </a:r>
            <a:r>
              <a:rPr lang="ru-RU" sz="2516" b="1" dirty="0" err="1">
                <a:effectLst/>
                <a:sym typeface="Bodoni SvtyTwo ITC TT-Bold"/>
              </a:rPr>
              <a:t>хакатон</a:t>
            </a:r>
            <a:r>
              <a:rPr lang="ru-RU" sz="2516" b="1" dirty="0">
                <a:effectLst/>
                <a:sym typeface="Bodoni SvtyTwo ITC TT-Bold"/>
              </a:rPr>
              <a:t> за </a:t>
            </a:r>
            <a:r>
              <a:rPr lang="ru-RU" sz="2516" b="1" dirty="0" err="1">
                <a:effectLst/>
                <a:sym typeface="Bodoni SvtyTwo ITC TT-Bold"/>
              </a:rPr>
              <a:t>иновации</a:t>
            </a:r>
            <a:r>
              <a:rPr lang="ru-RU" sz="2516" b="1" dirty="0">
                <a:effectLst/>
                <a:sym typeface="Bodoni SvtyTwo ITC TT-Bold"/>
              </a:rPr>
              <a:t> от </a:t>
            </a:r>
            <a:r>
              <a:rPr lang="ru-RU" sz="2516" b="1" dirty="0" err="1">
                <a:effectLst/>
                <a:sym typeface="Bodoni SvtyTwo ITC TT-Bold"/>
              </a:rPr>
              <a:t>студенти</a:t>
            </a:r>
            <a:r>
              <a:rPr lang="ru-RU" sz="2516" b="1" dirty="0">
                <a:effectLst/>
                <a:sym typeface="Bodoni SvtyTwo ITC TT-Bold"/>
              </a:rPr>
              <a:t>, Академия за </a:t>
            </a:r>
            <a:r>
              <a:rPr lang="ru-RU" sz="2516" b="1" dirty="0" err="1">
                <a:effectLst/>
                <a:sym typeface="Bodoni SvtyTwo ITC TT-Bold"/>
              </a:rPr>
              <a:t>иновации</a:t>
            </a:r>
            <a:r>
              <a:rPr lang="ru-RU" sz="2516" b="1" dirty="0">
                <a:effectLst/>
                <a:sym typeface="Bodoni SvtyTwo ITC TT-Bold"/>
              </a:rPr>
              <a:t>: </a:t>
            </a:r>
            <a:r>
              <a:rPr lang="ru-RU" sz="2516" b="1" dirty="0" err="1">
                <a:effectLst/>
                <a:sym typeface="Bodoni SvtyTwo ITC TT-Bold"/>
              </a:rPr>
              <a:t>Идеите</a:t>
            </a:r>
            <a:r>
              <a:rPr lang="ru-RU" sz="2516" b="1" dirty="0">
                <a:effectLst/>
                <a:sym typeface="Bodoni SvtyTwo ITC TT-Bold"/>
              </a:rPr>
              <a:t> 2018, </a:t>
            </a:r>
            <a:r>
              <a:rPr lang="ru-RU" sz="2516" b="1" dirty="0" err="1">
                <a:effectLst/>
                <a:sym typeface="Bodoni SvtyTwo ITC TT-Bold"/>
              </a:rPr>
              <a:t>организиран</a:t>
            </a:r>
            <a:r>
              <a:rPr lang="ru-RU" sz="2516" b="1" dirty="0">
                <a:effectLst/>
                <a:sym typeface="Bodoni SvtyTwo ITC TT-Bold"/>
              </a:rPr>
              <a:t> от </a:t>
            </a:r>
            <a:r>
              <a:rPr lang="ru-RU" sz="2516" b="1" dirty="0" err="1">
                <a:effectLst/>
                <a:sym typeface="Bodoni SvtyTwo ITC TT-Bold"/>
              </a:rPr>
              <a:t>Innovation</a:t>
            </a:r>
            <a:r>
              <a:rPr lang="ru-RU" sz="2516" b="1" dirty="0">
                <a:effectLst/>
                <a:sym typeface="Bodoni SvtyTwo ITC TT-Bold"/>
              </a:rPr>
              <a:t> </a:t>
            </a:r>
            <a:r>
              <a:rPr lang="ru-RU" sz="2516" b="1" dirty="0" err="1">
                <a:effectLst/>
                <a:sym typeface="Bodoni SvtyTwo ITC TT-Bold"/>
              </a:rPr>
              <a:t>Starter</a:t>
            </a:r>
            <a:r>
              <a:rPr lang="ru-RU" sz="2516" b="1" dirty="0">
                <a:effectLst/>
                <a:sym typeface="Bodoni SvtyTwo ITC TT-Bold"/>
              </a:rPr>
              <a:t> и </a:t>
            </a:r>
            <a:r>
              <a:rPr lang="ru-RU" sz="2516" b="1" dirty="0" err="1">
                <a:effectLst/>
                <a:sym typeface="Bodoni SvtyTwo ITC TT-Bold"/>
              </a:rPr>
              <a:t>Обединени</a:t>
            </a:r>
            <a:r>
              <a:rPr lang="ru-RU" sz="2516" b="1" dirty="0">
                <a:effectLst/>
                <a:sym typeface="Bodoni SvtyTwo ITC TT-Bold"/>
              </a:rPr>
              <a:t> Идеи за </a:t>
            </a:r>
            <a:r>
              <a:rPr lang="ru-RU" sz="2516" b="1" dirty="0" err="1">
                <a:effectLst/>
                <a:sym typeface="Bodoni SvtyTwo ITC TT-Bold"/>
              </a:rPr>
              <a:t>България</a:t>
            </a:r>
            <a:r>
              <a:rPr lang="ru-RU" sz="2516" b="1" dirty="0">
                <a:effectLst/>
                <a:sym typeface="Bodoni SvtyTwo ITC TT-Bold"/>
              </a:rPr>
              <a:t>. </a:t>
            </a:r>
          </a:p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endParaRPr lang="ru-RU" sz="2516" b="1" dirty="0">
              <a:effectLst/>
              <a:sym typeface="Bodoni SvtyTwo ITC TT-Bold"/>
            </a:endParaRPr>
          </a:p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2516" b="1" dirty="0" err="1">
                <a:effectLst/>
                <a:sym typeface="Bodoni SvtyTwo ITC TT-Bold"/>
              </a:rPr>
              <a:t>Студенти</a:t>
            </a:r>
            <a:r>
              <a:rPr lang="ru-RU" sz="2516" b="1" dirty="0">
                <a:effectLst/>
                <a:sym typeface="Bodoni SvtyTwo ITC TT-Bold"/>
              </a:rPr>
              <a:t> от </a:t>
            </a:r>
            <a:r>
              <a:rPr lang="ru-RU" sz="2516" b="1" dirty="0" err="1">
                <a:effectLst/>
                <a:sym typeface="Bodoni SvtyTwo ITC TT-Bold"/>
              </a:rPr>
              <a:t>цялата</a:t>
            </a:r>
            <a:r>
              <a:rPr lang="ru-RU" sz="2516" b="1" dirty="0">
                <a:effectLst/>
                <a:sym typeface="Bodoni SvtyTwo ITC TT-Bold"/>
              </a:rPr>
              <a:t> страна </a:t>
            </a:r>
            <a:r>
              <a:rPr lang="ru-RU" sz="2516" b="1" dirty="0" err="1">
                <a:effectLst/>
                <a:sym typeface="Bodoni SvtyTwo ITC TT-Bold"/>
              </a:rPr>
              <a:t>имат</a:t>
            </a:r>
            <a:r>
              <a:rPr lang="ru-RU" sz="2516" b="1" dirty="0">
                <a:effectLst/>
                <a:sym typeface="Bodoni SvtyTwo ITC TT-Bold"/>
              </a:rPr>
              <a:t> </a:t>
            </a:r>
            <a:r>
              <a:rPr lang="ru-RU" sz="2516" b="1" dirty="0" err="1">
                <a:effectLst/>
                <a:sym typeface="Bodoni SvtyTwo ITC TT-Bold"/>
              </a:rPr>
              <a:t>мисията</a:t>
            </a:r>
            <a:r>
              <a:rPr lang="ru-RU" sz="2516" b="1" dirty="0">
                <a:effectLst/>
                <a:sym typeface="Bodoni SvtyTwo ITC TT-Bold"/>
              </a:rPr>
              <a:t> да направят </a:t>
            </a:r>
            <a:r>
              <a:rPr lang="ru-RU" sz="2516" b="1" dirty="0" err="1">
                <a:effectLst/>
                <a:sym typeface="Bodoni SvtyTwo ITC TT-Bold"/>
              </a:rPr>
              <a:t>България</a:t>
            </a:r>
            <a:r>
              <a:rPr lang="ru-RU" sz="2516" b="1" dirty="0">
                <a:effectLst/>
                <a:sym typeface="Bodoni SvtyTwo ITC TT-Bold"/>
              </a:rPr>
              <a:t> супер с: </a:t>
            </a:r>
          </a:p>
          <a:p>
            <a:pPr marL="457200" indent="-457200" algn="just" defTabSz="338327">
              <a:buFont typeface="Wingdings" panose="05000000000000000000" pitchFamily="2" charset="2"/>
              <a:buChar char="Ø"/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2516" b="1" dirty="0">
                <a:effectLst/>
                <a:sym typeface="Bodoni SvtyTwo ITC TT-Bold"/>
              </a:rPr>
              <a:t>“Изобретения на </a:t>
            </a:r>
            <a:r>
              <a:rPr lang="ru-RU" sz="2516" b="1" dirty="0" err="1">
                <a:effectLst/>
                <a:sym typeface="Bodoni SvtyTwo ITC TT-Bold"/>
              </a:rPr>
              <a:t>бъдещето</a:t>
            </a:r>
            <a:r>
              <a:rPr lang="ru-RU" sz="2516" b="1" dirty="0">
                <a:effectLst/>
                <a:sym typeface="Bodoni SvtyTwo ITC TT-Bold"/>
              </a:rPr>
              <a:t>”</a:t>
            </a:r>
          </a:p>
          <a:p>
            <a:pPr marL="457200" indent="-457200" algn="just" defTabSz="338327">
              <a:buFont typeface="Wingdings"/>
              <a:buChar char="Ø"/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2516" b="1" dirty="0">
                <a:effectLst/>
                <a:sym typeface="Bodoni SvtyTwo ITC TT-Bold"/>
              </a:rPr>
              <a:t>“</a:t>
            </a:r>
            <a:r>
              <a:rPr lang="ru-RU" sz="2516" b="1" dirty="0" err="1">
                <a:effectLst/>
                <a:sym typeface="Bodoni SvtyTwo ITC TT-Bold"/>
              </a:rPr>
              <a:t>Дигитални</a:t>
            </a:r>
            <a:r>
              <a:rPr lang="ru-RU" sz="2516" b="1" dirty="0">
                <a:effectLst/>
                <a:sym typeface="Bodoni SvtyTwo ITC TT-Bold"/>
              </a:rPr>
              <a:t> </a:t>
            </a:r>
            <a:r>
              <a:rPr lang="ru-RU" sz="2516" b="1" dirty="0" err="1">
                <a:effectLst/>
                <a:sym typeface="Bodoni SvtyTwo ITC TT-Bold"/>
              </a:rPr>
              <a:t>иновации</a:t>
            </a:r>
            <a:r>
              <a:rPr lang="ru-RU" sz="2516" b="1" dirty="0">
                <a:effectLst/>
                <a:sym typeface="Bodoni SvtyTwo ITC TT-Bold"/>
              </a:rPr>
              <a:t>”  </a:t>
            </a:r>
          </a:p>
          <a:p>
            <a:pPr marL="457200" indent="-457200" algn="just" defTabSz="338327">
              <a:buFont typeface="Wingdings"/>
              <a:buChar char="Ø"/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2516" b="1" dirty="0">
                <a:effectLst/>
                <a:sym typeface="Bodoni SvtyTwo ITC TT-Bold"/>
              </a:rPr>
              <a:t>“</a:t>
            </a:r>
            <a:r>
              <a:rPr lang="ru-RU" sz="2516" b="1" dirty="0" err="1">
                <a:effectLst/>
                <a:sym typeface="Bodoni SvtyTwo ITC TT-Bold"/>
              </a:rPr>
              <a:t>Социални</a:t>
            </a:r>
            <a:r>
              <a:rPr lang="ru-RU" sz="2516" b="1" dirty="0">
                <a:effectLst/>
                <a:sym typeface="Bodoni SvtyTwo ITC TT-Bold"/>
              </a:rPr>
              <a:t> решения”</a:t>
            </a:r>
          </a:p>
          <a:p>
            <a:pPr marL="457200" indent="-457200" algn="just" defTabSz="338327">
              <a:buFont typeface="Wingdings"/>
              <a:buChar char="Ø"/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endParaRPr lang="ru-RU" sz="2516" b="1" dirty="0">
              <a:effectLst/>
              <a:sym typeface="Bodoni SvtyTwo ITC TT-Bold"/>
            </a:endParaRPr>
          </a:p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4000" b="1" dirty="0" err="1">
                <a:effectLst/>
                <a:sym typeface="Bodoni SvtyTwo ITC TT-Bold"/>
              </a:rPr>
              <a:t>Най-добрия</a:t>
            </a:r>
            <a:r>
              <a:rPr lang="ru-RU" sz="4000" b="1" dirty="0">
                <a:effectLst/>
                <a:sym typeface="Bodoni SvtyTwo ITC TT-Bold"/>
              </a:rPr>
              <a:t> </a:t>
            </a:r>
            <a:r>
              <a:rPr lang="ru-RU" sz="4000" b="1" dirty="0" err="1">
                <a:effectLst/>
                <a:sym typeface="Bodoni SvtyTwo ITC TT-Bold"/>
              </a:rPr>
              <a:t>екип</a:t>
            </a:r>
            <a:r>
              <a:rPr lang="ru-RU" sz="4000" b="1" dirty="0">
                <a:effectLst/>
                <a:sym typeface="Bodoni SvtyTwo ITC TT-Bold"/>
              </a:rPr>
              <a:t> </a:t>
            </a:r>
            <a:r>
              <a:rPr lang="ru-RU" sz="4000" b="1" dirty="0" err="1">
                <a:effectLst/>
                <a:sym typeface="Bodoni SvtyTwo ITC TT-Bold"/>
              </a:rPr>
              <a:t>ще</a:t>
            </a:r>
            <a:r>
              <a:rPr lang="ru-RU" sz="4000" b="1" dirty="0">
                <a:effectLst/>
                <a:sym typeface="Bodoni SvtyTwo ITC TT-Bold"/>
              </a:rPr>
              <a:t> </a:t>
            </a:r>
            <a:r>
              <a:rPr lang="ru-RU" sz="4000" b="1" dirty="0" err="1">
                <a:effectLst/>
                <a:sym typeface="Bodoni SvtyTwo ITC TT-Bold"/>
              </a:rPr>
              <a:t>спечели</a:t>
            </a:r>
            <a:r>
              <a:rPr lang="ru-RU" sz="4000" b="1" dirty="0">
                <a:effectLst/>
                <a:sym typeface="Bodoni SvtyTwo ITC TT-Bold"/>
              </a:rPr>
              <a:t> </a:t>
            </a:r>
            <a:r>
              <a:rPr lang="ru-RU" sz="4000" b="1" dirty="0" err="1">
                <a:effectLst/>
                <a:sym typeface="Bodoni SvtyTwo ITC TT-Bold"/>
              </a:rPr>
              <a:t>наградата</a:t>
            </a:r>
            <a:r>
              <a:rPr lang="ru-RU" sz="4000" b="1" dirty="0">
                <a:effectLst/>
                <a:sym typeface="Bodoni SvtyTwo ITC TT-Bold"/>
              </a:rPr>
              <a:t> от </a:t>
            </a:r>
          </a:p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4000" b="1" dirty="0">
                <a:effectLst/>
                <a:sym typeface="Bodoni SvtyTwo ITC TT-Bold"/>
              </a:rPr>
              <a:t>10 000 </a:t>
            </a:r>
            <a:r>
              <a:rPr lang="ru-RU" sz="4000" b="1" dirty="0" err="1">
                <a:effectLst/>
                <a:sym typeface="Bodoni SvtyTwo ITC TT-Bold"/>
              </a:rPr>
              <a:t>лв</a:t>
            </a:r>
            <a:r>
              <a:rPr lang="ru-RU" sz="4000" b="1" dirty="0">
                <a:effectLst/>
                <a:sym typeface="Bodoni SvtyTwo ITC TT-Bold"/>
              </a:rPr>
              <a:t>. и </a:t>
            </a:r>
            <a:r>
              <a:rPr lang="ru-RU" sz="4000" b="1" dirty="0" err="1">
                <a:effectLst/>
                <a:sym typeface="Bodoni SvtyTwo ITC TT-Bold"/>
              </a:rPr>
              <a:t>пътуване</a:t>
            </a:r>
            <a:r>
              <a:rPr lang="ru-RU" sz="4000" b="1" dirty="0">
                <a:effectLst/>
                <a:sym typeface="Bodoni SvtyTwo ITC TT-Bold"/>
              </a:rPr>
              <a:t> до </a:t>
            </a:r>
            <a:r>
              <a:rPr lang="ru-RU" sz="4000" b="1" dirty="0" err="1">
                <a:effectLst/>
                <a:sym typeface="Bodoni SvtyTwo ITC TT-Bold"/>
              </a:rPr>
              <a:t>Европейските</a:t>
            </a:r>
            <a:r>
              <a:rPr lang="ru-RU" sz="4000" b="1" dirty="0">
                <a:effectLst/>
                <a:sym typeface="Bodoni SvtyTwo ITC TT-Bold"/>
              </a:rPr>
              <a:t> институции в </a:t>
            </a:r>
            <a:r>
              <a:rPr lang="ru-RU" sz="4000" b="1" dirty="0" err="1">
                <a:effectLst/>
                <a:sym typeface="Bodoni SvtyTwo ITC TT-Bold"/>
              </a:rPr>
              <a:t>Брюксел</a:t>
            </a:r>
            <a:r>
              <a:rPr lang="ru-RU" sz="4000" b="1" dirty="0">
                <a:effectLst/>
                <a:sym typeface="Bodoni SvtyTwo ITC TT-Bold"/>
              </a:rPr>
              <a:t>. </a:t>
            </a:r>
          </a:p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endParaRPr lang="ru-RU" sz="2516" b="1" dirty="0">
              <a:effectLst/>
              <a:sym typeface="Bodoni SvtyTwo ITC TT-Bold"/>
            </a:endParaRPr>
          </a:p>
          <a:p>
            <a:pPr algn="just" defTabSz="338327"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2516" b="1" dirty="0" err="1">
                <a:effectLst/>
                <a:sym typeface="Bodoni SvtyTwo ITC TT-Bold"/>
              </a:rPr>
              <a:t>Регистрацията</a:t>
            </a:r>
            <a:r>
              <a:rPr lang="ru-RU" sz="2516" b="1" dirty="0">
                <a:effectLst/>
                <a:sym typeface="Bodoni SvtyTwo ITC TT-Bold"/>
              </a:rPr>
              <a:t> е отворена! </a:t>
            </a:r>
            <a:endParaRPr lang="bg-BG" sz="2516" b="1" dirty="0">
              <a:effectLst/>
              <a:sym typeface="Bodoni SvtyTwo ITC TT-Bold"/>
            </a:endParaRPr>
          </a:p>
        </p:txBody>
      </p:sp>
      <p:pic>
        <p:nvPicPr>
          <p:cNvPr id="142" name="logo-box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9944" y="8430290"/>
            <a:ext cx="727891" cy="767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81349" y="8185488"/>
            <a:ext cx="1256991" cy="1256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 Shot 2018-01-05 at 6.41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840304" y="-451792"/>
            <a:ext cx="121647434" cy="1086137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807979" y="1171710"/>
            <a:ext cx="11743093" cy="140083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defRPr>
                <a:solidFill>
                  <a:srgbClr val="FFC7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>
              <a:defRPr>
                <a:effectLst/>
              </a:defRPr>
            </a:pPr>
            <a:r>
              <a:rPr lang="bg-BG" sz="4000" b="1" dirty="0">
                <a:solidFill>
                  <a:srgbClr val="FFC000"/>
                </a:solidFill>
                <a:effectLst/>
                <a:latin typeface="Intro Inline" panose="02000000000000000000" pitchFamily="50" charset="0"/>
                <a:sym typeface="Helvetica Neue Medium"/>
              </a:rPr>
              <a:t>АКАДЕМИЯ ЗА ИНОВАЦИИ: ИДЕИТЕ 2018</a:t>
            </a:r>
            <a:endParaRPr lang="en-US" sz="4000" b="1" dirty="0">
              <a:solidFill>
                <a:srgbClr val="FFC000"/>
              </a:solidFill>
              <a:latin typeface="Intro Inline" panose="02000000000000000000" pitchFamily="50" charset="0"/>
            </a:endParaRPr>
          </a:p>
          <a:p>
            <a:pPr>
              <a:defRPr>
                <a:effectLst/>
              </a:defRPr>
            </a:pPr>
            <a:endParaRPr sz="4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7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FFC000"/>
              </a:solidFill>
              <a:effectLst/>
              <a:latin typeface="Intro Inline" panose="02000000000000000000" pitchFamily="50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03254" y="2300735"/>
            <a:ext cx="11735086" cy="592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just" defTabSz="338327">
              <a:lnSpc>
                <a:spcPct val="150000"/>
              </a:lnSpc>
              <a:defRPr sz="2516">
                <a:solidFill>
                  <a:srgbClr val="FFFFFF"/>
                </a:solidFill>
                <a:effectLst/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lang="ru-RU" sz="3200" b="1" dirty="0">
                <a:effectLst/>
                <a:sym typeface="Bodoni SvtyTwo ITC TT-Bold"/>
              </a:rPr>
              <a:t>На 1 и 2 </a:t>
            </a:r>
            <a:r>
              <a:rPr lang="ru-RU" sz="3200" b="1" dirty="0" err="1">
                <a:effectLst/>
                <a:sym typeface="Bodoni SvtyTwo ITC TT-Bold"/>
              </a:rPr>
              <a:t>юни</a:t>
            </a:r>
            <a:r>
              <a:rPr lang="ru-RU" sz="3200" b="1" dirty="0">
                <a:effectLst/>
                <a:sym typeface="Bodoni SvtyTwo ITC TT-Bold"/>
              </a:rPr>
              <a:t> в НДК, </a:t>
            </a:r>
            <a:r>
              <a:rPr lang="ru-RU" sz="3200" b="1" dirty="0" err="1">
                <a:effectLst/>
                <a:sym typeface="Bodoni SvtyTwo ITC TT-Bold"/>
              </a:rPr>
              <a:t>Литературен</a:t>
            </a:r>
            <a:r>
              <a:rPr lang="ru-RU" sz="3200" b="1" dirty="0">
                <a:effectLst/>
                <a:sym typeface="Bodoni SvtyTwo ITC TT-Bold"/>
              </a:rPr>
              <a:t> клуб "</a:t>
            </a:r>
            <a:r>
              <a:rPr lang="ru-RU" sz="3200" b="1" dirty="0" err="1">
                <a:effectLst/>
                <a:sym typeface="Bodoni SvtyTwo ITC TT-Bold"/>
              </a:rPr>
              <a:t>Перото</a:t>
            </a:r>
            <a:r>
              <a:rPr lang="ru-RU" sz="3200" b="1" dirty="0">
                <a:effectLst/>
                <a:sym typeface="Bodoni SvtyTwo ITC TT-Bold"/>
              </a:rPr>
              <a:t>", </a:t>
            </a:r>
            <a:r>
              <a:rPr lang="ru-RU" sz="3200" b="1" dirty="0" err="1">
                <a:effectLst/>
                <a:sym typeface="Bodoni SvtyTwo ITC TT-Bold"/>
              </a:rPr>
              <a:t>младежи</a:t>
            </a:r>
            <a:r>
              <a:rPr lang="ru-RU" sz="3200" b="1" dirty="0">
                <a:effectLst/>
                <a:sym typeface="Bodoni SvtyTwo ITC TT-Bold"/>
              </a:rPr>
              <a:t> </a:t>
            </a:r>
            <a:r>
              <a:rPr lang="ru-RU" sz="3200" b="1" dirty="0" err="1">
                <a:effectLst/>
                <a:sym typeface="Bodoni SvtyTwo ITC TT-Bold"/>
              </a:rPr>
              <a:t>ще</a:t>
            </a:r>
            <a:r>
              <a:rPr lang="ru-RU" sz="3200" b="1" dirty="0">
                <a:effectLst/>
                <a:sym typeface="Bodoni SvtyTwo ITC TT-Bold"/>
              </a:rPr>
              <a:t> </a:t>
            </a:r>
            <a:r>
              <a:rPr lang="ru-RU" sz="3200" b="1" dirty="0" err="1">
                <a:effectLst/>
                <a:sym typeface="Bodoni SvtyTwo ITC TT-Bold"/>
              </a:rPr>
              <a:t>могат</a:t>
            </a:r>
            <a:r>
              <a:rPr lang="ru-RU" sz="3200" b="1" dirty="0">
                <a:effectLst/>
                <a:sym typeface="Bodoni SvtyTwo ITC TT-Bold"/>
              </a:rPr>
              <a:t> да </a:t>
            </a:r>
            <a:r>
              <a:rPr lang="ru-RU" sz="3200" b="1" dirty="0" err="1">
                <a:effectLst/>
                <a:sym typeface="Bodoni SvtyTwo ITC TT-Bold"/>
              </a:rPr>
              <a:t>разработят</a:t>
            </a:r>
            <a:r>
              <a:rPr lang="ru-RU" sz="3200" b="1" dirty="0">
                <a:effectLst/>
                <a:sym typeface="Bodoni SvtyTwo ITC TT-Bold"/>
              </a:rPr>
              <a:t> </a:t>
            </a:r>
            <a:r>
              <a:rPr lang="ru-RU" sz="3200" b="1" dirty="0" err="1">
                <a:effectLst/>
                <a:sym typeface="Bodoni SvtyTwo ITC TT-Bold"/>
              </a:rPr>
              <a:t>своите</a:t>
            </a:r>
            <a:r>
              <a:rPr lang="ru-RU" sz="3200" b="1" dirty="0">
                <a:effectLst/>
                <a:sym typeface="Bodoni SvtyTwo ITC TT-Bold"/>
              </a:rPr>
              <a:t> идеи под формата на кратки 15 </a:t>
            </a:r>
            <a:r>
              <a:rPr lang="ru-RU" sz="3200" b="1" dirty="0" err="1">
                <a:effectLst/>
                <a:sym typeface="Bodoni SvtyTwo ITC TT-Bold"/>
              </a:rPr>
              <a:t>минутни</a:t>
            </a:r>
            <a:r>
              <a:rPr lang="ru-RU" sz="3200" b="1" dirty="0">
                <a:effectLst/>
                <a:sym typeface="Bodoni SvtyTwo ITC TT-Bold"/>
              </a:rPr>
              <a:t> презентации и </a:t>
            </a:r>
            <a:r>
              <a:rPr lang="ru-RU" sz="3200" b="1" dirty="0" err="1">
                <a:effectLst/>
                <a:sym typeface="Bodoni SvtyTwo ITC TT-Bold"/>
              </a:rPr>
              <a:t>демо</a:t>
            </a:r>
            <a:r>
              <a:rPr lang="ru-RU" sz="3200" b="1" dirty="0">
                <a:effectLst/>
                <a:sym typeface="Bodoni SvtyTwo ITC TT-Bold"/>
              </a:rPr>
              <a:t> версии на </a:t>
            </a:r>
            <a:r>
              <a:rPr lang="ru-RU" sz="3200" b="1" dirty="0" err="1">
                <a:effectLst/>
                <a:sym typeface="Bodoni SvtyTwo ITC TT-Bold"/>
              </a:rPr>
              <a:t>продукти</a:t>
            </a:r>
            <a:r>
              <a:rPr lang="ru-RU" sz="3200" b="1" dirty="0">
                <a:effectLst/>
                <a:sym typeface="Bodoni SvtyTwo ITC TT-Bold"/>
              </a:rPr>
              <a:t> и услуги, по </a:t>
            </a:r>
            <a:r>
              <a:rPr lang="ru-RU" sz="3200" b="1" dirty="0" err="1">
                <a:effectLst/>
                <a:sym typeface="Bodoni SvtyTwo ITC TT-Bold"/>
              </a:rPr>
              <a:t>темите</a:t>
            </a:r>
            <a:r>
              <a:rPr lang="ru-RU" sz="3200" b="1" dirty="0">
                <a:effectLst/>
                <a:sym typeface="Bodoni SvtyTwo ITC TT-Bold"/>
              </a:rPr>
              <a:t>, </a:t>
            </a:r>
            <a:r>
              <a:rPr lang="ru-RU" sz="3200" b="1" dirty="0" err="1">
                <a:effectLst/>
                <a:sym typeface="Bodoni SvtyTwo ITC TT-Bold"/>
              </a:rPr>
              <a:t>изброени</a:t>
            </a:r>
            <a:r>
              <a:rPr lang="ru-RU" sz="3200" b="1" dirty="0">
                <a:effectLst/>
                <a:sym typeface="Bodoni SvtyTwo ITC TT-Bold"/>
              </a:rPr>
              <a:t> </a:t>
            </a:r>
            <a:r>
              <a:rPr lang="ru-RU" sz="3200" b="1" dirty="0" err="1">
                <a:effectLst/>
                <a:sym typeface="Bodoni SvtyTwo ITC TT-Bold"/>
              </a:rPr>
              <a:t>по-горе</a:t>
            </a:r>
            <a:r>
              <a:rPr lang="ru-RU" sz="3200" b="1" dirty="0">
                <a:effectLst/>
                <a:sym typeface="Bodoni SvtyTwo ITC TT-Bold"/>
              </a:rPr>
              <a:t>. </a:t>
            </a:r>
            <a:r>
              <a:rPr lang="ru-RU" sz="3200" b="1" dirty="0" err="1">
                <a:effectLst/>
                <a:sym typeface="Bodoni SvtyTwo ITC TT-Bold"/>
              </a:rPr>
              <a:t>Надпреварата</a:t>
            </a:r>
            <a:r>
              <a:rPr lang="ru-RU" sz="3200" b="1" dirty="0">
                <a:effectLst/>
                <a:sym typeface="Bodoni SvtyTwo ITC TT-Bold"/>
              </a:rPr>
              <a:t> се </a:t>
            </a:r>
            <a:r>
              <a:rPr lang="ru-RU" sz="3200" b="1" dirty="0" err="1">
                <a:effectLst/>
                <a:sym typeface="Bodoni SvtyTwo ITC TT-Bold"/>
              </a:rPr>
              <a:t>случва</a:t>
            </a:r>
            <a:r>
              <a:rPr lang="ru-RU" sz="3200" b="1" dirty="0">
                <a:effectLst/>
                <a:sym typeface="Bodoni SvtyTwo ITC TT-Bold"/>
              </a:rPr>
              <a:t> в 24 часа под </a:t>
            </a:r>
            <a:r>
              <a:rPr lang="ru-RU" sz="3200" b="1" dirty="0" err="1">
                <a:effectLst/>
                <a:sym typeface="Bodoni SvtyTwo ITC TT-Bold"/>
              </a:rPr>
              <a:t>менторството</a:t>
            </a:r>
            <a:r>
              <a:rPr lang="ru-RU" sz="3200" b="1" dirty="0">
                <a:effectLst/>
                <a:sym typeface="Bodoni SvtyTwo ITC TT-Bold"/>
              </a:rPr>
              <a:t> на </a:t>
            </a:r>
            <a:r>
              <a:rPr lang="ru-RU" sz="3200" b="1" dirty="0" err="1">
                <a:effectLst/>
                <a:sym typeface="Bodoni SvtyTwo ITC TT-Bold"/>
              </a:rPr>
              <a:t>журито</a:t>
            </a:r>
            <a:r>
              <a:rPr lang="ru-RU" sz="3200" b="1" dirty="0">
                <a:effectLst/>
                <a:sym typeface="Bodoni SvtyTwo ITC TT-Bold"/>
              </a:rPr>
              <a:t> и </a:t>
            </a:r>
            <a:r>
              <a:rPr lang="ru-RU" sz="3200" b="1" dirty="0" err="1">
                <a:effectLst/>
                <a:sym typeface="Bodoni SvtyTwo ITC TT-Bold"/>
              </a:rPr>
              <a:t>членове</a:t>
            </a:r>
            <a:r>
              <a:rPr lang="ru-RU" sz="3200" b="1" dirty="0">
                <a:effectLst/>
                <a:sym typeface="Bodoni SvtyTwo ITC TT-Bold"/>
              </a:rPr>
              <a:t> на </a:t>
            </a:r>
            <a:r>
              <a:rPr lang="ru-RU" sz="3200" b="1" dirty="0" err="1">
                <a:effectLst/>
                <a:sym typeface="Bodoni SvtyTwo ITC TT-Bold"/>
              </a:rPr>
              <a:t>нашия</a:t>
            </a:r>
            <a:r>
              <a:rPr lang="ru-RU" sz="3200" b="1" dirty="0">
                <a:effectLst/>
                <a:sym typeface="Bodoni SvtyTwo ITC TT-Bold"/>
              </a:rPr>
              <a:t> </a:t>
            </a:r>
            <a:r>
              <a:rPr lang="ru-RU" sz="3200" b="1" dirty="0" err="1">
                <a:effectLst/>
                <a:sym typeface="Bodoni SvtyTwo ITC TT-Bold"/>
              </a:rPr>
              <a:t>екип</a:t>
            </a:r>
            <a:r>
              <a:rPr lang="ru-RU" sz="3200" b="1" dirty="0">
                <a:effectLst/>
                <a:sym typeface="Bodoni SvtyTwo ITC TT-Bold"/>
              </a:rPr>
              <a:t>.! </a:t>
            </a:r>
            <a:endParaRPr lang="bg-BG" sz="3200" b="1" dirty="0">
              <a:effectLst/>
              <a:sym typeface="Bodoni SvtyTwo ITC TT-Bold"/>
            </a:endParaRPr>
          </a:p>
        </p:txBody>
      </p:sp>
      <p:pic>
        <p:nvPicPr>
          <p:cNvPr id="142" name="logo-box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9944" y="8430290"/>
            <a:ext cx="727891" cy="767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81349" y="8185488"/>
            <a:ext cx="1256991" cy="12569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03679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1"/>
          <a:stretch/>
        </p:blipFill>
        <p:spPr>
          <a:xfrm>
            <a:off x="2613968" y="0"/>
            <a:ext cx="8194532" cy="9777613"/>
          </a:xfrm>
          <a:prstGeom prst="rect">
            <a:avLst/>
          </a:prstGeom>
          <a:ln>
            <a:solidFill>
              <a:srgbClr val="FFFFFF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76993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Custom 4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F8DE9D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188</Words>
  <Application>Microsoft Office PowerPoint</Application>
  <PresentationFormat>Custom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Bodoni SvtyTwo ITC TT-Bold</vt:lpstr>
      <vt:lpstr>Helvetica Light</vt:lpstr>
      <vt:lpstr>Helvetica Neue</vt:lpstr>
      <vt:lpstr>Helvetica Neue Medium</vt:lpstr>
      <vt:lpstr>Intro Inline</vt:lpstr>
      <vt:lpstr>Wingdings</vt:lpstr>
      <vt:lpstr>New_Template2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student</cp:lastModifiedBy>
  <cp:revision>40</cp:revision>
  <dcterms:modified xsi:type="dcterms:W3CDTF">2018-04-27T07:44:16Z</dcterms:modified>
</cp:coreProperties>
</file>