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1" r:id="rId7"/>
    <p:sldId id="263" r:id="rId8"/>
    <p:sldId id="262" r:id="rId9"/>
    <p:sldId id="264" r:id="rId10"/>
    <p:sldId id="269" r:id="rId11"/>
    <p:sldId id="260" r:id="rId12"/>
    <p:sldId id="265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8C39E-1810-45BB-AC09-0968B24770A8}" v="417" dt="2022-12-01T10:51:39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27" y="2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3:58.59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11547 216,'-295'-21,"4"-25,239 37,-292-57,92 17,183 38,-93-2,-71 12,-429 3,346-3,203 10,13-1,-386-6,249-4,-790 2,848 11,74-2,-74 7,26-1,123-10,-1 0,0 2,-31 12,-9 1,18-8,1-3,-61 2,-106-5,-1855-7,1715-26,61 1,-162 25,232 2,157-1,-120-14,101 2,-94 0,-92 12,115 2,134-2,-16 0,1-1,-56-9,33-1,-1 4,-94 0,120 7,0-2,-44-7,30 3,0 2,-76 5,43 0,15 1,-78-4,135-1,4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56.71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19,'1813'0,"-1678"-9,-4-1,813 11,-840 8,-33-2,-49-5,0 2,29 8,24 4,184 5,-155-22,102 2,-65 15,-90-10,71 16,14 2,-115-20,41 11,-43-9,1-1,30 4,72 3,-62-6,-44-5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03.53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11232 359,'-296'-17,"77"1,-46 13,243 1,-1-1,1-1,-38-13,34 10,0 0,-29-2,23 5,-198-14,96 9,-12 0,-945 9,478 1,442-10,2 0,-66 10,-161-2,261-8,-44-1,-1619 11,1756-4,-1-1,-71-16,56 9,5 2,-87-1,-57 12,69 0,-110-12,11 0,150 11,-72-2,120-3,-29-7,-28-5,-29 9,-43-4,-122-9,-2 19,218 1,28-2,-1-1,1-2,-43-12,40 8,0 1,-60-3,-303 11,180 2,153-3,6 0,-92 9,100 0,-110 12,148-18,0 0,0 2,-23 7,24-6,0-1,-1 0,-27 2,8-6,24 0,-1 0,0 1,0 0,-13 3,-4 2,-1-2,0-1,1-2,-42-3,10 1,0 0,-74 2,49 15,71-15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11.764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1 212,'542'0,"-515"-1,0-2,41-9,26-3,215 10,-177 6,-108-2,37-7,10 0,47 7,142 18,-53-1,-165-15,-1 3,0 1,0 2,59 18,-65-12,75 20,-98-31,1 0,-1 0,1-1,0-1,0 0,-1-1,14-2,73-23,-70 17,-1 3,0 0,33-1,-8 1,445-23,-293 25,-121-1,-1-4,-1-3,111-32,-166 38,0 1,1 2,-1 0,50 3,-30 0,654 1,-239 0,-330 4,-1 4,138 30,-157-25,-51-7,15 9,-56-10,1-2,39 4,196-7,-117-3,1605 2,-1728-1,-1-1,0 0,1-1,-1-1,18-7,-10 3,26-4,70-1,-3 0,-6-4,0 5,154 2,772 12,-600-3,-429 2,0 0,0 0,0 1,-1 0,1 0,0 0,6 4,-4-2,0-1,18 5,-11-6,0 0,24-2,-30-1,0 1,0 0,0 1,0 0,0 0,-1 1,1 0,0 1,11 5,-21-8,1 1,0-1,0 1,-1-1,1 1,0-1,0 0,0 1,0-1,0 0,-1 0,1 0,0 0,0 0,0 0,0 0,0 0,0 0,0 0,0 0,0 0,0-1,-1 1,1 0,1-1,-1 0,0-1,-1 1,1 0,0 0,-1-1,1 1,-1 0,0-1,0 1,1 0,-1-1,0 1,0-1,0 1,0 0,0-1,-1 1,1-2,-3-12,-1 1,0 0,-1 0,-8-16,7 15,-7-16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16.994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10946 56,'-970'0,"538"-28,26 0,-189 29,240 0,320 1,1 1,-42 10,35-5,-42 2,-237-8,165-3,-1004 1,913-10,-4 0,216 10,-241-6,-404-6,450 13,-1634-1,1816 2,-85 16,22-2,101-15,-195 17,116-13,-206 7,-483-11,353-2,402 2,-40 7,38-4,-29 1,32-4,-29 7,29-5,-30 2,-36 5,58-6,-37 2,-56-7,106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25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1 144,'696'-14,"2"-9,-157-13,-13 1,-174 17,-51 2,339 14,-332 4,203-2,-502 0,0 1,1 1,-1 0,0 0,0 1,18 8,61 33,-82-40,1 0,0 0,0-1,1-1,-1 1,18 1,60-1,-60-3,40 4,89 18,-128-19,0 0,38-3,-38-1,-1 2,42 6,31 11,-80-13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27.623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5628 108,'-36'-2,"-53"-9,25 2,-96-4,-123-19,213 21,-109-3,-72 15,98 1,26-1,-134-3,152-6,-52-2,-1462 11,1612 0,-1 0,1 1,0 0,-19 7,-19 3,-1-3,-197 26,-68-33,168-3,-55 11,164-6,3-1,0 2,-34 9,45-9,-1 0,-41 1,15-2,31-1,-32 10,35-8,-1-1,-24 3,-165-5,108-3,50 2,-53-3,87 0,3-2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38.171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17793 256,'-325'-24,"278"18,-4 1,-404-42,-6 19,120 26,-80-2,299-1,-434-14,-3 17,-197 16,-1-18,-217-8,504-4,2-20,-155-8,-81 28,1 21,114 7,308-5,-201 33,366-24,-169 28,-185 19,24-21,204-20,-81 9,54-2,49-7,-284 9,249-13,4 1,-478-21,487-8,4 0,-556 11,757-2,-1-2,1-1,0-3,0 0,0-3,-57-22,70 24,-1 1,1 2,-1 0,-31-1,-31-6,-24-3,67 10,-48-10,35 2,-1 3,-1 2,-106 1,-325 9,483-2,0 1,0 0,0 1,1 0,-1 0,0 0,-9 6,8-5,0 0,0 0,0 0,0-1,-9 1,-37 1,-58-5,33-1,-166 2,227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50.376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11711 376,'-12'0,"1"0,-21-5,1 1,-325-37,-198-28,10-27,7 1,217 66,-1 28,-235 2,367-10,20 0,97 8,-113-5,-288-6,320 14,-611-2,733 1,-34 7,25-3,3 1,-1 2,-52 19,-12 3,80-24,-139 30,120-29,-81 3,-238-12,348 1,-1-1,1 0,0 0,0-1,0-1,-15-6,11 4,-2 0,-20-4,-6 5,-86 1,89 4,-1-1,-61-10,23-5,0 4,-111-2,162 13,-174 4,170 0,-56 14,15-2,50-12,0 2,0 1,1 1,-1 1,-26 13,29-11,-1-1,0-1,-30 6,-71 9,122-23,-141 13,-4 1,68 1,38-6,-1-2,-62 2,-558-9,246-1,-690 1,1026 4,-128 22,152-17,-137 7,-2-17,69-1,106 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2-01T09:14:54.07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  <inkml:brushProperty name="ignorePressure" value="1"/>
    </inkml:brush>
  </inkml:definitions>
  <inkml:trace contextRef="#ctx0" brushRef="#br0">12585 177,'-340'-10,"-179"1,332 11,-363-2,536-1,-1-1,1 0,0-1,0-1,-23-9,17 6,-37-8,-113 0,12 1,20-3,-205 0,67 9,79 2,-46-12,44 3,142 13,-85 8,62 4,-89 22,103-18,-1-3,-98 4,-135-13,96-4,154 4,-1 3,-61 12,-96 36,163-41,-62 7,-50-2,105-12,-188 6,106-7,-68 20,22 0,-220-20,238-6,-352 2,485 1,1 1,-1 2,-33 7,-79 29,107-29,13-5,-151 44,122-38,-78 8,-323-13,244-10,-1341 3,1509-1,1-1,-1-2,1-1,-55-16,-110-23,114 27,52 11,-61-1,67 5,-38-6,-9 0,60 8,0-1,0 0,1-2,-26-6,14 2,0 1,0 1,-45-2,-92 8,67 1,-805-2,885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2181-0AD2-A5FE-730B-B3BEB935D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A81C2-CBCD-FA85-5ADB-E95A3A66F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CEEAE-6A2E-3AC4-D254-F28C0D91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8EDA2-DF41-14F9-BB8B-21556A2BC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B4D76-CF71-88E0-473C-FB0C77AC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9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F5873-DD0B-33A6-D53B-34809A4F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405F5-0124-BD04-8270-14D12FDB7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EBE12-042F-9904-5D19-41A9C8137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5D72E-E4AE-58CF-8B42-A6D1E444F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22994-9132-F0C8-302D-D9423436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7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242BF4-05CB-C5BA-0743-17D363CAB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2DDDC1-9BF6-07C4-9CA0-A02B65909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36FB3-6E62-69B5-86E7-853662685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80CCE-E4D9-5041-3AE8-0F05B64F0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748B9-3D03-4799-2299-108180514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4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F5171-6AA9-4FC7-A6D6-0B894E6B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AEC32-F99C-CBE1-ADE4-898604ABF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37620-BE16-F1B5-62E5-0D9873B00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D51A6-D060-A552-480F-C30CACE4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7B2A7-631E-A2E1-456F-17386404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1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EA64F-E4F3-6716-46D9-4B2CEEBE7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8F69E-D7AD-3736-02E4-E033B937D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D6BED-4F4A-48F3-FBFE-0E455357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A71BC-C659-BC9A-2636-78C8C665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B5023-593C-3007-A284-192A1B78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6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A56A-73FB-4617-D5E3-10D5BC46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0EB9-D51F-33C0-B55F-BE90136B69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A3158-C61A-9CEF-9657-7183348DD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A6231-88EC-B954-34C0-4B2CEB01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35C34-70C4-49F8-1C72-BE8F71672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2292C-E013-134F-035B-026288266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2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DA651-B341-1E73-9E0D-AE2F4E691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02F85-C397-245E-262A-E40B0A6D7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7317F5-C9E3-F24C-8EDA-ADCF3D5BB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662B78-9B59-16E7-7381-7061E9C9DC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8BE01-DB9F-5934-136E-2EDB68027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3440E7-C177-B81A-BFAD-970ACBC7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518847-5CE6-2915-28D1-35B53E04E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65118-888B-78A9-FD3B-FA463FB6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5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80E63-8306-F92A-027C-3CC898AE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3E63D-D68D-7213-225D-CE7BC78DB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426FB-C7DD-AE66-99E6-DE850DF0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8E4F97-C90D-0E26-23A2-1CCE7567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8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1CD97D-52C8-3922-9662-C99A1C26F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AEDF4C-33B2-BB3B-6313-556905218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1A02D-095C-99F8-DF66-5D7A228C0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0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48B04-D194-B74F-B05A-B0EA8D3C3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4492D-E8A8-72C6-F41A-8D2FC3044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42A2D-5E08-72EC-432C-C8FF1586C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9792A-B850-00FA-68B1-B920E01A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097EE-8BE7-CB3B-25FD-A1C15AC3E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4309F-33F6-A1D0-7EAF-A150D33D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4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CA9CD-37FA-0BB6-CEDF-5C0F03FEC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377247-4213-08D5-DBB4-D466B647F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FEED1-D684-F3A5-78B2-DB04BC0C4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0BA65-C448-D5C9-6F6A-42BAB4FC1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321A9-E7FD-2F52-9F82-FCFEC1CAB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FB3A3-7FD9-4FBB-E95C-41EA920D6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9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3F390-918E-FDFE-6FEC-B2446801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C8471-27FB-798E-599D-0E4BE17E4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1DEB4-4AEE-996D-21E0-2AD465CD70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673A9-7A45-4648-AC24-460B69B77DFD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92D4-7182-D757-58B8-7BB002F50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0076D-D60C-59E4-9725-AE30E6F0E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21BC8-215E-4147-9348-072E944DD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9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E1389-7D8A-2A00-F9A9-F9E8EEAC6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</p:spPr>
        <p:txBody>
          <a:bodyPr>
            <a:no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Компетентностният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подход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стратегическите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програми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инструменти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европейското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образователно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пространство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концептуална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рамка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дисертационното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изследване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018CD-E475-C560-556D-487BE093A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2715" y="6520394"/>
            <a:ext cx="9144000" cy="426701"/>
          </a:xfrm>
        </p:spPr>
        <p:txBody>
          <a:bodyPr/>
          <a:lstStyle/>
          <a:p>
            <a:r>
              <a:rPr lang="bg-BG" sz="1800" dirty="0">
                <a:solidFill>
                  <a:srgbClr val="331F0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КЛИМЕНТОВИ ДНИ 2022 г.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6164A4D-B0D9-60DE-CDE5-B25CF4ACD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612" y="-442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B0F422EC-25E3-FA50-11F0-DD0C443A0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" t="1118" r="238"/>
          <a:stretch>
            <a:fillRect/>
          </a:stretch>
        </p:blipFill>
        <p:spPr bwMode="auto">
          <a:xfrm>
            <a:off x="2240149" y="14287"/>
            <a:ext cx="7524751" cy="158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1D7AEA2-5A04-F693-E86C-310FB8B58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612" y="142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4986338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4986338" algn="r"/>
                <a:tab pos="5943600" algn="r"/>
              </a:tabLst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2146BE-B7DA-C9BD-13FB-97C9D51841AD}"/>
              </a:ext>
            </a:extLst>
          </p:cNvPr>
          <p:cNvSpPr txBox="1"/>
          <p:nvPr/>
        </p:nvSpPr>
        <p:spPr>
          <a:xfrm>
            <a:off x="1415285" y="5641499"/>
            <a:ext cx="9583270" cy="878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bg-BG" sz="1800" dirty="0">
                <a:solidFill>
                  <a:srgbClr val="331F0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Форум „Резултати от научноизследователските проекти на Факултета по педагогика, финансирани от Фонд „Научни изследвания“ и Докторантски семинар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FD6B44E-E0E4-F805-1C5F-65A60471FD70}"/>
              </a:ext>
            </a:extLst>
          </p:cNvPr>
          <p:cNvCxnSpPr/>
          <p:nvPr/>
        </p:nvCxnSpPr>
        <p:spPr>
          <a:xfrm>
            <a:off x="3248809" y="5641499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>
            <a:extLst>
              <a:ext uri="{FF2B5EF4-FFF2-40B4-BE49-F238E27FC236}">
                <a16:creationId xmlns:a16="http://schemas.microsoft.com/office/drawing/2014/main" id="{58121447-1B5E-C155-621F-9EE4DCE661E6}"/>
              </a:ext>
            </a:extLst>
          </p:cNvPr>
          <p:cNvSpPr txBox="1">
            <a:spLocks/>
          </p:cNvSpPr>
          <p:nvPr/>
        </p:nvSpPr>
        <p:spPr>
          <a:xfrm>
            <a:off x="1632715" y="5136525"/>
            <a:ext cx="9144000" cy="426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331F0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bg-BG" sz="1800" dirty="0">
                <a:solidFill>
                  <a:srgbClr val="331F0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декември 2022 г.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0841863-0905-3058-40C9-A0041F5CA015}"/>
              </a:ext>
            </a:extLst>
          </p:cNvPr>
          <p:cNvSpPr txBox="1">
            <a:spLocks/>
          </p:cNvSpPr>
          <p:nvPr/>
        </p:nvSpPr>
        <p:spPr>
          <a:xfrm>
            <a:off x="1766943" y="4186032"/>
            <a:ext cx="9144000" cy="426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>
                <a:solidFill>
                  <a:srgbClr val="331F0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Докторант: Радостина Бойчева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893B2A5-7318-75CF-5C7F-A122833C04F3}"/>
              </a:ext>
            </a:extLst>
          </p:cNvPr>
          <p:cNvSpPr txBox="1">
            <a:spLocks/>
          </p:cNvSpPr>
          <p:nvPr/>
        </p:nvSpPr>
        <p:spPr>
          <a:xfrm>
            <a:off x="1473535" y="4593915"/>
            <a:ext cx="9144000" cy="426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g-BG" dirty="0">
                <a:solidFill>
                  <a:srgbClr val="331F0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Научен ръководител: проф. Силвия Николаева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2A7553-0D4A-1A25-EE21-54EC4C925C17}"/>
              </a:ext>
            </a:extLst>
          </p:cNvPr>
          <p:cNvCxnSpPr/>
          <p:nvPr/>
        </p:nvCxnSpPr>
        <p:spPr>
          <a:xfrm>
            <a:off x="3248809" y="3846765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956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34589" cy="5750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дисертационното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(1/4)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lvl="1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 по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изпозлването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КП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къде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изглежда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2: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Сравнителен анализ на случаи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1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Работещи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 и 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рактики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Showcases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8135E1-F32A-2502-CF40-FD801306AD0F}"/>
              </a:ext>
            </a:extLst>
          </p:cNvPr>
          <p:cNvCxnSpPr/>
          <p:nvPr/>
        </p:nvCxnSpPr>
        <p:spPr>
          <a:xfrm>
            <a:off x="943491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A2D0EC0-F7AB-FAE3-6774-836AC9FA1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92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34589" cy="5750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дисертационното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(2/4)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lvl="1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 по отношение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КП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къде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изглежда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Отразява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измеренията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въвеждането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КП - част ли е от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квалификационната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за развитие или се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цел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международните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изследвания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- две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1">
              <a:lnSpc>
                <a:spcPct val="100000"/>
              </a:lnSpc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Карта на Европа - 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“Практика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политика”</a:t>
            </a:r>
          </a:p>
          <a:p>
            <a:pPr marL="1828800" lvl="1">
              <a:lnSpc>
                <a:spcPct val="100000"/>
              </a:lnSpc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Карта на света - Как ЕК чрез старт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политики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свързва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Европа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света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Изследваме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къде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ли тенденции)</a:t>
            </a:r>
            <a:endParaRPr lang="ru-RU" sz="2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indent="-342900" fontAlgn="base">
              <a:lnSpc>
                <a:spcPct val="100000"/>
              </a:lnSpc>
              <a:spcBef>
                <a:spcPts val="0"/>
              </a:spcBef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 1: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Сравнителен анализ на европейски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indent="-342900" fontAlgn="base">
              <a:lnSpc>
                <a:spcPct val="100000"/>
              </a:lnSpc>
              <a:spcBef>
                <a:spcPts val="0"/>
              </a:spcBef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 2: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Метаанализ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indent="-342900" fontAlgn="base">
              <a:lnSpc>
                <a:spcPct val="100000"/>
              </a:lnSpc>
              <a:spcBef>
                <a:spcPts val="0"/>
              </a:spcBef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 3: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оценка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корекция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/проверка на изводите/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данните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8135E1-F32A-2502-CF40-FD801306AD0F}"/>
              </a:ext>
            </a:extLst>
          </p:cNvPr>
          <p:cNvCxnSpPr/>
          <p:nvPr/>
        </p:nvCxnSpPr>
        <p:spPr>
          <a:xfrm>
            <a:off x="943491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A2D0EC0-F7AB-FAE3-6774-836AC9FA1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34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34589" cy="5750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дисертационното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(3/4)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lvl="1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 по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изпозлването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КП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къде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изглежда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2: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Сравнителен анализ на случаи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Метод: Анализ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специфики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според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зараждането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КП с цел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подходи за управление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КП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управление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8135E1-F32A-2502-CF40-FD801306AD0F}"/>
              </a:ext>
            </a:extLst>
          </p:cNvPr>
          <p:cNvCxnSpPr/>
          <p:nvPr/>
        </p:nvCxnSpPr>
        <p:spPr>
          <a:xfrm>
            <a:off x="943491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A2D0EC0-F7AB-FAE3-6774-836AC9FA1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99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34589" cy="57503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дисертационното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(4/4)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Autofit/>
          </a:bodyPr>
          <a:lstStyle/>
          <a:p>
            <a:pPr marL="0" lvl="1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 по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изпозлването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КП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къде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как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изглежда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2: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Сравнителен анализ на случаи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1" indent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Работещи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 и 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рактики (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Showcases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800100" lvl="2" indent="-342900" fontAlgn="base">
              <a:lnSpc>
                <a:spcPct val="100000"/>
              </a:lnSpc>
              <a:spcBef>
                <a:spcPts val="0"/>
              </a:spcBef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европейските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800100" lvl="2" indent="-342900" fontAlgn="base">
              <a:lnSpc>
                <a:spcPct val="100000"/>
              </a:lnSpc>
              <a:spcBef>
                <a:spcPts val="0"/>
              </a:spcBef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практики от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европейските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държави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457200" lvl="2" indent="0" fontAlgn="base">
              <a:lnSpc>
                <a:spcPct val="100000"/>
              </a:lnSpc>
              <a:spcBef>
                <a:spcPts val="0"/>
              </a:spcBef>
              <a:buNone/>
            </a:pPr>
            <a:endParaRPr lang="ru-RU" sz="1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8135E1-F32A-2502-CF40-FD801306AD0F}"/>
              </a:ext>
            </a:extLst>
          </p:cNvPr>
          <p:cNvCxnSpPr/>
          <p:nvPr/>
        </p:nvCxnSpPr>
        <p:spPr>
          <a:xfrm>
            <a:off x="943491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A2D0EC0-F7AB-FAE3-6774-836AC9FA1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10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705" y="2606049"/>
            <a:ext cx="8434589" cy="575033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</a:t>
            </a:r>
            <a:r>
              <a:rPr lang="ru-RU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вниманието</a:t>
            </a:r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62" y="3676919"/>
            <a:ext cx="10515600" cy="1811841"/>
          </a:xfrm>
        </p:spPr>
        <p:txBody>
          <a:bodyPr>
            <a:noAutofit/>
          </a:bodyPr>
          <a:lstStyle/>
          <a:p>
            <a:pPr marL="0" lvl="1" indent="0" algn="ctr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32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Време за въпроси и обратна връ</a:t>
            </a:r>
            <a:r>
              <a:rPr lang="bg-BG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зка</a:t>
            </a:r>
            <a:endParaRPr lang="ru-RU" sz="32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8135E1-F32A-2502-CF40-FD801306AD0F}"/>
              </a:ext>
            </a:extLst>
          </p:cNvPr>
          <p:cNvCxnSpPr/>
          <p:nvPr/>
        </p:nvCxnSpPr>
        <p:spPr>
          <a:xfrm>
            <a:off x="2856004" y="3499035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A2D0EC0-F7AB-FAE3-6774-836AC9FA1A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9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370"/>
            <a:ext cx="10515600" cy="25120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 рамка на дисертационното изследване – общ поглед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 рамка на дисертационното изследване – в детайл</a:t>
            </a:r>
          </a:p>
          <a:p>
            <a:pPr marL="514350" indent="-514350">
              <a:buFont typeface="+mj-lt"/>
              <a:buAutoNum type="arabicPeriod"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на дисертационното изследване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A7CD545-2FCF-5C32-DAD8-B5D244B91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6C0D5C-E9D0-0172-0455-B5DEE0097F38}"/>
              </a:ext>
            </a:extLst>
          </p:cNvPr>
          <p:cNvCxnSpPr/>
          <p:nvPr/>
        </p:nvCxnSpPr>
        <p:spPr>
          <a:xfrm>
            <a:off x="943491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6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rmAutofit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на дисертационното изследване: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76" y="1530839"/>
            <a:ext cx="10515600" cy="2512080"/>
          </a:xfrm>
        </p:spPr>
        <p:txBody>
          <a:bodyPr/>
          <a:lstStyle/>
          <a:p>
            <a:pPr marL="0" indent="0">
              <a:buNone/>
            </a:pP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Компетентностният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стратегическите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европейското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1A7CD545-2FCF-5C32-DAD8-B5D244B91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6C0D5C-E9D0-0172-0455-B5DEE0097F38}"/>
              </a:ext>
            </a:extLst>
          </p:cNvPr>
          <p:cNvCxnSpPr/>
          <p:nvPr/>
        </p:nvCxnSpPr>
        <p:spPr>
          <a:xfrm>
            <a:off x="943491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1EA2535-2D7D-BCB7-1AA0-8571142FA109}"/>
              </a:ext>
            </a:extLst>
          </p:cNvPr>
          <p:cNvGrpSpPr/>
          <p:nvPr/>
        </p:nvGrpSpPr>
        <p:grpSpPr>
          <a:xfrm>
            <a:off x="898104" y="1648105"/>
            <a:ext cx="4157280" cy="232200"/>
            <a:chOff x="898104" y="1648105"/>
            <a:chExt cx="4157280" cy="232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533C827-8666-1F72-7601-03B75FC94D76}"/>
                    </a:ext>
                  </a:extLst>
                </p14:cNvPr>
                <p14:cNvContentPartPr/>
                <p14:nvPr/>
              </p14:nvContentPartPr>
              <p14:xfrm>
                <a:off x="898104" y="1648105"/>
                <a:ext cx="4157280" cy="781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533C827-8666-1F72-7601-03B75FC94D7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4104" y="1540105"/>
                  <a:ext cx="426492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ED13785F-C4D1-384F-9F33-5301FF99F834}"/>
                    </a:ext>
                  </a:extLst>
                </p14:cNvPr>
                <p14:cNvContentPartPr/>
                <p14:nvPr/>
              </p14:nvContentPartPr>
              <p14:xfrm>
                <a:off x="947424" y="1750705"/>
                <a:ext cx="4043520" cy="12960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ED13785F-C4D1-384F-9F33-5301FF99F83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93784" y="1643065"/>
                  <a:ext cx="4151160" cy="345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7532D42-A232-49E8-344D-9FBBF3B81F8E}"/>
              </a:ext>
            </a:extLst>
          </p:cNvPr>
          <p:cNvGrpSpPr/>
          <p:nvPr/>
        </p:nvGrpSpPr>
        <p:grpSpPr>
          <a:xfrm>
            <a:off x="5421864" y="1623625"/>
            <a:ext cx="3966840" cy="180000"/>
            <a:chOff x="5421864" y="1623625"/>
            <a:chExt cx="3966840" cy="18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B2A1B40-26A6-90A9-3B24-DCABC7E51CDC}"/>
                    </a:ext>
                  </a:extLst>
                </p14:cNvPr>
                <p14:cNvContentPartPr/>
                <p14:nvPr/>
              </p14:nvContentPartPr>
              <p14:xfrm>
                <a:off x="5421864" y="1623625"/>
                <a:ext cx="3965400" cy="1036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B2A1B40-26A6-90A9-3B24-DCABC7E51CD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368224" y="1515625"/>
                  <a:ext cx="407304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D0572C5-D47B-E468-DEBA-7BC800E5B7B1}"/>
                    </a:ext>
                  </a:extLst>
                </p14:cNvPr>
                <p14:cNvContentPartPr/>
                <p14:nvPr/>
              </p14:nvContentPartPr>
              <p14:xfrm>
                <a:off x="5448144" y="1757185"/>
                <a:ext cx="3940560" cy="464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D0572C5-D47B-E468-DEBA-7BC800E5B7B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394144" y="1649185"/>
                  <a:ext cx="4048200" cy="262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FF52FB9-6744-BC16-B264-A80F73118E67}"/>
              </a:ext>
            </a:extLst>
          </p:cNvPr>
          <p:cNvGrpSpPr/>
          <p:nvPr/>
        </p:nvGrpSpPr>
        <p:grpSpPr>
          <a:xfrm>
            <a:off x="858864" y="2053825"/>
            <a:ext cx="2026080" cy="181440"/>
            <a:chOff x="858864" y="2053825"/>
            <a:chExt cx="2026080" cy="18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D67D481-DA3F-23DA-ABA3-E3CC816E7484}"/>
                    </a:ext>
                  </a:extLst>
                </p14:cNvPr>
                <p14:cNvContentPartPr/>
                <p14:nvPr/>
              </p14:nvContentPartPr>
              <p14:xfrm>
                <a:off x="875424" y="2053825"/>
                <a:ext cx="2000160" cy="5652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D67D481-DA3F-23DA-ABA3-E3CC816E748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21784" y="1945825"/>
                  <a:ext cx="210780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2E18F7B-31D4-A043-B4A1-6CCA4604E109}"/>
                    </a:ext>
                  </a:extLst>
                </p14:cNvPr>
                <p14:cNvContentPartPr/>
                <p14:nvPr/>
              </p14:nvContentPartPr>
              <p14:xfrm>
                <a:off x="858864" y="2176225"/>
                <a:ext cx="2026080" cy="59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2E18F7B-31D4-A043-B4A1-6CCA4604E10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05224" y="2068225"/>
                  <a:ext cx="2133720" cy="274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9AB4C3B-D7E1-EEAF-0087-1B78B50A2C9B}"/>
              </a:ext>
            </a:extLst>
          </p:cNvPr>
          <p:cNvGrpSpPr/>
          <p:nvPr/>
        </p:nvGrpSpPr>
        <p:grpSpPr>
          <a:xfrm>
            <a:off x="3344862" y="2087257"/>
            <a:ext cx="6468840" cy="253800"/>
            <a:chOff x="3370584" y="1994425"/>
            <a:chExt cx="6468840" cy="253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31A3320-2456-775F-8D83-DAF64F0B67B1}"/>
                    </a:ext>
                  </a:extLst>
                </p14:cNvPr>
                <p14:cNvContentPartPr/>
                <p14:nvPr/>
              </p14:nvContentPartPr>
              <p14:xfrm>
                <a:off x="3433944" y="1994425"/>
                <a:ext cx="6405480" cy="1443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31A3320-2456-775F-8D83-DAF64F0B67B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380304" y="1886425"/>
                  <a:ext cx="651312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27FC3A3-ED21-B192-889D-025DD3953169}"/>
                    </a:ext>
                  </a:extLst>
                </p14:cNvPr>
                <p14:cNvContentPartPr/>
                <p14:nvPr/>
              </p14:nvContentPartPr>
              <p14:xfrm>
                <a:off x="4895904" y="2053825"/>
                <a:ext cx="4215960" cy="1357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27FC3A3-ED21-B192-889D-025DD3953169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841904" y="1945825"/>
                  <a:ext cx="432360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652B698-D696-879C-4162-155E0287ACCA}"/>
                    </a:ext>
                  </a:extLst>
                </p14:cNvPr>
                <p14:cNvContentPartPr/>
                <p14:nvPr/>
              </p14:nvContentPartPr>
              <p14:xfrm>
                <a:off x="3370584" y="2086945"/>
                <a:ext cx="4530600" cy="161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652B698-D696-879C-4162-155E0287ACC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316944" y="1979305"/>
                  <a:ext cx="463824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1C173CB-7DBE-61C7-D9A5-27C2EB8BAD1F}"/>
                    </a:ext>
                  </a:extLst>
                </p14:cNvPr>
                <p14:cNvContentPartPr/>
                <p14:nvPr/>
              </p14:nvContentPartPr>
              <p14:xfrm>
                <a:off x="7894704" y="2137705"/>
                <a:ext cx="1712520" cy="71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1C173CB-7DBE-61C7-D9A5-27C2EB8BAD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840704" y="2029705"/>
                  <a:ext cx="1820160" cy="286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39BD2A9-8251-E107-065A-FF4CF4957610}"/>
              </a:ext>
            </a:extLst>
          </p:cNvPr>
          <p:cNvSpPr txBox="1"/>
          <p:nvPr/>
        </p:nvSpPr>
        <p:spPr>
          <a:xfrm>
            <a:off x="785765" y="2957495"/>
            <a:ext cx="1090825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Обект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изследването</a:t>
            </a:r>
            <a:r>
              <a:rPr lang="en-US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омпетентностният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обучението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функции, практики, политики</a:t>
            </a:r>
            <a:r>
              <a:rPr lang="bg-BG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Предметът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изследването</a:t>
            </a:r>
            <a:r>
              <a:rPr lang="ru-RU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ограничения на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стратегическите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европейското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1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51" y="250298"/>
            <a:ext cx="8679287" cy="861477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дисертационното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b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 поглед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51" y="1548729"/>
            <a:ext cx="10515600" cy="4351338"/>
          </a:xfrm>
        </p:spPr>
        <p:txBody>
          <a:bodyPr>
            <a:normAutofit lnSpcReduction="10000"/>
          </a:bodyPr>
          <a:lstStyle/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1: </a:t>
            </a:r>
            <a:r>
              <a:rPr lang="ru-RU" sz="20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Теоритична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живота 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 - Европа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3: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ограничения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стратегическите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европейското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2: </a:t>
            </a:r>
            <a:r>
              <a:rPr lang="ru-RU" sz="20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Емпирична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емпиричното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изводи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3: Сравнителен анализ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за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управление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политиките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иновациите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въвеждането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4: Сравнителен анализ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реализирани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европейски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компететностния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институционално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равнище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b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FAE995-62A3-566C-C38D-78D6583A4573}"/>
              </a:ext>
            </a:extLst>
          </p:cNvPr>
          <p:cNvCxnSpPr/>
          <p:nvPr/>
        </p:nvCxnSpPr>
        <p:spPr>
          <a:xfrm>
            <a:off x="838200" y="1167960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15BE8B82-2A84-330F-F8A0-0AD2BB7C72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25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780"/>
            <a:ext cx="8563377" cy="703821"/>
          </a:xfrm>
        </p:spPr>
        <p:txBody>
          <a:bodyPr>
            <a:normAutofit fontScale="90000"/>
          </a:bodyPr>
          <a:lstStyle/>
          <a:p>
            <a:r>
              <a:rPr lang="bg-BG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 рамка на дисертационното изследване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детайл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(1/5)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75" y="1253331"/>
            <a:ext cx="10515600" cy="4351338"/>
          </a:xfrm>
        </p:spPr>
        <p:txBody>
          <a:bodyPr>
            <a:noAutofit/>
          </a:bodyPr>
          <a:lstStyle/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1: </a:t>
            </a:r>
            <a:r>
              <a:rPr lang="ru-RU" sz="20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Теоритична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живота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ачава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bg-BG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Къде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пръв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Кога и как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се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появява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педагогиката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хронологията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bg-BG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bg-BG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официалните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политики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пространство?</a:t>
            </a:r>
          </a:p>
          <a:p>
            <a:pPr marL="1371600" lvl="3" indent="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2090B3-8DAF-B50A-039C-06D07C39D0E5}"/>
              </a:ext>
            </a:extLst>
          </p:cNvPr>
          <p:cNvCxnSpPr/>
          <p:nvPr/>
        </p:nvCxnSpPr>
        <p:spPr>
          <a:xfrm>
            <a:off x="949930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ABC5A55-DC24-36D5-7FB1-C7AE328002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49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780"/>
            <a:ext cx="8563377" cy="703821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 –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детайл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(2/5)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04" y="1026292"/>
            <a:ext cx="10515600" cy="4351338"/>
          </a:xfrm>
        </p:spPr>
        <p:txBody>
          <a:bodyPr>
            <a:noAutofit/>
          </a:bodyPr>
          <a:lstStyle/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1: </a:t>
            </a:r>
            <a:r>
              <a:rPr lang="ru-RU" sz="20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Теоритична</a:t>
            </a:r>
            <a:r>
              <a:rPr lang="ru-RU" sz="20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живота?</a:t>
            </a:r>
          </a:p>
          <a:p>
            <a:pPr marL="1143000" lvl="2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 - Европа и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endParaRPr lang="ru-RU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Европа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4" fontAlgn="base">
              <a:spcBef>
                <a:spcPts val="0"/>
              </a:spcBef>
            </a:pP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какъв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появява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приоритет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4" fontAlgn="base">
              <a:spcBef>
                <a:spcPts val="0"/>
              </a:spcBef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първите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европейски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4" fontAlgn="base">
              <a:spcBef>
                <a:spcPts val="0"/>
              </a:spcBef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цели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К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ога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първи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път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 говори за образование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базирано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подход?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европейското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 (ЕОП)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кой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с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роля? </a:t>
            </a:r>
          </a:p>
          <a:p>
            <a:pPr lvl="4" fontAlgn="base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ЕОП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Еразъм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от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към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глобално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такова</a:t>
            </a:r>
          </a:p>
          <a:p>
            <a:pPr lvl="4" fontAlgn="base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партньори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ЕОП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ЕС и ОИСР, как се е развило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вплитането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двете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органициации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4" fontAlgn="base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 геополитически взаимоотношения - целите на развитие на ООН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станаха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европейски),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големи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/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съюзи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4" fontAlgn="base">
              <a:spcBef>
                <a:spcPts val="0"/>
              </a:spcBef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развитие, но и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оцеляване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света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защо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ЕС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инвестира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образование в трети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Кой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с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цели - как се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ЕОП?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актуалните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стратегически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политики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ЕОП?</a:t>
            </a:r>
          </a:p>
          <a:p>
            <a:pPr marL="1600200" lvl="3" indent="-228600"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политики на ЕОП?</a:t>
            </a:r>
          </a:p>
          <a:p>
            <a:pPr marL="914400" lvl="2" indent="0" rtl="0" fontAlgn="base">
              <a:spcBef>
                <a:spcPts val="0"/>
              </a:spcBef>
              <a:spcAft>
                <a:spcPts val="0"/>
              </a:spcAft>
              <a:buNone/>
            </a:pPr>
            <a:b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2090B3-8DAF-B50A-039C-06D07C39D0E5}"/>
              </a:ext>
            </a:extLst>
          </p:cNvPr>
          <p:cNvCxnSpPr/>
          <p:nvPr/>
        </p:nvCxnSpPr>
        <p:spPr>
          <a:xfrm>
            <a:off x="949930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D4A79704-4624-6FCA-0AB7-E7F289B72D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255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780"/>
            <a:ext cx="8563377" cy="703821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 –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детайл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(3/5)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75" y="1253331"/>
            <a:ext cx="10515600" cy="4351338"/>
          </a:xfrm>
        </p:spPr>
        <p:txBody>
          <a:bodyPr>
            <a:noAutofit/>
          </a:bodyPr>
          <a:lstStyle/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Теоритична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живота?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 - Европа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3: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ограничения на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стратегическите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Място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роля на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стратегически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057400" lvl="4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КП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политики (полит решения?) -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ЕС</a:t>
            </a:r>
          </a:p>
          <a:p>
            <a:pPr marL="2057400" lvl="4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КП и управление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Еразъм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(дизайн, цели,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057400" lvl="4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КП и управление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(вече вкл.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мобилност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чрез политически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партньорства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чрез наука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орозонт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2030)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Очаквание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ЕС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ниво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ефектите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2090B3-8DAF-B50A-039C-06D07C39D0E5}"/>
              </a:ext>
            </a:extLst>
          </p:cNvPr>
          <p:cNvCxnSpPr/>
          <p:nvPr/>
        </p:nvCxnSpPr>
        <p:spPr>
          <a:xfrm>
            <a:off x="949930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971A6AF-502C-15B0-8540-A94D1C9CFA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12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780"/>
            <a:ext cx="8563377" cy="703821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 –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детайл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(4/5)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75" y="1253331"/>
            <a:ext cx="10515600" cy="4351338"/>
          </a:xfrm>
        </p:spPr>
        <p:txBody>
          <a:bodyPr>
            <a:noAutofit/>
          </a:bodyPr>
          <a:lstStyle/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Теоритична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живота?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 - Европа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3: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ограничения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стратегическите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2: </a:t>
            </a:r>
            <a:r>
              <a:rPr lang="ru-RU" sz="20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Емпирична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на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емпиричното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Обосновка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изследователската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парадигма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каква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защо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 най-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подходяща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емпиричното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провеждане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емпиричното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600200" lvl="3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Очаквани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приноси</a:t>
            </a:r>
            <a:b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2090B3-8DAF-B50A-039C-06D07C39D0E5}"/>
              </a:ext>
            </a:extLst>
          </p:cNvPr>
          <p:cNvCxnSpPr/>
          <p:nvPr/>
        </p:nvCxnSpPr>
        <p:spPr>
          <a:xfrm>
            <a:off x="949930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958377D3-528B-5FCB-40C6-9E968A9932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98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D3104-360B-32EA-B478-D584144B7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780"/>
            <a:ext cx="8563377" cy="703821"/>
          </a:xfrm>
        </p:spPr>
        <p:txBody>
          <a:bodyPr>
            <a:normAutofit fontScale="9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Изследователски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на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дисертационния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 –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детайл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(5/5)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A8F9-137E-E951-4F01-7996AD846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775" y="1253331"/>
            <a:ext cx="10515600" cy="4351338"/>
          </a:xfrm>
        </p:spPr>
        <p:txBody>
          <a:bodyPr>
            <a:noAutofit/>
          </a:bodyPr>
          <a:lstStyle/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1: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Теоритична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Компетентностен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науката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живота?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образователно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 - Европа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</a:t>
            </a:r>
            <a:endParaRPr lang="ru-RU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3: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ограничения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стратегическите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инструменти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ЕОП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 2: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част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1: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рамка на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емпиричното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2: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Картографиране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изводи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3: Сравнителен анализ на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национални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за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управление на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политиките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иновациите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въвеждането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ЕП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Глава 4: Сравнителен анализ на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резултатите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реализирани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европейски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прилагане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компетентностния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институционално</a:t>
            </a:r>
            <a:r>
              <a:rPr lang="ru-RU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равнище</a:t>
            </a:r>
            <a:endParaRPr lang="ru-RU" b="1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br>
              <a:rPr lang="ru-RU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42090B3-8DAF-B50A-039C-06D07C39D0E5}"/>
              </a:ext>
            </a:extLst>
          </p:cNvPr>
          <p:cNvCxnSpPr/>
          <p:nvPr/>
        </p:nvCxnSpPr>
        <p:spPr>
          <a:xfrm>
            <a:off x="949930" y="1026292"/>
            <a:ext cx="58252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">
            <a:extLst>
              <a:ext uri="{FF2B5EF4-FFF2-40B4-BE49-F238E27FC236}">
                <a16:creationId xmlns:a16="http://schemas.microsoft.com/office/drawing/2014/main" id="{B8D49464-F0F2-8DC8-1F9D-F39F476306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" t="1118" r="43578" b="1"/>
          <a:stretch/>
        </p:blipFill>
        <p:spPr bwMode="auto">
          <a:xfrm>
            <a:off x="9813702" y="52925"/>
            <a:ext cx="2228045" cy="861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5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1198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"Компетентностният подход в стратегическите програми и инструменти на европейското образователно пространство - концептуална рамка на дисертационното изследване"</vt:lpstr>
      <vt:lpstr>Съдържание</vt:lpstr>
      <vt:lpstr>Тема на дисертационното изследване: </vt:lpstr>
      <vt:lpstr>Концептуална рамка на дисертационното изследване –  общ поглед</vt:lpstr>
      <vt:lpstr>Концептуална рамка на дисертационното изследване –  в детайл (1/5)</vt:lpstr>
      <vt:lpstr>Изследователски дизайн на дисертационния труд –  в детайл (2/5)</vt:lpstr>
      <vt:lpstr>Изследователски дизайн на дисертационния труд –  в детайл (3/5)</vt:lpstr>
      <vt:lpstr>Изследователски дизайн на дисертационния труд –  в детайл (4/5)</vt:lpstr>
      <vt:lpstr>Изследователски дизайн на дисертационния труд –  в детайл (5/5)</vt:lpstr>
      <vt:lpstr>Методология на дисертационното изследване (1/4)</vt:lpstr>
      <vt:lpstr>Методология на дисертационното изследване (2/4)</vt:lpstr>
      <vt:lpstr>Методология на дисертационното изследване (3/4)</vt:lpstr>
      <vt:lpstr>Методология на дисертационното изследване (4/4)</vt:lpstr>
      <vt:lpstr>Благодаря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"Компетентностният подход в стратегическите програми и инструменти на европейското образователно пространство - концептуална рамка на дисертационното изследване"</dc:title>
  <dc:creator>Radostina Boycheva (Wyser Eood)</dc:creator>
  <cp:lastModifiedBy>Radostina Boycheva</cp:lastModifiedBy>
  <cp:revision>1</cp:revision>
  <dcterms:created xsi:type="dcterms:W3CDTF">2022-12-01T05:06:07Z</dcterms:created>
  <dcterms:modified xsi:type="dcterms:W3CDTF">2022-12-01T11:06:25Z</dcterms:modified>
</cp:coreProperties>
</file>