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281" r:id="rId4"/>
    <p:sldId id="320" r:id="rId5"/>
    <p:sldId id="311" r:id="rId6"/>
    <p:sldId id="321" r:id="rId7"/>
    <p:sldId id="310" r:id="rId8"/>
    <p:sldId id="322" r:id="rId9"/>
    <p:sldId id="323" r:id="rId10"/>
    <p:sldId id="324" r:id="rId11"/>
    <p:sldId id="325" r:id="rId12"/>
    <p:sldId id="327" r:id="rId13"/>
    <p:sldId id="326" r:id="rId14"/>
    <p:sldId id="328" r:id="rId15"/>
    <p:sldId id="329" r:id="rId16"/>
    <p:sldId id="330" r:id="rId17"/>
    <p:sldId id="331" r:id="rId18"/>
    <p:sldId id="332" r:id="rId19"/>
    <p:sldId id="278" r:id="rId20"/>
    <p:sldId id="305" r:id="rId21"/>
    <p:sldId id="285" r:id="rId22"/>
    <p:sldId id="280" r:id="rId2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5E"/>
    <a:srgbClr val="7A005E"/>
    <a:srgbClr val="7A007A"/>
    <a:srgbClr val="7A005F"/>
    <a:srgbClr val="FCFC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ani\Desktop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1" i="0" u="none" strike="noStrike" kern="1200" cap="none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bg-BG"/>
              <a:t>Средна оценка по критерии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1" i="0" u="none" strike="noStrike" kern="1200" cap="none" spc="2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Крит. 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Sheet2!$B$2</c:f>
              <c:numCache>
                <c:formatCode>0.00</c:formatCode>
                <c:ptCount val="1"/>
                <c:pt idx="0">
                  <c:v>2.4776119402985075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F1-49E2-BADE-29DF04F3893D}"/>
            </c:ext>
          </c:extLst>
        </c:ser>
        <c:ser>
          <c:idx val="1"/>
          <c:order val="1"/>
          <c:tx>
            <c:strRef>
              <c:f>Sheet2!$C$1</c:f>
              <c:strCache>
                <c:ptCount val="1"/>
                <c:pt idx="0">
                  <c:v>Крит. 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Sheet2!$C$2</c:f>
              <c:numCache>
                <c:formatCode>0.00</c:formatCode>
                <c:ptCount val="1"/>
                <c:pt idx="0">
                  <c:v>2.8955223880597014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F1-49E2-BADE-29DF04F3893D}"/>
            </c:ext>
          </c:extLst>
        </c:ser>
        <c:ser>
          <c:idx val="2"/>
          <c:order val="2"/>
          <c:tx>
            <c:strRef>
              <c:f>Sheet2!$D$1</c:f>
              <c:strCache>
                <c:ptCount val="1"/>
                <c:pt idx="0">
                  <c:v>Крит. 3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Sheet2!$D$2</c:f>
              <c:numCache>
                <c:formatCode>0.00</c:formatCode>
                <c:ptCount val="1"/>
                <c:pt idx="0">
                  <c:v>2.5970149253731343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F1-49E2-BADE-29DF04F3893D}"/>
            </c:ext>
          </c:extLst>
        </c:ser>
        <c:ser>
          <c:idx val="3"/>
          <c:order val="3"/>
          <c:tx>
            <c:strRef>
              <c:f>Sheet2!$E$1</c:f>
              <c:strCache>
                <c:ptCount val="1"/>
                <c:pt idx="0">
                  <c:v>Крит. 4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Sheet2!$E$2</c:f>
              <c:numCache>
                <c:formatCode>0.00</c:formatCode>
                <c:ptCount val="1"/>
                <c:pt idx="0">
                  <c:v>2.7313432835820897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F1-49E2-BADE-29DF04F3893D}"/>
            </c:ext>
          </c:extLst>
        </c:ser>
        <c:ser>
          <c:idx val="4"/>
          <c:order val="4"/>
          <c:tx>
            <c:strRef>
              <c:f>Sheet2!$F$1</c:f>
              <c:strCache>
                <c:ptCount val="1"/>
                <c:pt idx="0">
                  <c:v>Крит. 5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Sheet2!$F$2</c:f>
              <c:numCache>
                <c:formatCode>0.00</c:formatCode>
                <c:ptCount val="1"/>
                <c:pt idx="0">
                  <c:v>2.8507462686567164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FF1-49E2-BADE-29DF04F3893D}"/>
            </c:ext>
          </c:extLst>
        </c:ser>
        <c:ser>
          <c:idx val="5"/>
          <c:order val="5"/>
          <c:tx>
            <c:strRef>
              <c:f>Sheet2!$G$1</c:f>
              <c:strCache>
                <c:ptCount val="1"/>
                <c:pt idx="0">
                  <c:v>Крит. 6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Sheet2!$G$2</c:f>
              <c:numCache>
                <c:formatCode>0.00</c:formatCode>
                <c:ptCount val="1"/>
                <c:pt idx="0">
                  <c:v>2.7014925373134329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FF1-49E2-BADE-29DF04F3893D}"/>
            </c:ext>
          </c:extLst>
        </c:ser>
        <c:ser>
          <c:idx val="6"/>
          <c:order val="6"/>
          <c:tx>
            <c:strRef>
              <c:f>Sheet2!$H$1</c:f>
              <c:strCache>
                <c:ptCount val="1"/>
                <c:pt idx="0">
                  <c:v>Крит. 7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Sheet2!$H$2</c:f>
              <c:numCache>
                <c:formatCode>0.00</c:formatCode>
                <c:ptCount val="1"/>
                <c:pt idx="0">
                  <c:v>2.6268656716417911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FF1-49E2-BADE-29DF04F3893D}"/>
            </c:ext>
          </c:extLst>
        </c:ser>
        <c:ser>
          <c:idx val="7"/>
          <c:order val="7"/>
          <c:tx>
            <c:strRef>
              <c:f>Sheet2!$I$1</c:f>
              <c:strCache>
                <c:ptCount val="1"/>
                <c:pt idx="0">
                  <c:v>Крит. 8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2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2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2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Sheet2!$I$2</c:f>
              <c:numCache>
                <c:formatCode>0.00</c:formatCode>
                <c:ptCount val="1"/>
                <c:pt idx="0">
                  <c:v>2.5522388059701493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FF1-49E2-BADE-29DF04F3893D}"/>
            </c:ext>
          </c:extLst>
        </c:ser>
        <c:ser>
          <c:idx val="8"/>
          <c:order val="8"/>
          <c:tx>
            <c:strRef>
              <c:f>Sheet2!$J$1</c:f>
              <c:strCache>
                <c:ptCount val="1"/>
                <c:pt idx="0">
                  <c:v>Крит. 9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3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3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Sheet2!$J$2</c:f>
              <c:numCache>
                <c:formatCode>0.00</c:formatCode>
                <c:ptCount val="1"/>
                <c:pt idx="0">
                  <c:v>2.5373134328358211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FF1-49E2-BADE-29DF04F3893D}"/>
            </c:ext>
          </c:extLst>
        </c:ser>
        <c:ser>
          <c:idx val="9"/>
          <c:order val="9"/>
          <c:tx>
            <c:strRef>
              <c:f>Sheet2!$K$1</c:f>
              <c:strCache>
                <c:ptCount val="1"/>
                <c:pt idx="0">
                  <c:v>Крит. 10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4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4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Sheet2!$K$2</c:f>
              <c:numCache>
                <c:formatCode>0.00</c:formatCode>
                <c:ptCount val="1"/>
                <c:pt idx="0">
                  <c:v>2.8955223880597014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FF1-49E2-BADE-29DF04F3893D}"/>
            </c:ext>
          </c:extLst>
        </c:ser>
        <c:ser>
          <c:idx val="10"/>
          <c:order val="10"/>
          <c:tx>
            <c:strRef>
              <c:f>Sheet2!$L$1</c:f>
              <c:strCache>
                <c:ptCount val="1"/>
                <c:pt idx="0">
                  <c:v>Крит. 11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Sheet2!$L$2</c:f>
              <c:numCache>
                <c:formatCode>0.00</c:formatCode>
                <c:ptCount val="1"/>
                <c:pt idx="0">
                  <c:v>2.7313432835820897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FF1-49E2-BADE-29DF04F3893D}"/>
            </c:ext>
          </c:extLst>
        </c:ser>
        <c:ser>
          <c:idx val="11"/>
          <c:order val="11"/>
          <c:tx>
            <c:strRef>
              <c:f>Sheet2!$M$1</c:f>
              <c:strCache>
                <c:ptCount val="1"/>
                <c:pt idx="0">
                  <c:v>Крит. 12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lumMod val="60000"/>
                    <a:lumMod val="110000"/>
                    <a:satMod val="105000"/>
                    <a:tint val="67000"/>
                  </a:schemeClr>
                </a:gs>
                <a:gs pos="50000">
                  <a:schemeClr val="accent6">
                    <a:lumMod val="60000"/>
                    <a:lumMod val="105000"/>
                    <a:satMod val="103000"/>
                    <a:tint val="73000"/>
                  </a:schemeClr>
                </a:gs>
                <a:gs pos="100000">
                  <a:schemeClr val="accent6">
                    <a:lumMod val="60000"/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6">
                  <a:lumMod val="60000"/>
                  <a:shade val="95000"/>
                </a:schemeClr>
              </a:solidFill>
              <a:round/>
            </a:ln>
            <a:effectLst/>
          </c:spPr>
          <c:invertIfNegative val="0"/>
          <c:val>
            <c:numRef>
              <c:f>Sheet2!$M$2</c:f>
              <c:numCache>
                <c:formatCode>0.00</c:formatCode>
                <c:ptCount val="1"/>
                <c:pt idx="0">
                  <c:v>2.7761194029850746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FF1-49E2-BADE-29DF04F389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16822223"/>
        <c:axId val="1916825551"/>
      </c:barChart>
      <c:catAx>
        <c:axId val="1916822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825551"/>
        <c:crosses val="autoZero"/>
        <c:auto val="1"/>
        <c:lblAlgn val="ctr"/>
        <c:lblOffset val="100"/>
        <c:noMultiLvlLbl val="0"/>
      </c:catAx>
      <c:valAx>
        <c:axId val="19168255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16822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778B1FD-425A-4C45-BD03-3A9CC98BB4E0}" type="datetimeFigureOut">
              <a:rPr lang="bg-BG"/>
              <a:pPr>
                <a:defRPr/>
              </a:pPr>
              <a:t>30.11.2022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584093-0025-4C31-AEEE-3BF77C6A2B3F}" type="slidenum">
              <a:rPr lang="bg-BG"/>
              <a:pPr>
                <a:defRPr/>
              </a:pPr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55129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009C2D-6F17-491B-8B0E-EC98E21DE734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0EE4B-8A32-42D7-986F-20EC2E605A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5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022725"/>
            <a:ext cx="6391275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980000" y="396000"/>
            <a:ext cx="10212000" cy="377825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370638"/>
            <a:ext cx="9917113" cy="34607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3000">
                <a:srgbClr val="7A005F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1930" y="2067200"/>
            <a:ext cx="9198320" cy="1324800"/>
          </a:xfrm>
        </p:spPr>
        <p:txBody>
          <a:bodyPr/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altLang="en-US" dirty="0"/>
              <a:t>Въведете заглавие на презентацията</a:t>
            </a:r>
            <a:endParaRPr lang="en-US" alt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A7E9D5-EB29-4BA1-9211-313307DFE92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A70C070-F159-4AC9-853C-A085328B4930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0"/>
            <a:ext cx="1188000" cy="1916129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2730" y="3448038"/>
            <a:ext cx="9206742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/>
              <a:t>Въведете подзаглавие на презентацията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7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и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7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/>
              <a:t>Първо ниво текст, колона едно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7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/>
              <a:t>Първо ниво текст, колона две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72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и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75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/>
              <a:t>Първо ниво текст, колона едно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75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/>
              <a:t>Първо ниво текст, колона две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TextBox 20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590623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2064190"/>
            <a:ext cx="5157787" cy="59752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/>
              <a:t>Подзаглавие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679826"/>
            <a:ext cx="5157787" cy="3509837"/>
          </a:xfrm>
        </p:spPr>
        <p:txBody>
          <a:bodyPr/>
          <a:lstStyle/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064190"/>
            <a:ext cx="5183188" cy="6156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/>
              <a:t>Подзаглавие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679826"/>
            <a:ext cx="5183188" cy="3509837"/>
          </a:xfrm>
        </p:spPr>
        <p:txBody>
          <a:bodyPr/>
          <a:lstStyle/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8371317-6240-4826-B33E-FC206F64A259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2CEC902-E1F8-4C04-921F-24D31A9D67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92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/>
              <a:t>Подзаглавие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19860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/>
              <a:t>Подзаглавие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19860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88000"/>
            <a:ext cx="10517188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602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135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/>
              <a:t>Подзаглавие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437475"/>
            <a:ext cx="5157787" cy="31986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135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dirty="0"/>
              <a:t>Подзаглавие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437475"/>
            <a:ext cx="5183188" cy="319860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517188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TextBox 22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143010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094CAF8-503C-47FB-86BA-0D1DFFCD6E53}" type="datetimeFigureOut">
              <a:rPr lang="en-US" smtClean="0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2C75319-91FF-41E2-95BE-8339CC46B6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321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487685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1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амо заглавие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88000"/>
            <a:ext cx="10487685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093507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и заглавен надпис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512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dirty="0"/>
              <a:t>Въведете текст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63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и заглавен надпис, вариант 2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457200"/>
            <a:ext cx="6172200" cy="5126400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dirty="0"/>
              <a:t>Въведете текст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389694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980001" y="396000"/>
            <a:ext cx="10212000" cy="377825"/>
          </a:xfrm>
          <a:prstGeom prst="rect">
            <a:avLst/>
          </a:prstGeom>
          <a:solidFill>
            <a:srgbClr val="7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67664" y="2068038"/>
            <a:ext cx="9106373" cy="1701800"/>
          </a:xfrm>
        </p:spPr>
        <p:txBody>
          <a:bodyPr/>
          <a:lstStyle>
            <a:lvl1pPr algn="ctr"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 на презентацията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67664" y="3861913"/>
            <a:ext cx="9105578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/>
              <a:t>Въведете подзаглавие на презентацията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C241BC1-5301-4EEE-8B05-8D7F51090A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B2A40B2D-FD06-4F0F-924C-D3ADBDBAB051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0"/>
            <a:ext cx="1188000" cy="1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05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B7CAB73-F53A-45C4-8CBB-336032A861D6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45C7B92-A2BF-472D-9B9A-592914C494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359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ен слй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4F3A7360-110C-4BF0-886E-AC180DCFE887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CC68C64-99B7-4BAF-B12F-2CB823013D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47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02875" y="2073988"/>
            <a:ext cx="9165125" cy="1701800"/>
          </a:xfrm>
        </p:spPr>
        <p:txBody>
          <a:bodyPr/>
          <a:lstStyle>
            <a:lvl1pPr algn="ctr"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 на презентацията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02875" y="3867863"/>
            <a:ext cx="9165125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/>
              <a:t>Въведете подзаглавие на презентацията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7036627" y="1343474"/>
            <a:ext cx="5153025" cy="37830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bg-BG" dirty="0"/>
              <a:t>Въведи факултет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7096990-C7C4-4A58-ADF0-508A4600D8F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0348EC0-553A-4415-91F3-2829AECF395B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0" y="468000"/>
            <a:ext cx="1864714" cy="1080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2475448" y="1071495"/>
            <a:ext cx="9716552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914" y="1072800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5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378663"/>
            <a:ext cx="9144000" cy="1701800"/>
          </a:xfrm>
        </p:spPr>
        <p:txBody>
          <a:bodyPr/>
          <a:lstStyle>
            <a:lvl1pPr algn="ctr">
              <a:defRPr sz="4800" b="1" cap="all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 на презентацията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172538"/>
            <a:ext cx="9144000" cy="1109662"/>
          </a:xfrm>
        </p:spPr>
        <p:txBody>
          <a:bodyPr/>
          <a:lstStyle>
            <a:lvl1pPr marL="0" indent="0" algn="ctr">
              <a:buNone/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/>
              <a:t>Въведете подзаглавие на презентацията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881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ен слайд, вариант 5">
    <p:bg>
      <p:bgPr>
        <a:solidFill>
          <a:srgbClr val="7A00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306096" y="2486383"/>
            <a:ext cx="9603330" cy="1701800"/>
          </a:xfrm>
        </p:spPr>
        <p:txBody>
          <a:bodyPr/>
          <a:lstStyle>
            <a:lvl1pPr algn="ctr">
              <a:defRPr sz="4800" b="1" cap="all" baseline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 на презентацията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06096" y="4214324"/>
            <a:ext cx="9603330" cy="110966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dirty="0"/>
              <a:t>Въведете подзаглавие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B5D6F64-6575-4CC4-85BB-6F9C36DA3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397C399-7257-482B-B2AA-D505EAB30C0E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000" y="468001"/>
            <a:ext cx="1188000" cy="19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34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ие и съдържание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055137"/>
            <a:ext cx="10515600" cy="41218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86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, вариан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5797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600" y="5583600"/>
            <a:ext cx="1864714" cy="108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rgbClr val="7A00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6175883"/>
            <a:ext cx="6359328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9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, вариант 3">
    <p:bg>
      <p:bgPr>
        <a:solidFill>
          <a:srgbClr val="7A00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1" y="288000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7579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bg-BG" dirty="0"/>
              <a:t>Първо ниво текст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602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F34B481C-4FF9-4E35-B4D9-ADD47E13CAC5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26022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26022"/>
            <a:ext cx="13605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AD4CA714-9523-464B-9094-07CE2AC8297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506" y="5583600"/>
            <a:ext cx="1830901" cy="1080000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6175883"/>
            <a:ext cx="9971103" cy="25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TextBox 3"/>
          <p:cNvSpPr txBox="1"/>
          <p:nvPr userDrawn="1"/>
        </p:nvSpPr>
        <p:spPr>
          <a:xfrm>
            <a:off x="3228792" y="6157777"/>
            <a:ext cx="6724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Софийски университет 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„Св. </a:t>
            </a:r>
            <a:r>
              <a:rPr lang="bg-BG" sz="1400" b="0" cap="all" baseline="0" dirty="0">
                <a:solidFill>
                  <a:srgbClr val="7A005E"/>
                </a:solidFill>
                <a:latin typeface="SP Trajan2ML" panose="02000505070000020004" pitchFamily="50" charset="-52"/>
              </a:rPr>
              <a:t>Климент Охридски</a:t>
            </a:r>
            <a:r>
              <a:rPr lang="bg-BG" sz="1400" b="0" dirty="0">
                <a:solidFill>
                  <a:srgbClr val="7A005E"/>
                </a:solidFill>
                <a:latin typeface="SP Trajan2ML" panose="02000505070000020004" pitchFamily="50" charset="-52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12936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колони, вариант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2055137"/>
            <a:ext cx="5181600" cy="41218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/>
              <a:t>Първо ниво текст, колона едно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055137"/>
            <a:ext cx="5181600" cy="412182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bg-BG" dirty="0"/>
              <a:t>Първо ниво текст, колона две</a:t>
            </a:r>
            <a:endParaRPr lang="en-US" dirty="0"/>
          </a:p>
          <a:p>
            <a:pPr lvl="1"/>
            <a:r>
              <a:rPr lang="bg-BG" dirty="0"/>
              <a:t>Второ ниво текст</a:t>
            </a:r>
            <a:endParaRPr lang="en-US" dirty="0"/>
          </a:p>
          <a:p>
            <a:pPr lvl="2"/>
            <a:r>
              <a:rPr lang="bg-BG" dirty="0"/>
              <a:t>Трето ниво текст</a:t>
            </a:r>
            <a:endParaRPr lang="en-US" dirty="0"/>
          </a:p>
          <a:p>
            <a:pPr lvl="3"/>
            <a:r>
              <a:rPr lang="bg-BG" dirty="0"/>
              <a:t>Четвърто ниво текст</a:t>
            </a:r>
            <a:endParaRPr lang="en-US" dirty="0"/>
          </a:p>
          <a:p>
            <a:pPr lvl="4"/>
            <a:r>
              <a:rPr lang="bg-BG" dirty="0"/>
              <a:t>Пето ниво текст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C3200459-167C-4BD5-AF64-74955F0CFBA4}" type="datetimeFigureOut">
              <a:rPr lang="en-US" smtClean="0"/>
              <a:pPr>
                <a:defRPr/>
              </a:pPr>
              <a:t>11/30/2022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7A005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666E6706-76CD-4A18-A8A8-F61AA88AE4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800000" y="288000"/>
            <a:ext cx="9865423" cy="1325563"/>
          </a:xfrm>
          <a:noFill/>
        </p:spPr>
        <p:txBody>
          <a:bodyPr/>
          <a:lstStyle>
            <a:lvl1pPr>
              <a:defRPr>
                <a:solidFill>
                  <a:srgbClr val="7A005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bg-BG" dirty="0"/>
              <a:t>Въведете заглавие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0000" y="0"/>
            <a:ext cx="1116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88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338BD84-4C72-4D2D-8A48-54094362EAC5}" type="datetimeFigureOut">
              <a:rPr lang="en-US"/>
              <a:pPr>
                <a:defRPr/>
              </a:pPr>
              <a:t>11/30/2022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67ACBD-C771-4EA3-9D4D-0DECC3F3A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26" r:id="rId2"/>
    <p:sldLayoutId id="2147483727" r:id="rId3"/>
    <p:sldLayoutId id="2147483739" r:id="rId4"/>
    <p:sldLayoutId id="2147483728" r:id="rId5"/>
    <p:sldLayoutId id="2147483743" r:id="rId6"/>
    <p:sldLayoutId id="2147483729" r:id="rId7"/>
    <p:sldLayoutId id="2147483757" r:id="rId8"/>
    <p:sldLayoutId id="2147483746" r:id="rId9"/>
    <p:sldLayoutId id="2147483756" r:id="rId10"/>
    <p:sldLayoutId id="2147483758" r:id="rId11"/>
    <p:sldLayoutId id="2147483749" r:id="rId12"/>
    <p:sldLayoutId id="2147483759" r:id="rId13"/>
    <p:sldLayoutId id="2147483760" r:id="rId14"/>
    <p:sldLayoutId id="2147483752" r:id="rId15"/>
    <p:sldLayoutId id="2147483755" r:id="rId16"/>
    <p:sldLayoutId id="2147483761" r:id="rId17"/>
    <p:sldLayoutId id="2147483753" r:id="rId18"/>
    <p:sldLayoutId id="2147483762" r:id="rId19"/>
    <p:sldLayoutId id="2147483723" r:id="rId20"/>
    <p:sldLayoutId id="2147483724" r:id="rId2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bg.puntomarinero.com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snv-yambol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2730" y="2123238"/>
            <a:ext cx="10164255" cy="1324800"/>
          </a:xfrm>
        </p:spPr>
        <p:txBody>
          <a:bodyPr/>
          <a:lstStyle/>
          <a:p>
            <a:r>
              <a:rPr lang="bg-BG" sz="3200" cap="none" dirty="0">
                <a:solidFill>
                  <a:srgbClr val="66005E"/>
                </a:solidFill>
                <a:latin typeface="Arial Narrow" panose="020B0606020202030204" pitchFamily="34" charset="0"/>
                <a:cs typeface="+mj-cs"/>
              </a:rPr>
              <a:t>СОЦИАЛНИ И ПЕДАГОГИЧЕСКИ АСПЕКТИ НА ПРОБЛЕМА ЗА УПОТРЕБАТА НА ПСИХОАКТИВНИ ВЕЩЕСТВА</a:t>
            </a:r>
            <a:endParaRPr lang="en-US" sz="5400" cap="none" dirty="0">
              <a:solidFill>
                <a:srgbClr val="66005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dirty="0"/>
              <a:t>гл. ас. д-р Даниел Полихронов</a:t>
            </a:r>
          </a:p>
        </p:txBody>
      </p:sp>
    </p:spTree>
    <p:extLst>
      <p:ext uri="{BB962C8B-B14F-4D97-AF65-F5344CB8AC3E}">
        <p14:creationId xmlns:p14="http://schemas.microsoft.com/office/powerpoint/2010/main" val="1478457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ПРЕГЛЕД И АНАЛИЗ НА КОНЦЕПТУАЛНИ ИДЕИ ЗА ПРЕВЕНЦИЯ НА УПОТРЕБАТА НА ПАВ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F6BA-8900-495E-9976-70AC30CD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4436"/>
            <a:ext cx="10515600" cy="4228582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Съобразяване с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психолого-педагогическото пространство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 подрастващите (възрастови и социокултурни характеристики, сензитивност в развитието, семейна среда)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Ангажираност на родителите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 привличането им като партньори в превантивните дейности, залегнали в програмите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Междуинституционално сътрудничество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Етичност, устойчивост и мултиплициращ ефект</a:t>
            </a:r>
          </a:p>
        </p:txBody>
      </p:sp>
    </p:spTree>
    <p:extLst>
      <p:ext uri="{BB962C8B-B14F-4D97-AF65-F5344CB8AC3E}">
        <p14:creationId xmlns:p14="http://schemas.microsoft.com/office/powerpoint/2010/main" val="2976753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628-EE10-439B-BECB-664D3805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492270"/>
            <a:ext cx="9865423" cy="1325563"/>
          </a:xfrm>
        </p:spPr>
        <p:txBody>
          <a:bodyPr/>
          <a:lstStyle/>
          <a:p>
            <a:r>
              <a:rPr lang="bg-BG" sz="3600" b="1" dirty="0"/>
              <a:t>ПРОГРАМА ЗА ПРЕВЕНЦИЯ НА УПОТРЕБАТА НА ПСИХОАКТИВНИ ВЕЩЕСТВА В УЧИЛИЩНА СРЕДА</a:t>
            </a:r>
            <a:endParaRPr lang="en-US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4F5D00-319D-B181-0D01-853377900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0" y="2369127"/>
            <a:ext cx="9699273" cy="399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542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ПРОГРАМА ЗА ПРЕВЕНЦИЯ НА УПОТРЕБАТА НА ПСИХОАКТИВНИ ВЕЩЕСТВА В УЧИЛИЩНА СРЕДА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F6BA-8900-495E-9976-70AC30CD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545"/>
            <a:ext cx="10515600" cy="34774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700" b="1" dirty="0"/>
              <a:t>Вариант</a:t>
            </a:r>
            <a:r>
              <a:rPr lang="ru-RU" sz="2700" dirty="0"/>
              <a:t> на програма за превенция на употребата на психоактивни вещества, приложима в образователното пространство в </a:t>
            </a:r>
            <a:r>
              <a:rPr lang="ru-RU" sz="2700" i="1" dirty="0"/>
              <a:t>прогимназиалния етап на образование (V-VII клас)</a:t>
            </a:r>
          </a:p>
          <a:p>
            <a:pPr>
              <a:spcAft>
                <a:spcPts val="600"/>
              </a:spcAft>
            </a:pPr>
            <a:r>
              <a:rPr lang="ru-RU" sz="2700" b="1" dirty="0"/>
              <a:t>Автори: </a:t>
            </a:r>
            <a:r>
              <a:rPr lang="ru-RU" sz="2700" i="1" dirty="0"/>
              <a:t>Емилия Донкова и Яна Ганева, </a:t>
            </a:r>
            <a:r>
              <a:rPr lang="ru-RU" sz="2700" dirty="0"/>
              <a:t>студенти в образователно-квалификационна степен „бакалавър“, специалност „Педагогика“, профил „Превенция и корекция на девиантното поведение“</a:t>
            </a:r>
          </a:p>
        </p:txBody>
      </p:sp>
    </p:spTree>
    <p:extLst>
      <p:ext uri="{BB962C8B-B14F-4D97-AF65-F5344CB8AC3E}">
        <p14:creationId xmlns:p14="http://schemas.microsoft.com/office/powerpoint/2010/main" val="1544274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ПРОГРАМА ЗА ПРЕВЕНЦИЯ НА УПОТРЕБАТА НА ПСИХОАКТИВНИ ВЕЩЕСТВА В УЧИЛИЩНА СРЕДА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F6BA-8900-495E-9976-70AC30CD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545"/>
            <a:ext cx="10515600" cy="347749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700" b="1" dirty="0"/>
              <a:t>Цел: </a:t>
            </a:r>
            <a:r>
              <a:rPr lang="ru-RU" sz="2700" i="1" dirty="0"/>
              <a:t>формиране и развиване на компетенции за здравословен начин на живот без употреба на психоактивни вещества сред учениците, които попадат в основната целева група на проектопрограмата (по: Донкова, Е., Я. Ганева, 2022)</a:t>
            </a:r>
          </a:p>
          <a:p>
            <a:pPr>
              <a:spcAft>
                <a:spcPts val="600"/>
              </a:spcAft>
            </a:pPr>
            <a:r>
              <a:rPr lang="ru-RU" sz="2700" b="1" dirty="0"/>
              <a:t>Подход: </a:t>
            </a:r>
            <a:r>
              <a:rPr lang="bg-BG" sz="2700" dirty="0"/>
              <a:t>„</a:t>
            </a:r>
            <a:r>
              <a:rPr lang="ru-RU" sz="2700" i="1" dirty="0"/>
              <a:t>връстници обучават връстници</a:t>
            </a:r>
            <a:r>
              <a:rPr lang="bg-BG" sz="2700" i="1" dirty="0"/>
              <a:t>“</a:t>
            </a:r>
          </a:p>
          <a:p>
            <a:pPr>
              <a:spcAft>
                <a:spcPts val="600"/>
              </a:spcAft>
            </a:pPr>
            <a:r>
              <a:rPr lang="bg-BG" sz="2700" b="1" dirty="0"/>
              <a:t>Методи: </a:t>
            </a:r>
            <a:r>
              <a:rPr lang="ru-RU" sz="2700" i="1" dirty="0"/>
              <a:t>мозъчна атака, ролеви игри, работа в малки групи и дискусия </a:t>
            </a: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825678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628-EE10-439B-BECB-664D3805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492270"/>
            <a:ext cx="9865423" cy="1325563"/>
          </a:xfrm>
        </p:spPr>
        <p:txBody>
          <a:bodyPr/>
          <a:lstStyle/>
          <a:p>
            <a:r>
              <a:rPr lang="bg-BG" sz="3600" b="1" dirty="0"/>
              <a:t>ЕКСПЕРТНА ОЦЕНКА НА ПРОГРАМАТА</a:t>
            </a:r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B69B8F-B449-21EE-83DC-E408A4D180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255" y="2311977"/>
            <a:ext cx="8798727" cy="3340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611A1F-255C-5583-4781-124FBDCCAB4F}"/>
              </a:ext>
            </a:extLst>
          </p:cNvPr>
          <p:cNvSpPr txBox="1"/>
          <p:nvPr/>
        </p:nvSpPr>
        <p:spPr>
          <a:xfrm>
            <a:off x="7342909" y="6068737"/>
            <a:ext cx="4197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Източник: </a:t>
            </a:r>
            <a:r>
              <a:rPr lang="en-US" dirty="0">
                <a:hlinkClick r:id="rId3"/>
              </a:rPr>
              <a:t>https://bg.puntomarinero.com/</a:t>
            </a:r>
            <a:r>
              <a:rPr lang="bg-B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1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ЕКСПЕРТНА ОЦЕНКА НА ПРОГРАМАТА</a:t>
            </a:r>
            <a:endParaRPr lang="bg-BG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12720B0-28DA-F6AD-1BC9-08186625AE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822832"/>
              </p:ext>
            </p:extLst>
          </p:nvPr>
        </p:nvGraphicFramePr>
        <p:xfrm>
          <a:off x="2756457" y="2459657"/>
          <a:ext cx="7952508" cy="41425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80109">
                  <a:extLst>
                    <a:ext uri="{9D8B030D-6E8A-4147-A177-3AD203B41FA5}">
                      <a16:colId xmlns:a16="http://schemas.microsoft.com/office/drawing/2014/main" val="2251178628"/>
                    </a:ext>
                  </a:extLst>
                </a:gridCol>
                <a:gridCol w="1072399">
                  <a:extLst>
                    <a:ext uri="{9D8B030D-6E8A-4147-A177-3AD203B41FA5}">
                      <a16:colId xmlns:a16="http://schemas.microsoft.com/office/drawing/2014/main" val="880218136"/>
                    </a:ext>
                  </a:extLst>
                </a:gridCol>
              </a:tblGrid>
              <a:tr h="33981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s-Cyrl-BA" sz="1600">
                          <a:effectLst/>
                        </a:rPr>
                        <a:t>университетски преподаватели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90073846"/>
                  </a:ext>
                </a:extLst>
              </a:tr>
              <a:tr h="33981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s-Cyrl-BA" sz="1600">
                          <a:effectLst/>
                        </a:rPr>
                        <a:t>експерти РУО на МОН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</a:rPr>
                        <a:t>2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7166922"/>
                  </a:ext>
                </a:extLst>
              </a:tr>
              <a:tr h="33981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членове на МКБППМН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</a:rPr>
                        <a:t>3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47054103"/>
                  </a:ext>
                </a:extLst>
              </a:tr>
              <a:tr h="33981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експерти в ПИЦ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</a:rPr>
                        <a:t>6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2685624"/>
                  </a:ext>
                </a:extLst>
              </a:tr>
              <a:tr h="33981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s-Cyrl-BA" sz="1600">
                          <a:effectLst/>
                        </a:rPr>
                        <a:t>директори и учители на български училища в чужбина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42113310"/>
                  </a:ext>
                </a:extLst>
              </a:tr>
              <a:tr h="33981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s-Cyrl-BA" sz="1600">
                          <a:effectLst/>
                        </a:rPr>
                        <a:t>директори </a:t>
                      </a:r>
                      <a:r>
                        <a:rPr lang="bg-BG" sz="1600">
                          <a:effectLst/>
                        </a:rPr>
                        <a:t>на </a:t>
                      </a:r>
                      <a:r>
                        <a:rPr lang="bs-Cyrl-BA" sz="1600">
                          <a:effectLst/>
                        </a:rPr>
                        <a:t>училища България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0411968"/>
                  </a:ext>
                </a:extLst>
              </a:tr>
              <a:tr h="33981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s-Cyrl-BA" sz="1600">
                          <a:effectLst/>
                        </a:rPr>
                        <a:t>учители в началния етап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4674831"/>
                  </a:ext>
                </a:extLst>
              </a:tr>
              <a:tr h="339816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s-Cyrl-BA" sz="1600">
                          <a:effectLst/>
                        </a:rPr>
                        <a:t>учители в </a:t>
                      </a:r>
                      <a:r>
                        <a:rPr lang="bg-BG" sz="1600">
                          <a:effectLst/>
                        </a:rPr>
                        <a:t>прогимназиалния етап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</a:rPr>
                        <a:t>15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53665809"/>
                  </a:ext>
                </a:extLst>
              </a:tr>
              <a:tr h="35599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s-Cyrl-BA" sz="1600" dirty="0">
                          <a:effectLst/>
                        </a:rPr>
                        <a:t>учители в </a:t>
                      </a:r>
                      <a:r>
                        <a:rPr lang="bg-BG" sz="1600" dirty="0">
                          <a:effectLst/>
                        </a:rPr>
                        <a:t>първия и втория гимназиален етап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9815134"/>
                  </a:ext>
                </a:extLst>
              </a:tr>
              <a:tr h="35599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педагогически съветници и психолози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</a:rPr>
                        <a:t>4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900991797"/>
                  </a:ext>
                </a:extLst>
              </a:tr>
              <a:tr h="35599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g-BG" sz="1600">
                          <a:effectLst/>
                        </a:rPr>
                        <a:t>възпитатели, педагози и социални работници в ЦНСТ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>
                          <a:effectLst/>
                        </a:rPr>
                        <a:t>6</a:t>
                      </a:r>
                      <a:endParaRPr lang="en-US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4073573"/>
                  </a:ext>
                </a:extLst>
              </a:tr>
              <a:tr h="355997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bs-Cyrl-BA" sz="1600" dirty="0">
                          <a:effectLst/>
                        </a:rPr>
                        <a:t>общ брой експерти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bg-BG" sz="1600" b="1" dirty="0">
                          <a:effectLst/>
                        </a:rPr>
                        <a:t>67</a:t>
                      </a:r>
                      <a:endParaRPr lang="en-US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405214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BA63A27-B872-8415-4E1C-DBEA1E0AF54B}"/>
              </a:ext>
            </a:extLst>
          </p:cNvPr>
          <p:cNvSpPr txBox="1"/>
          <p:nvPr/>
        </p:nvSpPr>
        <p:spPr>
          <a:xfrm>
            <a:off x="1800000" y="1975522"/>
            <a:ext cx="3546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/>
              <a:t>ОБЕМ НА ИЗВАДКАТА: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206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ЕКСПЕРТНА ОЦЕНКА НА ПРОГРАМАТА</a:t>
            </a:r>
            <a:endParaRPr lang="bg-BG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279B380-1F4B-F6E5-9BB2-20295B224A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2025308"/>
              </p:ext>
            </p:extLst>
          </p:nvPr>
        </p:nvGraphicFramePr>
        <p:xfrm>
          <a:off x="1648692" y="1884218"/>
          <a:ext cx="9254836" cy="4685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281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ЕКСПЕРТНА ОЦЕНКА НА ПРОГРАМАТА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F6BA-8900-495E-9976-70AC30CD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7453"/>
            <a:ext cx="10515600" cy="423949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Предложената за експертна оценка проектопрограма, конструирана от Е. Донкова и Я. Ганева, получава </a:t>
            </a:r>
            <a:r>
              <a:rPr lang="ru-RU" b="1" dirty="0"/>
              <a:t>висока оценка </a:t>
            </a:r>
            <a:r>
              <a:rPr lang="ru-RU" dirty="0"/>
              <a:t>от специалистите, ангажирани с проблема за превенцията на употребата на психоактивни вещества от подрастващите.</a:t>
            </a:r>
          </a:p>
          <a:p>
            <a:pPr>
              <a:spcAft>
                <a:spcPts val="600"/>
              </a:spcAft>
            </a:pPr>
            <a:r>
              <a:rPr lang="ru-RU" dirty="0"/>
              <a:t>Предложените дейности се оценяват от експертите като </a:t>
            </a:r>
            <a:r>
              <a:rPr lang="ru-RU" b="1" dirty="0"/>
              <a:t>иновативни, приложими и ефективни. </a:t>
            </a:r>
            <a:r>
              <a:rPr lang="ru-RU" dirty="0"/>
              <a:t>Те са разработени задълбочено и имат за цел да подпомогнат на педагогическите специалисти за приложение на </a:t>
            </a:r>
            <a:r>
              <a:rPr lang="ru-RU" i="1" dirty="0"/>
              <a:t>разнообразни вариантни форми, методи и средства за реализиране на превантивната и корекционно-възпитателната дейност в училищна среда. </a:t>
            </a:r>
          </a:p>
        </p:txBody>
      </p:sp>
    </p:spTree>
    <p:extLst>
      <p:ext uri="{BB962C8B-B14F-4D97-AF65-F5344CB8AC3E}">
        <p14:creationId xmlns:p14="http://schemas.microsoft.com/office/powerpoint/2010/main" val="96610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ЕКСПЕРТНА ОЦЕНКА НА ПРОГРАМАТА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F6BA-8900-495E-9976-70AC30CD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9018"/>
            <a:ext cx="10515600" cy="405938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Основна ценност на програмата е </a:t>
            </a:r>
            <a:r>
              <a:rPr lang="ru-RU" b="1" dirty="0"/>
              <a:t>интегрирането на съвременните принципи за организацията на образователния и възпитателния процес в практически план на емпирично равнище </a:t>
            </a:r>
            <a:r>
              <a:rPr lang="ru-RU" dirty="0"/>
              <a:t>– </a:t>
            </a:r>
            <a:r>
              <a:rPr lang="ru-RU" i="1" dirty="0"/>
              <a:t>поставянето на ученика в активна субектна роля чрез интегрирането на подхода „връстници обучават връстници“ и привличане на родителите като пълноправни участници.</a:t>
            </a:r>
          </a:p>
        </p:txBody>
      </p:sp>
    </p:spTree>
    <p:extLst>
      <p:ext uri="{BB962C8B-B14F-4D97-AF65-F5344CB8AC3E}">
        <p14:creationId xmlns:p14="http://schemas.microsoft.com/office/powerpoint/2010/main" val="134791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D0FCE-B055-4AFC-ACAE-2B3C2249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288000"/>
            <a:ext cx="10006518" cy="1325563"/>
          </a:xfrm>
        </p:spPr>
        <p:txBody>
          <a:bodyPr/>
          <a:lstStyle/>
          <a:p>
            <a:r>
              <a:rPr kumimoji="0" lang="bg-BG" sz="4400" b="0" i="0" u="none" strike="noStrike" kern="1200" cap="none" spc="0" normalizeH="0" baseline="0" noProof="0" dirty="0">
                <a:ln>
                  <a:noFill/>
                </a:ln>
                <a:solidFill>
                  <a:srgbClr val="7A005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КРЪГЛА МАСА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50C008-5D8E-888D-A9E6-2AA072D2A3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946" y="1250633"/>
            <a:ext cx="3613534" cy="27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C74A6-BF7B-291B-490F-467964169D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13" y="258487"/>
            <a:ext cx="3613230" cy="27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C3683B-1257-8CC3-B4C8-677069D1C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85" y="2792773"/>
            <a:ext cx="3594385" cy="27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FDE9C-CFEC-22CD-3A4C-7D70602037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013" y="3597853"/>
            <a:ext cx="3613683" cy="271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68771-E205-1990-C149-DFE651DBB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926" y="4147849"/>
            <a:ext cx="3613831" cy="2710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839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ПРОЕКТ „СОЦИАЛНИ И ПЕДАГОГИЧЕСКИ АСПЕКТИ НА ПРОБЛЕМА ЗА УПОТРЕБАТА НА ПСИХОАКТИВНИ ВЕЩЕСТВА“</a:t>
            </a:r>
            <a:endParaRPr lang="bg-BG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A1AD9-90B1-4A90-B74C-A0A05813DE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300" dirty="0"/>
              <a:t>Изследванията са финансирани от средствата, отпуснати целево от държавния бюджет на Софийския университет “Свети Климент Охридски“ за научни изследвания за 2022 г.</a:t>
            </a:r>
          </a:p>
          <a:p>
            <a:pPr marL="0" indent="0" algn="just">
              <a:buNone/>
            </a:pPr>
            <a:endParaRPr lang="ru-RU" sz="2300" b="1" dirty="0">
              <a:solidFill>
                <a:srgbClr val="7030A0"/>
              </a:solidFill>
            </a:endParaRPr>
          </a:p>
          <a:p>
            <a:pPr algn="just"/>
            <a:r>
              <a:rPr lang="bg-BG" sz="2300" dirty="0"/>
              <a:t>Проектът се реализира от </a:t>
            </a:r>
            <a:r>
              <a:rPr lang="bg-BG" sz="2300" b="1" dirty="0"/>
              <a:t>научен колектив</a:t>
            </a:r>
            <a:r>
              <a:rPr lang="bg-BG" sz="2300" dirty="0"/>
              <a:t> в състав:</a:t>
            </a:r>
          </a:p>
          <a:p>
            <a:pPr lvl="1" algn="just"/>
            <a:r>
              <a:rPr lang="bg-BG" sz="2300" i="1" dirty="0"/>
              <a:t>доц. д-р Тони Манасиева</a:t>
            </a:r>
          </a:p>
          <a:p>
            <a:pPr lvl="1" algn="just"/>
            <a:r>
              <a:rPr lang="bg-BG" sz="2300" i="1" dirty="0"/>
              <a:t>гл. ас. д-р Даниел Полихронов</a:t>
            </a:r>
          </a:p>
          <a:p>
            <a:pPr lvl="1" algn="just"/>
            <a:r>
              <a:rPr lang="bg-BG" sz="2300" i="1" dirty="0"/>
              <a:t>бакалавър Емилия Донкова (2022 г.)</a:t>
            </a:r>
          </a:p>
          <a:p>
            <a:pPr lvl="1" algn="just"/>
            <a:r>
              <a:rPr lang="bg-BG" sz="2300" i="1" dirty="0"/>
              <a:t>бакалавър Яна Ганева (2022 г.)</a:t>
            </a:r>
            <a:endParaRPr lang="ru-RU" sz="2300" i="1" dirty="0"/>
          </a:p>
        </p:txBody>
      </p:sp>
    </p:spTree>
    <p:extLst>
      <p:ext uri="{BB962C8B-B14F-4D97-AF65-F5344CB8AC3E}">
        <p14:creationId xmlns:p14="http://schemas.microsoft.com/office/powerpoint/2010/main" val="10911417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C06D-2C8A-43C3-9828-D416DD63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dirty="0"/>
              <a:t>ПОПУЛЯРИЗИРАНЕ НА РЕЗУЛТАТИТЕ. </a:t>
            </a:r>
            <a:r>
              <a:rPr lang="bg-BG" sz="4200" dirty="0"/>
              <a:t>НАУЧНИ ПУБЛИКАЦИИ</a:t>
            </a:r>
            <a:endParaRPr lang="ru-RU" sz="4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ECEA-90E8-4C49-8B2B-48A53A11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886751"/>
            <a:ext cx="10903527" cy="4791140"/>
          </a:xfrm>
        </p:spPr>
        <p:txBody>
          <a:bodyPr/>
          <a:lstStyle/>
          <a:p>
            <a:pPr marL="450215" indent="-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Донкова, Е, Я. Ганева.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Програма за превенция на употребата на психоактивни вещества в училищна среда „Имам човек“. </a:t>
            </a:r>
            <a:r>
              <a:rPr lang="bg-BG" sz="1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Edu@Tech</a:t>
            </a:r>
            <a:r>
              <a:rPr lang="bg-BG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Образование и технологии, 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том: 1, брой: 13, 2022, стр.: 39-41, ISSN (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print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1314-1791, 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др. (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Crossref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MSc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bg-BG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Донкова, Е, Я. Ганева.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Програма за превенция на употребата на психоактивни вещества в училищна среда „Имам човек“. </a:t>
            </a:r>
            <a:r>
              <a:rPr lang="bg-BG" sz="1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Edu@Tech</a:t>
            </a:r>
            <a:r>
              <a:rPr lang="bg-BG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Образование и технологии, 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том: 1, брой: 13, 2022, стр.: 68-72, ISSN (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2535-1214, 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др. (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Crossref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MSc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bg-BG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Полихронов, Д.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Преглед и анализ на концептуални идеи за превенция на употребата на психоактивни вещества. </a:t>
            </a:r>
            <a:r>
              <a:rPr lang="bg-BG" sz="1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Edu@Tech</a:t>
            </a:r>
            <a:r>
              <a:rPr lang="bg-BG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Образование и технологии, 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том: 1, брой: 13, 2022, стр.: 32-35, ISSN (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print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1314-1791, 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др. (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Crossref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MSc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bg-BG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Полихронов, Д.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Преглед и анализ на концептуални идеи за превенция на употребата на психоактивни вещества. </a:t>
            </a:r>
            <a:r>
              <a:rPr lang="bg-BG" sz="19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Edu@Tech</a:t>
            </a:r>
            <a:r>
              <a:rPr lang="bg-BG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Образование и технологии, 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том: 1, брой: 13, 2022, стр.: 54-60, ISSN (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2535-1214, 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др. (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Crossref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MSc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bg-BG" sz="1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Полихронов, Д.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Превенция на употребата на психоактивни вещества в прогимназиалния етап на образование чрез приложението на училищна проектопрограма: анализ на резултатите от експертна оценка. </a:t>
            </a:r>
            <a:r>
              <a:rPr lang="bg-BG" sz="19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Стратегии в образователната и научната политика, 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ISSN (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online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1314-8575, ISSN (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print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): 1310-0270, </a:t>
            </a:r>
            <a:r>
              <a:rPr lang="bg-BG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Ref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Web of Science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Web of Science Quartile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Q</a:t>
            </a:r>
            <a:r>
              <a:rPr lang="bg-BG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bg-BG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(в процес на рецензиране).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0215" indent="-450215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1800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6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C06D-2C8A-43C3-9828-D416DD63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200" dirty="0"/>
              <a:t>ПОПУЛЯРИЗИРАНЕ НА РЕЗУЛТАТИТЕ. УЧАСТИЯ В НАУЧНИ ФОРУМИ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ECEA-90E8-4C49-8B2B-48A53A116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1341"/>
            <a:ext cx="10515600" cy="462865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Даниел Полихронов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Преглед и анализ на концептуални идеи за превенция на употребата на психоактивни вещества,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Секционен доклад,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Научно-практически форум с международно участие "Иновации в обучението и познавателното развитие",</a:t>
            </a:r>
            <a:r>
              <a:rPr lang="bg-BG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17-19 август 2022 г.</a:t>
            </a:r>
            <a:endParaRPr lang="bg-BG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bg-BG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Емилия Донкова, Яна Ганева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Програма за превенция на употребата на психоактивни вещества в училищна среда „Имам човек“,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Секционен доклад,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Научно-практически форум с международно участие "Иновации в обучението и познавателното развитие",</a:t>
            </a:r>
            <a:r>
              <a:rPr lang="bg-BG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17-19 август 2022 г.</a:t>
            </a:r>
            <a:endParaRPr lang="bg-BG" sz="24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Даниел Полихронов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Социални и педагогически аспекти на проблема за употребата на психоактивни вещества,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Секционен доклад,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Форум </a:t>
            </a:r>
            <a:r>
              <a:rPr lang="bg-BG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„Резултати от научноизследователските проекти на Факултета по педагогика, финансирани от Фонд „Научни изследвания“ и Докторантски семинар“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bg-BG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 декември 2022 г.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297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AB61C-2817-4F94-90FC-D6E275D29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z="4000" dirty="0"/>
              <a:t>В ОЧАКВАНЕ НА ВАШИТЕ </a:t>
            </a:r>
            <a:br>
              <a:rPr lang="bg-BG" sz="4000" dirty="0"/>
            </a:br>
            <a:r>
              <a:rPr lang="bg-BG" sz="4000" dirty="0"/>
              <a:t>ВЪПРОСИ, КОМЕНТАРИ И ПРЕПОРЪКИ</a:t>
            </a:r>
            <a:endParaRPr lang="en-US" sz="4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9794B35A-80AF-4157-AC00-E2517492643F}"/>
              </a:ext>
            </a:extLst>
          </p:cNvPr>
          <p:cNvSpPr txBox="1">
            <a:spLocks/>
          </p:cNvSpPr>
          <p:nvPr/>
        </p:nvSpPr>
        <p:spPr>
          <a:xfrm>
            <a:off x="2169458" y="2564264"/>
            <a:ext cx="7853083" cy="29397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8C723"/>
              </a:buClr>
              <a:defRPr/>
            </a:pPr>
            <a:r>
              <a:rPr lang="bg-BG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д-р ДАНИЕЛ ПОЛИХРОНОВ</a:t>
            </a:r>
          </a:p>
          <a:p>
            <a:pPr>
              <a:buClr>
                <a:srgbClr val="98C723"/>
              </a:buClr>
              <a:defRPr/>
            </a:pPr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8C723"/>
              </a:buClr>
              <a:defRPr/>
            </a:pPr>
            <a:r>
              <a:rPr lang="bg-BG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Главен асистент по превантивна педагогика</a:t>
            </a:r>
            <a:endParaRPr lang="en-US" sz="19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8C723"/>
              </a:buClr>
              <a:defRPr/>
            </a:pP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8C723"/>
              </a:buClr>
              <a:defRPr/>
            </a:pPr>
            <a:r>
              <a:rPr lang="bg-BG" sz="19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Катедра „Теория на възпитанието“</a:t>
            </a:r>
          </a:p>
          <a:p>
            <a:pPr>
              <a:buClr>
                <a:srgbClr val="98C723"/>
              </a:buClr>
              <a:defRPr/>
            </a:pPr>
            <a:r>
              <a:rPr lang="bg-BG" sz="19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Факултет по педагогика</a:t>
            </a:r>
          </a:p>
          <a:p>
            <a:pPr>
              <a:buClr>
                <a:srgbClr val="98C723"/>
              </a:buClr>
              <a:defRPr/>
            </a:pPr>
            <a:r>
              <a:rPr lang="bg-BG" sz="19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Софийски университет „Св. Климент Охридски“</a:t>
            </a:r>
            <a:endParaRPr lang="en-US" sz="19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8C723"/>
              </a:buClr>
              <a:defRPr/>
            </a:pPr>
            <a:endParaRPr lang="bg-BG" sz="1000" i="1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98C723"/>
              </a:buClr>
              <a:defRPr/>
            </a:pPr>
            <a:r>
              <a:rPr lang="ru-RU" sz="19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ел. поща</a:t>
            </a:r>
            <a:r>
              <a:rPr lang="en-US" sz="1900" u="sng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9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d.polihronov@fp.uni-sofia.bg</a:t>
            </a:r>
            <a:endParaRPr lang="bg-BG" sz="19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49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EC06D-2C8A-43C3-9828-D416DD638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ЦЕЛ НА ИЗСЛЕДВАНЕТО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50ECEA-90E8-4C49-8B2B-48A53A116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600" dirty="0"/>
              <a:t> Провеждане на теоретико-емпирично изследване на съществуващите модели за превенция на употребата на психоактивни вещества в образователното пространство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600" dirty="0"/>
              <a:t> Конструиране и апробиране на превантивна педагогическа програма за ограничаване на употребата на психоактивни вещества, приложима в училищна среда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4060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628-EE10-439B-BECB-664D3805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678427"/>
            <a:ext cx="9865423" cy="1325563"/>
          </a:xfrm>
        </p:spPr>
        <p:txBody>
          <a:bodyPr/>
          <a:lstStyle/>
          <a:p>
            <a:r>
              <a:rPr lang="bg-BG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СЪВРЕМЕННИ ТЕНДЕНЦИИ В УПОТРЕБАТА НА ПСИХОАКТИВНИ ВЕЩЕСТВА</a:t>
            </a: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EEEB29-3C98-4271-B6CC-96C35D963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646050"/>
            <a:ext cx="9055354" cy="35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09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СЪВРЕМЕННИ ТЕНДЕНЦИИ В УПОТРЕБАТА НА ПСИХОАКТИВНИ ВЕЩЕСТВА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F6BA-8900-495E-9976-70AC30CD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258"/>
            <a:ext cx="10515600" cy="457774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700" dirty="0"/>
              <a:t>Непрекъснато увеличаване на </a:t>
            </a:r>
            <a:r>
              <a:rPr lang="ru-RU" sz="2700" b="1" dirty="0"/>
              <a:t>мащаба на разпространение </a:t>
            </a:r>
            <a:r>
              <a:rPr lang="ru-RU" sz="2700" dirty="0"/>
              <a:t>на психоактивни вещества сред младите хора –</a:t>
            </a:r>
            <a:r>
              <a:rPr lang="ru-RU" sz="2700" b="1" dirty="0"/>
              <a:t> </a:t>
            </a:r>
            <a:r>
              <a:rPr lang="ru-RU" sz="2700" dirty="0"/>
              <a:t>както по отношение на </a:t>
            </a:r>
            <a:r>
              <a:rPr lang="ru-RU" sz="2700" i="1" dirty="0"/>
              <a:t>броя на потребителите,</a:t>
            </a:r>
            <a:r>
              <a:rPr lang="ru-RU" sz="2700" dirty="0"/>
              <a:t> така и по отношение на спадане на </a:t>
            </a:r>
            <a:r>
              <a:rPr lang="ru-RU" sz="2700" i="1" dirty="0"/>
              <a:t>възрастовата граница</a:t>
            </a:r>
          </a:p>
          <a:p>
            <a:pPr>
              <a:spcAft>
                <a:spcPts val="600"/>
              </a:spcAft>
            </a:pPr>
            <a:r>
              <a:rPr lang="ru-RU" sz="2700" dirty="0"/>
              <a:t>Създаване и масово разпространение на все повече </a:t>
            </a:r>
            <a:r>
              <a:rPr lang="ru-RU" sz="2700" b="1" dirty="0"/>
              <a:t>нови легални психоактивни вещества – </a:t>
            </a:r>
            <a:r>
              <a:rPr lang="ru-RU" sz="2700" i="1" dirty="0"/>
              <a:t>попърс, райски газ, наргилета, вейпове, „паучове“ </a:t>
            </a:r>
          </a:p>
          <a:p>
            <a:pPr>
              <a:spcAft>
                <a:spcPts val="600"/>
              </a:spcAft>
            </a:pPr>
            <a:r>
              <a:rPr lang="ru-RU" sz="2700" b="1" dirty="0"/>
              <a:t>Легалното популяризиране на зависимостите чрез интернет и медийното пространство, </a:t>
            </a:r>
            <a:r>
              <a:rPr lang="ru-RU" sz="2700" dirty="0"/>
              <a:t>в което популярни личности мотивират потребителите на аудио-визуални услуги към потребление и пристрастяване към </a:t>
            </a:r>
            <a:r>
              <a:rPr lang="ru-RU" sz="2700" i="1" dirty="0"/>
              <a:t>психоактивни вещества и хазарт</a:t>
            </a:r>
          </a:p>
        </p:txBody>
      </p:sp>
    </p:spTree>
    <p:extLst>
      <p:ext uri="{BB962C8B-B14F-4D97-AF65-F5344CB8AC3E}">
        <p14:creationId xmlns:p14="http://schemas.microsoft.com/office/powerpoint/2010/main" val="3796036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ОТРАЖЕНИЕ НА ПРОБЛЕМА В ОБРАЗОВАТЕЛНОТО ПРОСТРАНСТВО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F6BA-8900-495E-9976-70AC30CD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000"/>
            <a:ext cx="10515600" cy="414293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ru-RU" dirty="0"/>
              <a:t>Особено внимание на педагогическите специалисти към проблема</a:t>
            </a:r>
          </a:p>
          <a:p>
            <a:pPr>
              <a:spcAft>
                <a:spcPts val="600"/>
              </a:spcAft>
            </a:pPr>
            <a:r>
              <a:rPr lang="ru-RU" dirty="0"/>
              <a:t>Необходимост от </a:t>
            </a:r>
            <a:r>
              <a:rPr lang="ru-RU" i="1" dirty="0"/>
              <a:t>планиране, организиране, ръководство, координиране и контрол на превантивните дейности </a:t>
            </a:r>
            <a:r>
              <a:rPr lang="ru-RU" dirty="0"/>
              <a:t>в образователното пространство</a:t>
            </a:r>
          </a:p>
          <a:p>
            <a:pPr>
              <a:spcAft>
                <a:spcPts val="600"/>
              </a:spcAft>
            </a:pPr>
            <a:r>
              <a:rPr lang="ru-RU" dirty="0"/>
              <a:t>Създаването и приложението на </a:t>
            </a:r>
            <a:r>
              <a:rPr lang="ru-RU" i="1" dirty="0"/>
              <a:t>педагогически програми </a:t>
            </a:r>
            <a:r>
              <a:rPr lang="ru-RU" dirty="0"/>
              <a:t>за превенция на употребата на ПАВ във възпитателен аспект</a:t>
            </a:r>
          </a:p>
        </p:txBody>
      </p:sp>
    </p:spTree>
    <p:extLst>
      <p:ext uri="{BB962C8B-B14F-4D97-AF65-F5344CB8AC3E}">
        <p14:creationId xmlns:p14="http://schemas.microsoft.com/office/powerpoint/2010/main" val="408916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76628-EE10-439B-BECB-664D38051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0000" y="678427"/>
            <a:ext cx="9865423" cy="1325563"/>
          </a:xfrm>
        </p:spPr>
        <p:txBody>
          <a:bodyPr/>
          <a:lstStyle/>
          <a:p>
            <a:r>
              <a:rPr lang="bg-BG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ПРЕГЛЕД И АНАЛИЗ НА КОНЦЕПТУАЛНИ ИДЕИ ЗА ПРЕВЕНЦИЯ НА УПОТРЕБАТА НА ПСИХОАКТИВНИ ВЕЩЕСТВА</a:t>
            </a:r>
            <a:endParaRPr lang="en-US"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76BB56-B948-F4B6-CAEC-BE45B12F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057" y="2535214"/>
            <a:ext cx="9717187" cy="3533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36D8A5C-09BA-6242-D97D-7EEB8A811460}"/>
              </a:ext>
            </a:extLst>
          </p:cNvPr>
          <p:cNvSpPr txBox="1"/>
          <p:nvPr/>
        </p:nvSpPr>
        <p:spPr>
          <a:xfrm>
            <a:off x="7550727" y="6068737"/>
            <a:ext cx="399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dirty="0"/>
              <a:t>Източник: </a:t>
            </a:r>
            <a:r>
              <a:rPr lang="en-US" dirty="0">
                <a:hlinkClick r:id="rId3"/>
              </a:rPr>
              <a:t>https://osnv-yambol.com/</a:t>
            </a:r>
            <a:r>
              <a:rPr lang="bg-B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946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ПРЕГЛЕД И АНАЛИЗ НА КОНЦЕПТУАЛНИ ИДЕИ ЗА ПРЕВЕНЦИЯ НА УПОТРЕБАТА НА ПАВ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F6BA-8900-495E-9976-70AC30CD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2258"/>
            <a:ext cx="10515600" cy="457774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ru-RU" sz="2700" dirty="0"/>
              <a:t>Проведено е </a:t>
            </a:r>
            <a:r>
              <a:rPr lang="ru-RU" sz="2700" b="1" dirty="0"/>
              <a:t>теоретично изследване на съществуващите модели </a:t>
            </a:r>
            <a:r>
              <a:rPr lang="ru-RU" sz="2700" dirty="0"/>
              <a:t>за превенция на употребата на психоактивните вещества от последните 20 години</a:t>
            </a:r>
            <a:endParaRPr lang="ru-RU" sz="2700" i="1" dirty="0"/>
          </a:p>
          <a:p>
            <a:pPr>
              <a:spcAft>
                <a:spcPts val="600"/>
              </a:spcAft>
            </a:pPr>
            <a:r>
              <a:rPr lang="ru-RU" sz="2700" dirty="0"/>
              <a:t>Направена е </a:t>
            </a:r>
            <a:r>
              <a:rPr lang="ru-RU" sz="2700" b="1" dirty="0"/>
              <a:t>систематизация на моделите и програмите </a:t>
            </a:r>
            <a:r>
              <a:rPr lang="ru-RU" sz="2700" dirty="0"/>
              <a:t>за превенция и ограничаване на употребата на ПАВ сред подрастващите – </a:t>
            </a:r>
            <a:r>
              <a:rPr lang="ru-RU" sz="2700" i="1" dirty="0"/>
              <a:t>в системата на училищното образование; в системата на самовъзпитанието; в системата на семейните отношения; в системата на институциите, предоставящи социални услуги; в пенитенциарната система</a:t>
            </a:r>
          </a:p>
          <a:p>
            <a:pPr>
              <a:spcAft>
                <a:spcPts val="600"/>
              </a:spcAft>
            </a:pPr>
            <a:r>
              <a:rPr lang="ru-RU" sz="2700" dirty="0"/>
              <a:t>Изведени са</a:t>
            </a:r>
            <a:r>
              <a:rPr lang="ru-RU" sz="2700" i="1" dirty="0"/>
              <a:t> състояния и тенденции </a:t>
            </a:r>
            <a:r>
              <a:rPr lang="ru-RU" sz="2700" dirty="0"/>
              <a:t>в педагогическото моделиране и програмиране по проблема</a:t>
            </a:r>
          </a:p>
        </p:txBody>
      </p:sp>
    </p:spTree>
    <p:extLst>
      <p:ext uri="{BB962C8B-B14F-4D97-AF65-F5344CB8AC3E}">
        <p14:creationId xmlns:p14="http://schemas.microsoft.com/office/powerpoint/2010/main" val="426954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ПРЕГЛЕД И АНАЛИЗ НА КОНЦЕПТУАЛНИ ИДЕИ ЗА ПРЕВЕНЦИЯ НА УПОТРЕБАТА НА ПАВ</a:t>
            </a:r>
            <a:endParaRPr lang="bg-B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3CF6BA-8900-495E-9976-70AC30CD2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41418"/>
            <a:ext cx="10515600" cy="4228582"/>
          </a:xfrm>
        </p:spPr>
        <p:txBody>
          <a:bodyPr>
            <a:noAutofit/>
          </a:bodyPr>
          <a:lstStyle/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Приложение на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компетентностния подход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насоченост към формирането на социални и личностни умения и стимулиране на здравословен начин на живот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Интерактивност и вариантност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подбора на методи, форми и средства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 превенция на употребата на ПАВ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Съобразяване със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съвременните тенденции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употребата на ПАВ</a:t>
            </a:r>
          </a:p>
        </p:txBody>
      </p:sp>
    </p:spTree>
    <p:extLst>
      <p:ext uri="{BB962C8B-B14F-4D97-AF65-F5344CB8AC3E}">
        <p14:creationId xmlns:p14="http://schemas.microsoft.com/office/powerpoint/2010/main" val="261077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</TotalTime>
  <Words>1358</Words>
  <Application>Microsoft Office PowerPoint</Application>
  <PresentationFormat>Widescreen</PresentationFormat>
  <Paragraphs>106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Calibri Light</vt:lpstr>
      <vt:lpstr>SP Trajan2ML</vt:lpstr>
      <vt:lpstr>Times New Roman</vt:lpstr>
      <vt:lpstr>Wingdings</vt:lpstr>
      <vt:lpstr>Office Theme</vt:lpstr>
      <vt:lpstr>СОЦИАЛНИ И ПЕДАГОГИЧЕСКИ АСПЕКТИ НА ПРОБЛЕМА ЗА УПОТРЕБАТА НА ПСИХОАКТИВНИ ВЕЩЕСТВА</vt:lpstr>
      <vt:lpstr>ПРОЕКТ „СОЦИАЛНИ И ПЕДАГОГИЧЕСКИ АСПЕКТИ НА ПРОБЛЕМА ЗА УПОТРЕБАТА НА ПСИХОАКТИВНИ ВЕЩЕСТВА“</vt:lpstr>
      <vt:lpstr>ЦЕЛ НА ИЗСЛЕДВАНЕТО</vt:lpstr>
      <vt:lpstr>СЪВРЕМЕННИ ТЕНДЕНЦИИ В УПОТРЕБАТА НА ПСИХОАКТИВНИ ВЕЩЕСТВА</vt:lpstr>
      <vt:lpstr>СЪВРЕМЕННИ ТЕНДЕНЦИИ В УПОТРЕБАТА НА ПСИХОАКТИВНИ ВЕЩЕСТВА</vt:lpstr>
      <vt:lpstr>ОТРАЖЕНИЕ НА ПРОБЛЕМА В ОБРАЗОВАТЕЛНОТО ПРОСТРАНСТВО</vt:lpstr>
      <vt:lpstr>ПРЕГЛЕД И АНАЛИЗ НА КОНЦЕПТУАЛНИ ИДЕИ ЗА ПРЕВЕНЦИЯ НА УПОТРЕБАТА НА ПСИХОАКТИВНИ ВЕЩЕСТВА</vt:lpstr>
      <vt:lpstr>ПРЕГЛЕД И АНАЛИЗ НА КОНЦЕПТУАЛНИ ИДЕИ ЗА ПРЕВЕНЦИЯ НА УПОТРЕБАТА НА ПАВ</vt:lpstr>
      <vt:lpstr>ПРЕГЛЕД И АНАЛИЗ НА КОНЦЕПТУАЛНИ ИДЕИ ЗА ПРЕВЕНЦИЯ НА УПОТРЕБАТА НА ПАВ</vt:lpstr>
      <vt:lpstr>ПРЕГЛЕД И АНАЛИЗ НА КОНЦЕПТУАЛНИ ИДЕИ ЗА ПРЕВЕНЦИЯ НА УПОТРЕБАТА НА ПАВ</vt:lpstr>
      <vt:lpstr>ПРОГРАМА ЗА ПРЕВЕНЦИЯ НА УПОТРЕБАТА НА ПСИХОАКТИВНИ ВЕЩЕСТВА В УЧИЛИЩНА СРЕДА</vt:lpstr>
      <vt:lpstr>ПРОГРАМА ЗА ПРЕВЕНЦИЯ НА УПОТРЕБАТА НА ПСИХОАКТИВНИ ВЕЩЕСТВА В УЧИЛИЩНА СРЕДА</vt:lpstr>
      <vt:lpstr>ПРОГРАМА ЗА ПРЕВЕНЦИЯ НА УПОТРЕБАТА НА ПСИХОАКТИВНИ ВЕЩЕСТВА В УЧИЛИЩНА СРЕДА</vt:lpstr>
      <vt:lpstr>ЕКСПЕРТНА ОЦЕНКА НА ПРОГРАМАТА</vt:lpstr>
      <vt:lpstr>ЕКСПЕРТНА ОЦЕНКА НА ПРОГРАМАТА</vt:lpstr>
      <vt:lpstr>ЕКСПЕРТНА ОЦЕНКА НА ПРОГРАМАТА</vt:lpstr>
      <vt:lpstr>ЕКСПЕРТНА ОЦЕНКА НА ПРОГРАМАТА</vt:lpstr>
      <vt:lpstr>ЕКСПЕРТНА ОЦЕНКА НА ПРОГРАМАТА</vt:lpstr>
      <vt:lpstr>КРЪГЛА МАСА</vt:lpstr>
      <vt:lpstr>ПОПУЛЯРИЗИРАНЕ НА РЕЗУЛТАТИТЕ. НАУЧНИ ПУБЛИКАЦИИ</vt:lpstr>
      <vt:lpstr>ПОПУЛЯРИЗИРАНЕ НА РЕЗУЛТАТИТЕ. УЧАСТИЯ В НАУЧНИ ФОРУМИ</vt:lpstr>
      <vt:lpstr>В ОЧАКВАНЕ НА ВАШИТЕ  ВЪПРОСИ, КОМЕНТАРИ И ПРЕПОРЪКИ</vt:lpstr>
    </vt:vector>
  </TitlesOfParts>
  <Company>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Gorok</dc:creator>
  <cp:lastModifiedBy>polihronoff@gmail.com</cp:lastModifiedBy>
  <cp:revision>173</cp:revision>
  <dcterms:created xsi:type="dcterms:W3CDTF">2016-03-29T08:52:53Z</dcterms:created>
  <dcterms:modified xsi:type="dcterms:W3CDTF">2022-11-30T13:50:58Z</dcterms:modified>
</cp:coreProperties>
</file>