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75" r:id="rId3"/>
    <p:sldId id="298" r:id="rId4"/>
    <p:sldId id="301" r:id="rId5"/>
    <p:sldId id="276" r:id="rId6"/>
    <p:sldId id="302" r:id="rId7"/>
    <p:sldId id="296" r:id="rId8"/>
    <p:sldId id="303" r:id="rId9"/>
    <p:sldId id="304" r:id="rId10"/>
    <p:sldId id="291" r:id="rId11"/>
    <p:sldId id="305" r:id="rId12"/>
    <p:sldId id="306" r:id="rId13"/>
    <p:sldId id="292" r:id="rId14"/>
    <p:sldId id="307" r:id="rId1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5E"/>
    <a:srgbClr val="7A007A"/>
    <a:srgbClr val="66005E"/>
    <a:srgbClr val="7A005F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8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6FCA29-93B8-4FE7-B943-FCB239D5070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F9A0CE3A-8954-47CE-B1D1-EEA46523004D}">
      <dgm:prSet/>
      <dgm:spPr/>
      <dgm:t>
        <a:bodyPr/>
        <a:lstStyle/>
        <a:p>
          <a:r>
            <a:rPr lang="bg-BG"/>
            <a:t>познаването и прилагането на идеите и методите на работа на Януш Корчак в педагогическата практика на респондентите; </a:t>
          </a:r>
          <a:endParaRPr lang="en-US"/>
        </a:p>
      </dgm:t>
    </dgm:pt>
    <dgm:pt modelId="{D71ACE4E-8837-4D14-B18B-A4912E069728}" type="parTrans" cxnId="{33910910-3452-439A-AB7D-4089168AA38A}">
      <dgm:prSet/>
      <dgm:spPr/>
      <dgm:t>
        <a:bodyPr/>
        <a:lstStyle/>
        <a:p>
          <a:endParaRPr lang="en-US"/>
        </a:p>
      </dgm:t>
    </dgm:pt>
    <dgm:pt modelId="{713463AD-B174-4690-960C-5713EDDEDE83}" type="sibTrans" cxnId="{33910910-3452-439A-AB7D-4089168AA38A}">
      <dgm:prSet/>
      <dgm:spPr/>
      <dgm:t>
        <a:bodyPr/>
        <a:lstStyle/>
        <a:p>
          <a:endParaRPr lang="en-US"/>
        </a:p>
      </dgm:t>
    </dgm:pt>
    <dgm:pt modelId="{07E2F069-AE5D-4F74-A1BF-F23D637C5666}">
      <dgm:prSet/>
      <dgm:spPr/>
      <dgm:t>
        <a:bodyPr/>
        <a:lstStyle/>
        <a:p>
          <a:r>
            <a:rPr lang="bg-BG"/>
            <a:t>правата на децата и необходимостта от повишаването на компетентността на учителите, свързани с правата на детето, а така също и на родителите и на децата;</a:t>
          </a:r>
          <a:endParaRPr lang="en-US"/>
        </a:p>
      </dgm:t>
    </dgm:pt>
    <dgm:pt modelId="{B84664EB-D6F7-4512-8F2E-BA2DE018769D}" type="parTrans" cxnId="{18A00757-43DF-44FE-B224-2CA27D78D5D0}">
      <dgm:prSet/>
      <dgm:spPr/>
      <dgm:t>
        <a:bodyPr/>
        <a:lstStyle/>
        <a:p>
          <a:endParaRPr lang="en-US"/>
        </a:p>
      </dgm:t>
    </dgm:pt>
    <dgm:pt modelId="{FB7C36B7-CA53-4D7B-A162-ACE0F8E23520}" type="sibTrans" cxnId="{18A00757-43DF-44FE-B224-2CA27D78D5D0}">
      <dgm:prSet/>
      <dgm:spPr/>
      <dgm:t>
        <a:bodyPr/>
        <a:lstStyle/>
        <a:p>
          <a:endParaRPr lang="en-US"/>
        </a:p>
      </dgm:t>
    </dgm:pt>
    <dgm:pt modelId="{12F84062-0D5B-4012-97BC-23D325D76981}">
      <dgm:prSet/>
      <dgm:spPr/>
      <dgm:t>
        <a:bodyPr/>
        <a:lstStyle/>
        <a:p>
          <a:r>
            <a:rPr lang="bg-BG"/>
            <a:t>познаването и партнирането със социалните партньори, които би трябвало да работят с децата по посока спазването на техните права. </a:t>
          </a:r>
          <a:endParaRPr lang="en-US"/>
        </a:p>
      </dgm:t>
    </dgm:pt>
    <dgm:pt modelId="{EB115118-BC0F-4998-9E23-CA6D1D33AC65}" type="parTrans" cxnId="{98221552-A3ED-4EA9-8F3D-A37D09365C65}">
      <dgm:prSet/>
      <dgm:spPr/>
      <dgm:t>
        <a:bodyPr/>
        <a:lstStyle/>
        <a:p>
          <a:endParaRPr lang="en-US"/>
        </a:p>
      </dgm:t>
    </dgm:pt>
    <dgm:pt modelId="{935F701E-A492-4609-840D-A9A92529874B}" type="sibTrans" cxnId="{98221552-A3ED-4EA9-8F3D-A37D09365C65}">
      <dgm:prSet/>
      <dgm:spPr/>
      <dgm:t>
        <a:bodyPr/>
        <a:lstStyle/>
        <a:p>
          <a:endParaRPr lang="en-US"/>
        </a:p>
      </dgm:t>
    </dgm:pt>
    <dgm:pt modelId="{B1318D5A-ECEC-48F0-9539-27B857109D82}" type="pres">
      <dgm:prSet presAssocID="{716FCA29-93B8-4FE7-B943-FCB239D50700}" presName="linear" presStyleCnt="0">
        <dgm:presLayoutVars>
          <dgm:animLvl val="lvl"/>
          <dgm:resizeHandles val="exact"/>
        </dgm:presLayoutVars>
      </dgm:prSet>
      <dgm:spPr/>
    </dgm:pt>
    <dgm:pt modelId="{8136ADC1-A118-437D-807B-CAA3310E8CA1}" type="pres">
      <dgm:prSet presAssocID="{F9A0CE3A-8954-47CE-B1D1-EEA46523004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19D9BB7-5774-4075-B774-546C994CD218}" type="pres">
      <dgm:prSet presAssocID="{713463AD-B174-4690-960C-5713EDDEDE83}" presName="spacer" presStyleCnt="0"/>
      <dgm:spPr/>
    </dgm:pt>
    <dgm:pt modelId="{91E769DE-BEAF-4F53-A70E-8B2F4A462660}" type="pres">
      <dgm:prSet presAssocID="{07E2F069-AE5D-4F74-A1BF-F23D637C566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F73DE66C-AB3A-47E1-9A68-756D662ED236}" type="pres">
      <dgm:prSet presAssocID="{FB7C36B7-CA53-4D7B-A162-ACE0F8E23520}" presName="spacer" presStyleCnt="0"/>
      <dgm:spPr/>
    </dgm:pt>
    <dgm:pt modelId="{5D089441-5880-4404-85FE-722EDC865196}" type="pres">
      <dgm:prSet presAssocID="{12F84062-0D5B-4012-97BC-23D325D7698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33910910-3452-439A-AB7D-4089168AA38A}" srcId="{716FCA29-93B8-4FE7-B943-FCB239D50700}" destId="{F9A0CE3A-8954-47CE-B1D1-EEA46523004D}" srcOrd="0" destOrd="0" parTransId="{D71ACE4E-8837-4D14-B18B-A4912E069728}" sibTransId="{713463AD-B174-4690-960C-5713EDDEDE83}"/>
    <dgm:cxn modelId="{97779325-1289-4CBB-9A69-F2571CD1FFFD}" type="presOf" srcId="{12F84062-0D5B-4012-97BC-23D325D76981}" destId="{5D089441-5880-4404-85FE-722EDC865196}" srcOrd="0" destOrd="0" presId="urn:microsoft.com/office/officeart/2005/8/layout/vList2"/>
    <dgm:cxn modelId="{0E760B3B-C2AF-48D5-9309-C6428C282CAB}" type="presOf" srcId="{716FCA29-93B8-4FE7-B943-FCB239D50700}" destId="{B1318D5A-ECEC-48F0-9539-27B857109D82}" srcOrd="0" destOrd="0" presId="urn:microsoft.com/office/officeart/2005/8/layout/vList2"/>
    <dgm:cxn modelId="{94577564-FDEC-49C3-808E-820C920DE38A}" type="presOf" srcId="{F9A0CE3A-8954-47CE-B1D1-EEA46523004D}" destId="{8136ADC1-A118-437D-807B-CAA3310E8CA1}" srcOrd="0" destOrd="0" presId="urn:microsoft.com/office/officeart/2005/8/layout/vList2"/>
    <dgm:cxn modelId="{5595D648-1F43-4C90-86EE-FBA11CF52743}" type="presOf" srcId="{07E2F069-AE5D-4F74-A1BF-F23D637C5666}" destId="{91E769DE-BEAF-4F53-A70E-8B2F4A462660}" srcOrd="0" destOrd="0" presId="urn:microsoft.com/office/officeart/2005/8/layout/vList2"/>
    <dgm:cxn modelId="{98221552-A3ED-4EA9-8F3D-A37D09365C65}" srcId="{716FCA29-93B8-4FE7-B943-FCB239D50700}" destId="{12F84062-0D5B-4012-97BC-23D325D76981}" srcOrd="2" destOrd="0" parTransId="{EB115118-BC0F-4998-9E23-CA6D1D33AC65}" sibTransId="{935F701E-A492-4609-840D-A9A92529874B}"/>
    <dgm:cxn modelId="{18A00757-43DF-44FE-B224-2CA27D78D5D0}" srcId="{716FCA29-93B8-4FE7-B943-FCB239D50700}" destId="{07E2F069-AE5D-4F74-A1BF-F23D637C5666}" srcOrd="1" destOrd="0" parTransId="{B84664EB-D6F7-4512-8F2E-BA2DE018769D}" sibTransId="{FB7C36B7-CA53-4D7B-A162-ACE0F8E23520}"/>
    <dgm:cxn modelId="{D8BF448B-A668-4328-BB73-1E174665A44B}" type="presParOf" srcId="{B1318D5A-ECEC-48F0-9539-27B857109D82}" destId="{8136ADC1-A118-437D-807B-CAA3310E8CA1}" srcOrd="0" destOrd="0" presId="urn:microsoft.com/office/officeart/2005/8/layout/vList2"/>
    <dgm:cxn modelId="{B779F731-45F1-4F82-8FA1-B1D01B95C8E2}" type="presParOf" srcId="{B1318D5A-ECEC-48F0-9539-27B857109D82}" destId="{419D9BB7-5774-4075-B774-546C994CD218}" srcOrd="1" destOrd="0" presId="urn:microsoft.com/office/officeart/2005/8/layout/vList2"/>
    <dgm:cxn modelId="{65AFFB1F-57DE-44E9-88B2-01FBDFBF93E0}" type="presParOf" srcId="{B1318D5A-ECEC-48F0-9539-27B857109D82}" destId="{91E769DE-BEAF-4F53-A70E-8B2F4A462660}" srcOrd="2" destOrd="0" presId="urn:microsoft.com/office/officeart/2005/8/layout/vList2"/>
    <dgm:cxn modelId="{40C7AAD1-27AC-4B4C-8403-786C5F24CB53}" type="presParOf" srcId="{B1318D5A-ECEC-48F0-9539-27B857109D82}" destId="{F73DE66C-AB3A-47E1-9A68-756D662ED236}" srcOrd="3" destOrd="0" presId="urn:microsoft.com/office/officeart/2005/8/layout/vList2"/>
    <dgm:cxn modelId="{AA3F69E8-5141-4F00-BA39-3D944DF03133}" type="presParOf" srcId="{B1318D5A-ECEC-48F0-9539-27B857109D82}" destId="{5D089441-5880-4404-85FE-722EDC86519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36ADC1-A118-437D-807B-CAA3310E8CA1}">
      <dsp:nvSpPr>
        <dsp:cNvPr id="0" name=""/>
        <dsp:cNvSpPr/>
      </dsp:nvSpPr>
      <dsp:spPr>
        <a:xfrm>
          <a:off x="0" y="100161"/>
          <a:ext cx="6557394" cy="11547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100" kern="1200"/>
            <a:t>познаването и прилагането на идеите и методите на работа на Януш Корчак в педагогическата практика на респондентите; </a:t>
          </a:r>
          <a:endParaRPr lang="en-US" sz="2100" kern="1200"/>
        </a:p>
      </dsp:txBody>
      <dsp:txXfrm>
        <a:off x="56372" y="156533"/>
        <a:ext cx="6444650" cy="1042045"/>
      </dsp:txXfrm>
    </dsp:sp>
    <dsp:sp modelId="{91E769DE-BEAF-4F53-A70E-8B2F4A462660}">
      <dsp:nvSpPr>
        <dsp:cNvPr id="0" name=""/>
        <dsp:cNvSpPr/>
      </dsp:nvSpPr>
      <dsp:spPr>
        <a:xfrm>
          <a:off x="0" y="1315431"/>
          <a:ext cx="6557394" cy="11547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100" kern="1200"/>
            <a:t>правата на децата и необходимостта от повишаването на компетентността на учителите, свързани с правата на детето, а така също и на родителите и на децата;</a:t>
          </a:r>
          <a:endParaRPr lang="en-US" sz="2100" kern="1200"/>
        </a:p>
      </dsp:txBody>
      <dsp:txXfrm>
        <a:off x="56372" y="1371803"/>
        <a:ext cx="6444650" cy="1042045"/>
      </dsp:txXfrm>
    </dsp:sp>
    <dsp:sp modelId="{5D089441-5880-4404-85FE-722EDC865196}">
      <dsp:nvSpPr>
        <dsp:cNvPr id="0" name=""/>
        <dsp:cNvSpPr/>
      </dsp:nvSpPr>
      <dsp:spPr>
        <a:xfrm>
          <a:off x="0" y="2530700"/>
          <a:ext cx="6557394" cy="11547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100" kern="1200"/>
            <a:t>познаването и партнирането със социалните партньори, които би трябвало да работят с децата по посока спазването на техните права. </a:t>
          </a:r>
          <a:endParaRPr lang="en-US" sz="2100" kern="1200"/>
        </a:p>
      </dsp:txBody>
      <dsp:txXfrm>
        <a:off x="56372" y="2587072"/>
        <a:ext cx="6444650" cy="10420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778B1FD-425A-4C45-BD03-3A9CC98BB4E0}" type="datetimeFigureOut">
              <a:rPr lang="bg-BG"/>
              <a:pPr>
                <a:defRPr/>
              </a:pPr>
              <a:t>30.11.2022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9584093-0025-4C31-AEEE-3BF77C6A2B3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551299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ен слайд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725" y="4022725"/>
            <a:ext cx="6391275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1980000" y="396000"/>
            <a:ext cx="10212000" cy="377825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6370638"/>
            <a:ext cx="9917113" cy="346075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53000">
                <a:srgbClr val="7A005F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1930" y="2067200"/>
            <a:ext cx="9198320" cy="1324800"/>
          </a:xfrm>
        </p:spPr>
        <p:txBody>
          <a:bodyPr/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4800" b="1" cap="all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Click to add title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5A7E9D5-EB29-4BA1-9211-313307DFE92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4A70C070-F159-4AC9-853C-A085328B4930}" type="datetimeFigureOut">
              <a:rPr lang="en-US" smtClean="0"/>
              <a:pPr>
                <a:defRPr/>
              </a:pPr>
              <a:t>11/30/2022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27"/>
            <a:ext cx="1188000" cy="1915475"/>
          </a:xfrm>
          <a:prstGeom prst="rect">
            <a:avLst/>
          </a:prstGeom>
        </p:spPr>
      </p:pic>
      <p:sp>
        <p:nvSpPr>
          <p:cNvPr id="1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02730" y="3448038"/>
            <a:ext cx="9206742" cy="1109662"/>
          </a:xfrm>
        </p:spPr>
        <p:txBody>
          <a:bodyPr/>
          <a:lstStyle>
            <a:lvl1pPr marL="0" indent="0" algn="ctr">
              <a:buNone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936478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колони, вариан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3757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altLang="en-US" dirty="0"/>
              <a:t>Second level</a:t>
            </a:r>
            <a:endParaRPr lang="en-US" dirty="0"/>
          </a:p>
          <a:p>
            <a:pPr lvl="2"/>
            <a:r>
              <a:rPr lang="en-US" altLang="en-US" dirty="0"/>
              <a:t>Third level</a:t>
            </a:r>
            <a:endParaRPr lang="en-US" dirty="0"/>
          </a:p>
          <a:p>
            <a:pPr lvl="3"/>
            <a:r>
              <a:rPr lang="en-US" altLang="en-US" dirty="0"/>
              <a:t>Fourth level</a:t>
            </a:r>
            <a:endParaRPr lang="en-US" dirty="0"/>
          </a:p>
          <a:p>
            <a:pPr lvl="4"/>
            <a:r>
              <a:rPr lang="en-US" alt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3757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altLang="en-US" dirty="0"/>
              <a:t>Second level</a:t>
            </a:r>
            <a:endParaRPr lang="en-US" dirty="0"/>
          </a:p>
          <a:p>
            <a:pPr lvl="2"/>
            <a:r>
              <a:rPr lang="en-US" altLang="en-US" dirty="0"/>
              <a:t>Third level</a:t>
            </a:r>
            <a:endParaRPr lang="en-US" dirty="0"/>
          </a:p>
          <a:p>
            <a:pPr lvl="3"/>
            <a:r>
              <a:rPr lang="en-US" altLang="en-US" dirty="0"/>
              <a:t>Fourth level</a:t>
            </a:r>
            <a:endParaRPr lang="en-US" dirty="0"/>
          </a:p>
          <a:p>
            <a:pPr lvl="4"/>
            <a:r>
              <a:rPr lang="en-US" altLang="en-US" dirty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8000"/>
            <a:ext cx="10515600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Click to add title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11/30/2022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053" y="6175883"/>
            <a:ext cx="4620650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17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колони, вариант 3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37579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altLang="en-US" dirty="0"/>
              <a:t>Second level</a:t>
            </a:r>
            <a:endParaRPr lang="en-US" dirty="0"/>
          </a:p>
          <a:p>
            <a:pPr lvl="2"/>
            <a:r>
              <a:rPr lang="en-US" altLang="en-US" dirty="0"/>
              <a:t>Third level</a:t>
            </a:r>
            <a:endParaRPr lang="en-US" dirty="0"/>
          </a:p>
          <a:p>
            <a:pPr lvl="3"/>
            <a:r>
              <a:rPr lang="en-US" altLang="en-US" dirty="0"/>
              <a:t>Fourth level</a:t>
            </a:r>
            <a:endParaRPr lang="en-US" dirty="0"/>
          </a:p>
          <a:p>
            <a:pPr lvl="4"/>
            <a:r>
              <a:rPr lang="en-US" alt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37579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altLang="en-US" dirty="0"/>
              <a:t>Second level</a:t>
            </a:r>
            <a:endParaRPr lang="en-US" dirty="0"/>
          </a:p>
          <a:p>
            <a:pPr lvl="2"/>
            <a:r>
              <a:rPr lang="en-US" altLang="en-US" dirty="0"/>
              <a:t>Third level</a:t>
            </a:r>
            <a:endParaRPr lang="en-US" dirty="0"/>
          </a:p>
          <a:p>
            <a:pPr lvl="3"/>
            <a:r>
              <a:rPr lang="en-US" altLang="en-US" dirty="0"/>
              <a:t>Fourth level</a:t>
            </a:r>
            <a:endParaRPr lang="en-US" dirty="0"/>
          </a:p>
          <a:p>
            <a:pPr lvl="4"/>
            <a:r>
              <a:rPr lang="en-US" altLang="en-US" dirty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8000"/>
            <a:ext cx="10515600" cy="1325563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Click to add title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11/30/2022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6" y="5583600"/>
            <a:ext cx="1830901" cy="1080000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378" y="6173859"/>
            <a:ext cx="462064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23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2064190"/>
            <a:ext cx="5157787" cy="59752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679826"/>
            <a:ext cx="5157787" cy="3509837"/>
          </a:xfrm>
        </p:spPr>
        <p:txBody>
          <a:bodyPr/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altLang="en-US" dirty="0"/>
              <a:t>Second level</a:t>
            </a:r>
            <a:endParaRPr lang="en-US" dirty="0"/>
          </a:p>
          <a:p>
            <a:pPr lvl="2"/>
            <a:r>
              <a:rPr lang="en-US" altLang="en-US" dirty="0"/>
              <a:t>Third level</a:t>
            </a:r>
            <a:endParaRPr lang="en-US" dirty="0"/>
          </a:p>
          <a:p>
            <a:pPr lvl="3"/>
            <a:r>
              <a:rPr lang="en-US" altLang="en-US" dirty="0"/>
              <a:t>Fourth level</a:t>
            </a:r>
            <a:endParaRPr lang="en-US" dirty="0"/>
          </a:p>
          <a:p>
            <a:pPr lvl="4"/>
            <a:r>
              <a:rPr lang="en-US" altLang="en-US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2064190"/>
            <a:ext cx="5183188" cy="6156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679826"/>
            <a:ext cx="5183188" cy="3509837"/>
          </a:xfrm>
        </p:spPr>
        <p:txBody>
          <a:bodyPr/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altLang="en-US" dirty="0"/>
              <a:t>Second level</a:t>
            </a:r>
            <a:endParaRPr lang="en-US" dirty="0"/>
          </a:p>
          <a:p>
            <a:pPr lvl="2"/>
            <a:r>
              <a:rPr lang="en-US" altLang="en-US" dirty="0"/>
              <a:t>Third level</a:t>
            </a:r>
            <a:endParaRPr lang="en-US" dirty="0"/>
          </a:p>
          <a:p>
            <a:pPr lvl="3"/>
            <a:r>
              <a:rPr lang="en-US" altLang="en-US" dirty="0"/>
              <a:t>Fourth level</a:t>
            </a:r>
            <a:endParaRPr lang="en-US" dirty="0"/>
          </a:p>
          <a:p>
            <a:pPr lvl="4"/>
            <a:r>
              <a:rPr lang="en-US" altLang="en-US" dirty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C8371317-6240-4826-B33E-FC206F64A259}" type="datetimeFigureOut">
              <a:rPr lang="en-US" smtClean="0"/>
              <a:pPr>
                <a:defRPr/>
              </a:pPr>
              <a:t>11/30/2022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2CEC902-E1F8-4C04-921F-24D31A9D67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800000" y="288000"/>
            <a:ext cx="9865423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Click to add title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07"/>
            <a:ext cx="1116000" cy="1799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892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, вариан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subtitle</a:t>
            </a:r>
            <a:r>
              <a:rPr lang="bg-BG" dirty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19860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altLang="en-US" dirty="0"/>
              <a:t>Second level</a:t>
            </a:r>
            <a:endParaRPr lang="en-US" dirty="0"/>
          </a:p>
          <a:p>
            <a:pPr lvl="2"/>
            <a:r>
              <a:rPr lang="en-US" altLang="en-US" dirty="0"/>
              <a:t>Third level</a:t>
            </a:r>
            <a:endParaRPr lang="en-US" dirty="0"/>
          </a:p>
          <a:p>
            <a:pPr lvl="3"/>
            <a:r>
              <a:rPr lang="en-US" altLang="en-US" dirty="0"/>
              <a:t>Fourth level</a:t>
            </a:r>
            <a:endParaRPr lang="en-US" dirty="0"/>
          </a:p>
          <a:p>
            <a:pPr lvl="4"/>
            <a:r>
              <a:rPr lang="en-US" altLang="en-US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subtitle</a:t>
            </a:r>
            <a:r>
              <a:rPr lang="bg-BG" dirty="0"/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19860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altLang="en-US" dirty="0"/>
              <a:t>Second level</a:t>
            </a:r>
            <a:endParaRPr lang="en-US" dirty="0"/>
          </a:p>
          <a:p>
            <a:pPr lvl="2"/>
            <a:r>
              <a:rPr lang="en-US" altLang="en-US" dirty="0"/>
              <a:t>Third level</a:t>
            </a:r>
            <a:endParaRPr lang="en-US" dirty="0"/>
          </a:p>
          <a:p>
            <a:pPr lvl="3"/>
            <a:r>
              <a:rPr lang="en-US" altLang="en-US" dirty="0"/>
              <a:t>Fourth level</a:t>
            </a:r>
            <a:endParaRPr lang="en-US" dirty="0"/>
          </a:p>
          <a:p>
            <a:pPr lvl="4"/>
            <a:r>
              <a:rPr lang="en-US" altLang="en-US" dirty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288000"/>
            <a:ext cx="10517188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Click to add title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11/30/2022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053" y="6175883"/>
            <a:ext cx="4620650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602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, вариант 3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135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subtitle</a:t>
            </a:r>
            <a:r>
              <a:rPr lang="bg-BG" dirty="0"/>
              <a:t>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437475"/>
            <a:ext cx="5157787" cy="319860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altLang="en-US" dirty="0"/>
              <a:t>Second level</a:t>
            </a:r>
            <a:endParaRPr lang="en-US" dirty="0"/>
          </a:p>
          <a:p>
            <a:pPr lvl="2"/>
            <a:r>
              <a:rPr lang="en-US" altLang="en-US" dirty="0"/>
              <a:t>Third level</a:t>
            </a:r>
            <a:endParaRPr lang="en-US" dirty="0"/>
          </a:p>
          <a:p>
            <a:pPr lvl="3"/>
            <a:r>
              <a:rPr lang="en-US" altLang="en-US" dirty="0"/>
              <a:t>Fourth level</a:t>
            </a:r>
            <a:endParaRPr lang="en-US" dirty="0"/>
          </a:p>
          <a:p>
            <a:pPr lvl="4"/>
            <a:r>
              <a:rPr lang="en-US" altLang="en-US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135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subtitle</a:t>
            </a:r>
            <a:r>
              <a:rPr lang="bg-BG" dirty="0"/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437475"/>
            <a:ext cx="5183188" cy="319860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altLang="en-US" dirty="0"/>
              <a:t>Second level</a:t>
            </a:r>
            <a:endParaRPr lang="en-US" dirty="0"/>
          </a:p>
          <a:p>
            <a:pPr lvl="2"/>
            <a:r>
              <a:rPr lang="en-US" altLang="en-US" dirty="0"/>
              <a:t>Third level</a:t>
            </a:r>
            <a:endParaRPr lang="en-US" dirty="0"/>
          </a:p>
          <a:p>
            <a:pPr lvl="3"/>
            <a:r>
              <a:rPr lang="en-US" altLang="en-US" dirty="0"/>
              <a:t>Fourth level</a:t>
            </a:r>
            <a:endParaRPr lang="en-US" dirty="0"/>
          </a:p>
          <a:p>
            <a:pPr lvl="4"/>
            <a:r>
              <a:rPr lang="en-US" altLang="en-US" dirty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8000"/>
            <a:ext cx="10517188" cy="1325563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Click to add title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11/30/2022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6" y="5583600"/>
            <a:ext cx="1830901" cy="1080000"/>
          </a:xfrm>
          <a:prstGeom prst="rect">
            <a:avLst/>
          </a:prstGeom>
        </p:spPr>
      </p:pic>
      <p:sp>
        <p:nvSpPr>
          <p:cNvPr id="22" name="Rectangle 21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378" y="6173859"/>
            <a:ext cx="462064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0106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амо заглавие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094CAF8-503C-47FB-86BA-0D1DFFCD6E53}" type="datetimeFigureOut">
              <a:rPr lang="en-US" smtClean="0"/>
              <a:pPr>
                <a:defRPr/>
              </a:pPr>
              <a:t>11/30/2022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2C75319-91FF-41E2-95BE-8339CC46B6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800000" y="288000"/>
            <a:ext cx="9865423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Click to add title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07"/>
            <a:ext cx="1116000" cy="1799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321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амо заглавие, вариан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8000"/>
            <a:ext cx="10487685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Click to add title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11/30/2022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053" y="6175883"/>
            <a:ext cx="4620650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6013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амо заглавие, вариант 3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88000"/>
            <a:ext cx="10487685" cy="1325563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Click to add title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11/30/2022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6" y="5583600"/>
            <a:ext cx="1830901" cy="1080000"/>
          </a:xfrm>
          <a:prstGeom prst="rect">
            <a:avLst/>
          </a:prstGeom>
        </p:spPr>
      </p:pic>
      <p:sp>
        <p:nvSpPr>
          <p:cNvPr id="19" name="Rectangle 18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378" y="6173859"/>
            <a:ext cx="462064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5074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и заглавен надпис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en-US" dirty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457200"/>
            <a:ext cx="6172200" cy="512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altLang="en-US" dirty="0"/>
              <a:t>Second level</a:t>
            </a:r>
            <a:endParaRPr lang="en-US" dirty="0"/>
          </a:p>
          <a:p>
            <a:pPr lvl="2"/>
            <a:r>
              <a:rPr lang="en-US" altLang="en-US" dirty="0"/>
              <a:t>Third level</a:t>
            </a:r>
            <a:endParaRPr lang="en-US" dirty="0"/>
          </a:p>
          <a:p>
            <a:pPr lvl="3"/>
            <a:r>
              <a:rPr lang="en-US" altLang="en-US" dirty="0"/>
              <a:t>Fourth level</a:t>
            </a:r>
            <a:endParaRPr lang="en-US" dirty="0"/>
          </a:p>
          <a:p>
            <a:pPr lvl="4"/>
            <a:r>
              <a:rPr lang="en-US" altLang="en-US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11/30/2022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21" name="Rectangle 20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053" y="6175883"/>
            <a:ext cx="4620650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6315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и заглавен надпис, вариант 2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altLang="en-US" dirty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457200"/>
            <a:ext cx="6172200" cy="5126400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altLang="en-US" dirty="0"/>
              <a:t>Second level</a:t>
            </a:r>
            <a:endParaRPr lang="en-US" dirty="0"/>
          </a:p>
          <a:p>
            <a:pPr lvl="2"/>
            <a:r>
              <a:rPr lang="en-US" altLang="en-US" dirty="0"/>
              <a:t>Third level</a:t>
            </a:r>
            <a:endParaRPr lang="en-US" dirty="0"/>
          </a:p>
          <a:p>
            <a:pPr lvl="3"/>
            <a:r>
              <a:rPr lang="en-US" altLang="en-US" dirty="0"/>
              <a:t>Fourth level</a:t>
            </a:r>
            <a:endParaRPr lang="en-US" dirty="0"/>
          </a:p>
          <a:p>
            <a:pPr lvl="4"/>
            <a:r>
              <a:rPr lang="en-US" altLang="en-US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11/30/2022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6" y="5583600"/>
            <a:ext cx="1830901" cy="108000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378" y="6173859"/>
            <a:ext cx="462064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69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, вариан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980001" y="396000"/>
            <a:ext cx="10212000" cy="377825"/>
          </a:xfrm>
          <a:prstGeom prst="rect">
            <a:avLst/>
          </a:prstGeom>
          <a:solidFill>
            <a:srgbClr val="7A00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84000" y="2068038"/>
            <a:ext cx="9090037" cy="1701800"/>
          </a:xfrm>
        </p:spPr>
        <p:txBody>
          <a:bodyPr/>
          <a:lstStyle>
            <a:lvl1pPr algn="ctr">
              <a:defRPr sz="4800" b="1" cap="all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Click to add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83998" y="3861913"/>
            <a:ext cx="9089244" cy="1109662"/>
          </a:xfrm>
        </p:spPr>
        <p:txBody>
          <a:bodyPr/>
          <a:lstStyle>
            <a:lvl1pPr marL="0" indent="0" algn="ctr">
              <a:buNone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EC241BC1-5301-4EEE-8B05-8D7F51090A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B2A40B2D-FD06-4F0F-924C-D3ADBDBAB051}" type="datetimeFigureOut">
              <a:rPr lang="en-US" smtClean="0"/>
              <a:pPr>
                <a:defRPr/>
              </a:pPr>
              <a:t>11/30/2022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327"/>
            <a:ext cx="1188000" cy="191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905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Click to add title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add text </a:t>
            </a:r>
          </a:p>
          <a:p>
            <a:pPr lvl="1"/>
            <a:r>
              <a:rPr lang="en-US" altLang="en-US" dirty="0"/>
              <a:t>Second level</a:t>
            </a:r>
            <a:r>
              <a:rPr lang="en-US" dirty="0"/>
              <a:t> </a:t>
            </a:r>
          </a:p>
          <a:p>
            <a:pPr lvl="2"/>
            <a:r>
              <a:rPr lang="en-US" altLang="en-US" dirty="0"/>
              <a:t>Third level </a:t>
            </a:r>
            <a:endParaRPr lang="en-US" dirty="0"/>
          </a:p>
          <a:p>
            <a:pPr lvl="3"/>
            <a:r>
              <a:rPr lang="en-US" altLang="en-US" dirty="0"/>
              <a:t>Fourth level </a:t>
            </a:r>
            <a:r>
              <a:rPr lang="en-US" dirty="0"/>
              <a:t> </a:t>
            </a:r>
          </a:p>
          <a:p>
            <a:pPr lvl="4"/>
            <a:r>
              <a:rPr lang="en-US" altLang="en-US" dirty="0"/>
              <a:t>Fifth level </a:t>
            </a:r>
            <a:r>
              <a:rPr lang="en-US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2B7CAB73-F53A-45C4-8CBB-336032A861D6}" type="datetimeFigureOut">
              <a:rPr lang="en-US" smtClean="0"/>
              <a:pPr>
                <a:defRPr/>
              </a:pPr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245C7B92-A2BF-472D-9B9A-592914C494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3598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ен слйа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altLang="en-US" dirty="0"/>
              <a:t>Click to add title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altLang="en-US" dirty="0"/>
              <a:t>Second level </a:t>
            </a:r>
            <a:r>
              <a:rPr lang="en-US" dirty="0"/>
              <a:t> </a:t>
            </a:r>
          </a:p>
          <a:p>
            <a:pPr lvl="2"/>
            <a:r>
              <a:rPr lang="en-US" altLang="en-US" dirty="0"/>
              <a:t>Third level </a:t>
            </a:r>
            <a:r>
              <a:rPr lang="en-US" dirty="0"/>
              <a:t> </a:t>
            </a:r>
          </a:p>
          <a:p>
            <a:pPr lvl="3"/>
            <a:r>
              <a:rPr lang="en-US" altLang="en-US" dirty="0"/>
              <a:t>Fourth level </a:t>
            </a:r>
            <a:r>
              <a:rPr lang="en-US" dirty="0"/>
              <a:t> </a:t>
            </a:r>
          </a:p>
          <a:p>
            <a:pPr lvl="4"/>
            <a:r>
              <a:rPr lang="en-US" altLang="en-US" dirty="0"/>
              <a:t>Fifth level </a:t>
            </a:r>
            <a:r>
              <a:rPr lang="en-US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4F3A7360-110C-4BF0-886E-AC180DCFE887}" type="datetimeFigureOut">
              <a:rPr lang="en-US" smtClean="0"/>
              <a:pPr>
                <a:defRPr/>
              </a:pPr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5CC68C64-99B7-4BAF-B12F-2CB823013D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347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ен слайд, вариант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1502875" y="2073988"/>
            <a:ext cx="9165125" cy="1701800"/>
          </a:xfrm>
        </p:spPr>
        <p:txBody>
          <a:bodyPr/>
          <a:lstStyle>
            <a:lvl1pPr algn="ctr">
              <a:defRPr sz="4800" b="1" cap="all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Click to add title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02875" y="3867863"/>
            <a:ext cx="9165125" cy="1109662"/>
          </a:xfrm>
        </p:spPr>
        <p:txBody>
          <a:bodyPr/>
          <a:lstStyle>
            <a:lvl1pPr marL="0" indent="0" algn="ctr">
              <a:buNone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7036627" y="1343474"/>
            <a:ext cx="5153025" cy="378308"/>
          </a:xfrm>
        </p:spPr>
        <p:txBody>
          <a:bodyPr/>
          <a:lstStyle>
            <a:lvl1pPr marL="0" indent="0" algn="ctr">
              <a:buNone/>
              <a:defRPr sz="1800"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add Faculty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67096990-C7C4-4A58-ADF0-508A4600D8F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80348EC0-553A-4415-91F3-2829AECF395B}" type="datetimeFigureOut">
              <a:rPr lang="en-US" smtClean="0"/>
              <a:pPr>
                <a:defRPr/>
              </a:pPr>
              <a:t>11/30/2022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00" y="468000"/>
            <a:ext cx="1864714" cy="1080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2475448" y="1071495"/>
            <a:ext cx="9716552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368" y="1072800"/>
            <a:ext cx="4488631" cy="24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951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ен слайд, вариант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378663"/>
            <a:ext cx="9144000" cy="1701800"/>
          </a:xfrm>
        </p:spPr>
        <p:txBody>
          <a:bodyPr/>
          <a:lstStyle>
            <a:lvl1pPr algn="ctr">
              <a:defRPr sz="4800" b="1" cap="all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Click to add title</a:t>
            </a:r>
            <a:endParaRPr lang="en-US" dirty="0"/>
          </a:p>
        </p:txBody>
      </p:sp>
      <p:sp>
        <p:nvSpPr>
          <p:cNvPr id="1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172538"/>
            <a:ext cx="9144000" cy="1109662"/>
          </a:xfrm>
        </p:spPr>
        <p:txBody>
          <a:bodyPr/>
          <a:lstStyle>
            <a:lvl1pPr marL="0" indent="0" algn="ctr">
              <a:buNone/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11/30/2022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053" y="6175883"/>
            <a:ext cx="4620650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881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ен слайд, вариант 5">
    <p:bg>
      <p:bgPr>
        <a:solidFill>
          <a:srgbClr val="7A00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1306096" y="2486383"/>
            <a:ext cx="9603330" cy="1701800"/>
          </a:xfrm>
        </p:spPr>
        <p:txBody>
          <a:bodyPr/>
          <a:lstStyle>
            <a:lvl1pPr algn="ctr">
              <a:defRPr sz="4800" b="1" cap="all" baseline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Click to add title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06096" y="4214324"/>
            <a:ext cx="9603330" cy="1109662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EB5D6F64-6575-4CC4-85BB-6F9C36DA36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3397C399-7257-482B-B2AA-D505EAB30C0E}" type="datetimeFigureOut">
              <a:rPr lang="en-US" smtClean="0"/>
              <a:pPr>
                <a:defRPr/>
              </a:pPr>
              <a:t>11/30/2022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" y="468328"/>
            <a:ext cx="1188000" cy="191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034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лавие и съдържание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00000" y="288000"/>
            <a:ext cx="9865423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Click to add title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11/30/2022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07"/>
            <a:ext cx="1116000" cy="1799385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2055137"/>
            <a:ext cx="10515600" cy="412182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altLang="en-US" dirty="0"/>
              <a:t>Second level</a:t>
            </a:r>
            <a:endParaRPr lang="en-US" dirty="0"/>
          </a:p>
          <a:p>
            <a:pPr lvl="2"/>
            <a:r>
              <a:rPr lang="en-US" altLang="en-US" dirty="0"/>
              <a:t>Third level</a:t>
            </a:r>
            <a:endParaRPr lang="en-US" dirty="0"/>
          </a:p>
          <a:p>
            <a:pPr lvl="3"/>
            <a:r>
              <a:rPr lang="en-US" altLang="en-US" dirty="0"/>
              <a:t>Fourth level</a:t>
            </a:r>
            <a:endParaRPr lang="en-US" dirty="0"/>
          </a:p>
          <a:p>
            <a:pPr lvl="4"/>
            <a:r>
              <a:rPr lang="en-US" altLang="en-US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98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, вариант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288000"/>
            <a:ext cx="10515600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75797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altLang="en-US" dirty="0"/>
              <a:t>Second level</a:t>
            </a:r>
            <a:endParaRPr lang="en-US" dirty="0"/>
          </a:p>
          <a:p>
            <a:pPr lvl="2"/>
            <a:r>
              <a:rPr lang="en-US" altLang="en-US" dirty="0"/>
              <a:t>Third level</a:t>
            </a:r>
            <a:endParaRPr lang="en-US" dirty="0"/>
          </a:p>
          <a:p>
            <a:pPr lvl="3"/>
            <a:r>
              <a:rPr lang="en-US" altLang="en-US" dirty="0"/>
              <a:t>Fourth level</a:t>
            </a:r>
            <a:endParaRPr lang="en-US" dirty="0"/>
          </a:p>
          <a:p>
            <a:pPr lvl="4"/>
            <a:r>
              <a:rPr lang="en-US" altLang="en-US" dirty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11/30/2022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5600" y="5583600"/>
            <a:ext cx="1864714" cy="108000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rgbClr val="7A00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7053" y="6175883"/>
            <a:ext cx="4620650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698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, вариант 3">
    <p:bg>
      <p:bgPr>
        <a:solidFill>
          <a:srgbClr val="7A00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1" y="288000"/>
            <a:ext cx="10515600" cy="1325563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7579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altLang="en-US" dirty="0"/>
              <a:t>Second level</a:t>
            </a:r>
            <a:endParaRPr lang="en-US" dirty="0"/>
          </a:p>
          <a:p>
            <a:pPr lvl="2"/>
            <a:r>
              <a:rPr lang="en-US" altLang="en-US" dirty="0"/>
              <a:t>Third level</a:t>
            </a:r>
            <a:endParaRPr lang="en-US" dirty="0"/>
          </a:p>
          <a:p>
            <a:pPr lvl="3"/>
            <a:r>
              <a:rPr lang="en-US" altLang="en-US" dirty="0"/>
              <a:t>Fourth level</a:t>
            </a:r>
            <a:endParaRPr lang="en-US" dirty="0"/>
          </a:p>
          <a:p>
            <a:pPr lvl="4"/>
            <a:r>
              <a:rPr lang="en-US" altLang="en-US" dirty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6022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34B481C-4FF9-4E35-B4D9-ADD47E13CAC5}" type="datetimeFigureOut">
              <a:rPr lang="en-US" smtClean="0"/>
              <a:pPr>
                <a:defRPr/>
              </a:pPr>
              <a:t>11/30/2022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26022"/>
            <a:ext cx="411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426022"/>
            <a:ext cx="136050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AD4CA714-9523-464B-9094-07CE2AC829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506" y="5583600"/>
            <a:ext cx="1830901" cy="1080000"/>
          </a:xfrm>
          <a:prstGeom prst="rect">
            <a:avLst/>
          </a:prstGeom>
        </p:spPr>
      </p:pic>
      <p:sp>
        <p:nvSpPr>
          <p:cNvPr id="15" name="Rectangle 14"/>
          <p:cNvSpPr/>
          <p:nvPr userDrawn="1"/>
        </p:nvSpPr>
        <p:spPr>
          <a:xfrm>
            <a:off x="0" y="6175883"/>
            <a:ext cx="9971103" cy="25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378" y="6173859"/>
            <a:ext cx="4620648" cy="2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365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е колони, вариант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2055137"/>
            <a:ext cx="5181600" cy="412182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altLang="en-US" dirty="0"/>
              <a:t>Second level</a:t>
            </a:r>
            <a:endParaRPr lang="en-US" dirty="0"/>
          </a:p>
          <a:p>
            <a:pPr lvl="2"/>
            <a:r>
              <a:rPr lang="en-US" altLang="en-US" dirty="0"/>
              <a:t>Third level</a:t>
            </a:r>
            <a:endParaRPr lang="en-US" dirty="0"/>
          </a:p>
          <a:p>
            <a:pPr lvl="3"/>
            <a:r>
              <a:rPr lang="en-US" altLang="en-US" dirty="0"/>
              <a:t>Fourth level</a:t>
            </a:r>
            <a:endParaRPr lang="en-US" dirty="0"/>
          </a:p>
          <a:p>
            <a:pPr lvl="4"/>
            <a:r>
              <a:rPr lang="en-US" alt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2055137"/>
            <a:ext cx="5181600" cy="412182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altLang="en-US" dirty="0"/>
              <a:t>Second level</a:t>
            </a:r>
            <a:endParaRPr lang="en-US" dirty="0"/>
          </a:p>
          <a:p>
            <a:pPr lvl="2"/>
            <a:r>
              <a:rPr lang="en-US" altLang="en-US" dirty="0"/>
              <a:t>Third level</a:t>
            </a:r>
            <a:endParaRPr lang="en-US" dirty="0"/>
          </a:p>
          <a:p>
            <a:pPr lvl="3"/>
            <a:r>
              <a:rPr lang="en-US" altLang="en-US" dirty="0"/>
              <a:t>Fourth level</a:t>
            </a:r>
            <a:endParaRPr lang="en-US" dirty="0"/>
          </a:p>
          <a:p>
            <a:pPr lvl="4"/>
            <a:r>
              <a:rPr lang="en-US" altLang="en-US" dirty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C3200459-167C-4BD5-AF64-74955F0CFBA4}" type="datetimeFigureOut">
              <a:rPr lang="en-US" smtClean="0"/>
              <a:pPr>
                <a:defRPr/>
              </a:pPr>
              <a:t>11/30/2022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A005E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666E6706-76CD-4A18-A8A8-F61AA88AE4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800000" y="288000"/>
            <a:ext cx="9865423" cy="1325563"/>
          </a:xfrm>
          <a:noFill/>
        </p:spPr>
        <p:txBody>
          <a:bodyPr/>
          <a:lstStyle>
            <a:lvl1pPr>
              <a:defRPr>
                <a:solidFill>
                  <a:srgbClr val="7A005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en-US" dirty="0"/>
              <a:t>Click to add title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07"/>
            <a:ext cx="1116000" cy="1799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889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338BD84-4C72-4D2D-8A48-54094362EAC5}" type="datetimeFigureOut">
              <a:rPr lang="en-US"/>
              <a:pPr>
                <a:defRPr/>
              </a:pPr>
              <a:t>11/30/2022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67ACBD-C771-4EA3-9D4D-0DECC3F3A6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6" r:id="rId2"/>
    <p:sldLayoutId id="2147483727" r:id="rId3"/>
    <p:sldLayoutId id="2147483739" r:id="rId4"/>
    <p:sldLayoutId id="2147483728" r:id="rId5"/>
    <p:sldLayoutId id="2147483743" r:id="rId6"/>
    <p:sldLayoutId id="2147483729" r:id="rId7"/>
    <p:sldLayoutId id="2147483757" r:id="rId8"/>
    <p:sldLayoutId id="2147483746" r:id="rId9"/>
    <p:sldLayoutId id="2147483756" r:id="rId10"/>
    <p:sldLayoutId id="2147483758" r:id="rId11"/>
    <p:sldLayoutId id="2147483749" r:id="rId12"/>
    <p:sldLayoutId id="2147483759" r:id="rId13"/>
    <p:sldLayoutId id="2147483760" r:id="rId14"/>
    <p:sldLayoutId id="2147483752" r:id="rId15"/>
    <p:sldLayoutId id="2147483755" r:id="rId16"/>
    <p:sldLayoutId id="2147483761" r:id="rId17"/>
    <p:sldLayoutId id="2147483753" r:id="rId18"/>
    <p:sldLayoutId id="2147483762" r:id="rId19"/>
    <p:sldLayoutId id="2147483723" r:id="rId20"/>
    <p:sldLayoutId id="2147483724" r:id="rId2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2463" y="2067200"/>
            <a:ext cx="9696907" cy="1324800"/>
          </a:xfrm>
        </p:spPr>
        <p:txBody>
          <a:bodyPr/>
          <a:lstStyle/>
          <a:p>
            <a:br>
              <a:rPr lang="bg-BG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80 ГОДИНИ ОТ СМЪРТА НА ЯНУШ КОРЧАК И ПРАВАТА НА ДЕТЕТО В РЕПУБЛИКА БЪЛГАРИЯ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bg-BG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g-BG" sz="2400" dirty="0"/>
              <a:t>Ръководител: доц. д-р Божидара Кривирадева</a:t>
            </a:r>
          </a:p>
          <a:p>
            <a:r>
              <a:rPr lang="bg-BG" sz="2400" dirty="0"/>
              <a:t>СУ „Св. Кл. Охридски“, Факултет по педагогика</a:t>
            </a:r>
          </a:p>
        </p:txBody>
      </p:sp>
    </p:spTree>
    <p:extLst>
      <p:ext uri="{BB962C8B-B14F-4D97-AF65-F5344CB8AC3E}">
        <p14:creationId xmlns:p14="http://schemas.microsoft.com/office/powerpoint/2010/main" val="3249396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F3E04-F39D-0BC3-2B04-05D95AEB7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/>
              <a:t>Услуги, партньори, които работят по правата на децата у нас</a:t>
            </a:r>
            <a:endParaRPr lang="en-US" dirty="0"/>
          </a:p>
        </p:txBody>
      </p:sp>
      <p:pic>
        <p:nvPicPr>
          <p:cNvPr id="14338" name="Picture 2" descr="Диаграма за отговорите на формуляра. Заглавие на въпроса: Смятате ли, че имате необходимост от допълнителна квалификация, свързана с обучението по правата на детето и взаимодействието с други социални партньори, отговорни за защита правата на децата у нас?. Брой отговори: 103 отговора.">
            <a:extLst>
              <a:ext uri="{FF2B5EF4-FFF2-40B4-BE49-F238E27FC236}">
                <a16:creationId xmlns:a16="http://schemas.microsoft.com/office/drawing/2014/main" id="{5F31EA73-9ACE-15F3-E851-DD2744C1D1F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381001"/>
            <a:ext cx="10036630" cy="520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5185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hart, bar chart&#10;&#10;Description automatically generated">
            <a:extLst>
              <a:ext uri="{FF2B5EF4-FFF2-40B4-BE49-F238E27FC236}">
                <a16:creationId xmlns:a16="http://schemas.microsoft.com/office/drawing/2014/main" id="{08EAAF70-3F04-C92C-5F7F-E858116B1D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4015" y="1823131"/>
            <a:ext cx="9920933" cy="50348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30289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99891E1-923F-4C0C-32DC-DBB33ADBD4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7616" y="667082"/>
            <a:ext cx="10280904" cy="4023790"/>
          </a:xfrm>
        </p:spPr>
        <p:txBody>
          <a:bodyPr/>
          <a:lstStyle/>
          <a:p>
            <a:pPr algn="l"/>
            <a:r>
              <a:rPr lang="bg-BG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Фактът, че педагогическите специалисти и социалните работници, служителите на организациите за социална работа не се познават и не осъществяват съвместни дейности, свързани с осигуряване най-добрия интерес на детето се потвърждава при поредно наше проучване сред педагогическите специалисти. През 2020 год. отново екип от специалисти, работещи в Софийския университет във факултета по педагогика при осъществяването на проект по НИС при СУ „Св. Кл. Охридски“ на тема „Взаимодействие между образователните институции и институциите за социална работа – състояние, проблеми, перспективи“ направихме отново сходен извод и той бе, че според „педагогическите специалисти, взаимодействието между образователните организации и организациите за социална работа е по-скоро спорадично, в тежки ситуации за семейството, като педагозите по-скоро очакват социалните работници да променят начина на работа, за да се подобри като цяло комуникацията между двата сектора и че е „необходимо да се потърсят пътища и начини, посредством съвместни обучения, да се подобри разбирането на педагогическите специалисти за дейността на служителите в организациите за социална работа, което значително може да подобри подкрепата за деца в риск.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29545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DB59C96-FA99-4FA9-DB5B-C1A1510D3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bg-BG">
                <a:solidFill>
                  <a:srgbClr val="FFFFFF"/>
                </a:solidFill>
              </a:rPr>
              <a:t>Изводи: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9B6D1-EBE7-B839-9F03-53BD7C945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bg-BG" dirty="0">
                <a:ea typeface="Calibri" panose="020F0502020204030204" pitchFamily="34" charset="0"/>
              </a:rPr>
              <a:t>У</a:t>
            </a:r>
            <a:r>
              <a:rPr lang="bg-B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частниците в емпиричното проучване, като цяло, не познават в дълбочина идеите на Януш Корчак</a:t>
            </a:r>
            <a:r>
              <a:rPr lang="bg-BG" dirty="0">
                <a:ea typeface="Calibri" panose="020F0502020204030204" pitchFamily="34" charset="0"/>
              </a:rPr>
              <a:t>.</a:t>
            </a:r>
            <a:endParaRPr lang="bg-BG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bg-B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Необходимост от популяризиране идеите на Януш Корчак.</a:t>
            </a:r>
            <a:endParaRPr lang="bg-BG">
              <a:ea typeface="Calibri" panose="020F0502020204030204" pitchFamily="34" charset="0"/>
            </a:endParaRPr>
          </a:p>
          <a:p>
            <a:r>
              <a:rPr lang="bg-B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Необходимост от организиране на различни срещи между различните социални субекти, работещи за повишаване благополучието на децата, за да задълбочат сътрудничеството си с образователната система.</a:t>
            </a:r>
            <a:endParaRPr lang="bg-BG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bg-BG" dirty="0">
                <a:ea typeface="Calibri" panose="020F0502020204030204" pitchFamily="34" charset="0"/>
              </a:rPr>
              <a:t>Необходимо е да се повиши културата по правата на детето на родителите.</a:t>
            </a:r>
            <a:endParaRPr lang="en-US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bg-BG">
              <a:ea typeface="Calibri" panose="020F0502020204030204" pitchFamily="34" charset="0"/>
            </a:endParaRPr>
          </a:p>
          <a:p>
            <a:endParaRPr lang="en-US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553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362FC-97E0-B3CC-EDEE-CB4AEC62FD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0934" y="828957"/>
            <a:ext cx="6586491" cy="1286160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3200" dirty="0" err="1">
                <a:latin typeface="+mj-lt"/>
                <a:cs typeface="+mj-cs"/>
              </a:rPr>
              <a:t>Благодаря</a:t>
            </a:r>
            <a:r>
              <a:rPr lang="en-US" sz="3200" dirty="0">
                <a:latin typeface="+mj-lt"/>
                <a:cs typeface="+mj-cs"/>
              </a:rPr>
              <a:t> </a:t>
            </a:r>
            <a:br>
              <a:rPr lang="en-US" sz="3200" dirty="0">
                <a:latin typeface="+mj-lt"/>
                <a:cs typeface="+mj-cs"/>
              </a:rPr>
            </a:br>
            <a:r>
              <a:rPr lang="en-US" sz="3200" dirty="0" err="1">
                <a:latin typeface="+mj-lt"/>
                <a:cs typeface="+mj-cs"/>
              </a:rPr>
              <a:t>за</a:t>
            </a:r>
            <a:r>
              <a:rPr lang="en-US" sz="3200" dirty="0">
                <a:latin typeface="+mj-lt"/>
                <a:cs typeface="+mj-cs"/>
              </a:rPr>
              <a:t> </a:t>
            </a:r>
            <a:br>
              <a:rPr lang="en-US" sz="3200" dirty="0">
                <a:latin typeface="+mj-lt"/>
                <a:cs typeface="+mj-cs"/>
              </a:rPr>
            </a:br>
            <a:r>
              <a:rPr lang="en-US" sz="3200" dirty="0" err="1">
                <a:latin typeface="+mj-lt"/>
                <a:cs typeface="+mj-cs"/>
              </a:rPr>
              <a:t>вниманието</a:t>
            </a:r>
            <a:r>
              <a:rPr lang="en-US" sz="3200" dirty="0">
                <a:latin typeface="+mj-lt"/>
                <a:cs typeface="+mj-cs"/>
              </a:rPr>
              <a:t>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4037AB-8F24-516C-9142-4E7398AF5C2B}"/>
              </a:ext>
            </a:extLst>
          </p:cNvPr>
          <p:cNvSpPr txBox="1"/>
          <p:nvPr/>
        </p:nvSpPr>
        <p:spPr>
          <a:xfrm>
            <a:off x="4965430" y="2443313"/>
            <a:ext cx="6586489" cy="378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000" b="1" dirty="0" err="1">
                <a:latin typeface="+mn-lt"/>
              </a:rPr>
              <a:t>Гл.ас.д</a:t>
            </a:r>
            <a:r>
              <a:rPr lang="en-US" sz="2000" b="1" dirty="0">
                <a:latin typeface="+mn-lt"/>
              </a:rPr>
              <a:t>-р Марияна Илиева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000" b="1" dirty="0" err="1">
                <a:latin typeface="+mn-lt"/>
              </a:rPr>
              <a:t>Софийски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университет</a:t>
            </a:r>
            <a:r>
              <a:rPr lang="en-US" sz="2000" b="1" dirty="0">
                <a:latin typeface="+mn-lt"/>
              </a:rPr>
              <a:t> „</a:t>
            </a:r>
            <a:r>
              <a:rPr lang="en-US" sz="2000" b="1" dirty="0" err="1">
                <a:latin typeface="+mn-lt"/>
              </a:rPr>
              <a:t>Св</a:t>
            </a:r>
            <a:r>
              <a:rPr lang="en-US" sz="2000" b="1" dirty="0">
                <a:latin typeface="+mn-lt"/>
              </a:rPr>
              <a:t>. </a:t>
            </a:r>
            <a:r>
              <a:rPr lang="en-US" sz="2000" b="1" dirty="0" err="1">
                <a:latin typeface="+mn-lt"/>
              </a:rPr>
              <a:t>Климент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Охридски</a:t>
            </a:r>
            <a:r>
              <a:rPr lang="en-US" sz="2000" b="1" dirty="0">
                <a:latin typeface="+mn-lt"/>
              </a:rPr>
              <a:t>“, </a:t>
            </a:r>
          </a:p>
          <a:p>
            <a:pPr eaLnBrk="1" hangingPunct="1">
              <a:lnSpc>
                <a:spcPct val="90000"/>
              </a:lnSpc>
              <a:spcAft>
                <a:spcPts val="600"/>
              </a:spcAft>
            </a:pPr>
            <a:r>
              <a:rPr lang="en-US" sz="2000" b="1" dirty="0" err="1">
                <a:latin typeface="+mn-lt"/>
              </a:rPr>
              <a:t>Факултет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по</a:t>
            </a:r>
            <a:r>
              <a:rPr lang="en-US" sz="2000" b="1" dirty="0">
                <a:latin typeface="+mn-lt"/>
              </a:rPr>
              <a:t> </a:t>
            </a:r>
            <a:r>
              <a:rPr lang="en-US" sz="2000" b="1" dirty="0" err="1">
                <a:latin typeface="+mn-lt"/>
              </a:rPr>
              <a:t>педагогика</a:t>
            </a:r>
            <a:endParaRPr lang="en-US" sz="2000" b="1" dirty="0">
              <a:latin typeface="+mn-l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D07D908-3CDB-41E8-9E57-692D4C3B6E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314" r="24399" b="2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E82B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1284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CA2363B-E6F3-334E-0DB0-13F46E530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089" y="2297074"/>
            <a:ext cx="5795603" cy="3289994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marL="0" indent="0" eaLnBrk="1" hangingPunct="1">
              <a:buNone/>
            </a:pPr>
            <a:r>
              <a:rPr lang="en-US" sz="4000" b="1" dirty="0" err="1">
                <a:solidFill>
                  <a:schemeClr val="tx1"/>
                </a:solidFill>
                <a:latin typeface="+mj-lt"/>
                <a:cs typeface="+mj-cs"/>
              </a:rPr>
              <a:t>Януш</a:t>
            </a:r>
            <a:r>
              <a:rPr lang="en-US" sz="4000" b="1" dirty="0">
                <a:solidFill>
                  <a:schemeClr val="tx1"/>
                </a:solidFill>
                <a:latin typeface="+mj-lt"/>
                <a:cs typeface="+mj-cs"/>
              </a:rPr>
              <a:t> </a:t>
            </a:r>
            <a:r>
              <a:rPr lang="en-US" sz="4000" b="1" dirty="0" err="1">
                <a:solidFill>
                  <a:schemeClr val="tx1"/>
                </a:solidFill>
                <a:latin typeface="+mj-lt"/>
                <a:cs typeface="+mj-cs"/>
              </a:rPr>
              <a:t>Корчак</a:t>
            </a:r>
            <a:r>
              <a:rPr lang="en-US" sz="4000" b="1" dirty="0">
                <a:solidFill>
                  <a:schemeClr val="tx1"/>
                </a:solidFill>
                <a:latin typeface="+mj-lt"/>
                <a:cs typeface="+mj-cs"/>
              </a:rPr>
              <a:t> </a:t>
            </a:r>
            <a:br>
              <a:rPr lang="en-US" sz="3100" dirty="0">
                <a:solidFill>
                  <a:schemeClr val="tx1"/>
                </a:solidFill>
                <a:latin typeface="+mj-lt"/>
                <a:cs typeface="+mj-cs"/>
              </a:rPr>
            </a:br>
            <a:r>
              <a:rPr lang="en-US" sz="3100" dirty="0">
                <a:solidFill>
                  <a:schemeClr val="tx1"/>
                </a:solidFill>
                <a:latin typeface="+mj-lt"/>
                <a:cs typeface="+mj-cs"/>
              </a:rPr>
              <a:t>(22 </a:t>
            </a:r>
            <a:r>
              <a:rPr lang="en-US" sz="3100" dirty="0" err="1">
                <a:solidFill>
                  <a:schemeClr val="tx1"/>
                </a:solidFill>
                <a:latin typeface="+mj-lt"/>
                <a:cs typeface="+mj-cs"/>
              </a:rPr>
              <a:t>юли</a:t>
            </a:r>
            <a:r>
              <a:rPr lang="en-US" sz="3100" dirty="0">
                <a:solidFill>
                  <a:schemeClr val="tx1"/>
                </a:solidFill>
                <a:latin typeface="+mj-lt"/>
                <a:cs typeface="+mj-cs"/>
              </a:rPr>
              <a:t> 1878/79 – 6 </a:t>
            </a:r>
            <a:r>
              <a:rPr lang="en-US" sz="3100" dirty="0" err="1">
                <a:solidFill>
                  <a:schemeClr val="tx1"/>
                </a:solidFill>
                <a:latin typeface="+mj-lt"/>
                <a:cs typeface="+mj-cs"/>
              </a:rPr>
              <a:t>август</a:t>
            </a:r>
            <a:r>
              <a:rPr lang="en-US" sz="3100" dirty="0">
                <a:solidFill>
                  <a:schemeClr val="tx1"/>
                </a:solidFill>
                <a:latin typeface="+mj-lt"/>
                <a:cs typeface="+mj-cs"/>
              </a:rPr>
              <a:t> 1942)</a:t>
            </a:r>
            <a:br>
              <a:rPr lang="bg-BG" sz="3100" dirty="0">
                <a:solidFill>
                  <a:schemeClr val="tx1"/>
                </a:solidFill>
                <a:latin typeface="+mj-lt"/>
                <a:cs typeface="+mj-cs"/>
              </a:rPr>
            </a:br>
            <a:br>
              <a:rPr lang="bg-BG" sz="3100" dirty="0">
                <a:solidFill>
                  <a:schemeClr val="tx1"/>
                </a:solidFill>
                <a:latin typeface="+mj-lt"/>
                <a:cs typeface="+mj-cs"/>
              </a:rPr>
            </a:br>
            <a:r>
              <a:rPr lang="bg-BG" sz="3100" dirty="0">
                <a:solidFill>
                  <a:schemeClr val="tx1"/>
                </a:solidFill>
                <a:latin typeface="+mj-lt"/>
                <a:cs typeface="+mj-cs"/>
              </a:rPr>
              <a:t>-</a:t>
            </a:r>
            <a:r>
              <a:rPr lang="bg-BG" sz="2700" dirty="0"/>
              <a:t>не се е отделя специално внимание на неговата методика на работа с деца</a:t>
            </a:r>
            <a:br>
              <a:rPr lang="bg-BG" sz="2700" dirty="0"/>
            </a:br>
            <a:r>
              <a:rPr lang="bg-BG" sz="2700" dirty="0"/>
              <a:t>говори за правата на детето, поставя децата на равно с възрастните, а тези идеи за онова време у нас са звучали доста революционно</a:t>
            </a:r>
            <a:br>
              <a:rPr lang="bg-BG" sz="2700" dirty="0"/>
            </a:br>
            <a:br>
              <a:rPr lang="bg-BG" sz="2700" dirty="0"/>
            </a:br>
            <a:r>
              <a:rPr lang="bg-BG" sz="2700" dirty="0"/>
              <a:t>-малко учители и социални работници са чували, чели или си спомнят нещо да са изучавали за него в периода на своето следване</a:t>
            </a:r>
            <a:br>
              <a:rPr lang="bg-BG" sz="2700" dirty="0"/>
            </a:br>
            <a:br>
              <a:rPr lang="bg-BG" sz="3100" dirty="0">
                <a:solidFill>
                  <a:schemeClr val="tx1"/>
                </a:solidFill>
                <a:latin typeface="+mj-lt"/>
                <a:cs typeface="+mj-cs"/>
              </a:rPr>
            </a:br>
            <a:br>
              <a:rPr lang="en-US" sz="3100" dirty="0">
                <a:solidFill>
                  <a:schemeClr val="tx1"/>
                </a:solidFill>
                <a:latin typeface="+mj-lt"/>
                <a:cs typeface="+mj-cs"/>
              </a:rPr>
            </a:br>
            <a:endParaRPr lang="en-US" sz="3100" dirty="0">
              <a:solidFill>
                <a:schemeClr val="tx1"/>
              </a:solidFill>
              <a:latin typeface="+mj-lt"/>
              <a:cs typeface="+mj-cs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BD1537A-00CE-40AD-8B65-4FA1CCBB433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" b="-2"/>
          <a:stretch/>
        </p:blipFill>
        <p:spPr bwMode="auto"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2354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FAFF7-99D2-3CE7-EC4C-F3E310EB9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/>
              <a:t>Какви дейности осъществихме по проекта?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E1AAD7-B904-FCC6-DCB7-8C656DB88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bg-BG" dirty="0"/>
              <a:t>Изработване на две анкетни карти, предназначени за учители и социални работници, работещи в социални услуги за деца;</a:t>
            </a:r>
          </a:p>
          <a:p>
            <a:r>
              <a:rPr lang="bg-BG" dirty="0"/>
              <a:t>Подготовка и публикуване на статии;</a:t>
            </a:r>
          </a:p>
          <a:p>
            <a:r>
              <a:rPr lang="bg-BG" dirty="0"/>
              <a:t>Участие в конференции;</a:t>
            </a:r>
          </a:p>
          <a:p>
            <a:pPr algn="just"/>
            <a:r>
              <a:rPr lang="bg-BG" dirty="0"/>
              <a:t>Организиране и провеждане на научно-практическа конференция с международно участие на тема „80 години от смъртта на Януш Корчак и правата на детето у нас“.</a:t>
            </a:r>
          </a:p>
        </p:txBody>
      </p:sp>
    </p:spTree>
    <p:extLst>
      <p:ext uri="{BB962C8B-B14F-4D97-AF65-F5344CB8AC3E}">
        <p14:creationId xmlns:p14="http://schemas.microsoft.com/office/powerpoint/2010/main" val="1401520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134A6-9BB0-C90D-DAF0-33D1ACE7A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/>
              <a:t>Какво не успяхме да свършим?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2BE5C-B807-F423-5881-6FD9F78D3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bg-BG" dirty="0"/>
              <a:t>Емпиричното проучване продължава и в този момент и се надяваме, че респондентите от организациите за социална работа, предоставящи социални услуги ще бъдат малко по-активни и ще се включат в изследването.</a:t>
            </a:r>
          </a:p>
          <a:p>
            <a:pPr marL="0" indent="0" algn="just">
              <a:buNone/>
            </a:pPr>
            <a:r>
              <a:rPr lang="bg-BG" dirty="0"/>
              <a:t>В настоящата презентация бихме искали да представим накратко резултатите от проведеното емпирично проучване сред учители от цялата страна.</a:t>
            </a:r>
          </a:p>
        </p:txBody>
      </p:sp>
    </p:spTree>
    <p:extLst>
      <p:ext uri="{BB962C8B-B14F-4D97-AF65-F5344CB8AC3E}">
        <p14:creationId xmlns:p14="http://schemas.microsoft.com/office/powerpoint/2010/main" val="1863020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3AD85AA-03EB-4806-AB83-8452C79BEB92}"/>
              </a:ext>
            </a:extLst>
          </p:cNvPr>
          <p:cNvSpPr txBox="1"/>
          <p:nvPr/>
        </p:nvSpPr>
        <p:spPr>
          <a:xfrm>
            <a:off x="371213" y="5176346"/>
            <a:ext cx="9645242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bg-BG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Януш Корчак и правата на детето днес през погледа на учителите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Януш Корчак и приносът му за развитието на педиатрията  и педагогиката  - изображение">
            <a:extLst>
              <a:ext uri="{FF2B5EF4-FFF2-40B4-BE49-F238E27FC236}">
                <a16:creationId xmlns:a16="http://schemas.microsoft.com/office/drawing/2014/main" id="{418C7D2D-602E-606C-F216-C2669A6779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69" y="729842"/>
            <a:ext cx="4834520" cy="394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028" name="TextBox 12">
            <a:extLst>
              <a:ext uri="{FF2B5EF4-FFF2-40B4-BE49-F238E27FC236}">
                <a16:creationId xmlns:a16="http://schemas.microsoft.com/office/drawing/2014/main" id="{0571FCD4-92C0-E48A-1B66-4106A728A3B2}"/>
              </a:ext>
            </a:extLst>
          </p:cNvPr>
          <p:cNvGraphicFramePr/>
          <p:nvPr/>
        </p:nvGraphicFramePr>
        <p:xfrm>
          <a:off x="5313028" y="1120676"/>
          <a:ext cx="6557394" cy="3785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45778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Диаграма за отговорите на формуляра. Заглавие на въпроса: Вашият пол:. Брой отговори: 103 отговора.">
            <a:extLst>
              <a:ext uri="{FF2B5EF4-FFF2-40B4-BE49-F238E27FC236}">
                <a16:creationId xmlns:a16="http://schemas.microsoft.com/office/drawing/2014/main" id="{9A671243-86CA-AA2F-A786-D1362E35565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6" y="947957"/>
            <a:ext cx="5625118" cy="3112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Диаграма за отговорите на формуляра. Заглавие на въпроса: Вашата възраст. Брой отговори: 103 отговора.">
            <a:extLst>
              <a:ext uri="{FF2B5EF4-FFF2-40B4-BE49-F238E27FC236}">
                <a16:creationId xmlns:a16="http://schemas.microsoft.com/office/drawing/2014/main" id="{6C75D801-7259-3A7A-843B-08EB13ECC631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960" y="947957"/>
            <a:ext cx="6055753" cy="3340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3AD85AA-03EB-4806-AB83-8452C79BEB92}"/>
              </a:ext>
            </a:extLst>
          </p:cNvPr>
          <p:cNvSpPr txBox="1"/>
          <p:nvPr/>
        </p:nvSpPr>
        <p:spPr>
          <a:xfrm>
            <a:off x="371213" y="5176346"/>
            <a:ext cx="9645242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bg-BG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Януш Корчак и правата на детето днес през погледа на учителите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308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1C9A32A-6AD7-9B17-AF26-78A20B1761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7FB201-4307-6E8E-B0E9-3BB499C7F6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7863C3-FADD-0911-2573-4C5E1111563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325FD86E-FAEA-3332-EF19-C9B9309C0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Диаграма за отговорите на формуляра. Заглавие на въпроса: Колко години стаж като учител имате?. Брой отговори: 103 отговора.">
            <a:extLst>
              <a:ext uri="{FF2B5EF4-FFF2-40B4-BE49-F238E27FC236}">
                <a16:creationId xmlns:a16="http://schemas.microsoft.com/office/drawing/2014/main" id="{AAAF2E68-16D6-780A-36FD-F17178E6AD8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88" y="288000"/>
            <a:ext cx="10601098" cy="5415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366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1BF365A-2830-C528-F402-E393082A45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9495" y="858727"/>
            <a:ext cx="9603330" cy="5768575"/>
          </a:xfrm>
        </p:spPr>
        <p:txBody>
          <a:bodyPr/>
          <a:lstStyle/>
          <a:p>
            <a:pPr algn="l"/>
            <a:r>
              <a:rPr lang="bg-BG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Голяма част от респондентите (63,1%) нямат спомен или не си спомнят в рамките на следването си да са били запознавани с личността и творчеството на Януш Корчак, а останалите (36,9%) посочват, че имат спомени да са го изучавали, като един от участниците в емпиричното проучване посочва, че още като ученик е чел детските му романи и като студент се е „запознал по-задълбочено с личността и творчеството му“. </a:t>
            </a:r>
          </a:p>
          <a:p>
            <a:pPr algn="l"/>
            <a:endParaRPr lang="bg-BG" sz="2400" dirty="0"/>
          </a:p>
          <a:p>
            <a:pPr algn="l"/>
            <a:r>
              <a:rPr lang="bg-BG" sz="2400" dirty="0">
                <a:ea typeface="Calibri" panose="020F0502020204030204" pitchFamily="34" charset="0"/>
              </a:rPr>
              <a:t>О</a:t>
            </a:r>
            <a:r>
              <a:rPr lang="bg-BG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 респондентите (33%) посочват, че имат спомени в педагогическата си практика да са се запознавали с идеите на Януш Корчак, а останалите (67%) посочват, че не са се запознавали с неговите идеи или че нямат спомени. Тези респонденти, които са посочили, че в педагогическата си практика са се запознали с идеите на Корчак посочват, че прилагат някои от идеите му, което от своя страна ни дава основание да смятаме, че явно част от концепциите му са им харесали и намират приложение и днес в педагогическата практика.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5153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4349523-1E9C-7413-5D75-8A69F48EFE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7576" y="913340"/>
            <a:ext cx="9603330" cy="1109662"/>
          </a:xfrm>
        </p:spPr>
        <p:txBody>
          <a:bodyPr/>
          <a:lstStyle/>
          <a:p>
            <a:r>
              <a:rPr lang="bg-BG" dirty="0"/>
              <a:t>Идеите на Януш Корчак, които се прилагат от учителите в педагогическата им практика</a:t>
            </a:r>
          </a:p>
          <a:p>
            <a:endParaRPr lang="bg-BG" dirty="0"/>
          </a:p>
          <a:p>
            <a:pPr algn="l"/>
            <a:r>
              <a:rPr lang="ru-RU" dirty="0"/>
              <a:t>„Уважение към детето, право на знание на детето, право на грешки на детето, диалог с детето“;</a:t>
            </a:r>
          </a:p>
          <a:p>
            <a:pPr algn="l"/>
            <a:r>
              <a:rPr lang="ru-RU" dirty="0"/>
              <a:t>„Уважение към детето, право на мнение и глас, детски парламент, пощенска кутия в класната стая и др.“; </a:t>
            </a:r>
          </a:p>
          <a:p>
            <a:pPr algn="l"/>
            <a:r>
              <a:rPr lang="ru-RU" dirty="0"/>
              <a:t>„Отричане на насилието от възрастен (учител) към ученик под каквато и да било форма; </a:t>
            </a:r>
          </a:p>
          <a:p>
            <a:pPr algn="l"/>
            <a:r>
              <a:rPr lang="ru-RU" dirty="0"/>
              <a:t>„Другарски съд – децата сами решават проблемите си“; </a:t>
            </a:r>
          </a:p>
          <a:p>
            <a:pPr algn="l"/>
            <a:r>
              <a:rPr lang="ru-RU" dirty="0"/>
              <a:t>„Създаване на самоуправление в класа“; </a:t>
            </a:r>
          </a:p>
          <a:p>
            <a:pPr algn="l"/>
            <a:r>
              <a:rPr lang="ru-RU" dirty="0"/>
              <a:t>„Личността на учителя като равен на личността на ученика“.</a:t>
            </a:r>
          </a:p>
          <a:p>
            <a:pPr algn="l"/>
            <a:endParaRPr lang="bg-B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014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5157</TotalTime>
  <Words>900</Words>
  <Application>Microsoft Office PowerPoint</Application>
  <PresentationFormat>Widescreen</PresentationFormat>
  <Paragraphs>39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 80 ГОДИНИ ОТ СМЪРТА НА ЯНУШ КОРЧАК И ПРАВАТА НА ДЕТЕТО В РЕПУБЛИКА БЪЛГАРИЯ </vt:lpstr>
      <vt:lpstr>Януш Корчак  (22 юли 1878/79 – 6 август 1942)  -не се е отделя специално внимание на неговата методика на работа с деца говори за правата на детето, поставя децата на равно с възрастните, а тези идеи за онова време у нас са звучали доста революционно  -малко учители и социални работници са чували, чели или си спомнят нещо да са изучавали за него в периода на своето следване   </vt:lpstr>
      <vt:lpstr>Какви дейности осъществихме по проекта?</vt:lpstr>
      <vt:lpstr>Какво не успяхме да свършим?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Услуги, партньори, които работят по правата на децата у нас</vt:lpstr>
      <vt:lpstr>PowerPoint Presentation</vt:lpstr>
      <vt:lpstr>PowerPoint Presentation</vt:lpstr>
      <vt:lpstr>Изводи:</vt:lpstr>
      <vt:lpstr>Благодаря  за  вниманието!</vt:lpstr>
    </vt:vector>
  </TitlesOfParts>
  <Company>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Gorok</dc:creator>
  <cp:lastModifiedBy>Марияна Иванова Илиева</cp:lastModifiedBy>
  <cp:revision>203</cp:revision>
  <dcterms:created xsi:type="dcterms:W3CDTF">2016-03-29T08:52:53Z</dcterms:created>
  <dcterms:modified xsi:type="dcterms:W3CDTF">2022-11-30T15:45:51Z</dcterms:modified>
</cp:coreProperties>
</file>