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4"/>
  </p:notesMasterIdLst>
  <p:handoutMasterIdLst>
    <p:handoutMasterId r:id="rId15"/>
  </p:handoutMasterIdLst>
  <p:sldIdLst>
    <p:sldId id="348" r:id="rId2"/>
    <p:sldId id="370" r:id="rId3"/>
    <p:sldId id="365" r:id="rId4"/>
    <p:sldId id="383" r:id="rId5"/>
    <p:sldId id="386" r:id="rId6"/>
    <p:sldId id="399" r:id="rId7"/>
    <p:sldId id="392" r:id="rId8"/>
    <p:sldId id="393" r:id="rId9"/>
    <p:sldId id="398" r:id="rId10"/>
    <p:sldId id="413" r:id="rId11"/>
    <p:sldId id="414" r:id="rId12"/>
    <p:sldId id="34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5E"/>
    <a:srgbClr val="7A007A"/>
    <a:srgbClr val="7A005E"/>
    <a:srgbClr val="7A005F"/>
    <a:srgbClr val="FCFCFC"/>
    <a:srgbClr val="3E00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7" autoAdjust="0"/>
    <p:restoredTop sz="88185" autoAdjust="0"/>
  </p:normalViewPr>
  <p:slideViewPr>
    <p:cSldViewPr snapToGrid="0">
      <p:cViewPr>
        <p:scale>
          <a:sx n="84" d="100"/>
          <a:sy n="84" d="100"/>
        </p:scale>
        <p:origin x="-763" y="-1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35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20.3.2022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0801C-0A14-46FB-9162-78604E12106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D5849-BF29-4EAA-A6FA-747F95C57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11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8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7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34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5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8"/>
            <a:ext cx="1116000" cy="1799385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8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39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6" y="2073988"/>
            <a:ext cx="9165125" cy="1701800"/>
          </a:xfrm>
        </p:spPr>
        <p:txBody>
          <a:bodyPr/>
          <a:lstStyle>
            <a:lvl1pPr algn="ctr">
              <a:defRPr sz="36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6" y="3867863"/>
            <a:ext cx="9165125" cy="1109662"/>
          </a:xfrm>
        </p:spPr>
        <p:txBody>
          <a:bodyPr/>
          <a:lstStyle>
            <a:lvl1pPr marL="0" indent="0" algn="ctr">
              <a:buNone/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32" y="1343474"/>
            <a:ext cx="5153025" cy="378308"/>
          </a:xfrm>
        </p:spPr>
        <p:txBody>
          <a:bodyPr/>
          <a:lstStyle>
            <a:lvl1pPr marL="0" indent="0" algn="ctr">
              <a:buNone/>
              <a:defRPr sz="135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add Faculty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1" y="468000"/>
            <a:ext cx="1864715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8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373" y="1072800"/>
            <a:ext cx="4488631" cy="2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36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1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8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8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5" y="6426028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1" y="5583600"/>
            <a:ext cx="1864715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5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8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7" y="2486383"/>
            <a:ext cx="9603331" cy="1701800"/>
          </a:xfrm>
        </p:spPr>
        <p:txBody>
          <a:bodyPr/>
          <a:lstStyle>
            <a:lvl1pPr algn="ctr">
              <a:defRPr sz="36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7" y="4214324"/>
            <a:ext cx="9603331" cy="1109662"/>
          </a:xfrm>
        </p:spPr>
        <p:txBody>
          <a:bodyPr/>
          <a:lstStyle>
            <a:lvl1pPr marL="0" indent="0" algn="ctr">
              <a:buNone/>
              <a:defRPr sz="21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468334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8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8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8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5" y="6426028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8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5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80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7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9" y="1613563"/>
            <a:ext cx="5157787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9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3" y="1613563"/>
            <a:ext cx="5183188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3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3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8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5" y="6426028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8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5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7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17/02/2020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8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5" y="6426028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8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5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18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7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2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7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4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6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4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0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17/02/2020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Meeting JRC &amp; EIM (SU), Petten (NL)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667ACBD-C771-4EA3-9D4D-0DECC3F3A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4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6" r:id="rId12"/>
    <p:sldLayoutId id="2147483727" r:id="rId13"/>
    <p:sldLayoutId id="2147483739" r:id="rId14"/>
    <p:sldLayoutId id="2147483728" r:id="rId15"/>
    <p:sldLayoutId id="2147483758" r:id="rId16"/>
    <p:sldLayoutId id="2147483760" r:id="rId17"/>
    <p:sldLayoutId id="2147483761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1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="" xmlns:a16="http://schemas.microsoft.com/office/drawing/2014/main" id="{586027E1-13B6-467B-9B28-6BC59ED21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96" y="2128345"/>
            <a:ext cx="7568698" cy="269904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„</a:t>
            </a:r>
            <a:r>
              <a:rPr lang="ru-RU" sz="3600" b="1" dirty="0"/>
              <a:t>Как да </a:t>
            </a:r>
            <a:r>
              <a:rPr lang="ru-RU" sz="3600" b="1" dirty="0" err="1"/>
              <a:t>стартираме</a:t>
            </a:r>
            <a:r>
              <a:rPr lang="ru-RU" sz="3600" b="1" dirty="0"/>
              <a:t> </a:t>
            </a:r>
            <a:r>
              <a:rPr lang="ru-RU" sz="3600" b="1" dirty="0" err="1"/>
              <a:t>собствен</a:t>
            </a:r>
            <a:r>
              <a:rPr lang="ru-RU" sz="3600" b="1" dirty="0"/>
              <a:t> бизнес без капитал“</a:t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200" b="1" dirty="0" err="1" smtClean="0"/>
              <a:t>Финансови</a:t>
            </a:r>
            <a:r>
              <a:rPr lang="ru-RU" sz="3200" b="1" dirty="0" smtClean="0"/>
              <a:t> </a:t>
            </a:r>
            <a:r>
              <a:rPr lang="ru-RU" sz="3200" b="1" dirty="0"/>
              <a:t> </a:t>
            </a:r>
            <a:r>
              <a:rPr lang="ru-RU" sz="3200" b="1" dirty="0" err="1" smtClean="0"/>
              <a:t>инструменти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д-р </a:t>
            </a:r>
            <a:r>
              <a:rPr lang="ru-RU" sz="2400" b="1" dirty="0" err="1" smtClean="0"/>
              <a:t>инж</a:t>
            </a:r>
            <a:r>
              <a:rPr lang="ru-RU" sz="2400" b="1" dirty="0" smtClean="0"/>
              <a:t>. Дочка Василева, ФМФИБ ЕАД</a:t>
            </a:r>
            <a:endParaRPr lang="bg-BG" sz="24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8EC1E36-0671-4F75-AD80-90E042C5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>
                <a:latin typeface="+mn-lt"/>
              </a:rPr>
              <a:pPr>
                <a:defRPr/>
              </a:pPr>
              <a:t>1</a:t>
            </a:fld>
            <a:endParaRPr lang="en-US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9096" y="136559"/>
            <a:ext cx="3303760" cy="330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7943" y="5683716"/>
            <a:ext cx="22452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7A005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 март </a:t>
            </a:r>
            <a:r>
              <a:rPr lang="ru-RU" sz="2400" b="1" dirty="0" smtClean="0">
                <a:solidFill>
                  <a:srgbClr val="7A005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 г</a:t>
            </a:r>
            <a:r>
              <a:rPr lang="ru-RU" sz="2400" b="1" dirty="0">
                <a:solidFill>
                  <a:srgbClr val="7A005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2400" b="1" dirty="0">
                <a:solidFill>
                  <a:srgbClr val="7A005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bg-BG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869" y="4330494"/>
            <a:ext cx="4329387" cy="1604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116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4"/>
    </mc:Choice>
    <mc:Fallback>
      <p:transition spd="slow" advTm="49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05" y="288000"/>
            <a:ext cx="9865423" cy="807469"/>
          </a:xfrm>
        </p:spPr>
        <p:txBody>
          <a:bodyPr>
            <a:normAutofit/>
          </a:bodyPr>
          <a:lstStyle/>
          <a:p>
            <a:r>
              <a:rPr lang="bg-BG" sz="3200" b="1" dirty="0">
                <a:latin typeface="Calibri" panose="020F0502020204030204" pitchFamily="34" charset="0"/>
                <a:ea typeface="Calibri" panose="020F0502020204030204" pitchFamily="34" charset="0"/>
              </a:rPr>
              <a:t>Програма „Образование</a:t>
            </a:r>
            <a:r>
              <a:rPr lang="bg-BG" sz="3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“ 2021-2027 г.</a:t>
            </a:r>
            <a:endParaRPr lang="bg-BG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2709" y="1274851"/>
            <a:ext cx="9371090" cy="4814887"/>
          </a:xfrm>
        </p:spPr>
        <p:txBody>
          <a:bodyPr/>
          <a:lstStyle/>
          <a:p>
            <a:pPr eaLnBrk="1" hangingPunct="1"/>
            <a:endParaRPr lang="ru-RU" altLang="bg-BG" sz="2400" dirty="0" smtClean="0"/>
          </a:p>
          <a:p>
            <a:pPr marL="0" indent="0">
              <a:buNone/>
            </a:pPr>
            <a:r>
              <a:rPr lang="ru-RU" altLang="bg-BG" sz="2400" dirty="0" smtClean="0"/>
              <a:t>Финансов инструмент (</a:t>
            </a:r>
            <a:r>
              <a:rPr lang="ru-RU" altLang="bg-BG" sz="2400" dirty="0" err="1" smtClean="0"/>
              <a:t>дялов</a:t>
            </a:r>
            <a:r>
              <a:rPr lang="ru-RU" altLang="bg-BG" sz="2400" dirty="0" smtClean="0"/>
              <a:t> и </a:t>
            </a:r>
            <a:r>
              <a:rPr lang="ru-RU" altLang="bg-BG" sz="2400" dirty="0" err="1" smtClean="0"/>
              <a:t>дългов</a:t>
            </a:r>
            <a:r>
              <a:rPr lang="ru-RU" altLang="bg-BG" sz="2400" dirty="0" smtClean="0"/>
              <a:t>) за </a:t>
            </a:r>
            <a:r>
              <a:rPr lang="ru-RU" altLang="bg-BG" sz="2400" dirty="0" err="1" smtClean="0"/>
              <a:t>подкрепа</a:t>
            </a:r>
            <a:r>
              <a:rPr lang="ru-RU" altLang="bg-BG" sz="2400" dirty="0" smtClean="0"/>
              <a:t> за </a:t>
            </a:r>
            <a:r>
              <a:rPr lang="ru-RU" altLang="bg-BG" sz="2400" dirty="0" err="1" smtClean="0"/>
              <a:t>стартиране</a:t>
            </a:r>
            <a:r>
              <a:rPr lang="ru-RU" altLang="bg-BG" sz="2400" dirty="0" smtClean="0"/>
              <a:t> на </a:t>
            </a:r>
            <a:r>
              <a:rPr lang="ru-RU" altLang="bg-BG" sz="2400" dirty="0" err="1" smtClean="0"/>
              <a:t>собствен</a:t>
            </a:r>
            <a:r>
              <a:rPr lang="ru-RU" altLang="bg-BG" sz="2400" dirty="0" smtClean="0"/>
              <a:t> бизнес или друг вид </a:t>
            </a:r>
            <a:r>
              <a:rPr lang="ru-RU" altLang="bg-BG" sz="2400" dirty="0" err="1" smtClean="0"/>
              <a:t>предприемаческа</a:t>
            </a:r>
            <a:r>
              <a:rPr lang="ru-RU" altLang="bg-BG" sz="2400" dirty="0" smtClean="0"/>
              <a:t> </a:t>
            </a:r>
            <a:r>
              <a:rPr lang="ru-RU" altLang="bg-BG" sz="2400" dirty="0" err="1" smtClean="0"/>
              <a:t>дейност</a:t>
            </a:r>
            <a:r>
              <a:rPr lang="ru-RU" altLang="bg-BG" sz="2400" dirty="0" smtClean="0"/>
              <a:t> от страна на </a:t>
            </a:r>
            <a:r>
              <a:rPr lang="ru-RU" altLang="bg-BG" sz="2400" dirty="0" err="1" smtClean="0"/>
              <a:t>студенти</a:t>
            </a:r>
            <a:r>
              <a:rPr lang="ru-RU" altLang="bg-BG" sz="2400" dirty="0" smtClean="0"/>
              <a:t>, </a:t>
            </a:r>
            <a:r>
              <a:rPr lang="ru-RU" altLang="bg-BG" sz="2400" dirty="0" err="1" smtClean="0"/>
              <a:t>докторанти</a:t>
            </a:r>
            <a:r>
              <a:rPr lang="ru-RU" altLang="bg-BG" sz="2400" dirty="0" smtClean="0"/>
              <a:t> и преподаватели от </a:t>
            </a:r>
            <a:r>
              <a:rPr lang="ru-RU" altLang="bg-BG" sz="2400" dirty="0" err="1" smtClean="0"/>
              <a:t>всички</a:t>
            </a:r>
            <a:r>
              <a:rPr lang="ru-RU" altLang="bg-BG" sz="2400" dirty="0" smtClean="0"/>
              <a:t> </a:t>
            </a:r>
            <a:r>
              <a:rPr lang="ru-RU" altLang="bg-BG" sz="2400" dirty="0" err="1" smtClean="0"/>
              <a:t>висши</a:t>
            </a:r>
            <a:r>
              <a:rPr lang="ru-RU" altLang="bg-BG" sz="2400" dirty="0" smtClean="0"/>
              <a:t> училища.</a:t>
            </a:r>
          </a:p>
          <a:p>
            <a:pPr marL="0" indent="0">
              <a:buNone/>
            </a:pPr>
            <a:r>
              <a:rPr lang="ru-RU" altLang="bg-BG" sz="2400" dirty="0" smtClean="0"/>
              <a:t>Цел: </a:t>
            </a:r>
            <a:r>
              <a:rPr lang="ru-RU" altLang="bg-BG" sz="2400" dirty="0" err="1" smtClean="0"/>
              <a:t>Подкрепени</a:t>
            </a:r>
            <a:r>
              <a:rPr lang="ru-RU" altLang="bg-BG" sz="2400" dirty="0" smtClean="0"/>
              <a:t> </a:t>
            </a:r>
            <a:r>
              <a:rPr lang="en-US" altLang="bg-BG" sz="2400" dirty="0" smtClean="0"/>
              <a:t>start-ups</a:t>
            </a:r>
            <a:r>
              <a:rPr lang="ru-RU" altLang="bg-BG" sz="2400" dirty="0" smtClean="0"/>
              <a:t> </a:t>
            </a:r>
            <a:r>
              <a:rPr lang="ru-RU" altLang="bg-BG" sz="2400" dirty="0" smtClean="0"/>
              <a:t>– 227 </a:t>
            </a:r>
            <a:r>
              <a:rPr lang="ru-RU" altLang="bg-BG" sz="2400" dirty="0" err="1" smtClean="0"/>
              <a:t>бр</a:t>
            </a:r>
            <a:r>
              <a:rPr lang="ru-RU" altLang="bg-BG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4077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30" y="2589609"/>
            <a:ext cx="10467739" cy="1170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885" y="3330110"/>
            <a:ext cx="2830957" cy="331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62" y="3151171"/>
            <a:ext cx="3441589" cy="340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188" y="202459"/>
            <a:ext cx="21431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152" y="202459"/>
            <a:ext cx="1830969" cy="2236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099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6759" y="550639"/>
            <a:ext cx="10877385" cy="5527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>
              <a:lnSpc>
                <a:spcPct val="90000"/>
              </a:lnSpc>
              <a:spcBef>
                <a:spcPts val="10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sz="2800" b="1" dirty="0">
                <a:solidFill>
                  <a:srgbClr val="7A007A"/>
                </a:solidFill>
                <a:cs typeface="Times New Roman" panose="02020603050405020304" pitchFamily="18" charset="0"/>
              </a:rPr>
              <a:t>БЛАГОДАРЯ ВИ ЗА ВНИМАНИЕТО!</a:t>
            </a:r>
            <a:endParaRPr lang="en-US" sz="2800" b="1" dirty="0">
              <a:solidFill>
                <a:srgbClr val="7A007A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endParaRPr lang="en-US" sz="2400" b="1" dirty="0">
              <a:cs typeface="Arial" panose="020B0604020202020204" pitchFamily="34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altLang="bg-BG" sz="2000" b="1" dirty="0" smtClean="0">
                <a:cs typeface="Arial" panose="020B0604020202020204" pitchFamily="34" charset="0"/>
              </a:rPr>
              <a:t>д-р </a:t>
            </a:r>
            <a:r>
              <a:rPr lang="bg-BG" altLang="bg-BG" sz="2000" b="1" dirty="0" smtClean="0">
                <a:cs typeface="Arial" panose="020B0604020202020204" pitchFamily="34" charset="0"/>
              </a:rPr>
              <a:t>инж. Дочка </a:t>
            </a:r>
            <a:r>
              <a:rPr lang="bg-BG" altLang="bg-BG" sz="2000" b="1" dirty="0">
                <a:cs typeface="Arial" panose="020B0604020202020204" pitchFamily="34" charset="0"/>
              </a:rPr>
              <a:t>Василева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altLang="bg-BG" sz="2000" dirty="0">
                <a:cs typeface="Arial" panose="020B0604020202020204" pitchFamily="34" charset="0"/>
              </a:rPr>
              <a:t>и</a:t>
            </a:r>
            <a:r>
              <a:rPr lang="bg-BG" altLang="bg-BG" sz="2000" dirty="0" smtClean="0">
                <a:cs typeface="Arial" panose="020B0604020202020204" pitchFamily="34" charset="0"/>
              </a:rPr>
              <a:t>.д. директор Управление </a:t>
            </a:r>
            <a:r>
              <a:rPr lang="bg-BG" altLang="bg-BG" sz="2000" dirty="0" smtClean="0">
                <a:cs typeface="Arial" panose="020B0604020202020204" pitchFamily="34" charset="0"/>
              </a:rPr>
              <a:t>„Проектна информация и финансиране“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altLang="bg-BG" sz="2000" dirty="0" smtClean="0">
                <a:cs typeface="Arial" panose="020B0604020202020204" pitchFamily="34" charset="0"/>
              </a:rPr>
              <a:t>„Фонд Мениджър на Финансови Инструменти в България“ ЕАД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altLang="bg-BG" sz="2000" dirty="0" smtClean="0">
                <a:cs typeface="Arial" panose="020B0604020202020204" pitchFamily="34" charset="0"/>
              </a:rPr>
              <a:t>(Фонд на Фондовете)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SzPct val="110000"/>
              <a:defRPr/>
            </a:pPr>
            <a:r>
              <a:rPr lang="bg-BG" altLang="bg-BG" sz="2000" dirty="0" smtClean="0">
                <a:cs typeface="Arial" panose="020B0604020202020204" pitchFamily="34" charset="0"/>
              </a:rPr>
              <a:t> </a:t>
            </a:r>
            <a:endParaRPr lang="bg-BG" altLang="bg-BG" sz="2000" dirty="0"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r>
              <a:rPr lang="bg-BG" sz="2000" dirty="0" smtClean="0">
                <a:cs typeface="Arial" panose="020B0604020202020204" pitchFamily="34" charset="0"/>
              </a:rPr>
              <a:t>Тел. </a:t>
            </a:r>
            <a:r>
              <a:rPr lang="de-DE" sz="2000" dirty="0" smtClean="0">
                <a:cs typeface="Arial" panose="020B0604020202020204" pitchFamily="34" charset="0"/>
              </a:rPr>
              <a:t>+</a:t>
            </a:r>
            <a:r>
              <a:rPr lang="de-DE" sz="2000" dirty="0" smtClean="0">
                <a:cs typeface="Arial" panose="020B0604020202020204" pitchFamily="34" charset="0"/>
              </a:rPr>
              <a:t>359</a:t>
            </a:r>
            <a:r>
              <a:rPr lang="bg-BG" sz="2000" dirty="0" smtClean="0">
                <a:cs typeface="Arial" panose="020B0604020202020204" pitchFamily="34" charset="0"/>
              </a:rPr>
              <a:t> 877 834 646</a:t>
            </a:r>
            <a:endParaRPr lang="bg-BG" sz="2000" dirty="0" smtClean="0"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endParaRPr lang="de-DE" sz="2000" dirty="0">
              <a:cs typeface="Arial" panose="020B0604020202020204" pitchFamily="34" charset="0"/>
            </a:endParaRPr>
          </a:p>
          <a:p>
            <a:pPr>
              <a:lnSpc>
                <a:spcPts val="1700"/>
              </a:lnSpc>
            </a:pPr>
            <a:r>
              <a:rPr lang="de-DE" sz="2000" dirty="0" smtClean="0">
                <a:cs typeface="Arial" panose="020B0604020202020204" pitchFamily="34" charset="0"/>
              </a:rPr>
              <a:t>d.vassileva@fmfib.bg</a:t>
            </a:r>
            <a:endParaRPr lang="bg-BG" sz="2000" dirty="0">
              <a:cs typeface="Arial" panose="020B0604020202020204" pitchFamily="34" charset="0"/>
            </a:endParaRP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700"/>
              </a:lnSpc>
            </a:pPr>
            <a:r>
              <a:rPr lang="bg-BG" sz="2000" dirty="0"/>
              <a:t>б</a:t>
            </a:r>
            <a:r>
              <a:rPr lang="de-DE" sz="2000" dirty="0" err="1"/>
              <a:t>ул</a:t>
            </a:r>
            <a:r>
              <a:rPr lang="de-DE" sz="2000" dirty="0"/>
              <a:t>. </a:t>
            </a:r>
            <a:r>
              <a:rPr lang="de-DE" sz="2000" dirty="0" err="1"/>
              <a:t>Ген</a:t>
            </a:r>
            <a:r>
              <a:rPr lang="de-DE" sz="2000" dirty="0"/>
              <a:t>. </a:t>
            </a:r>
            <a:r>
              <a:rPr lang="de-DE" sz="2000" dirty="0" err="1"/>
              <a:t>Тотлебен</a:t>
            </a:r>
            <a:r>
              <a:rPr lang="de-DE" sz="2000" dirty="0"/>
              <a:t> 30-32</a:t>
            </a:r>
          </a:p>
          <a:p>
            <a:pPr>
              <a:lnSpc>
                <a:spcPts val="1700"/>
              </a:lnSpc>
            </a:pPr>
            <a:r>
              <a:rPr lang="de-DE" sz="2000" dirty="0"/>
              <a:t>1606 </a:t>
            </a:r>
            <a:r>
              <a:rPr lang="de-DE" sz="2000" dirty="0" err="1"/>
              <a:t>София</a:t>
            </a:r>
            <a:r>
              <a:rPr lang="de-DE" sz="2000" dirty="0"/>
              <a:t> </a:t>
            </a:r>
            <a:endParaRPr lang="bg-BG" sz="2000" dirty="0" smtClean="0"/>
          </a:p>
          <a:p>
            <a:pPr>
              <a:lnSpc>
                <a:spcPts val="1700"/>
              </a:lnSpc>
            </a:pPr>
            <a:endParaRPr lang="de-DE" sz="2000" dirty="0"/>
          </a:p>
          <a:p>
            <a:pPr>
              <a:lnSpc>
                <a:spcPts val="1700"/>
              </a:lnSpc>
            </a:pPr>
            <a:r>
              <a:rPr lang="de-DE" sz="2000" dirty="0" smtClean="0"/>
              <a:t>www.fmfib.bg</a:t>
            </a:r>
            <a:endParaRPr lang="en-US" sz="1200" dirty="0"/>
          </a:p>
          <a:p>
            <a:endParaRPr lang="en-US" sz="1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702" y="763429"/>
            <a:ext cx="3047398" cy="112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077" y="4305721"/>
            <a:ext cx="1400490" cy="1389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907" y="2553876"/>
            <a:ext cx="2816829" cy="941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30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BECCE6-1EFB-4B8E-B515-791FE9CE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5" y="134100"/>
            <a:ext cx="9865423" cy="888950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bg-BG" sz="3200" b="1" dirty="0"/>
              <a:t>Определение за „Финансов инструмент</a:t>
            </a:r>
            <a:r>
              <a:rPr lang="bg-BG" sz="3200" b="1" dirty="0" smtClean="0"/>
              <a:t>“ (ФИ)</a:t>
            </a:r>
            <a:endParaRPr lang="fr-FR" sz="32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47D11C-92EC-41DA-8A8B-8CB801006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F4E6E505-14E3-4998-AF5D-E085FE492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281" y="1113597"/>
            <a:ext cx="10076507" cy="55588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sz="2000" i="1" dirty="0"/>
              <a:t>Съгласно чл. 2, т. 29 от Финансовия Регламент </a:t>
            </a:r>
            <a:r>
              <a:rPr lang="bg-BG" sz="2000" i="1" dirty="0" smtClean="0"/>
              <a:t>(</a:t>
            </a:r>
            <a:r>
              <a:rPr lang="bg-BG" sz="2000" i="1" dirty="0" err="1" smtClean="0"/>
              <a:t>Регламент</a:t>
            </a:r>
            <a:r>
              <a:rPr lang="bg-BG" sz="2000" i="1" dirty="0" smtClean="0"/>
              <a:t> 2018/1046):</a:t>
            </a:r>
            <a:endParaRPr lang="bg-BG" sz="2000" i="1" dirty="0"/>
          </a:p>
          <a:p>
            <a:pPr marL="0" indent="0">
              <a:buNone/>
            </a:pPr>
            <a:r>
              <a:rPr lang="bg-BG" sz="2000" dirty="0"/>
              <a:t>„</a:t>
            </a:r>
            <a:r>
              <a:rPr lang="bg-BG" sz="2000" b="1" dirty="0"/>
              <a:t>финансов инструмент</a:t>
            </a:r>
            <a:r>
              <a:rPr lang="bg-BG" sz="2000" dirty="0"/>
              <a:t>“ означава мярка на Съюза за </a:t>
            </a:r>
            <a:r>
              <a:rPr lang="bg-BG" sz="2000" u="sng" dirty="0"/>
              <a:t>финансова подкрепа, предоставяна от бюджета</a:t>
            </a:r>
            <a:r>
              <a:rPr lang="bg-BG" sz="2000" dirty="0"/>
              <a:t> с цел </a:t>
            </a:r>
            <a:r>
              <a:rPr lang="bg-BG" sz="2000" u="sng" dirty="0"/>
              <a:t>постигане на една или повече конкретни цели на политиките на Съюза</a:t>
            </a:r>
            <a:r>
              <a:rPr lang="bg-BG" sz="2000" dirty="0"/>
              <a:t>, която може да бъде под формата на </a:t>
            </a:r>
            <a:r>
              <a:rPr lang="bg-BG" sz="2000" u="sng" dirty="0"/>
              <a:t>капиталови или </a:t>
            </a:r>
            <a:r>
              <a:rPr lang="bg-BG" sz="2000" u="sng" dirty="0" err="1"/>
              <a:t>квазикапиталови</a:t>
            </a:r>
            <a:r>
              <a:rPr lang="bg-BG" sz="2000" u="sng" dirty="0"/>
              <a:t> инвестиции, заеми или гаранции </a:t>
            </a:r>
            <a:r>
              <a:rPr lang="bg-BG" sz="2000" dirty="0"/>
              <a:t>или други инструменти за поделяне на риска, като, когато е целесъобразно, </a:t>
            </a:r>
            <a:r>
              <a:rPr lang="bg-BG" sz="2000" u="sng" dirty="0"/>
              <a:t>може да бъде комбинирана с други форми на финансова подкрепа </a:t>
            </a:r>
            <a:r>
              <a:rPr lang="bg-BG" sz="2000" dirty="0"/>
              <a:t>или със средства при споделено управление или средства от Европейския фонд за развитие (ЕФР</a:t>
            </a:r>
            <a:r>
              <a:rPr lang="bg-BG" sz="2000" dirty="0" smtClean="0"/>
              <a:t>).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000" i="1" dirty="0" err="1" smtClean="0"/>
              <a:t>Съгласно</a:t>
            </a:r>
            <a:r>
              <a:rPr lang="ru-RU" sz="2000" i="1" dirty="0" smtClean="0"/>
              <a:t> чл.2 </a:t>
            </a:r>
            <a:r>
              <a:rPr lang="ru-RU" sz="2000" i="1" dirty="0"/>
              <a:t>от Регламент 2021/1060:</a:t>
            </a:r>
          </a:p>
          <a:p>
            <a:pPr marL="0" indent="0">
              <a:buNone/>
            </a:pPr>
            <a:r>
              <a:rPr lang="ru-RU" sz="2000" dirty="0"/>
              <a:t>„</a:t>
            </a:r>
            <a:r>
              <a:rPr lang="ru-RU" sz="2000" b="1" dirty="0"/>
              <a:t>финансов инструмент</a:t>
            </a:r>
            <a:r>
              <a:rPr lang="ru-RU" sz="2000" dirty="0"/>
              <a:t>“ </a:t>
            </a:r>
            <a:r>
              <a:rPr lang="ru-RU" sz="2000" dirty="0" err="1"/>
              <a:t>означава</a:t>
            </a:r>
            <a:r>
              <a:rPr lang="ru-RU" sz="2000" dirty="0"/>
              <a:t> форма на </a:t>
            </a:r>
            <a:r>
              <a:rPr lang="ru-RU" sz="2000" dirty="0" err="1"/>
              <a:t>подкрепа</a:t>
            </a:r>
            <a:r>
              <a:rPr lang="ru-RU" sz="2000" dirty="0"/>
              <a:t>, </a:t>
            </a:r>
            <a:r>
              <a:rPr lang="ru-RU" sz="2000" dirty="0" err="1"/>
              <a:t>предоставяна</a:t>
            </a:r>
            <a:r>
              <a:rPr lang="ru-RU" sz="2000" dirty="0"/>
              <a:t> чрез структура, чрез </a:t>
            </a:r>
            <a:r>
              <a:rPr lang="ru-RU" sz="2000" dirty="0" err="1" smtClean="0"/>
              <a:t>която</a:t>
            </a:r>
            <a:r>
              <a:rPr lang="ru-RU" sz="2000" dirty="0" smtClean="0"/>
              <a:t> </a:t>
            </a:r>
            <a:r>
              <a:rPr lang="ru-RU" sz="2000" dirty="0"/>
              <a:t>на </a:t>
            </a:r>
            <a:r>
              <a:rPr lang="ru-RU" sz="2000" dirty="0" err="1"/>
              <a:t>крайните</a:t>
            </a:r>
            <a:r>
              <a:rPr lang="ru-RU" sz="2000" dirty="0"/>
              <a:t> получатели се предоставят </a:t>
            </a:r>
            <a:r>
              <a:rPr lang="ru-RU" sz="2000" dirty="0" err="1"/>
              <a:t>финансови</a:t>
            </a:r>
            <a:r>
              <a:rPr lang="ru-RU" sz="2000" dirty="0"/>
              <a:t> </a:t>
            </a:r>
            <a:r>
              <a:rPr lang="ru-RU" sz="2000" dirty="0" err="1" smtClean="0"/>
              <a:t>продукти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dirty="0"/>
              <a:t>„холдингов фонд“ </a:t>
            </a:r>
            <a:r>
              <a:rPr lang="ru-RU" sz="2000" dirty="0" err="1"/>
              <a:t>означава</a:t>
            </a:r>
            <a:r>
              <a:rPr lang="ru-RU" sz="2000" dirty="0"/>
              <a:t> фонд под </a:t>
            </a:r>
            <a:r>
              <a:rPr lang="ru-RU" sz="2000" dirty="0" err="1"/>
              <a:t>отговорността</a:t>
            </a:r>
            <a:r>
              <a:rPr lang="ru-RU" sz="2000" dirty="0"/>
              <a:t> на </a:t>
            </a:r>
            <a:r>
              <a:rPr lang="ru-RU" sz="2000" dirty="0" err="1"/>
              <a:t>управляващ</a:t>
            </a:r>
            <a:r>
              <a:rPr lang="ru-RU" sz="2000" dirty="0"/>
              <a:t> орган, </a:t>
            </a:r>
            <a:r>
              <a:rPr lang="ru-RU" sz="2000" dirty="0" err="1"/>
              <a:t>създаден</a:t>
            </a:r>
            <a:r>
              <a:rPr lang="ru-RU" sz="2000" dirty="0"/>
              <a:t> по линия на </a:t>
            </a:r>
            <a:r>
              <a:rPr lang="ru-RU" sz="2000" dirty="0" err="1"/>
              <a:t>една</a:t>
            </a:r>
            <a:r>
              <a:rPr lang="ru-RU" sz="2000" dirty="0"/>
              <a:t> или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с цел да </a:t>
            </a:r>
            <a:r>
              <a:rPr lang="ru-RU" sz="2000" dirty="0" err="1"/>
              <a:t>изпълнява</a:t>
            </a:r>
            <a:r>
              <a:rPr lang="ru-RU" sz="2000" dirty="0"/>
              <a:t> един или </a:t>
            </a:r>
            <a:r>
              <a:rPr lang="ru-RU" sz="2000" dirty="0" err="1"/>
              <a:t>повече</a:t>
            </a:r>
            <a:r>
              <a:rPr lang="ru-RU" sz="2000" dirty="0"/>
              <a:t> </a:t>
            </a:r>
            <a:r>
              <a:rPr lang="ru-RU" sz="2000" dirty="0" err="1"/>
              <a:t>специални</a:t>
            </a:r>
            <a:r>
              <a:rPr lang="ru-RU" sz="2000" dirty="0"/>
              <a:t> </a:t>
            </a:r>
            <a:r>
              <a:rPr lang="ru-RU" sz="2000" dirty="0" err="1" smtClean="0"/>
              <a:t>фондове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b="1" dirty="0"/>
              <a:t>„</a:t>
            </a:r>
            <a:r>
              <a:rPr lang="ru-RU" sz="2000" b="1" dirty="0" err="1"/>
              <a:t>специален</a:t>
            </a:r>
            <a:r>
              <a:rPr lang="ru-RU" sz="2000" b="1" dirty="0"/>
              <a:t> фонд“ </a:t>
            </a:r>
            <a:r>
              <a:rPr lang="ru-RU" sz="2000" dirty="0" err="1"/>
              <a:t>означава</a:t>
            </a:r>
            <a:r>
              <a:rPr lang="ru-RU" sz="2000" dirty="0"/>
              <a:t> фонд, чрез </a:t>
            </a:r>
            <a:r>
              <a:rPr lang="ru-RU" sz="2000" dirty="0" err="1"/>
              <a:t>който</a:t>
            </a:r>
            <a:r>
              <a:rPr lang="ru-RU" sz="2000" dirty="0"/>
              <a:t> </a:t>
            </a:r>
            <a:r>
              <a:rPr lang="ru-RU" sz="2000" dirty="0" err="1"/>
              <a:t>управляващ</a:t>
            </a:r>
            <a:r>
              <a:rPr lang="ru-RU" sz="2000" dirty="0"/>
              <a:t> орган или холдингов фонд </a:t>
            </a:r>
            <a:r>
              <a:rPr lang="ru-RU" sz="2000" dirty="0" err="1"/>
              <a:t>предоставя</a:t>
            </a:r>
            <a:r>
              <a:rPr lang="ru-RU" sz="2000" dirty="0"/>
              <a:t> </a:t>
            </a:r>
            <a:r>
              <a:rPr lang="ru-RU" sz="2000" dirty="0" err="1"/>
              <a:t>финансови</a:t>
            </a:r>
            <a:r>
              <a:rPr lang="ru-RU" sz="2000" dirty="0"/>
              <a:t> </a:t>
            </a:r>
            <a:r>
              <a:rPr lang="ru-RU" sz="2000" dirty="0" err="1"/>
              <a:t>продукти</a:t>
            </a:r>
            <a:r>
              <a:rPr lang="ru-RU" sz="2000" dirty="0"/>
              <a:t> на </a:t>
            </a:r>
            <a:r>
              <a:rPr lang="ru-RU" sz="2000" dirty="0" err="1"/>
              <a:t>крайните</a:t>
            </a:r>
            <a:r>
              <a:rPr lang="ru-RU" sz="2000" dirty="0"/>
              <a:t> </a:t>
            </a:r>
            <a:r>
              <a:rPr lang="ru-RU" sz="2000" dirty="0" smtClean="0"/>
              <a:t>получатели.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74494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00"/>
    </mc:Choice>
    <mc:Fallback>
      <p:transition spd="slow" advTm="11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47D11C-92EC-41DA-8A8B-8CB801006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D4D6FBE-0D0B-48CF-BA04-6D50E9240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4045"/>
            <a:ext cx="10515600" cy="4121825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E31A084-BC65-4845-BBBB-092A38060232}"/>
              </a:ext>
            </a:extLst>
          </p:cNvPr>
          <p:cNvSpPr txBox="1">
            <a:spLocks/>
          </p:cNvSpPr>
          <p:nvPr/>
        </p:nvSpPr>
        <p:spPr>
          <a:xfrm>
            <a:off x="1656784" y="1448554"/>
            <a:ext cx="10311897" cy="528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/>
            <a:r>
              <a:rPr lang="bg-BG" sz="2000" dirty="0" smtClean="0"/>
              <a:t>Представляват </a:t>
            </a:r>
            <a:r>
              <a:rPr lang="bg-BG" sz="2000" b="1" dirty="0" smtClean="0"/>
              <a:t>специализирани финансиращи схеми</a:t>
            </a:r>
            <a:r>
              <a:rPr lang="bg-BG" sz="2000" dirty="0" smtClean="0"/>
              <a:t>,</a:t>
            </a:r>
            <a:r>
              <a:rPr lang="ru-RU" sz="2000" dirty="0" smtClean="0"/>
              <a:t> </a:t>
            </a:r>
            <a:r>
              <a:rPr lang="ru-RU" sz="2000" dirty="0" err="1" smtClean="0"/>
              <a:t>съфинансирани</a:t>
            </a:r>
            <a:r>
              <a:rPr lang="ru-RU" sz="2000" dirty="0" smtClean="0"/>
              <a:t> </a:t>
            </a:r>
            <a:r>
              <a:rPr lang="ru-RU" sz="2000" dirty="0" err="1" smtClean="0"/>
              <a:t>със</a:t>
            </a:r>
            <a:r>
              <a:rPr lang="ru-RU" sz="2000" dirty="0" smtClean="0"/>
              <a:t> средства от ЕСИФ (Европейски </a:t>
            </a:r>
            <a:r>
              <a:rPr lang="ru-RU" sz="2000" dirty="0" err="1" smtClean="0"/>
              <a:t>фондове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споделено</a:t>
            </a:r>
            <a:r>
              <a:rPr lang="ru-RU" sz="2000" dirty="0" smtClean="0"/>
              <a:t> управление) и </a:t>
            </a:r>
            <a:r>
              <a:rPr lang="ru-RU" sz="2000" dirty="0" err="1" smtClean="0"/>
              <a:t>национално</a:t>
            </a:r>
            <a:r>
              <a:rPr lang="ru-RU" sz="2000" dirty="0" smtClean="0"/>
              <a:t> </a:t>
            </a:r>
            <a:r>
              <a:rPr lang="ru-RU" sz="2000" dirty="0" err="1" smtClean="0"/>
              <a:t>финансиране</a:t>
            </a:r>
            <a:r>
              <a:rPr lang="ru-RU" sz="2000" dirty="0" smtClean="0"/>
              <a:t> от </a:t>
            </a:r>
            <a:r>
              <a:rPr lang="ru-RU" sz="2000" dirty="0" err="1"/>
              <a:t>о</a:t>
            </a:r>
            <a:r>
              <a:rPr lang="ru-RU" sz="2000" dirty="0" err="1" smtClean="0"/>
              <a:t>перативните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както</a:t>
            </a:r>
            <a:r>
              <a:rPr lang="ru-RU" sz="2000" dirty="0" smtClean="0"/>
              <a:t> и с </a:t>
            </a:r>
            <a:r>
              <a:rPr lang="ru-RU" sz="2000" dirty="0" err="1" smtClean="0"/>
              <a:t>допълнително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привлечени</a:t>
            </a:r>
            <a:r>
              <a:rPr lang="ru-RU" sz="2000" dirty="0" smtClean="0"/>
              <a:t> средства от </a:t>
            </a:r>
            <a:r>
              <a:rPr lang="ru-RU" sz="2000" dirty="0" err="1" smtClean="0"/>
              <a:t>частния</a:t>
            </a:r>
            <a:r>
              <a:rPr lang="ru-RU" sz="2000" dirty="0" smtClean="0"/>
              <a:t> и </a:t>
            </a:r>
            <a:r>
              <a:rPr lang="bg-BG" sz="2000" dirty="0" smtClean="0"/>
              <a:t>публичния</a:t>
            </a:r>
            <a:r>
              <a:rPr lang="ru-RU" sz="2000" dirty="0" smtClean="0"/>
              <a:t> сектор.</a:t>
            </a:r>
            <a:endParaRPr lang="bg-BG" sz="2000" b="1" dirty="0" smtClean="0"/>
          </a:p>
          <a:p>
            <a:pPr marL="342900" indent="-342900" algn="just"/>
            <a:r>
              <a:rPr lang="bg-BG" sz="2000" b="1" dirty="0" smtClean="0"/>
              <a:t>Мобилизират и обединяват</a:t>
            </a:r>
            <a:r>
              <a:rPr lang="bg-BG" sz="2000" dirty="0" smtClean="0"/>
              <a:t> публичните ресурси, и средствата и експертизата на частния сектор.</a:t>
            </a:r>
          </a:p>
          <a:p>
            <a:pPr marL="342900" indent="-342900" algn="just"/>
            <a:r>
              <a:rPr lang="ru-RU" sz="2000" b="1" dirty="0" err="1" smtClean="0"/>
              <a:t>Алтернативен</a:t>
            </a:r>
            <a:r>
              <a:rPr lang="ru-RU" sz="2000" b="1" dirty="0" smtClean="0"/>
              <a:t> начин на </a:t>
            </a:r>
            <a:r>
              <a:rPr lang="ru-RU" sz="2000" b="1" dirty="0" err="1" smtClean="0"/>
              <a:t>финансиране</a:t>
            </a:r>
            <a:r>
              <a:rPr lang="ru-RU" sz="2000" b="1" dirty="0" smtClean="0"/>
              <a:t> на БФП</a:t>
            </a:r>
            <a:r>
              <a:rPr lang="ru-RU" sz="2000" dirty="0" smtClean="0"/>
              <a:t>, </a:t>
            </a:r>
            <a:r>
              <a:rPr lang="ru-RU" sz="2000" dirty="0" err="1" smtClean="0"/>
              <a:t>който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придобива</a:t>
            </a:r>
            <a:r>
              <a:rPr lang="ru-RU" sz="2000" dirty="0" smtClean="0"/>
              <a:t> все </a:t>
            </a:r>
            <a:r>
              <a:rPr lang="ru-RU" sz="2000" dirty="0" err="1" smtClean="0"/>
              <a:t>по-важна</a:t>
            </a:r>
            <a:r>
              <a:rPr lang="ru-RU" sz="2000" dirty="0" smtClean="0"/>
              <a:t> роля в бюджета на ЕС.</a:t>
            </a:r>
            <a:endParaRPr lang="bg-BG" sz="2000" dirty="0" smtClean="0"/>
          </a:p>
          <a:p>
            <a:pPr marL="342900" indent="-342900" algn="just"/>
            <a:r>
              <a:rPr lang="ru-RU" sz="2000" dirty="0" err="1" smtClean="0"/>
              <a:t>Допринасят</a:t>
            </a:r>
            <a:r>
              <a:rPr lang="ru-RU" sz="2000" dirty="0" smtClean="0"/>
              <a:t> за </a:t>
            </a:r>
            <a:r>
              <a:rPr lang="ru-RU" sz="2000" b="1" dirty="0" err="1" smtClean="0"/>
              <a:t>преодоляване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идентифицирани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несъвършенствата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пазара</a:t>
            </a:r>
            <a:r>
              <a:rPr lang="ru-RU" sz="2000" dirty="0" smtClean="0"/>
              <a:t>, </a:t>
            </a:r>
            <a:r>
              <a:rPr lang="ru-RU" sz="2000" dirty="0" err="1" smtClean="0"/>
              <a:t>както</a:t>
            </a:r>
            <a:r>
              <a:rPr lang="ru-RU" sz="2000" dirty="0" smtClean="0"/>
              <a:t> и за </a:t>
            </a:r>
            <a:r>
              <a:rPr lang="ru-RU" sz="2000" b="1" dirty="0" err="1" smtClean="0"/>
              <a:t>постигане</a:t>
            </a:r>
            <a:r>
              <a:rPr lang="ru-RU" sz="2000" b="1" dirty="0" smtClean="0"/>
              <a:t> на </a:t>
            </a:r>
            <a:r>
              <a:rPr lang="ru-RU" sz="2000" b="1" dirty="0" err="1" smtClean="0"/>
              <a:t>стратегическите</a:t>
            </a:r>
            <a:r>
              <a:rPr lang="ru-RU" sz="2000" b="1" dirty="0" smtClean="0"/>
              <a:t> цели и политики на ЕС</a:t>
            </a:r>
            <a:r>
              <a:rPr lang="ru-RU" sz="2000" dirty="0" smtClean="0"/>
              <a:t>. </a:t>
            </a:r>
          </a:p>
          <a:p>
            <a:pPr marL="342900" indent="-342900" algn="just"/>
            <a:r>
              <a:rPr lang="ru-RU" sz="2000" dirty="0" smtClean="0"/>
              <a:t>Не </a:t>
            </a:r>
            <a:r>
              <a:rPr lang="ru-RU" sz="2000" dirty="0" err="1"/>
              <a:t>нарушават</a:t>
            </a:r>
            <a:r>
              <a:rPr lang="ru-RU" sz="2000" dirty="0"/>
              <a:t> </a:t>
            </a:r>
            <a:r>
              <a:rPr lang="ru-RU" sz="2000" dirty="0" err="1"/>
              <a:t>конкуренцията</a:t>
            </a:r>
            <a:r>
              <a:rPr lang="ru-RU" sz="2000" dirty="0"/>
              <a:t> на </a:t>
            </a:r>
            <a:r>
              <a:rPr lang="ru-RU" sz="2000" dirty="0" err="1"/>
              <a:t>вътрешния</a:t>
            </a:r>
            <a:r>
              <a:rPr lang="ru-RU" sz="2000" dirty="0"/>
              <a:t> </a:t>
            </a:r>
            <a:r>
              <a:rPr lang="ru-RU" sz="2000" dirty="0" err="1"/>
              <a:t>пазар</a:t>
            </a:r>
            <a:r>
              <a:rPr lang="ru-RU" sz="2000" dirty="0"/>
              <a:t> и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съвместими</a:t>
            </a:r>
            <a:r>
              <a:rPr lang="ru-RU" sz="2000" dirty="0"/>
              <a:t> с </a:t>
            </a:r>
            <a:r>
              <a:rPr lang="ru-RU" sz="2000" b="1" dirty="0" err="1"/>
              <a:t>правилата</a:t>
            </a:r>
            <a:r>
              <a:rPr lang="ru-RU" sz="2000" b="1" dirty="0"/>
              <a:t> за </a:t>
            </a:r>
            <a:r>
              <a:rPr lang="ru-RU" sz="2000" b="1" dirty="0" err="1"/>
              <a:t>държавна</a:t>
            </a:r>
            <a:r>
              <a:rPr lang="ru-RU" sz="2000" b="1" dirty="0"/>
              <a:t> </a:t>
            </a:r>
            <a:r>
              <a:rPr lang="ru-RU" sz="2000" b="1" dirty="0" err="1" smtClean="0"/>
              <a:t>помощ</a:t>
            </a:r>
            <a:r>
              <a:rPr lang="ru-RU" sz="2000" b="1" dirty="0" smtClean="0"/>
              <a:t>.</a:t>
            </a:r>
          </a:p>
          <a:p>
            <a:pPr marL="342900" indent="-342900" algn="just"/>
            <a:r>
              <a:rPr lang="ru-RU" sz="2000" dirty="0" err="1" smtClean="0"/>
              <a:t>Финансовите</a:t>
            </a:r>
            <a:r>
              <a:rPr lang="ru-RU" sz="2000" dirty="0" smtClean="0"/>
              <a:t> </a:t>
            </a:r>
            <a:r>
              <a:rPr lang="ru-RU" sz="2000" dirty="0" err="1" smtClean="0"/>
              <a:t>инструменти</a:t>
            </a:r>
            <a:r>
              <a:rPr lang="ru-RU" sz="2000" dirty="0" smtClean="0"/>
              <a:t> се </a:t>
            </a:r>
            <a:r>
              <a:rPr lang="ru-RU" sz="2000" dirty="0" err="1" smtClean="0"/>
              <a:t>използват</a:t>
            </a:r>
            <a:r>
              <a:rPr lang="ru-RU" sz="2000" dirty="0" smtClean="0"/>
              <a:t> в </a:t>
            </a:r>
            <a:r>
              <a:rPr lang="ru-RU" sz="2000" dirty="0" err="1" smtClean="0"/>
              <a:t>България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първи</a:t>
            </a:r>
            <a:r>
              <a:rPr lang="ru-RU" sz="2000" dirty="0" smtClean="0"/>
              <a:t> </a:t>
            </a:r>
            <a:r>
              <a:rPr lang="ru-RU" sz="2000" dirty="0" err="1" smtClean="0"/>
              <a:t>път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програмен</a:t>
            </a:r>
            <a:r>
              <a:rPr lang="ru-RU" sz="2000" dirty="0" smtClean="0"/>
              <a:t> период 2007-2013г. чрез </a:t>
            </a:r>
            <a:r>
              <a:rPr lang="ru-RU" sz="2000" dirty="0" err="1" smtClean="0"/>
              <a:t>инициативата</a:t>
            </a:r>
            <a:r>
              <a:rPr lang="ru-RU" sz="2000" dirty="0" smtClean="0"/>
              <a:t>  „JESSICA“ за </a:t>
            </a:r>
            <a:r>
              <a:rPr lang="ru-RU" sz="2000" dirty="0" err="1" smtClean="0"/>
              <a:t>градско</a:t>
            </a:r>
            <a:r>
              <a:rPr lang="ru-RU" sz="2000" dirty="0" smtClean="0"/>
              <a:t> развитие и </a:t>
            </a:r>
            <a:r>
              <a:rPr lang="ru-RU" sz="2000" dirty="0" err="1" smtClean="0"/>
              <a:t>инициативата</a:t>
            </a:r>
            <a:r>
              <a:rPr lang="ru-RU" sz="2000" dirty="0" smtClean="0"/>
              <a:t> „JEREMIE“ за </a:t>
            </a:r>
            <a:r>
              <a:rPr lang="ru-RU" sz="2000" dirty="0" err="1" smtClean="0"/>
              <a:t>финансиране</a:t>
            </a:r>
            <a:r>
              <a:rPr lang="ru-RU" sz="2000" dirty="0" smtClean="0"/>
              <a:t> на МСП.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1DBECCE6-1EFB-4B8E-B515-791FE9CE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5" y="134100"/>
            <a:ext cx="9865423" cy="888950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bg-BG" sz="3200" b="1" dirty="0" smtClean="0"/>
              <a:t>Какво представляват ФИ?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157983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0547D11C-92EC-41DA-8A8B-8CB801006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1DBECCE6-1EFB-4B8E-B515-791FE9CE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5" y="134100"/>
            <a:ext cx="9865423" cy="888950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bg-BG" sz="3200" b="1" dirty="0" smtClean="0"/>
              <a:t>Какви са предимствата на ФИ?</a:t>
            </a:r>
            <a:endParaRPr lang="fr-FR" sz="32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985342B7-F5E6-4B9E-9541-EAD3388CEB2F}"/>
              </a:ext>
            </a:extLst>
          </p:cNvPr>
          <p:cNvSpPr txBox="1">
            <a:spLocks/>
          </p:cNvSpPr>
          <p:nvPr/>
        </p:nvSpPr>
        <p:spPr>
          <a:xfrm>
            <a:off x="5694630" y="1195048"/>
            <a:ext cx="6337425" cy="5576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/>
              <a:t>С</a:t>
            </a:r>
            <a:r>
              <a:rPr lang="bg-BG" sz="2000" dirty="0" smtClean="0"/>
              <a:t>помагат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реализиране</a:t>
            </a:r>
            <a:r>
              <a:rPr lang="ru-RU" sz="2000" b="1" dirty="0" smtClean="0"/>
              <a:t> </a:t>
            </a:r>
            <a:r>
              <a:rPr lang="ru-RU" sz="2000" dirty="0" smtClean="0"/>
              <a:t>на </a:t>
            </a:r>
            <a:r>
              <a:rPr lang="ru-RU" sz="2000" b="1" dirty="0" err="1" smtClean="0"/>
              <a:t>икономически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жизнеспособни</a:t>
            </a:r>
            <a:r>
              <a:rPr lang="ru-RU" sz="2000" b="1" dirty="0" smtClean="0"/>
              <a:t>, финансово </a:t>
            </a:r>
            <a:r>
              <a:rPr lang="ru-RU" sz="2000" b="1" dirty="0" err="1" smtClean="0"/>
              <a:t>устойчиви</a:t>
            </a:r>
            <a:r>
              <a:rPr lang="ru-RU" sz="2000" b="1" dirty="0" smtClean="0"/>
              <a:t> </a:t>
            </a:r>
            <a:r>
              <a:rPr lang="ru-RU" sz="2000" dirty="0" smtClean="0"/>
              <a:t>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целесъобразни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проекти</a:t>
            </a:r>
            <a:endParaRPr lang="bg-BG" sz="2000" b="1" dirty="0" smtClean="0"/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bg-BG" sz="2000" b="1" dirty="0" smtClean="0"/>
              <a:t>Стимулират частния сектор </a:t>
            </a:r>
            <a:r>
              <a:rPr lang="bg-BG" sz="2000" dirty="0" smtClean="0"/>
              <a:t>за участие в публичните политики</a:t>
            </a:r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bg-BG" sz="2000" dirty="0" smtClean="0"/>
              <a:t>Целят </a:t>
            </a:r>
            <a:r>
              <a:rPr lang="bg-BG" sz="2000" b="1" dirty="0" smtClean="0"/>
              <a:t>по-ефективното използване </a:t>
            </a:r>
            <a:r>
              <a:rPr lang="bg-BG" sz="2000" dirty="0" smtClean="0"/>
              <a:t>на публичния ресурс</a:t>
            </a:r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bg-BG" sz="2000" dirty="0" smtClean="0"/>
              <a:t>Подпомагат </a:t>
            </a:r>
            <a:r>
              <a:rPr lang="bg-BG" sz="2000" b="1" dirty="0" smtClean="0"/>
              <a:t>публично-частното  партньорство</a:t>
            </a:r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ru-RU" sz="2000" dirty="0" err="1" smtClean="0"/>
              <a:t>Една</a:t>
            </a:r>
            <a:r>
              <a:rPr lang="ru-RU" sz="2000" dirty="0" smtClean="0"/>
              <a:t> от </a:t>
            </a:r>
            <a:r>
              <a:rPr lang="ru-RU" sz="2000" dirty="0" err="1" smtClean="0"/>
              <a:t>ключовите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подкрепа</a:t>
            </a:r>
            <a:r>
              <a:rPr lang="ru-RU" sz="2000" dirty="0" smtClean="0"/>
              <a:t> за </a:t>
            </a:r>
            <a:r>
              <a:rPr lang="ru-RU" sz="2000" b="1" dirty="0" err="1" smtClean="0"/>
              <a:t>постигане</a:t>
            </a:r>
            <a:r>
              <a:rPr lang="ru-RU" sz="2000" b="1" dirty="0" smtClean="0"/>
              <a:t> целите на </a:t>
            </a:r>
            <a:r>
              <a:rPr lang="ru-RU" sz="2000" b="1" dirty="0" err="1" smtClean="0"/>
              <a:t>Кохезионната</a:t>
            </a:r>
            <a:r>
              <a:rPr lang="ru-RU" sz="2000" b="1" dirty="0" smtClean="0"/>
              <a:t> политика</a:t>
            </a:r>
            <a:endParaRPr lang="ru-RU" sz="2000" dirty="0" smtClean="0"/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ru-RU" sz="2000" b="1" dirty="0" err="1" smtClean="0"/>
              <a:t>Лостов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ефект</a:t>
            </a:r>
            <a:r>
              <a:rPr lang="ru-RU" sz="2000" b="1" dirty="0" smtClean="0"/>
              <a:t> (</a:t>
            </a:r>
            <a:r>
              <a:rPr lang="ru-RU" sz="2000" b="1" dirty="0" err="1" smtClean="0"/>
              <a:t>левъридж</a:t>
            </a:r>
            <a:r>
              <a:rPr lang="ru-RU" sz="2000" b="1" dirty="0" smtClean="0"/>
              <a:t>) </a:t>
            </a:r>
            <a:r>
              <a:rPr lang="ru-RU" sz="2000" dirty="0" smtClean="0"/>
              <a:t>– </a:t>
            </a:r>
            <a:r>
              <a:rPr lang="ru-RU" sz="2000" dirty="0" err="1" smtClean="0"/>
              <a:t>привличане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допълнително</a:t>
            </a:r>
            <a:r>
              <a:rPr lang="ru-RU" sz="2000" dirty="0" smtClean="0"/>
              <a:t> публично и </a:t>
            </a:r>
            <a:r>
              <a:rPr lang="ru-RU" sz="2000" dirty="0" err="1" smtClean="0"/>
              <a:t>частно</a:t>
            </a:r>
            <a:r>
              <a:rPr lang="ru-RU" sz="2000" dirty="0" smtClean="0"/>
              <a:t> </a:t>
            </a:r>
            <a:r>
              <a:rPr lang="ru-RU" sz="2000" dirty="0" err="1" smtClean="0"/>
              <a:t>финансиране</a:t>
            </a:r>
            <a:endParaRPr lang="ru-RU" sz="2000" dirty="0" smtClean="0"/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ru-RU" sz="2000" b="1" dirty="0" err="1" smtClean="0"/>
              <a:t>Мобилизират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експертиза</a:t>
            </a:r>
            <a:r>
              <a:rPr lang="ru-RU" sz="2000" b="1" dirty="0" smtClean="0"/>
              <a:t> </a:t>
            </a:r>
            <a:r>
              <a:rPr lang="ru-RU" sz="2000" dirty="0" smtClean="0"/>
              <a:t>от </a:t>
            </a:r>
            <a:r>
              <a:rPr lang="ru-RU" sz="2000" dirty="0" err="1" smtClean="0"/>
              <a:t>частния</a:t>
            </a:r>
            <a:r>
              <a:rPr lang="ru-RU" sz="2000" dirty="0" smtClean="0"/>
              <a:t> сектор</a:t>
            </a:r>
          </a:p>
          <a:p>
            <a:pPr marL="285750" indent="-285750" defTabSz="533400">
              <a:spcBef>
                <a:spcPct val="0"/>
              </a:spcBef>
              <a:spcAft>
                <a:spcPct val="35000"/>
              </a:spcAft>
            </a:pPr>
            <a:r>
              <a:rPr lang="ru-RU" sz="2000" dirty="0" err="1" smtClean="0"/>
              <a:t>Възвръщаемост</a:t>
            </a:r>
            <a:r>
              <a:rPr lang="ru-RU" sz="2000" dirty="0" smtClean="0"/>
              <a:t> и </a:t>
            </a:r>
            <a:r>
              <a:rPr lang="ru-RU" sz="2000" dirty="0" err="1" smtClean="0"/>
              <a:t>възможност</a:t>
            </a:r>
            <a:r>
              <a:rPr lang="ru-RU" sz="2000" dirty="0" smtClean="0"/>
              <a:t> за </a:t>
            </a:r>
            <a:r>
              <a:rPr lang="ru-RU" sz="2000" b="1" dirty="0" smtClean="0"/>
              <a:t>повторно/</a:t>
            </a:r>
            <a:r>
              <a:rPr lang="ru-RU" sz="2000" b="1" dirty="0" err="1" smtClean="0"/>
              <a:t>револвиращо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използване</a:t>
            </a:r>
            <a:r>
              <a:rPr lang="ru-RU" sz="2000" b="1" dirty="0" smtClean="0"/>
              <a:t> </a:t>
            </a:r>
            <a:r>
              <a:rPr lang="ru-RU" sz="2000" dirty="0" smtClean="0"/>
              <a:t>на </a:t>
            </a:r>
            <a:r>
              <a:rPr lang="ru-RU" sz="2000" dirty="0" err="1" smtClean="0"/>
              <a:t>публичния</a:t>
            </a:r>
            <a:r>
              <a:rPr lang="ru-RU" sz="2000" dirty="0" smtClean="0"/>
              <a:t> ресурс за </a:t>
            </a:r>
            <a:r>
              <a:rPr lang="ru-RU" sz="2000" dirty="0" err="1" smtClean="0"/>
              <a:t>аналогични</a:t>
            </a:r>
            <a:r>
              <a:rPr lang="ru-RU" sz="2000" dirty="0" smtClean="0"/>
              <a:t> цели.</a:t>
            </a:r>
          </a:p>
          <a:p>
            <a:pPr marL="285750" indent="-285750" algn="just" defTabSz="533400">
              <a:spcBef>
                <a:spcPct val="0"/>
              </a:spcBef>
              <a:spcAft>
                <a:spcPct val="35000"/>
              </a:spcAft>
            </a:pPr>
            <a:endParaRPr lang="bg-BG" sz="16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3BF98CA2-9A12-4015-A007-CA60576C2223}"/>
              </a:ext>
            </a:extLst>
          </p:cNvPr>
          <p:cNvGrpSpPr/>
          <p:nvPr/>
        </p:nvGrpSpPr>
        <p:grpSpPr>
          <a:xfrm>
            <a:off x="407421" y="2344836"/>
            <a:ext cx="5005825" cy="3186820"/>
            <a:chOff x="355858" y="996209"/>
            <a:chExt cx="6449778" cy="5664115"/>
          </a:xfrm>
        </p:grpSpPr>
        <p:sp>
          <p:nvSpPr>
            <p:cNvPr id="9" name="Hexagon 8">
              <a:extLst>
                <a:ext uri="{FF2B5EF4-FFF2-40B4-BE49-F238E27FC236}">
                  <a16:creationId xmlns="" xmlns:a16="http://schemas.microsoft.com/office/drawing/2014/main" id="{8F38E87C-8248-4840-AB9F-4B54C7AC7DAE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1891096" y="4276138"/>
              <a:ext cx="1851072" cy="1564309"/>
            </a:xfrm>
            <a:prstGeom prst="hexagon">
              <a:avLst/>
            </a:prstGeom>
            <a:solidFill>
              <a:srgbClr val="014D77"/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РАЗВИТИЕ 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НА СРЕДАТА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Hexagon 9">
              <a:extLst>
                <a:ext uri="{FF2B5EF4-FFF2-40B4-BE49-F238E27FC236}">
                  <a16:creationId xmlns="" xmlns:a16="http://schemas.microsoft.com/office/drawing/2014/main" id="{3CD8A8A7-A0F5-4BD2-912F-66E7514EF506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892557" y="2642137"/>
              <a:ext cx="1851072" cy="1564309"/>
            </a:xfrm>
            <a:prstGeom prst="hexagon">
              <a:avLst/>
            </a:prstGeom>
            <a:solidFill>
              <a:schemeClr val="bg1">
                <a:lumMod val="50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КАПАЦИТЕТ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НА ЧАСТЕН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СЕКТОР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Hexagon 10">
              <a:extLst>
                <a:ext uri="{FF2B5EF4-FFF2-40B4-BE49-F238E27FC236}">
                  <a16:creationId xmlns="" xmlns:a16="http://schemas.microsoft.com/office/drawing/2014/main" id="{9B3CCCE4-C2AA-43D1-BFD9-87900B9C36F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3420629" y="3456426"/>
              <a:ext cx="1851072" cy="1564309"/>
            </a:xfrm>
            <a:prstGeom prst="hexagon">
              <a:avLst/>
            </a:prstGeom>
            <a:solidFill>
              <a:schemeClr val="accent6">
                <a:lumMod val="75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РЕЦИКЛИРАНЕ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Hexagon 11">
              <a:extLst>
                <a:ext uri="{FF2B5EF4-FFF2-40B4-BE49-F238E27FC236}">
                  <a16:creationId xmlns="" xmlns:a16="http://schemas.microsoft.com/office/drawing/2014/main" id="{6689EBCA-5D5A-49F3-AAA8-73F19D040B1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3394751" y="5096015"/>
              <a:ext cx="1851072" cy="1564309"/>
            </a:xfrm>
            <a:prstGeom prst="hexagon">
              <a:avLst/>
            </a:prstGeom>
            <a:noFill/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tx2"/>
                  </a:solidFill>
                </a:rPr>
                <a:t>АНТИ</a:t>
              </a:r>
              <a:br>
                <a:rPr lang="bg-BG" sz="1400" b="1" dirty="0">
                  <a:solidFill>
                    <a:schemeClr val="tx2"/>
                  </a:solidFill>
                </a:rPr>
              </a:br>
              <a:r>
                <a:rPr lang="bg-BG" sz="1400" b="1" dirty="0">
                  <a:solidFill>
                    <a:schemeClr val="tx2"/>
                  </a:solidFill>
                </a:rPr>
                <a:t>ЦИКЛИЧЕН</a:t>
              </a:r>
              <a:br>
                <a:rPr lang="bg-BG" sz="1400" b="1" dirty="0">
                  <a:solidFill>
                    <a:schemeClr val="tx2"/>
                  </a:solidFill>
                </a:rPr>
              </a:br>
              <a:r>
                <a:rPr lang="bg-BG" sz="1400" b="1" dirty="0">
                  <a:solidFill>
                    <a:schemeClr val="tx2"/>
                  </a:solidFill>
                </a:rPr>
                <a:t>ЕФЕКТ</a:t>
              </a:r>
              <a:endParaRPr lang="en-GB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Hexagon 12">
              <a:extLst>
                <a:ext uri="{FF2B5EF4-FFF2-40B4-BE49-F238E27FC236}">
                  <a16:creationId xmlns="" xmlns:a16="http://schemas.microsoft.com/office/drawing/2014/main" id="{007F2D86-5BEC-4D9D-9FAD-0CC4902F9849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3394751" y="1839291"/>
              <a:ext cx="1851072" cy="1564309"/>
            </a:xfrm>
            <a:prstGeom prst="hexagon">
              <a:avLst/>
            </a:prstGeom>
            <a:solidFill>
              <a:srgbClr val="014D77"/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ТРАНСФЕР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НА ОПИТ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Hexagon 13">
              <a:extLst>
                <a:ext uri="{FF2B5EF4-FFF2-40B4-BE49-F238E27FC236}">
                  <a16:creationId xmlns="" xmlns:a16="http://schemas.microsoft.com/office/drawing/2014/main" id="{A0804706-5E08-45D8-877F-A1C5422E4BB0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891096" y="996209"/>
              <a:ext cx="1851072" cy="1564309"/>
            </a:xfrm>
            <a:prstGeom prst="hexagon">
              <a:avLst/>
            </a:prstGeom>
            <a:solidFill>
              <a:schemeClr val="accent2">
                <a:lumMod val="75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ЕФЕКТ НА 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ЛОСТА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Hexagon 14">
              <a:extLst>
                <a:ext uri="{FF2B5EF4-FFF2-40B4-BE49-F238E27FC236}">
                  <a16:creationId xmlns="" xmlns:a16="http://schemas.microsoft.com/office/drawing/2014/main" id="{343EAEAF-AB02-47DB-B57A-1E67092C382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355858" y="1822039"/>
              <a:ext cx="1851072" cy="1564309"/>
            </a:xfrm>
            <a:prstGeom prst="hexagon">
              <a:avLst/>
            </a:prstGeom>
            <a:solidFill>
              <a:schemeClr val="accent4">
                <a:lumMod val="75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ПАЗАРЕНИ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МЕХАНИЗМИ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Hexagon 15">
              <a:extLst>
                <a:ext uri="{FF2B5EF4-FFF2-40B4-BE49-F238E27FC236}">
                  <a16:creationId xmlns="" xmlns:a16="http://schemas.microsoft.com/office/drawing/2014/main" id="{D9910D19-95CB-42A0-B1BF-B0C9B37AD7D3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4948701" y="2621445"/>
              <a:ext cx="1851072" cy="1564309"/>
            </a:xfrm>
            <a:prstGeom prst="hexagon">
              <a:avLst/>
            </a:prstGeom>
            <a:solidFill>
              <a:schemeClr val="accent2">
                <a:lumMod val="75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ЕФЕКТ ВЪРХУ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ПОЛУЧАТЕЛИТЕ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7" name="Hexagon 16">
              <a:extLst>
                <a:ext uri="{FF2B5EF4-FFF2-40B4-BE49-F238E27FC236}">
                  <a16:creationId xmlns="" xmlns:a16="http://schemas.microsoft.com/office/drawing/2014/main" id="{B2CACD61-332D-475A-8393-56C3472BE945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4954564" y="4275760"/>
              <a:ext cx="1851072" cy="1564309"/>
            </a:xfrm>
            <a:prstGeom prst="hexagon">
              <a:avLst/>
            </a:prstGeom>
            <a:solidFill>
              <a:schemeClr val="bg1">
                <a:lumMod val="50000"/>
              </a:schemeClr>
            </a:solidFill>
            <a:ln w="10160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4000" tIns="54000" rIns="54000" bIns="54000" rtlCol="0" anchor="ctr"/>
            <a:lstStyle/>
            <a:p>
              <a:pPr lvl="0" algn="ctr" defTabSz="762000" eaLnBrk="0" fontAlgn="base" hangingPunct="0">
                <a:spcBef>
                  <a:spcPct val="25000"/>
                </a:spcBef>
                <a:spcAft>
                  <a:spcPct val="20000"/>
                </a:spcAft>
              </a:pPr>
              <a:r>
                <a:rPr lang="bg-BG" sz="1400" b="1" dirty="0">
                  <a:solidFill>
                    <a:schemeClr val="bg1"/>
                  </a:solidFill>
                </a:rPr>
                <a:t>Предимства 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за 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публичния </a:t>
              </a:r>
              <a:br>
                <a:rPr lang="bg-BG" sz="1400" b="1" dirty="0">
                  <a:solidFill>
                    <a:schemeClr val="bg1"/>
                  </a:solidFill>
                </a:rPr>
              </a:br>
              <a:r>
                <a:rPr lang="bg-BG" sz="1400" b="1" dirty="0">
                  <a:solidFill>
                    <a:schemeClr val="bg1"/>
                  </a:solidFill>
                </a:rPr>
                <a:t>сектор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57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11104" y="1665838"/>
            <a:ext cx="10022187" cy="432755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/>
              <a:t>Ф</a:t>
            </a:r>
            <a:r>
              <a:rPr lang="ru-RU" sz="2000" dirty="0" err="1" smtClean="0"/>
              <a:t>инансови</a:t>
            </a:r>
            <a:r>
              <a:rPr lang="ru-RU" sz="2000" dirty="0" smtClean="0"/>
              <a:t> </a:t>
            </a:r>
            <a:r>
              <a:rPr lang="ru-RU" sz="2000" dirty="0" err="1"/>
              <a:t>инструменти</a:t>
            </a:r>
            <a:r>
              <a:rPr lang="ru-RU" sz="2000" dirty="0"/>
              <a:t>, </a:t>
            </a:r>
            <a:r>
              <a:rPr lang="ru-RU" sz="2000" dirty="0" err="1"/>
              <a:t>създадени</a:t>
            </a:r>
            <a:r>
              <a:rPr lang="ru-RU" sz="2000" dirty="0"/>
              <a:t> на </a:t>
            </a:r>
            <a:r>
              <a:rPr lang="ru-RU" sz="2000" dirty="0" err="1"/>
              <a:t>равнището</a:t>
            </a:r>
            <a:r>
              <a:rPr lang="ru-RU" sz="2000" dirty="0"/>
              <a:t> на </a:t>
            </a:r>
            <a:r>
              <a:rPr lang="ru-RU" sz="2000" dirty="0" err="1"/>
              <a:t>Съюза</a:t>
            </a:r>
            <a:r>
              <a:rPr lang="ru-RU" sz="2000" dirty="0"/>
              <a:t>, </a:t>
            </a:r>
            <a:r>
              <a:rPr lang="ru-RU" sz="2000" u="sng" dirty="0" err="1"/>
              <a:t>управлявани</a:t>
            </a:r>
            <a:r>
              <a:rPr lang="ru-RU" sz="2000" u="sng" dirty="0"/>
              <a:t> </a:t>
            </a:r>
            <a:r>
              <a:rPr lang="ru-RU" sz="2000" u="sng" dirty="0" err="1"/>
              <a:t>пряко</a:t>
            </a:r>
            <a:r>
              <a:rPr lang="ru-RU" sz="2000" u="sng" dirty="0"/>
              <a:t> или </a:t>
            </a:r>
            <a:r>
              <a:rPr lang="ru-RU" sz="2000" u="sng" dirty="0" err="1"/>
              <a:t>косвено</a:t>
            </a:r>
            <a:r>
              <a:rPr lang="ru-RU" sz="2000" u="sng" dirty="0"/>
              <a:t> от </a:t>
            </a:r>
            <a:r>
              <a:rPr lang="ru-RU" sz="2000" u="sng" dirty="0" err="1"/>
              <a:t>Комисията</a:t>
            </a:r>
            <a:r>
              <a:rPr lang="ru-RU" sz="2000" u="sng" dirty="0"/>
              <a:t> </a:t>
            </a:r>
            <a:r>
              <a:rPr lang="ru-RU" sz="2000" dirty="0"/>
              <a:t>– </a:t>
            </a:r>
            <a:r>
              <a:rPr lang="ru-RU" sz="2000" dirty="0" err="1" smtClean="0"/>
              <a:t>InnovFin</a:t>
            </a:r>
            <a:r>
              <a:rPr lang="en-US" sz="2000" dirty="0" smtClean="0"/>
              <a:t> (Equity, SME Guarantee, R&amp;I Facility)</a:t>
            </a:r>
            <a:r>
              <a:rPr lang="ru-RU" sz="2000" dirty="0" smtClean="0"/>
              <a:t>, CEF</a:t>
            </a:r>
            <a:r>
              <a:rPr lang="en-US" sz="2000" dirty="0" smtClean="0"/>
              <a:t> (Debt and Equity Instrument)</a:t>
            </a:r>
            <a:r>
              <a:rPr lang="ru-RU" sz="2000" dirty="0" smtClean="0"/>
              <a:t>, COSME</a:t>
            </a:r>
            <a:r>
              <a:rPr lang="en-US" sz="2000" dirty="0" smtClean="0"/>
              <a:t> (Loan Guarantee and Equity Facility)</a:t>
            </a:r>
            <a:r>
              <a:rPr lang="ru-RU" sz="2000" dirty="0" smtClean="0"/>
              <a:t>, </a:t>
            </a:r>
            <a:r>
              <a:rPr lang="en-US" sz="2000" dirty="0" smtClean="0"/>
              <a:t>LIFE (</a:t>
            </a:r>
            <a:r>
              <a:rPr lang="ru-RU" sz="2000" dirty="0" smtClean="0"/>
              <a:t>PF4EE</a:t>
            </a:r>
            <a:r>
              <a:rPr lang="ru-RU" sz="2000" dirty="0"/>
              <a:t>, </a:t>
            </a:r>
            <a:r>
              <a:rPr lang="ru-RU" sz="2000" dirty="0" smtClean="0"/>
              <a:t>NCFF</a:t>
            </a:r>
            <a:r>
              <a:rPr lang="en-US" sz="2000" dirty="0" smtClean="0"/>
              <a:t>) </a:t>
            </a:r>
            <a:r>
              <a:rPr lang="bg-BG" sz="2000" dirty="0" smtClean="0"/>
              <a:t>и др.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err="1" smtClean="0"/>
              <a:t>Финансови</a:t>
            </a:r>
            <a:r>
              <a:rPr lang="ru-RU" sz="2000" dirty="0" smtClean="0"/>
              <a:t> </a:t>
            </a:r>
            <a:r>
              <a:rPr lang="ru-RU" sz="2000" dirty="0" err="1"/>
              <a:t>инструменти</a:t>
            </a:r>
            <a:r>
              <a:rPr lang="ru-RU" sz="2000" dirty="0"/>
              <a:t>, </a:t>
            </a:r>
            <a:r>
              <a:rPr lang="ru-RU" sz="2000" dirty="0" err="1"/>
              <a:t>създадени</a:t>
            </a:r>
            <a:r>
              <a:rPr lang="ru-RU" sz="2000" dirty="0"/>
              <a:t> на </a:t>
            </a:r>
            <a:r>
              <a:rPr lang="ru-RU" sz="2000" dirty="0" err="1"/>
              <a:t>национално</a:t>
            </a:r>
            <a:r>
              <a:rPr lang="ru-RU" sz="2000" dirty="0"/>
              <a:t>, </a:t>
            </a:r>
            <a:r>
              <a:rPr lang="ru-RU" sz="2000" dirty="0" err="1"/>
              <a:t>регионално</a:t>
            </a:r>
            <a:r>
              <a:rPr lang="ru-RU" sz="2000" dirty="0"/>
              <a:t>, </a:t>
            </a:r>
            <a:r>
              <a:rPr lang="ru-RU" sz="2000" dirty="0" err="1"/>
              <a:t>транснационално</a:t>
            </a:r>
            <a:r>
              <a:rPr lang="ru-RU" sz="2000" dirty="0"/>
              <a:t> или </a:t>
            </a:r>
            <a:r>
              <a:rPr lang="ru-RU" sz="2000" dirty="0" err="1"/>
              <a:t>трансгранично</a:t>
            </a:r>
            <a:r>
              <a:rPr lang="ru-RU" sz="2000" dirty="0"/>
              <a:t> </a:t>
            </a:r>
            <a:r>
              <a:rPr lang="ru-RU" sz="2000" dirty="0" err="1"/>
              <a:t>ниво</a:t>
            </a:r>
            <a:r>
              <a:rPr lang="ru-RU" sz="2000" dirty="0"/>
              <a:t>, </a:t>
            </a:r>
            <a:r>
              <a:rPr lang="ru-RU" sz="2000" u="sng" dirty="0" err="1"/>
              <a:t>управлявани</a:t>
            </a:r>
            <a:r>
              <a:rPr lang="ru-RU" sz="2000" u="sng" dirty="0"/>
              <a:t> от или на </a:t>
            </a:r>
            <a:r>
              <a:rPr lang="ru-RU" sz="2000" u="sng" dirty="0" err="1"/>
              <a:t>отговорността</a:t>
            </a:r>
            <a:r>
              <a:rPr lang="ru-RU" sz="2000" u="sng" dirty="0"/>
              <a:t> на </a:t>
            </a:r>
            <a:r>
              <a:rPr lang="ru-RU" sz="2000" u="sng" dirty="0" err="1"/>
              <a:t>управляващия</a:t>
            </a:r>
            <a:r>
              <a:rPr lang="ru-RU" sz="2000" u="sng" dirty="0"/>
              <a:t> орган</a:t>
            </a:r>
            <a:r>
              <a:rPr lang="ru-RU" sz="20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marL="550863" lvl="1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sz="2000" dirty="0" err="1" smtClean="0"/>
              <a:t>Стандартизирани</a:t>
            </a:r>
            <a:r>
              <a:rPr lang="ru-RU" sz="2000" dirty="0" smtClean="0"/>
              <a:t> </a:t>
            </a:r>
            <a:r>
              <a:rPr lang="ru-RU" sz="2000" dirty="0" err="1"/>
              <a:t>инструменти</a:t>
            </a:r>
            <a:r>
              <a:rPr lang="ru-RU" sz="2000" dirty="0"/>
              <a:t> (</a:t>
            </a:r>
            <a:r>
              <a:rPr lang="en-US" sz="2000" dirty="0"/>
              <a:t>“off-the-shelf”)</a:t>
            </a:r>
            <a:r>
              <a:rPr lang="ru-RU" sz="2000" dirty="0"/>
              <a:t> </a:t>
            </a:r>
            <a:r>
              <a:rPr lang="ru-RU" sz="2000" dirty="0" err="1"/>
              <a:t>отговарящи</a:t>
            </a:r>
            <a:r>
              <a:rPr lang="ru-RU" sz="2000" dirty="0"/>
              <a:t> на </a:t>
            </a:r>
            <a:r>
              <a:rPr lang="ru-RU" sz="2000" dirty="0" err="1"/>
              <a:t>стандартните</a:t>
            </a:r>
            <a:r>
              <a:rPr lang="ru-RU" sz="2000" dirty="0"/>
              <a:t> условия, </a:t>
            </a:r>
            <a:r>
              <a:rPr lang="ru-RU" sz="2000" dirty="0" err="1"/>
              <a:t>определени</a:t>
            </a:r>
            <a:r>
              <a:rPr lang="ru-RU" sz="2000" dirty="0"/>
              <a:t> от </a:t>
            </a:r>
            <a:r>
              <a:rPr lang="ru-RU" sz="2000" dirty="0" err="1"/>
              <a:t>Комисията</a:t>
            </a:r>
            <a:r>
              <a:rPr lang="ru-RU" sz="2000" dirty="0"/>
              <a:t>;</a:t>
            </a:r>
            <a:r>
              <a:rPr lang="en-US" sz="2000" dirty="0"/>
              <a:t>  </a:t>
            </a:r>
            <a:endParaRPr lang="bg-BG" sz="2000" dirty="0" smtClean="0"/>
          </a:p>
          <a:p>
            <a:pPr marL="550863" lvl="1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550863" lvl="1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ru-RU" sz="2000" dirty="0" err="1"/>
              <a:t>Съществуващи</a:t>
            </a:r>
            <a:r>
              <a:rPr lang="ru-RU" sz="2000" dirty="0"/>
              <a:t> или </a:t>
            </a:r>
            <a:r>
              <a:rPr lang="ru-RU" sz="2000" dirty="0" err="1"/>
              <a:t>новосъздадени</a:t>
            </a:r>
            <a:r>
              <a:rPr lang="ru-RU" sz="2000" dirty="0"/>
              <a:t> ФИ (</a:t>
            </a:r>
            <a:r>
              <a:rPr lang="en-US" sz="2000" dirty="0"/>
              <a:t>“tailor-made”)</a:t>
            </a:r>
            <a:r>
              <a:rPr lang="ru-RU" sz="2000" dirty="0"/>
              <a:t>, </a:t>
            </a:r>
            <a:r>
              <a:rPr lang="ru-RU" sz="2000" dirty="0" err="1"/>
              <a:t>които</a:t>
            </a:r>
            <a:r>
              <a:rPr lang="ru-RU" sz="2000" dirty="0"/>
              <a:t> </a:t>
            </a:r>
            <a:r>
              <a:rPr lang="ru-RU" sz="2000" dirty="0" err="1"/>
              <a:t>са</a:t>
            </a:r>
            <a:r>
              <a:rPr lang="ru-RU" sz="2000" dirty="0"/>
              <a:t> </a:t>
            </a:r>
            <a:r>
              <a:rPr lang="ru-RU" sz="2000" dirty="0" err="1"/>
              <a:t>специално</a:t>
            </a:r>
            <a:r>
              <a:rPr lang="ru-RU" sz="2000" dirty="0"/>
              <a:t> </a:t>
            </a:r>
            <a:r>
              <a:rPr lang="ru-RU" sz="2000" dirty="0" err="1"/>
              <a:t>разработени</a:t>
            </a:r>
            <a:r>
              <a:rPr lang="ru-RU" sz="2000" dirty="0"/>
              <a:t> с цел </a:t>
            </a:r>
            <a:r>
              <a:rPr lang="ru-RU" sz="2000" dirty="0" err="1"/>
              <a:t>постигане</a:t>
            </a:r>
            <a:r>
              <a:rPr lang="ru-RU" sz="2000" dirty="0"/>
              <a:t> на </a:t>
            </a:r>
            <a:r>
              <a:rPr lang="ru-RU" sz="2000" dirty="0" err="1"/>
              <a:t>специфичните</a:t>
            </a:r>
            <a:r>
              <a:rPr lang="ru-RU" sz="2000" dirty="0"/>
              <a:t> цели;</a:t>
            </a:r>
          </a:p>
          <a:p>
            <a:endParaRPr lang="bg-BG" dirty="0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1DBECCE6-1EFB-4B8E-B515-791FE9CE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5" y="134100"/>
            <a:ext cx="9865423" cy="888950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bg-BG" sz="3200" b="1" dirty="0" smtClean="0"/>
              <a:t> Видове финансови инструменти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72432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05" y="162998"/>
            <a:ext cx="9865423" cy="762537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Финансови продукти</a:t>
            </a:r>
            <a:endParaRPr lang="bg-BG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reeform: Shape 6">
            <a:extLst>
              <a:ext uri="{FF2B5EF4-FFF2-40B4-BE49-F238E27FC236}">
                <a16:creationId xmlns="" xmlns:a16="http://schemas.microsoft.com/office/drawing/2014/main" id="{9A57DD79-9B2F-4EB1-939C-9B42AEA133A7}"/>
              </a:ext>
            </a:extLst>
          </p:cNvPr>
          <p:cNvSpPr/>
          <p:nvPr/>
        </p:nvSpPr>
        <p:spPr>
          <a:xfrm>
            <a:off x="482239" y="1196752"/>
            <a:ext cx="4823892" cy="5276475"/>
          </a:xfrm>
          <a:custGeom>
            <a:avLst/>
            <a:gdLst>
              <a:gd name="connsiteX0" fmla="*/ 0 w 999360"/>
              <a:gd name="connsiteY0" fmla="*/ 0 h 1134770"/>
              <a:gd name="connsiteX1" fmla="*/ 999360 w 999360"/>
              <a:gd name="connsiteY1" fmla="*/ 0 h 1134770"/>
              <a:gd name="connsiteX2" fmla="*/ 999360 w 999360"/>
              <a:gd name="connsiteY2" fmla="*/ 1134770 h 1134770"/>
              <a:gd name="connsiteX3" fmla="*/ 0 w 999360"/>
              <a:gd name="connsiteY3" fmla="*/ 1134770 h 1134770"/>
              <a:gd name="connsiteX4" fmla="*/ 0 w 999360"/>
              <a:gd name="connsiteY4" fmla="*/ 0 h 1134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360" h="1134770">
                <a:moveTo>
                  <a:pt x="0" y="0"/>
                </a:moveTo>
                <a:lnTo>
                  <a:pt x="999360" y="0"/>
                </a:lnTo>
                <a:lnTo>
                  <a:pt x="999360" y="1134770"/>
                </a:lnTo>
                <a:lnTo>
                  <a:pt x="0" y="113477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92973" tIns="0" rIns="0" bIns="0" numCol="1" spcCol="1270" anchor="t" anchorCtr="0">
            <a:noAutofit/>
          </a:bodyPr>
          <a:lstStyle/>
          <a:p>
            <a:pPr marL="285750" marR="0" lvl="0" indent="-28575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0" lang="bg-BG" sz="2000" b="1" i="0" u="none" strike="noStrike" kern="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R="0" lvl="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</a:endParaRPr>
          </a:p>
          <a:p>
            <a:pPr marL="285750" marR="0" lvl="0" indent="-28575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bg-BG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Капиталови: </a:t>
            </a:r>
          </a:p>
          <a:p>
            <a:pPr marR="0" lvl="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tabLst/>
              <a:defRPr/>
            </a:pPr>
            <a:r>
              <a:rPr kumimoji="0" lang="bg-BG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Прехвърлими акции, дялове, други прехвърлими ценни книги, които дават право на участие в капитала на дадено дружество.</a:t>
            </a:r>
          </a:p>
          <a:p>
            <a:pPr marR="0" lvl="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tabLst/>
              <a:defRPr/>
            </a:pPr>
            <a:endParaRPr kumimoji="0" lang="en-GB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285750" marR="0" lvl="0" indent="-28575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bg-BG" sz="20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Квазикапиталови</a:t>
            </a:r>
            <a:r>
              <a:rPr kumimoji="0" lang="bg-BG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000" kern="0" dirty="0"/>
              <a:t>Вид </a:t>
            </a:r>
            <a:r>
              <a:rPr lang="ru-RU" sz="2000" kern="0" dirty="0" err="1"/>
              <a:t>финансиране</a:t>
            </a:r>
            <a:r>
              <a:rPr lang="ru-RU" sz="2000" kern="0" dirty="0"/>
              <a:t>, </a:t>
            </a:r>
            <a:r>
              <a:rPr lang="ru-RU" sz="2000" kern="0" dirty="0" err="1"/>
              <a:t>нареждащо</a:t>
            </a:r>
            <a:r>
              <a:rPr lang="ru-RU" sz="2000" kern="0" dirty="0"/>
              <a:t> се между </a:t>
            </a:r>
            <a:r>
              <a:rPr lang="ru-RU" sz="2000" kern="0" dirty="0" err="1"/>
              <a:t>собствения</a:t>
            </a:r>
            <a:r>
              <a:rPr lang="ru-RU" sz="2000" kern="0" dirty="0"/>
              <a:t> капитал и </a:t>
            </a:r>
            <a:r>
              <a:rPr lang="ru-RU" sz="2000" kern="0" dirty="0" err="1"/>
              <a:t>дълга</a:t>
            </a:r>
            <a:r>
              <a:rPr lang="ru-RU" sz="2000" kern="0" dirty="0"/>
              <a:t>, </a:t>
            </a:r>
            <a:r>
              <a:rPr lang="ru-RU" sz="2000" kern="0" dirty="0" err="1"/>
              <a:t>което</a:t>
            </a:r>
            <a:r>
              <a:rPr lang="ru-RU" sz="2000" kern="0" dirty="0"/>
              <a:t> носи </a:t>
            </a:r>
            <a:r>
              <a:rPr lang="ru-RU" sz="2000" kern="0" dirty="0" err="1"/>
              <a:t>по-висок</a:t>
            </a:r>
            <a:r>
              <a:rPr lang="ru-RU" sz="2000" kern="0" dirty="0"/>
              <a:t> риск от </a:t>
            </a:r>
            <a:r>
              <a:rPr lang="ru-RU" sz="2000" kern="0" dirty="0" err="1"/>
              <a:t>първостепенния</a:t>
            </a:r>
            <a:r>
              <a:rPr lang="ru-RU" sz="2000" kern="0" dirty="0"/>
              <a:t> </a:t>
            </a:r>
            <a:r>
              <a:rPr lang="ru-RU" sz="2000" kern="0" dirty="0" err="1"/>
              <a:t>дълг</a:t>
            </a:r>
            <a:r>
              <a:rPr lang="ru-RU" sz="2000" kern="0" dirty="0"/>
              <a:t> и </a:t>
            </a:r>
            <a:r>
              <a:rPr lang="ru-RU" sz="2000" kern="0" dirty="0" err="1"/>
              <a:t>по-нисък</a:t>
            </a:r>
            <a:r>
              <a:rPr lang="ru-RU" sz="2000" kern="0" dirty="0"/>
              <a:t> риск от </a:t>
            </a:r>
            <a:r>
              <a:rPr lang="ru-RU" sz="2000" kern="0" dirty="0" err="1"/>
              <a:t>базовия</a:t>
            </a:r>
            <a:r>
              <a:rPr lang="ru-RU" sz="2000" kern="0" dirty="0"/>
              <a:t> </a:t>
            </a:r>
            <a:r>
              <a:rPr lang="ru-RU" sz="2000" kern="0" dirty="0" err="1"/>
              <a:t>собствен</a:t>
            </a:r>
            <a:r>
              <a:rPr lang="ru-RU" sz="2000" kern="0" dirty="0"/>
              <a:t> капитал и </a:t>
            </a:r>
            <a:r>
              <a:rPr lang="ru-RU" sz="2000" kern="0" dirty="0" err="1"/>
              <a:t>което</a:t>
            </a:r>
            <a:r>
              <a:rPr lang="ru-RU" sz="2000" kern="0" dirty="0"/>
              <a:t> </a:t>
            </a:r>
            <a:r>
              <a:rPr lang="ru-RU" sz="2000" kern="0" dirty="0" err="1"/>
              <a:t>може</a:t>
            </a:r>
            <a:r>
              <a:rPr lang="ru-RU" sz="2000" kern="0" dirty="0"/>
              <a:t> да </a:t>
            </a:r>
            <a:r>
              <a:rPr lang="ru-RU" sz="2000" kern="0" dirty="0" err="1"/>
              <a:t>бъде</a:t>
            </a:r>
            <a:r>
              <a:rPr lang="ru-RU" sz="2000" kern="0" dirty="0"/>
              <a:t> </a:t>
            </a:r>
            <a:r>
              <a:rPr lang="ru-RU" sz="2000" kern="0" dirty="0" err="1"/>
              <a:t>структурирано</a:t>
            </a:r>
            <a:r>
              <a:rPr lang="ru-RU" sz="2000" kern="0" dirty="0"/>
              <a:t> </a:t>
            </a:r>
            <a:r>
              <a:rPr lang="ru-RU" sz="2000" kern="0" dirty="0" err="1"/>
              <a:t>като</a:t>
            </a:r>
            <a:r>
              <a:rPr lang="ru-RU" sz="2000" kern="0" dirty="0"/>
              <a:t> </a:t>
            </a:r>
            <a:r>
              <a:rPr lang="ru-RU" sz="2000" kern="0" dirty="0" err="1"/>
              <a:t>дълг</a:t>
            </a:r>
            <a:r>
              <a:rPr lang="ru-RU" sz="2000" kern="0" dirty="0"/>
              <a:t>, </a:t>
            </a:r>
            <a:r>
              <a:rPr lang="ru-RU" sz="2000" kern="0" dirty="0" err="1"/>
              <a:t>обикновено</a:t>
            </a:r>
            <a:r>
              <a:rPr lang="ru-RU" sz="2000" kern="0" dirty="0"/>
              <a:t> </a:t>
            </a:r>
            <a:r>
              <a:rPr lang="ru-RU" sz="2000" kern="0" dirty="0" err="1"/>
              <a:t>необезпечен</a:t>
            </a:r>
            <a:r>
              <a:rPr lang="ru-RU" sz="2000" kern="0" dirty="0"/>
              <a:t> и подчинен, а в </a:t>
            </a:r>
            <a:r>
              <a:rPr lang="ru-RU" sz="2000" kern="0" dirty="0" err="1"/>
              <a:t>някои</a:t>
            </a:r>
            <a:r>
              <a:rPr lang="ru-RU" sz="2000" kern="0" dirty="0"/>
              <a:t> случаи конвертируем в капитал, или в привилегирован капитал.</a:t>
            </a:r>
            <a:endParaRPr kumimoji="0" lang="bg-BG" sz="2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0" marR="0" lvl="0" indent="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defTabSz="5334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bg-BG" sz="14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="" xmlns:a16="http://schemas.microsoft.com/office/drawing/2014/main" id="{CCF23A61-5A97-4DCA-9F94-6D8E4272E735}"/>
              </a:ext>
            </a:extLst>
          </p:cNvPr>
          <p:cNvSpPr txBox="1">
            <a:spLocks/>
          </p:cNvSpPr>
          <p:nvPr/>
        </p:nvSpPr>
        <p:spPr>
          <a:xfrm>
            <a:off x="5585988" y="1086415"/>
            <a:ext cx="6385691" cy="559504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Дългови: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Финансиране със споделяне на риска</a:t>
            </a:r>
          </a:p>
          <a:p>
            <a:pPr marL="0" lvl="0" indent="0" algn="just">
              <a:buNone/>
              <a:defRPr/>
            </a:pPr>
            <a:r>
              <a:rPr kumimoji="0" lang="bg-BG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Финансиране, предоставено  под формата на заем, кредит, финансов лизинг. </a:t>
            </a:r>
            <a:r>
              <a:rPr lang="ru-RU" sz="2000" dirty="0">
                <a:solidFill>
                  <a:schemeClr val="tx1"/>
                </a:solidFill>
              </a:rPr>
              <a:t>„Заем“ </a:t>
            </a:r>
            <a:r>
              <a:rPr lang="ru-RU" sz="2000" dirty="0" err="1">
                <a:solidFill>
                  <a:schemeClr val="tx1"/>
                </a:solidFill>
              </a:rPr>
              <a:t>означава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споразумение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което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задължава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заемодателя</a:t>
            </a:r>
            <a:r>
              <a:rPr lang="ru-RU" sz="2000" dirty="0">
                <a:solidFill>
                  <a:schemeClr val="tx1"/>
                </a:solidFill>
              </a:rPr>
              <a:t> да </a:t>
            </a:r>
            <a:r>
              <a:rPr lang="ru-RU" sz="2000" dirty="0" err="1">
                <a:solidFill>
                  <a:schemeClr val="tx1"/>
                </a:solidFill>
              </a:rPr>
              <a:t>предостави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заемополучателя</a:t>
            </a:r>
            <a:r>
              <a:rPr lang="ru-RU" sz="2000" dirty="0">
                <a:solidFill>
                  <a:schemeClr val="tx1"/>
                </a:solidFill>
              </a:rPr>
              <a:t> договорена </a:t>
            </a:r>
            <a:r>
              <a:rPr lang="ru-RU" sz="2000" dirty="0" err="1">
                <a:solidFill>
                  <a:schemeClr val="tx1"/>
                </a:solidFill>
              </a:rPr>
              <a:t>парична</a:t>
            </a:r>
            <a:r>
              <a:rPr lang="ru-RU" sz="2000" dirty="0">
                <a:solidFill>
                  <a:schemeClr val="tx1"/>
                </a:solidFill>
              </a:rPr>
              <a:t> сума за договорен срок и </a:t>
            </a:r>
            <a:r>
              <a:rPr lang="ru-RU" sz="2000" dirty="0" err="1">
                <a:solidFill>
                  <a:schemeClr val="tx1"/>
                </a:solidFill>
              </a:rPr>
              <a:t>според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което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заемополучателят</a:t>
            </a:r>
            <a:r>
              <a:rPr lang="ru-RU" sz="2000" dirty="0">
                <a:solidFill>
                  <a:schemeClr val="tx1"/>
                </a:solidFill>
              </a:rPr>
              <a:t> е </a:t>
            </a:r>
            <a:r>
              <a:rPr lang="ru-RU" sz="2000" dirty="0" err="1">
                <a:solidFill>
                  <a:schemeClr val="tx1"/>
                </a:solidFill>
              </a:rPr>
              <a:t>длъжен</a:t>
            </a:r>
            <a:r>
              <a:rPr lang="ru-RU" sz="2000" dirty="0">
                <a:solidFill>
                  <a:schemeClr val="tx1"/>
                </a:solidFill>
              </a:rPr>
              <a:t> да </a:t>
            </a:r>
            <a:r>
              <a:rPr lang="ru-RU" sz="2000" dirty="0" err="1">
                <a:solidFill>
                  <a:schemeClr val="tx1"/>
                </a:solidFill>
              </a:rPr>
              <a:t>изплати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тази</a:t>
            </a:r>
            <a:r>
              <a:rPr lang="ru-RU" sz="2000" dirty="0">
                <a:solidFill>
                  <a:schemeClr val="tx1"/>
                </a:solidFill>
              </a:rPr>
              <a:t> сума в </a:t>
            </a:r>
            <a:r>
              <a:rPr lang="ru-RU" sz="2000" dirty="0" err="1">
                <a:solidFill>
                  <a:schemeClr val="tx1"/>
                </a:solidFill>
              </a:rPr>
              <a:t>договорения</a:t>
            </a:r>
            <a:r>
              <a:rPr lang="ru-RU" sz="2000" dirty="0">
                <a:solidFill>
                  <a:schemeClr val="tx1"/>
                </a:solidFill>
              </a:rPr>
              <a:t> срок.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Гаранционни схеми: индивидуални и </a:t>
            </a:r>
            <a:r>
              <a:rPr kumimoji="0" lang="bg-BG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портфейлни</a:t>
            </a: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0" lvl="0" indent="0" algn="just">
              <a:buNone/>
              <a:defRPr/>
            </a:pPr>
            <a:r>
              <a:rPr lang="ru-RU" sz="2000" dirty="0">
                <a:solidFill>
                  <a:schemeClr val="tx1"/>
                </a:solidFill>
              </a:rPr>
              <a:t>„</a:t>
            </a:r>
            <a:r>
              <a:rPr lang="ru-RU" sz="2000" dirty="0" err="1">
                <a:solidFill>
                  <a:schemeClr val="tx1"/>
                </a:solidFill>
              </a:rPr>
              <a:t>Гаранция</a:t>
            </a:r>
            <a:r>
              <a:rPr lang="ru-RU" sz="2000" dirty="0">
                <a:solidFill>
                  <a:schemeClr val="tx1"/>
                </a:solidFill>
              </a:rPr>
              <a:t>“ </a:t>
            </a:r>
            <a:r>
              <a:rPr lang="ru-RU" sz="2000" dirty="0" err="1">
                <a:solidFill>
                  <a:schemeClr val="tx1"/>
                </a:solidFill>
              </a:rPr>
              <a:t>означава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писмен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ангажимент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поемане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отговорност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целия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дълг</a:t>
            </a:r>
            <a:r>
              <a:rPr lang="ru-RU" sz="2000" dirty="0">
                <a:solidFill>
                  <a:schemeClr val="tx1"/>
                </a:solidFill>
              </a:rPr>
              <a:t> или </a:t>
            </a:r>
            <a:r>
              <a:rPr lang="ru-RU" sz="2000" dirty="0" err="1">
                <a:solidFill>
                  <a:schemeClr val="tx1"/>
                </a:solidFill>
              </a:rPr>
              <a:t>цялото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задължение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трето</a:t>
            </a:r>
            <a:r>
              <a:rPr lang="ru-RU" sz="2000" dirty="0">
                <a:solidFill>
                  <a:schemeClr val="tx1"/>
                </a:solidFill>
              </a:rPr>
              <a:t> лице или за част от </a:t>
            </a:r>
            <a:r>
              <a:rPr lang="ru-RU" sz="2000" dirty="0" err="1">
                <a:solidFill>
                  <a:schemeClr val="tx1"/>
                </a:solidFill>
              </a:rPr>
              <a:t>тях</a:t>
            </a:r>
            <a:r>
              <a:rPr lang="ru-RU" sz="2000" dirty="0">
                <a:solidFill>
                  <a:schemeClr val="tx1"/>
                </a:solidFill>
              </a:rPr>
              <a:t> или за </a:t>
            </a:r>
            <a:r>
              <a:rPr lang="ru-RU" sz="2000" dirty="0" err="1">
                <a:solidFill>
                  <a:schemeClr val="tx1"/>
                </a:solidFill>
              </a:rPr>
              <a:t>успешното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изпълнение</a:t>
            </a:r>
            <a:r>
              <a:rPr lang="ru-RU" sz="2000" dirty="0">
                <a:solidFill>
                  <a:schemeClr val="tx1"/>
                </a:solidFill>
              </a:rPr>
              <a:t> от </a:t>
            </a:r>
            <a:r>
              <a:rPr lang="ru-RU" sz="2000" dirty="0" err="1">
                <a:solidFill>
                  <a:schemeClr val="tx1"/>
                </a:solidFill>
              </a:rPr>
              <a:t>това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трето</a:t>
            </a:r>
            <a:r>
              <a:rPr lang="ru-RU" sz="2000" dirty="0">
                <a:solidFill>
                  <a:schemeClr val="tx1"/>
                </a:solidFill>
              </a:rPr>
              <a:t> лице на </a:t>
            </a:r>
            <a:r>
              <a:rPr lang="ru-RU" sz="2000" dirty="0" err="1">
                <a:solidFill>
                  <a:schemeClr val="tx1"/>
                </a:solidFill>
              </a:rPr>
              <a:t>неговите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задължения</a:t>
            </a:r>
            <a:r>
              <a:rPr lang="ru-RU" sz="2000" dirty="0">
                <a:solidFill>
                  <a:schemeClr val="tx1"/>
                </a:solidFill>
              </a:rPr>
              <a:t>, в случай че </a:t>
            </a:r>
            <a:r>
              <a:rPr lang="ru-RU" sz="2000" dirty="0" err="1">
                <a:solidFill>
                  <a:schemeClr val="tx1"/>
                </a:solidFill>
              </a:rPr>
              <a:t>настъпи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събитие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водещо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предявяване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гаранцията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като</a:t>
            </a:r>
            <a:r>
              <a:rPr lang="ru-RU" sz="2000" dirty="0">
                <a:solidFill>
                  <a:schemeClr val="tx1"/>
                </a:solidFill>
              </a:rPr>
              <a:t> например </a:t>
            </a:r>
            <a:r>
              <a:rPr lang="ru-RU" sz="2000" dirty="0" err="1">
                <a:solidFill>
                  <a:schemeClr val="tx1"/>
                </a:solidFill>
              </a:rPr>
              <a:t>неизпълнение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задължението</a:t>
            </a:r>
            <a:r>
              <a:rPr lang="ru-RU" sz="2000" dirty="0">
                <a:solidFill>
                  <a:schemeClr val="tx1"/>
                </a:solidFill>
              </a:rPr>
              <a:t> за </a:t>
            </a:r>
            <a:r>
              <a:rPr lang="ru-RU" sz="2000" dirty="0" err="1">
                <a:solidFill>
                  <a:schemeClr val="tx1"/>
                </a:solidFill>
              </a:rPr>
              <a:t>плащане</a:t>
            </a:r>
            <a:r>
              <a:rPr lang="ru-RU" sz="2000" dirty="0">
                <a:solidFill>
                  <a:schemeClr val="tx1"/>
                </a:solidFill>
              </a:rPr>
              <a:t> по заем.</a:t>
            </a:r>
          </a:p>
        </p:txBody>
      </p:sp>
    </p:spTree>
    <p:extLst>
      <p:ext uri="{BB962C8B-B14F-4D97-AF65-F5344CB8AC3E}">
        <p14:creationId xmlns:p14="http://schemas.microsoft.com/office/powerpoint/2010/main" val="2564541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05" y="288001"/>
            <a:ext cx="9865423" cy="553971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ФМФИБ ЕАД (Фонд на Фондовете)</a:t>
            </a:r>
            <a:endParaRPr lang="bg-BG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91583" y="1204111"/>
            <a:ext cx="6084665" cy="4875571"/>
            <a:chOff x="239350" y="1412776"/>
            <a:chExt cx="6013841" cy="4105620"/>
          </a:xfrm>
        </p:grpSpPr>
        <p:cxnSp>
          <p:nvCxnSpPr>
            <p:cNvPr id="6" name="Elbow Connector 10">
              <a:extLst>
                <a:ext uri="{FF2B5EF4-FFF2-40B4-BE49-F238E27FC236}">
                  <a16:creationId xmlns="" xmlns:a16="http://schemas.microsoft.com/office/drawing/2014/main" id="{559AD8ED-3106-4827-A83B-B5F6E003444A}"/>
                </a:ext>
              </a:extLst>
            </p:cNvPr>
            <p:cNvCxnSpPr>
              <a:cxnSpLocks/>
              <a:endCxn id="15" idx="3"/>
            </p:cNvCxnSpPr>
            <p:nvPr/>
          </p:nvCxnSpPr>
          <p:spPr>
            <a:xfrm rot="10800000" flipV="1">
              <a:off x="4029119" y="4675529"/>
              <a:ext cx="1645100" cy="627332"/>
            </a:xfrm>
            <a:prstGeom prst="bentConnector3">
              <a:avLst>
                <a:gd name="adj1" fmla="val -6123"/>
              </a:avLst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7" name="Elbow Connector 10">
              <a:extLst>
                <a:ext uri="{FF2B5EF4-FFF2-40B4-BE49-F238E27FC236}">
                  <a16:creationId xmlns="" xmlns:a16="http://schemas.microsoft.com/office/drawing/2014/main" id="{1422A346-6F91-4BA2-B3BD-D88C0F201EBD}"/>
                </a:ext>
              </a:extLst>
            </p:cNvPr>
            <p:cNvCxnSpPr>
              <a:cxnSpLocks/>
            </p:cNvCxnSpPr>
            <p:nvPr/>
          </p:nvCxnSpPr>
          <p:spPr>
            <a:xfrm>
              <a:off x="4060864" y="2528133"/>
              <a:ext cx="1701649" cy="680733"/>
            </a:xfrm>
            <a:prstGeom prst="bentConnector2">
              <a:avLst/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8" name="Elbow Connector 10">
              <a:extLst>
                <a:ext uri="{FF2B5EF4-FFF2-40B4-BE49-F238E27FC236}">
                  <a16:creationId xmlns="" xmlns:a16="http://schemas.microsoft.com/office/drawing/2014/main" id="{07E33084-3EDD-4E3C-A271-33AEFDA16DD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528696" y="1649128"/>
              <a:ext cx="466609" cy="860328"/>
            </a:xfrm>
            <a:prstGeom prst="bentConnector3">
              <a:avLst>
                <a:gd name="adj1" fmla="val 18571"/>
              </a:avLst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9" name="Elbow Connector 8">
              <a:extLst>
                <a:ext uri="{FF2B5EF4-FFF2-40B4-BE49-F238E27FC236}">
                  <a16:creationId xmlns="" xmlns:a16="http://schemas.microsoft.com/office/drawing/2014/main" id="{3F39F604-C6FA-4ED4-BF02-92576B9ACCD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2663529" y="1644289"/>
              <a:ext cx="468751" cy="867864"/>
            </a:xfrm>
            <a:prstGeom prst="bentConnector3">
              <a:avLst>
                <a:gd name="adj1" fmla="val 18715"/>
              </a:avLst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0" name="Rectangle: Rounded Corners 60">
              <a:extLst>
                <a:ext uri="{FF2B5EF4-FFF2-40B4-BE49-F238E27FC236}">
                  <a16:creationId xmlns="" xmlns:a16="http://schemas.microsoft.com/office/drawing/2014/main" id="{0A2462C2-8D92-456A-855F-5FB1BBF7B8D0}"/>
                </a:ext>
              </a:extLst>
            </p:cNvPr>
            <p:cNvSpPr/>
            <p:nvPr/>
          </p:nvSpPr>
          <p:spPr>
            <a:xfrm>
              <a:off x="2411560" y="3206492"/>
              <a:ext cx="1647451" cy="431070"/>
            </a:xfrm>
            <a:prstGeom prst="roundRect">
              <a:avLst/>
            </a:prstGeom>
            <a:solidFill>
              <a:sysClr val="window" lastClr="FFFFFF">
                <a:lumMod val="85000"/>
              </a:sysClr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Фонд на фондовете</a:t>
              </a:r>
            </a:p>
          </p:txBody>
        </p:sp>
        <p:sp>
          <p:nvSpPr>
            <p:cNvPr id="11" name="Rectangle: Rounded Corners 61">
              <a:extLst>
                <a:ext uri="{FF2B5EF4-FFF2-40B4-BE49-F238E27FC236}">
                  <a16:creationId xmlns="" xmlns:a16="http://schemas.microsoft.com/office/drawing/2014/main" id="{255C9289-16A2-4FA8-9B3B-A5175CA87D83}"/>
                </a:ext>
              </a:extLst>
            </p:cNvPr>
            <p:cNvSpPr/>
            <p:nvPr/>
          </p:nvSpPr>
          <p:spPr>
            <a:xfrm>
              <a:off x="4808580" y="3208865"/>
              <a:ext cx="1444611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ФМФИБ</a:t>
              </a:r>
              <a:endParaRPr kumimoji="0" lang="bg-BG" sz="1100" b="1" i="0" u="none" strike="noStrike" kern="0" cap="none" spc="0" normalizeH="0" baseline="0" noProof="0" dirty="0">
                <a:ln>
                  <a:noFill/>
                </a:ln>
                <a:solidFill>
                  <a:srgbClr val="C0504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2" name="Rectangle: Rounded Corners 62">
              <a:extLst>
                <a:ext uri="{FF2B5EF4-FFF2-40B4-BE49-F238E27FC236}">
                  <a16:creationId xmlns="" xmlns:a16="http://schemas.microsoft.com/office/drawing/2014/main" id="{BFFC0FD8-B997-43AE-A6EA-0D080AC5DBE8}"/>
                </a:ext>
              </a:extLst>
            </p:cNvPr>
            <p:cNvSpPr/>
            <p:nvPr/>
          </p:nvSpPr>
          <p:spPr>
            <a:xfrm>
              <a:off x="2411560" y="4250305"/>
              <a:ext cx="1647451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Финансови инструменти</a:t>
              </a:r>
            </a:p>
          </p:txBody>
        </p:sp>
        <p:sp>
          <p:nvSpPr>
            <p:cNvPr id="13" name="Rectangle: Rounded Corners 63">
              <a:extLst>
                <a:ext uri="{FF2B5EF4-FFF2-40B4-BE49-F238E27FC236}">
                  <a16:creationId xmlns="" xmlns:a16="http://schemas.microsoft.com/office/drawing/2014/main" id="{5AF1EA74-A312-443E-9020-EF3A62228536}"/>
                </a:ext>
              </a:extLst>
            </p:cNvPr>
            <p:cNvSpPr/>
            <p:nvPr/>
          </p:nvSpPr>
          <p:spPr>
            <a:xfrm>
              <a:off x="4862324" y="4244460"/>
              <a:ext cx="1390867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Финансови посредници</a:t>
              </a:r>
            </a:p>
          </p:txBody>
        </p:sp>
        <p:sp>
          <p:nvSpPr>
            <p:cNvPr id="14" name="Rectangle: Rounded Corners 64">
              <a:extLst>
                <a:ext uri="{FF2B5EF4-FFF2-40B4-BE49-F238E27FC236}">
                  <a16:creationId xmlns="" xmlns:a16="http://schemas.microsoft.com/office/drawing/2014/main" id="{B2298AF6-3F9D-4CCD-B85C-DA6C17E8FDD0}"/>
                </a:ext>
              </a:extLst>
            </p:cNvPr>
            <p:cNvSpPr/>
            <p:nvPr/>
          </p:nvSpPr>
          <p:spPr>
            <a:xfrm>
              <a:off x="239350" y="4253086"/>
              <a:ext cx="1399309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Частни инвеститори</a:t>
              </a:r>
            </a:p>
          </p:txBody>
        </p:sp>
        <p:sp>
          <p:nvSpPr>
            <p:cNvPr id="15" name="Rectangle: Rounded Corners 65">
              <a:extLst>
                <a:ext uri="{FF2B5EF4-FFF2-40B4-BE49-F238E27FC236}">
                  <a16:creationId xmlns="" xmlns:a16="http://schemas.microsoft.com/office/drawing/2014/main" id="{5EE60659-33C1-4D47-9143-2C13DA096B4E}"/>
                </a:ext>
              </a:extLst>
            </p:cNvPr>
            <p:cNvSpPr/>
            <p:nvPr/>
          </p:nvSpPr>
          <p:spPr>
            <a:xfrm>
              <a:off x="2436581" y="5087326"/>
              <a:ext cx="1592536" cy="431070"/>
            </a:xfrm>
            <a:prstGeom prst="roundRect">
              <a:avLst/>
            </a:prstGeom>
            <a:solidFill>
              <a:srgbClr val="8064A2">
                <a:lumMod val="50000"/>
              </a:srgbClr>
            </a:solidFill>
            <a:ln w="9525" cap="flat" cmpd="sng" algn="ctr">
              <a:solidFill>
                <a:srgbClr val="8064A2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Крайни получатели</a:t>
              </a:r>
            </a:p>
          </p:txBody>
        </p:sp>
        <p:cxnSp>
          <p:nvCxnSpPr>
            <p:cNvPr id="16" name="Elbow Connector 30">
              <a:extLst>
                <a:ext uri="{FF2B5EF4-FFF2-40B4-BE49-F238E27FC236}">
                  <a16:creationId xmlns="" xmlns:a16="http://schemas.microsoft.com/office/drawing/2014/main" id="{EF391F02-1B50-4E33-82D8-F5CDF3267BB2}"/>
                </a:ext>
              </a:extLst>
            </p:cNvPr>
            <p:cNvCxnSpPr>
              <a:cxnSpLocks/>
              <a:stCxn id="24" idx="2"/>
              <a:endCxn id="10" idx="0"/>
            </p:cNvCxnSpPr>
            <p:nvPr/>
          </p:nvCxnSpPr>
          <p:spPr>
            <a:xfrm rot="5400000">
              <a:off x="3003877" y="2975078"/>
              <a:ext cx="462825" cy="4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7" name="Right Arrow 33">
              <a:extLst>
                <a:ext uri="{FF2B5EF4-FFF2-40B4-BE49-F238E27FC236}">
                  <a16:creationId xmlns="" xmlns:a16="http://schemas.microsoft.com/office/drawing/2014/main" id="{B51D794F-DB89-4649-87BA-A6DE3CE27BA0}"/>
                </a:ext>
              </a:extLst>
            </p:cNvPr>
            <p:cNvSpPr/>
            <p:nvPr/>
          </p:nvSpPr>
          <p:spPr>
            <a:xfrm rot="10800000">
              <a:off x="4106516" y="3346025"/>
              <a:ext cx="706293" cy="156753"/>
            </a:xfrm>
            <a:prstGeom prst="rightArrow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cxnSp>
          <p:nvCxnSpPr>
            <p:cNvPr id="18" name="Elbow Connector 34">
              <a:extLst>
                <a:ext uri="{FF2B5EF4-FFF2-40B4-BE49-F238E27FC236}">
                  <a16:creationId xmlns="" xmlns:a16="http://schemas.microsoft.com/office/drawing/2014/main" id="{92263250-6C65-4BC4-81E8-3CF0537A6A94}"/>
                </a:ext>
              </a:extLst>
            </p:cNvPr>
            <p:cNvCxnSpPr/>
            <p:nvPr/>
          </p:nvCxnSpPr>
          <p:spPr>
            <a:xfrm rot="16200000" flipH="1">
              <a:off x="2923167" y="3938183"/>
              <a:ext cx="612743" cy="11501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9" name="Right Arrow 36">
              <a:extLst>
                <a:ext uri="{FF2B5EF4-FFF2-40B4-BE49-F238E27FC236}">
                  <a16:creationId xmlns="" xmlns:a16="http://schemas.microsoft.com/office/drawing/2014/main" id="{0CCFA673-902A-4885-A63D-3465BA99AFEF}"/>
                </a:ext>
              </a:extLst>
            </p:cNvPr>
            <p:cNvSpPr/>
            <p:nvPr/>
          </p:nvSpPr>
          <p:spPr>
            <a:xfrm rot="10800000">
              <a:off x="4083849" y="4381619"/>
              <a:ext cx="776923" cy="156753"/>
            </a:xfrm>
            <a:prstGeom prst="rightArrow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bg-BG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cxnSp>
          <p:nvCxnSpPr>
            <p:cNvPr id="20" name="Elbow Connector 37">
              <a:extLst>
                <a:ext uri="{FF2B5EF4-FFF2-40B4-BE49-F238E27FC236}">
                  <a16:creationId xmlns="" xmlns:a16="http://schemas.microsoft.com/office/drawing/2014/main" id="{67CBCCB6-8EEF-44D1-BDB7-0A26331C5DC5}"/>
                </a:ext>
              </a:extLst>
            </p:cNvPr>
            <p:cNvCxnSpPr>
              <a:cxnSpLocks/>
              <a:stCxn id="14" idx="3"/>
            </p:cNvCxnSpPr>
            <p:nvPr/>
          </p:nvCxnSpPr>
          <p:spPr>
            <a:xfrm flipV="1">
              <a:off x="1638659" y="4465841"/>
              <a:ext cx="713720" cy="278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21" name="Elbow Connector 39">
              <a:extLst>
                <a:ext uri="{FF2B5EF4-FFF2-40B4-BE49-F238E27FC236}">
                  <a16:creationId xmlns="" xmlns:a16="http://schemas.microsoft.com/office/drawing/2014/main" id="{FA7A0400-A86A-49CE-AD32-396EEB0F75F5}"/>
                </a:ext>
              </a:extLst>
            </p:cNvPr>
            <p:cNvCxnSpPr>
              <a:cxnSpLocks/>
              <a:stCxn id="12" idx="2"/>
              <a:endCxn id="15" idx="0"/>
            </p:cNvCxnSpPr>
            <p:nvPr/>
          </p:nvCxnSpPr>
          <p:spPr>
            <a:xfrm rot="5400000">
              <a:off x="3031094" y="4883133"/>
              <a:ext cx="405951" cy="2436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2" name="Rectangle: Rounded Corners 72">
              <a:extLst>
                <a:ext uri="{FF2B5EF4-FFF2-40B4-BE49-F238E27FC236}">
                  <a16:creationId xmlns="" xmlns:a16="http://schemas.microsoft.com/office/drawing/2014/main" id="{E81C5FB2-E099-4B54-9C67-23640B3E0C90}"/>
                </a:ext>
              </a:extLst>
            </p:cNvPr>
            <p:cNvSpPr/>
            <p:nvPr/>
          </p:nvSpPr>
          <p:spPr>
            <a:xfrm>
              <a:off x="1640245" y="1412776"/>
              <a:ext cx="1647451" cy="431070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9525" cap="flat" cmpd="sng" algn="ctr">
              <a:solidFill>
                <a:srgbClr val="4F81BD">
                  <a:lumMod val="50000"/>
                </a:srgbClr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Европейско финансиране</a:t>
              </a:r>
            </a:p>
          </p:txBody>
        </p:sp>
        <p:sp>
          <p:nvSpPr>
            <p:cNvPr id="23" name="Rectangle: Rounded Corners 73">
              <a:extLst>
                <a:ext uri="{FF2B5EF4-FFF2-40B4-BE49-F238E27FC236}">
                  <a16:creationId xmlns="" xmlns:a16="http://schemas.microsoft.com/office/drawing/2014/main" id="{DBFFE798-813C-40FE-ACFE-991D61E73320}"/>
                </a:ext>
              </a:extLst>
            </p:cNvPr>
            <p:cNvSpPr/>
            <p:nvPr/>
          </p:nvSpPr>
          <p:spPr>
            <a:xfrm>
              <a:off x="3368437" y="1414918"/>
              <a:ext cx="1647451" cy="431070"/>
            </a:xfrm>
            <a:prstGeom prst="roundRect">
              <a:avLst/>
            </a:prstGeom>
            <a:solidFill>
              <a:srgbClr val="1F497D">
                <a:lumMod val="20000"/>
                <a:lumOff val="80000"/>
              </a:srgbClr>
            </a:solidFill>
            <a:ln w="9525" cap="flat" cmpd="sng" algn="ctr">
              <a:solidFill>
                <a:srgbClr val="1F497D">
                  <a:lumMod val="50000"/>
                </a:srgbClr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Национално съфинансиране</a:t>
              </a:r>
            </a:p>
          </p:txBody>
        </p:sp>
        <p:sp>
          <p:nvSpPr>
            <p:cNvPr id="24" name="Rectangle: Rounded Corners 74">
              <a:extLst>
                <a:ext uri="{FF2B5EF4-FFF2-40B4-BE49-F238E27FC236}">
                  <a16:creationId xmlns="" xmlns:a16="http://schemas.microsoft.com/office/drawing/2014/main" id="{96405809-78D5-420E-9C4F-ADF30D444365}"/>
                </a:ext>
              </a:extLst>
            </p:cNvPr>
            <p:cNvSpPr/>
            <p:nvPr/>
          </p:nvSpPr>
          <p:spPr>
            <a:xfrm>
              <a:off x="2411564" y="2312597"/>
              <a:ext cx="1647451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Оперативни Програми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6E651D74-10B4-4B2B-8A10-6B709347422C}"/>
                </a:ext>
              </a:extLst>
            </p:cNvPr>
            <p:cNvGrpSpPr/>
            <p:nvPr/>
          </p:nvGrpSpPr>
          <p:grpSpPr>
            <a:xfrm>
              <a:off x="3111936" y="1935248"/>
              <a:ext cx="480053" cy="291356"/>
              <a:chOff x="2694068" y="1971588"/>
              <a:chExt cx="360040" cy="291356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="" xmlns:a16="http://schemas.microsoft.com/office/drawing/2014/main" id="{32685CF3-96B1-4B62-8B2E-D26D661B8625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62" name="Graphic 77" descr="Money">
                <a:extLst>
                  <a:ext uri="{FF2B5EF4-FFF2-40B4-BE49-F238E27FC236}">
                    <a16:creationId xmlns="" xmlns:a16="http://schemas.microsoft.com/office/drawing/2014/main" id="{0E433935-1BC0-42B7-9C5F-42B5E72370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47232B9-1830-4E81-904B-3EAF820E9955}"/>
                </a:ext>
              </a:extLst>
            </p:cNvPr>
            <p:cNvGrpSpPr/>
            <p:nvPr/>
          </p:nvGrpSpPr>
          <p:grpSpPr>
            <a:xfrm>
              <a:off x="3095675" y="2778768"/>
              <a:ext cx="480053" cy="291356"/>
              <a:chOff x="2694068" y="1971588"/>
              <a:chExt cx="360040" cy="291356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="" xmlns:a16="http://schemas.microsoft.com/office/drawing/2014/main" id="{02CC27CD-7B1C-42E5-995B-2D3A8B869BA4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60" name="Graphic 80" descr="Money">
                <a:extLst>
                  <a:ext uri="{FF2B5EF4-FFF2-40B4-BE49-F238E27FC236}">
                    <a16:creationId xmlns="" xmlns:a16="http://schemas.microsoft.com/office/drawing/2014/main" id="{15011E3E-BF7E-4DF7-8D4E-28E2E5D9F8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D40B8EEF-90CF-4274-9C5B-A3AF3ACFC213}"/>
                </a:ext>
              </a:extLst>
            </p:cNvPr>
            <p:cNvGrpSpPr/>
            <p:nvPr/>
          </p:nvGrpSpPr>
          <p:grpSpPr>
            <a:xfrm>
              <a:off x="3005739" y="3786880"/>
              <a:ext cx="480053" cy="291356"/>
              <a:chOff x="2694068" y="1971588"/>
              <a:chExt cx="360040" cy="291356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="" xmlns:a16="http://schemas.microsoft.com/office/drawing/2014/main" id="{88FF8581-77A6-4E59-A7B8-CDEC21BD0BFC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58" name="Graphic 83" descr="Money">
                <a:extLst>
                  <a:ext uri="{FF2B5EF4-FFF2-40B4-BE49-F238E27FC236}">
                    <a16:creationId xmlns="" xmlns:a16="http://schemas.microsoft.com/office/drawing/2014/main" id="{2AEE5591-6B2C-4835-8C24-7CEA5AC2B0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AFD23750-11B0-4483-AFD4-BCEC812732A1}"/>
                </a:ext>
              </a:extLst>
            </p:cNvPr>
            <p:cNvGrpSpPr/>
            <p:nvPr/>
          </p:nvGrpSpPr>
          <p:grpSpPr>
            <a:xfrm>
              <a:off x="1743414" y="4308188"/>
              <a:ext cx="480053" cy="291356"/>
              <a:chOff x="2694068" y="1971588"/>
              <a:chExt cx="360040" cy="291356"/>
            </a:xfrm>
          </p:grpSpPr>
          <p:sp>
            <p:nvSpPr>
              <p:cNvPr id="55" name="Rectangle 54">
                <a:extLst>
                  <a:ext uri="{FF2B5EF4-FFF2-40B4-BE49-F238E27FC236}">
                    <a16:creationId xmlns="" xmlns:a16="http://schemas.microsoft.com/office/drawing/2014/main" id="{DF71865A-06B0-48F5-BAEB-320BA5E3E932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56" name="Graphic 86" descr="Money">
                <a:extLst>
                  <a:ext uri="{FF2B5EF4-FFF2-40B4-BE49-F238E27FC236}">
                    <a16:creationId xmlns="" xmlns:a16="http://schemas.microsoft.com/office/drawing/2014/main" id="{4686C976-820D-4D8D-A468-A506CE12AF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29" name="Group 28">
              <a:extLst>
                <a:ext uri="{FF2B5EF4-FFF2-40B4-BE49-F238E27FC236}">
                  <a16:creationId xmlns="" xmlns:a16="http://schemas.microsoft.com/office/drawing/2014/main" id="{7B7DA1C6-D872-45C0-AE8B-5389B97E1934}"/>
                </a:ext>
              </a:extLst>
            </p:cNvPr>
            <p:cNvGrpSpPr/>
            <p:nvPr/>
          </p:nvGrpSpPr>
          <p:grpSpPr>
            <a:xfrm>
              <a:off x="2813380" y="4697106"/>
              <a:ext cx="480053" cy="291356"/>
              <a:chOff x="2694068" y="1971588"/>
              <a:chExt cx="360040" cy="291356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="" xmlns:a16="http://schemas.microsoft.com/office/drawing/2014/main" id="{AB0AEC3E-13FE-444D-A580-2198D710A1D5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54" name="Graphic 89" descr="Money">
                <a:extLst>
                  <a:ext uri="{FF2B5EF4-FFF2-40B4-BE49-F238E27FC236}">
                    <a16:creationId xmlns="" xmlns:a16="http://schemas.microsoft.com/office/drawing/2014/main" id="{4D9D94F9-1AE9-4EAF-AA1A-535D1AA3F2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30" name="Group 29">
              <a:extLst>
                <a:ext uri="{FF2B5EF4-FFF2-40B4-BE49-F238E27FC236}">
                  <a16:creationId xmlns="" xmlns:a16="http://schemas.microsoft.com/office/drawing/2014/main" id="{F0E0FBFD-2B6E-4A4F-90F2-8CFC74B3F184}"/>
                </a:ext>
              </a:extLst>
            </p:cNvPr>
            <p:cNvGrpSpPr/>
            <p:nvPr/>
          </p:nvGrpSpPr>
          <p:grpSpPr>
            <a:xfrm>
              <a:off x="3220426" y="4697430"/>
              <a:ext cx="480053" cy="291356"/>
              <a:chOff x="2694068" y="1971588"/>
              <a:chExt cx="360040" cy="291356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="" xmlns:a16="http://schemas.microsoft.com/office/drawing/2014/main" id="{842E3170-C622-47F0-B7A4-0063EFDDD933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52" name="Graphic 92" descr="Money">
                <a:extLst>
                  <a:ext uri="{FF2B5EF4-FFF2-40B4-BE49-F238E27FC236}">
                    <a16:creationId xmlns="" xmlns:a16="http://schemas.microsoft.com/office/drawing/2014/main" id="{F8441A87-BE70-476F-9972-046D22C261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grpSp>
          <p:nvGrpSpPr>
            <p:cNvPr id="31" name="Group 30">
              <a:extLst>
                <a:ext uri="{FF2B5EF4-FFF2-40B4-BE49-F238E27FC236}">
                  <a16:creationId xmlns="" xmlns:a16="http://schemas.microsoft.com/office/drawing/2014/main" id="{C785FFA9-72AC-4C6E-AD45-493AB8C25A07}"/>
                </a:ext>
              </a:extLst>
            </p:cNvPr>
            <p:cNvGrpSpPr/>
            <p:nvPr/>
          </p:nvGrpSpPr>
          <p:grpSpPr>
            <a:xfrm>
              <a:off x="5470475" y="2350044"/>
              <a:ext cx="568767" cy="432048"/>
              <a:chOff x="3768133" y="2564904"/>
              <a:chExt cx="426575" cy="43204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="" xmlns:a16="http://schemas.microsoft.com/office/drawing/2014/main" id="{35D63DFE-CC42-4825-9C33-7067FB7FACD2}"/>
                  </a:ext>
                </a:extLst>
              </p:cNvPr>
              <p:cNvSpPr/>
              <p:nvPr/>
            </p:nvSpPr>
            <p:spPr>
              <a:xfrm>
                <a:off x="3797164" y="2564904"/>
                <a:ext cx="360040" cy="42097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50" name="Graphic 95" descr="Contract">
                <a:extLst>
                  <a:ext uri="{FF2B5EF4-FFF2-40B4-BE49-F238E27FC236}">
                    <a16:creationId xmlns="" xmlns:a16="http://schemas.microsoft.com/office/drawing/2014/main" id="{F41FE924-EFE1-41BB-91E3-D1BB68064A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768133" y="2570377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32" name="Group 31">
              <a:extLst>
                <a:ext uri="{FF2B5EF4-FFF2-40B4-BE49-F238E27FC236}">
                  <a16:creationId xmlns="" xmlns:a16="http://schemas.microsoft.com/office/drawing/2014/main" id="{38897FB3-EEA7-4225-986F-1A3733FB4337}"/>
                </a:ext>
              </a:extLst>
            </p:cNvPr>
            <p:cNvGrpSpPr/>
            <p:nvPr/>
          </p:nvGrpSpPr>
          <p:grpSpPr>
            <a:xfrm>
              <a:off x="5511351" y="5051844"/>
              <a:ext cx="517060" cy="420970"/>
              <a:chOff x="4098361" y="5174889"/>
              <a:chExt cx="387795" cy="420970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="" xmlns:a16="http://schemas.microsoft.com/office/drawing/2014/main" id="{45C99EDA-41F4-4A2B-8BA9-313F58F7BB2F}"/>
                  </a:ext>
                </a:extLst>
              </p:cNvPr>
              <p:cNvSpPr/>
              <p:nvPr/>
            </p:nvSpPr>
            <p:spPr>
              <a:xfrm>
                <a:off x="4112238" y="5174889"/>
                <a:ext cx="360040" cy="42097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48" name="Graphic 98" descr="Head with Gears">
                <a:extLst>
                  <a:ext uri="{FF2B5EF4-FFF2-40B4-BE49-F238E27FC236}">
                    <a16:creationId xmlns="" xmlns:a16="http://schemas.microsoft.com/office/drawing/2014/main" id="{8BE70EE8-2758-4449-8189-A4A9BEB1D8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098361" y="5201445"/>
                <a:ext cx="387795" cy="387795"/>
              </a:xfrm>
              <a:prstGeom prst="rect">
                <a:avLst/>
              </a:prstGeom>
            </p:spPr>
          </p:pic>
        </p:grpSp>
        <p:cxnSp>
          <p:nvCxnSpPr>
            <p:cNvPr id="33" name="Elbow Connector 10">
              <a:extLst>
                <a:ext uri="{FF2B5EF4-FFF2-40B4-BE49-F238E27FC236}">
                  <a16:creationId xmlns="" xmlns:a16="http://schemas.microsoft.com/office/drawing/2014/main" id="{AEBDAE80-269A-4A13-8B57-0CA1E2057C1D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5475286" y="3938998"/>
              <a:ext cx="604525" cy="6399"/>
            </a:xfrm>
            <a:prstGeom prst="bentConnector3">
              <a:avLst>
                <a:gd name="adj1" fmla="val 50000"/>
              </a:avLst>
            </a:prstGeom>
            <a:noFill/>
            <a:ln w="12700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  <p:grpSp>
          <p:nvGrpSpPr>
            <p:cNvPr id="34" name="Group 33">
              <a:extLst>
                <a:ext uri="{FF2B5EF4-FFF2-40B4-BE49-F238E27FC236}">
                  <a16:creationId xmlns="" xmlns:a16="http://schemas.microsoft.com/office/drawing/2014/main" id="{06C860A2-FF59-42BF-B92B-70DD1C77FF0D}"/>
                </a:ext>
              </a:extLst>
            </p:cNvPr>
            <p:cNvGrpSpPr/>
            <p:nvPr/>
          </p:nvGrpSpPr>
          <p:grpSpPr>
            <a:xfrm>
              <a:off x="5486513" y="3697944"/>
              <a:ext cx="568767" cy="432048"/>
              <a:chOff x="3768133" y="2564904"/>
              <a:chExt cx="426575" cy="432048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="" xmlns:a16="http://schemas.microsoft.com/office/drawing/2014/main" id="{ABDCC01E-560A-4F6D-AB75-8820B577830E}"/>
                  </a:ext>
                </a:extLst>
              </p:cNvPr>
              <p:cNvSpPr/>
              <p:nvPr/>
            </p:nvSpPr>
            <p:spPr>
              <a:xfrm>
                <a:off x="3797164" y="2564904"/>
                <a:ext cx="360040" cy="42097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46" name="Graphic 102" descr="Contract">
                <a:extLst>
                  <a:ext uri="{FF2B5EF4-FFF2-40B4-BE49-F238E27FC236}">
                    <a16:creationId xmlns="" xmlns:a16="http://schemas.microsoft.com/office/drawing/2014/main" id="{05C2B342-1A7E-41E7-81FC-F03B0CDBF2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768133" y="2570377"/>
                <a:ext cx="426575" cy="426575"/>
              </a:xfrm>
              <a:prstGeom prst="rect">
                <a:avLst/>
              </a:prstGeom>
            </p:spPr>
          </p:pic>
        </p:grpSp>
        <p:grpSp>
          <p:nvGrpSpPr>
            <p:cNvPr id="35" name="Group 34">
              <a:extLst>
                <a:ext uri="{FF2B5EF4-FFF2-40B4-BE49-F238E27FC236}">
                  <a16:creationId xmlns="" xmlns:a16="http://schemas.microsoft.com/office/drawing/2014/main" id="{189BE1FA-5DB7-45EF-A1A0-76659822E5BF}"/>
                </a:ext>
              </a:extLst>
            </p:cNvPr>
            <p:cNvGrpSpPr/>
            <p:nvPr/>
          </p:nvGrpSpPr>
          <p:grpSpPr>
            <a:xfrm>
              <a:off x="4237431" y="4228839"/>
              <a:ext cx="517060" cy="420970"/>
              <a:chOff x="4098361" y="5174889"/>
              <a:chExt cx="387795" cy="420970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id="{07A453A4-90A8-4DF8-8837-1DCF5117491E}"/>
                  </a:ext>
                </a:extLst>
              </p:cNvPr>
              <p:cNvSpPr/>
              <p:nvPr/>
            </p:nvSpPr>
            <p:spPr>
              <a:xfrm>
                <a:off x="4112238" y="5174889"/>
                <a:ext cx="360040" cy="420970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44" name="Graphic 105" descr="Head with Gears">
                <a:extLst>
                  <a:ext uri="{FF2B5EF4-FFF2-40B4-BE49-F238E27FC236}">
                    <a16:creationId xmlns="" xmlns:a16="http://schemas.microsoft.com/office/drawing/2014/main" id="{3655DD7F-5405-44EA-ACB5-02B4D7305D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098361" y="5201445"/>
                <a:ext cx="387795" cy="387795"/>
              </a:xfrm>
              <a:prstGeom prst="rect">
                <a:avLst/>
              </a:prstGeom>
            </p:spPr>
          </p:pic>
        </p:grp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2152D7E3-99B4-4256-BAEF-D18AB7953580}"/>
                </a:ext>
              </a:extLst>
            </p:cNvPr>
            <p:cNvSpPr txBox="1"/>
            <p:nvPr/>
          </p:nvSpPr>
          <p:spPr>
            <a:xfrm>
              <a:off x="3471695" y="4737662"/>
              <a:ext cx="1568188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bg-BG" sz="900" b="1" dirty="0">
                  <a:solidFill>
                    <a:srgbClr val="C0504D">
                      <a:lumMod val="50000"/>
                    </a:srgbClr>
                  </a:solidFill>
                  <a:latin typeface="Arial" charset="0"/>
                </a:rPr>
                <a:t>2.7 млрд. лв.</a:t>
              </a:r>
              <a:endParaRPr lang="en-US" sz="900" b="1" dirty="0">
                <a:solidFill>
                  <a:srgbClr val="C0504D">
                    <a:lumMod val="50000"/>
                  </a:srgbClr>
                </a:solidFill>
                <a:latin typeface="Arial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B84FBFC0-38A6-4627-8728-31A36A801166}"/>
                </a:ext>
              </a:extLst>
            </p:cNvPr>
            <p:cNvSpPr txBox="1"/>
            <p:nvPr/>
          </p:nvSpPr>
          <p:spPr>
            <a:xfrm>
              <a:off x="3498635" y="2802618"/>
              <a:ext cx="1445237" cy="297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lnSpc>
                  <a:spcPts val="16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dirty="0">
                  <a:solidFill>
                    <a:srgbClr val="C0504D">
                      <a:lumMod val="50000"/>
                    </a:srgbClr>
                  </a:solidFill>
                  <a:latin typeface="Arial" charset="0"/>
                </a:rPr>
                <a:t>1</a:t>
              </a:r>
              <a:r>
                <a:rPr lang="bg-BG" sz="900" b="1" dirty="0">
                  <a:solidFill>
                    <a:srgbClr val="C0504D">
                      <a:lumMod val="50000"/>
                    </a:srgbClr>
                  </a:solidFill>
                  <a:latin typeface="Arial" charset="0"/>
                </a:rPr>
                <a:t>.2 млрд. лв.</a:t>
              </a:r>
              <a:endParaRPr lang="en-US" sz="900" b="1" dirty="0">
                <a:solidFill>
                  <a:srgbClr val="C0504D">
                    <a:lumMod val="50000"/>
                  </a:srgbClr>
                </a:solidFill>
                <a:latin typeface="Arial" charset="0"/>
              </a:endParaRPr>
            </a:p>
          </p:txBody>
        </p:sp>
        <p:sp>
          <p:nvSpPr>
            <p:cNvPr id="38" name="Rectangle: Rounded Corners 108">
              <a:extLst>
                <a:ext uri="{FF2B5EF4-FFF2-40B4-BE49-F238E27FC236}">
                  <a16:creationId xmlns="" xmlns:a16="http://schemas.microsoft.com/office/drawing/2014/main" id="{F4CE30FF-19F9-4550-BAA3-56789885587F}"/>
                </a:ext>
              </a:extLst>
            </p:cNvPr>
            <p:cNvSpPr/>
            <p:nvPr/>
          </p:nvSpPr>
          <p:spPr>
            <a:xfrm>
              <a:off x="239350" y="5086162"/>
              <a:ext cx="1399309" cy="431070"/>
            </a:xfrm>
            <a:prstGeom prst="round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C0504D">
                  <a:lumMod val="50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C0504D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rPr>
                <a:t>Частни инвеститори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2D800A1-97CF-4658-B5E5-0DF8CED9706C}"/>
                </a:ext>
              </a:extLst>
            </p:cNvPr>
            <p:cNvGrpSpPr/>
            <p:nvPr/>
          </p:nvGrpSpPr>
          <p:grpSpPr>
            <a:xfrm>
              <a:off x="1871531" y="5153868"/>
              <a:ext cx="480053" cy="291356"/>
              <a:chOff x="2694068" y="1971588"/>
              <a:chExt cx="360040" cy="291356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id="{B10C9292-8D1F-4565-9860-6ED5898DBB2A}"/>
                  </a:ext>
                </a:extLst>
              </p:cNvPr>
              <p:cNvSpPr/>
              <p:nvPr/>
            </p:nvSpPr>
            <p:spPr>
              <a:xfrm>
                <a:off x="2694068" y="2024354"/>
                <a:ext cx="360040" cy="216024"/>
              </a:xfrm>
              <a:prstGeom prst="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" lastClr="FFFFFF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bg-BG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42" name="Graphic 111" descr="Money">
                <a:extLst>
                  <a:ext uri="{FF2B5EF4-FFF2-40B4-BE49-F238E27FC236}">
                    <a16:creationId xmlns="" xmlns:a16="http://schemas.microsoft.com/office/drawing/2014/main" id="{56D23BBE-41AB-4E0A-B92E-AE7FD8B4AE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=""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2717044" y="1971588"/>
                <a:ext cx="291356" cy="291356"/>
              </a:xfrm>
              <a:prstGeom prst="rect">
                <a:avLst/>
              </a:prstGeom>
            </p:spPr>
          </p:pic>
        </p:grpSp>
        <p:cxnSp>
          <p:nvCxnSpPr>
            <p:cNvPr id="40" name="Elbow Connector 37">
              <a:extLst>
                <a:ext uri="{FF2B5EF4-FFF2-40B4-BE49-F238E27FC236}">
                  <a16:creationId xmlns="" xmlns:a16="http://schemas.microsoft.com/office/drawing/2014/main" id="{38CDB346-F20C-405C-95F5-012FB5D09C5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9509" y="5301208"/>
              <a:ext cx="713720" cy="278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rgbClr val="9BBB59">
                  <a:lumMod val="50000"/>
                </a:srgbClr>
              </a:solidFill>
              <a:prstDash val="solid"/>
              <a:tailEnd type="triangle"/>
            </a:ln>
            <a:effectLst/>
          </p:spPr>
        </p:cxnSp>
      </p:grpSp>
      <p:sp>
        <p:nvSpPr>
          <p:cNvPr id="63" name="Content Placeholder 2">
            <a:extLst>
              <a:ext uri="{FF2B5EF4-FFF2-40B4-BE49-F238E27FC236}">
                <a16:creationId xmlns="" xmlns:a16="http://schemas.microsoft.com/office/drawing/2014/main" id="{636084E6-F9F2-4FB3-9567-1D99BBE4C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040" y="1213154"/>
            <a:ext cx="4807390" cy="5386812"/>
          </a:xfrm>
        </p:spPr>
        <p:txBody>
          <a:bodyPr>
            <a:normAutofit/>
          </a:bodyPr>
          <a:lstStyle/>
          <a:p>
            <a:pPr marL="180975" lvl="0" indent="-180975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Шест 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програми </a:t>
            </a: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2014-2020 г. (ОПРР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, ОПОС, ОПИК, ОПРЧР, ПРСР, ПМДР) предоставят ресурс на </a:t>
            </a:r>
            <a:r>
              <a:rPr lang="bg-BG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ФнФ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, който възлиза кумулативно на 1.2 млрд. лв</a:t>
            </a: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 (около 10% от ЕСИФ)</a:t>
            </a:r>
            <a:endParaRPr lang="bg-BG" altLang="bg-BG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80975" lvl="0" indent="-180975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Фонд 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мениджър на финансови инструменти в България ЕАД (</a:t>
            </a: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ФМФИБ) изпълнява ф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у</a:t>
            </a: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нкциите на Фонд </a:t>
            </a:r>
            <a:r>
              <a:rPr lang="bg-BG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на </a:t>
            </a:r>
            <a:r>
              <a:rPr lang="bg-BG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фондове (Холдингов фонд) от 2015 г.</a:t>
            </a:r>
            <a:endParaRPr lang="bg-BG" altLang="bg-BG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180975" lvl="0" indent="-180975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 typeface="Wingdings" panose="05000000000000000000" pitchFamily="2" charset="2"/>
              <a:buChar char="§"/>
              <a:defRPr/>
            </a:pP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Основни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цели: </a:t>
            </a:r>
            <a:endParaRPr lang="ru-RU" altLang="bg-BG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lvl="0" indent="-285750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Tx/>
              <a:buChar char="-"/>
              <a:defRPr/>
            </a:pP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Ефективно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използане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на </a:t>
            </a: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Европейските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средства;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Tx/>
              <a:buChar char="-"/>
              <a:defRPr/>
            </a:pP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Създаване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на </a:t>
            </a: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по-благоприятна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бизнес среда;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Tx/>
              <a:buChar char="-"/>
              <a:defRPr/>
            </a:pP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постигане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на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икономии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от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мащаба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Tx/>
              <a:buChar char="-"/>
              <a:defRPr/>
            </a:pP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осигуряване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на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устойчивост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при </a:t>
            </a: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управлението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на </a:t>
            </a:r>
            <a:r>
              <a:rPr lang="ru-RU" altLang="bg-BG" sz="18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средствата</a:t>
            </a:r>
            <a:r>
              <a:rPr lang="ru-RU" altLang="bg-BG" sz="1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;</a:t>
            </a:r>
            <a:endParaRPr lang="ru-RU" altLang="bg-BG" sz="1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lvl="0" indent="-285750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Tx/>
              <a:buChar char="-"/>
              <a:defRPr/>
            </a:pP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Изграждане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на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необходимата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експертиза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на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национално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ru-RU" altLang="bg-BG" sz="1800" dirty="0" err="1">
                <a:solidFill>
                  <a:prstClr val="black"/>
                </a:solidFill>
                <a:latin typeface="Calibri" panose="020F0502020204030204" pitchFamily="34" charset="0"/>
              </a:rPr>
              <a:t>ниво</a:t>
            </a:r>
            <a:r>
              <a:rPr lang="ru-RU" altLang="bg-BG" sz="1800" dirty="0">
                <a:solidFill>
                  <a:prstClr val="black"/>
                </a:solidFill>
                <a:latin typeface="Calibri" panose="020F0502020204030204" pitchFamily="34" charset="0"/>
              </a:rPr>
              <a:t>;</a:t>
            </a:r>
          </a:p>
          <a:p>
            <a:pPr marL="180975" lvl="0" indent="-180975" algn="just" fontAlgn="base">
              <a:spcBef>
                <a:spcPct val="0"/>
              </a:spcBef>
              <a:spcAft>
                <a:spcPts val="600"/>
              </a:spcAft>
              <a:buClr>
                <a:srgbClr val="1F497D"/>
              </a:buClr>
              <a:buSzPct val="110000"/>
              <a:buFont typeface="Wingdings" panose="05000000000000000000" pitchFamily="2" charset="2"/>
              <a:buChar char="§"/>
              <a:defRPr/>
            </a:pPr>
            <a:endParaRPr lang="bg-BG" altLang="bg-BG" sz="15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790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05" y="135831"/>
            <a:ext cx="9865423" cy="916446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Финансови инструменти 2014-2020 г.</a:t>
            </a:r>
            <a:endParaRPr lang="bg-BG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31BC586-5BD3-4565-975A-4113B2F20756}"/>
              </a:ext>
            </a:extLst>
          </p:cNvPr>
          <p:cNvGrpSpPr/>
          <p:nvPr/>
        </p:nvGrpSpPr>
        <p:grpSpPr>
          <a:xfrm>
            <a:off x="1584355" y="1004112"/>
            <a:ext cx="10235827" cy="5451028"/>
            <a:chOff x="1063547" y="404664"/>
            <a:chExt cx="10738834" cy="5622297"/>
          </a:xfrm>
        </p:grpSpPr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112DA048-8DB1-4C8A-9E27-5A2F13F10E8F}"/>
                </a:ext>
              </a:extLst>
            </p:cNvPr>
            <p:cNvSpPr/>
            <p:nvPr/>
          </p:nvSpPr>
          <p:spPr>
            <a:xfrm>
              <a:off x="8091976" y="4833223"/>
              <a:ext cx="2186203" cy="1193738"/>
            </a:xfrm>
            <a:prstGeom prst="rect">
              <a:avLst/>
            </a:prstGeom>
            <a:solidFill>
              <a:srgbClr val="014D77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ACCELERATION &amp; START-UP</a:t>
              </a:r>
              <a: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 </a:t>
              </a:r>
              <a:b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(ФУНФ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II</a:t>
              </a:r>
              <a:r>
                <a: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)</a:t>
              </a:r>
              <a:endParaRPr kumimoji="0" lang="bg-BG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="" xmlns:a16="http://schemas.microsoft.com/office/drawing/2014/main" id="{939DF88E-E7B5-4361-BFA1-64887239432A}"/>
                </a:ext>
              </a:extLst>
            </p:cNvPr>
            <p:cNvSpPr/>
            <p:nvPr/>
          </p:nvSpPr>
          <p:spPr>
            <a:xfrm>
              <a:off x="1063547" y="404665"/>
              <a:ext cx="2977394" cy="3407577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ИНСТРУМЕНТ ЗА РАЗВИТИЕ НА ВОДЕН СЕКТОР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3587AC13-E24C-4CFF-9F0E-A2BBC0F1568D}"/>
                </a:ext>
              </a:extLst>
            </p:cNvPr>
            <p:cNvSpPr/>
            <p:nvPr/>
          </p:nvSpPr>
          <p:spPr>
            <a:xfrm>
              <a:off x="4021295" y="404665"/>
              <a:ext cx="2207041" cy="3407577"/>
            </a:xfrm>
            <a:prstGeom prst="rect">
              <a:avLst/>
            </a:prstGeom>
            <a:solidFill>
              <a:srgbClr val="FFC000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ФГР ЮГ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0F2A170C-8601-4BB8-817C-276426A6FCCF}"/>
                </a:ext>
              </a:extLst>
            </p:cNvPr>
            <p:cNvSpPr/>
            <p:nvPr/>
          </p:nvSpPr>
          <p:spPr>
            <a:xfrm>
              <a:off x="3998880" y="3812242"/>
              <a:ext cx="2207441" cy="2193170"/>
            </a:xfrm>
            <a:prstGeom prst="rect">
              <a:avLst/>
            </a:prstGeom>
            <a:solidFill>
              <a:srgbClr val="FFC000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ФГР </a:t>
              </a:r>
              <a:br>
                <a:rPr kumimoji="0" lang="bg-BG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bg-BG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СОФИЯ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42F4B3F0-2BBD-40AA-A5ED-FE2DE7103F8F}"/>
                </a:ext>
              </a:extLst>
            </p:cNvPr>
            <p:cNvSpPr/>
            <p:nvPr/>
          </p:nvSpPr>
          <p:spPr>
            <a:xfrm>
              <a:off x="1063547" y="3812242"/>
              <a:ext cx="2953057" cy="2193173"/>
            </a:xfrm>
            <a:prstGeom prst="rect">
              <a:avLst/>
            </a:prstGeom>
            <a:solidFill>
              <a:srgbClr val="FFC000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2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ФГР СЕВЕР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E8A1045A-9A1E-4A3D-BFB5-ABA64FAF08FF}"/>
                </a:ext>
              </a:extLst>
            </p:cNvPr>
            <p:cNvSpPr/>
            <p:nvPr/>
          </p:nvSpPr>
          <p:spPr>
            <a:xfrm>
              <a:off x="6229573" y="404664"/>
              <a:ext cx="1447519" cy="1496080"/>
            </a:xfrm>
            <a:prstGeom prst="rect">
              <a:avLst/>
            </a:prstGeom>
            <a:solidFill>
              <a:srgbClr val="ED7D31">
                <a:lumMod val="50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КРЕДИТИ ЗА БИЗНЕСА В СЕЛСКИТЕ РАЙОНИ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73D774C4-F12E-49E7-A52D-47115B4D8AAB}"/>
                </a:ext>
              </a:extLst>
            </p:cNvPr>
            <p:cNvSpPr/>
            <p:nvPr/>
          </p:nvSpPr>
          <p:spPr>
            <a:xfrm>
              <a:off x="9537047" y="404665"/>
              <a:ext cx="2243076" cy="1476620"/>
            </a:xfrm>
            <a:prstGeom prst="rect">
              <a:avLst/>
            </a:prstGeom>
            <a:solidFill>
              <a:srgbClr val="014D77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ФОНД </a:t>
              </a:r>
              <a:r>
                <a:rPr kumimoji="0" lang="bg-BG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МЕЦАНИН</a:t>
              </a:r>
              <a:endParaRPr kumimoji="0" lang="bg-BG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F354C492-B349-443B-A13A-09C707FA0FA3}"/>
                </a:ext>
              </a:extLst>
            </p:cNvPr>
            <p:cNvSpPr/>
            <p:nvPr/>
          </p:nvSpPr>
          <p:spPr>
            <a:xfrm>
              <a:off x="8475502" y="1900743"/>
              <a:ext cx="1687333" cy="2932480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ФИНАНСИРАНЕ СЪС СПОДЕЛЯНЕ НА РИСКА ЗА МИКРО КРЕДИТИ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(</a:t>
              </a: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МИКРО 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I </a:t>
              </a: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и МИКРО 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II)</a:t>
              </a: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BB52CC52-BA1A-469E-9388-0E9F0DFAC55D}"/>
                </a:ext>
              </a:extLst>
            </p:cNvPr>
            <p:cNvSpPr/>
            <p:nvPr/>
          </p:nvSpPr>
          <p:spPr>
            <a:xfrm>
              <a:off x="10162837" y="1898842"/>
              <a:ext cx="1618744" cy="1607847"/>
            </a:xfrm>
            <a:prstGeom prst="rect">
              <a:avLst/>
            </a:prstGeom>
            <a:solidFill>
              <a:srgbClr val="014D77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ФОНД ЗА РИСКОВ КАПИТАЛ</a:t>
              </a:r>
              <a:r>
                <a:rPr kumimoji="0" lang="en-US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(VC)</a:t>
              </a:r>
              <a:endParaRPr kumimoji="0" lang="bg-BG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393134CD-1F64-487D-AF02-90E79442951C}"/>
                </a:ext>
              </a:extLst>
            </p:cNvPr>
            <p:cNvSpPr/>
            <p:nvPr/>
          </p:nvSpPr>
          <p:spPr>
            <a:xfrm>
              <a:off x="10278180" y="4833223"/>
              <a:ext cx="1524201" cy="1193738"/>
            </a:xfrm>
            <a:prstGeom prst="rect">
              <a:avLst/>
            </a:prstGeom>
            <a:solidFill>
              <a:srgbClr val="014D77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START-UP </a:t>
              </a:r>
              <a: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/>
              </a:r>
              <a:b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</a:br>
              <a: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(ФУНФ 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III)</a:t>
              </a:r>
              <a:endParaRPr kumimoji="0" lang="bg-BG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A725EE3D-D385-43AC-A016-8510BD686BFB}"/>
                </a:ext>
              </a:extLst>
            </p:cNvPr>
            <p:cNvSpPr/>
            <p:nvPr/>
          </p:nvSpPr>
          <p:spPr>
            <a:xfrm>
              <a:off x="6240648" y="4833223"/>
              <a:ext cx="1885656" cy="1193738"/>
            </a:xfrm>
            <a:prstGeom prst="rect">
              <a:avLst/>
            </a:prstGeom>
            <a:solidFill>
              <a:srgbClr val="014D77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ACCELERATION &amp; START-UP (</a:t>
              </a:r>
              <a:r>
                <a:rPr kumimoji="0" lang="bg-BG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ФУНФ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I)</a:t>
              </a:r>
              <a:endParaRPr kumimoji="0" lang="bg-BG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07881447-0CD1-4F60-BA0C-586E262C2634}"/>
                </a:ext>
              </a:extLst>
            </p:cNvPr>
            <p:cNvSpPr/>
            <p:nvPr/>
          </p:nvSpPr>
          <p:spPr>
            <a:xfrm>
              <a:off x="6240648" y="3578595"/>
              <a:ext cx="2234856" cy="1254628"/>
            </a:xfrm>
            <a:prstGeom prst="rect">
              <a:avLst/>
            </a:prstGeom>
            <a:solidFill>
              <a:srgbClr val="70AD47">
                <a:lumMod val="75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ФИНАНСИРАНЕ СЪС СПОДЕЛЯНЕ НА РИСКА ЗА ОТПАДЪЦИ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1202DFE9-5518-42A8-A60E-A96814B3EB0E}"/>
                </a:ext>
              </a:extLst>
            </p:cNvPr>
            <p:cNvSpPr/>
            <p:nvPr/>
          </p:nvSpPr>
          <p:spPr>
            <a:xfrm>
              <a:off x="6228335" y="1898231"/>
              <a:ext cx="2236093" cy="1680363"/>
            </a:xfrm>
            <a:prstGeom prst="rect">
              <a:avLst/>
            </a:prstGeom>
            <a:solidFill>
              <a:srgbClr val="7030A0"/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ПОРТФЕЙЛНА ГАРАНЦИЯ ЗА </a:t>
              </a:r>
              <a:r>
                <a:rPr kumimoji="0" lang="en-US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COVID-19</a:t>
              </a:r>
              <a:endParaRPr kumimoji="0" lang="bg-BG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(ПРОГРАМА</a:t>
              </a:r>
              <a:r>
                <a:rPr kumimoji="0" lang="bg-BG" b="1" i="0" u="none" strike="noStrike" kern="0" cap="none" spc="0" normalizeH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 </a:t>
              </a:r>
              <a:r>
                <a:rPr kumimoji="0" lang="bg-BG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ВЪЗСТАНОВЯВАНЕ</a:t>
              </a: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)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4AFFB565-F3AC-4C1C-B4FC-8C37CE6964AF}"/>
                </a:ext>
              </a:extLst>
            </p:cNvPr>
            <p:cNvSpPr/>
            <p:nvPr/>
          </p:nvSpPr>
          <p:spPr>
            <a:xfrm>
              <a:off x="10162837" y="3450804"/>
              <a:ext cx="1639544" cy="1382419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28575" cap="flat" cmpd="sng" algn="ctr">
              <a:solidFill>
                <a:sysClr val="window" lastClr="FFFFFF"/>
              </a:solidFill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rPr>
                <a:t>ГАРАНЦИИ ЗА МИКРО КРЕДИТИ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2F97B9A1-ECF4-4CFE-B636-5EF2967816AE}"/>
              </a:ext>
            </a:extLst>
          </p:cNvPr>
          <p:cNvSpPr/>
          <p:nvPr/>
        </p:nvSpPr>
        <p:spPr>
          <a:xfrm>
            <a:off x="7888121" y="1006548"/>
            <a:ext cx="1811547" cy="1448070"/>
          </a:xfrm>
          <a:prstGeom prst="rect">
            <a:avLst/>
          </a:prstGeom>
          <a:solidFill>
            <a:srgbClr val="00B0F0"/>
          </a:solidFill>
          <a:ln w="2857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b="1" kern="0" dirty="0">
                <a:solidFill>
                  <a:prstClr val="white"/>
                </a:solidFill>
                <a:latin typeface="Calibri"/>
              </a:rPr>
              <a:t>КРЕДИТИ И ГАРАНЦИИ В СЕКТОР „РИБАРСТВО“</a:t>
            </a:r>
            <a:endParaRPr kumimoji="0" lang="bg-BG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67057" y="4925085"/>
            <a:ext cx="6424943" cy="1855961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130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005" y="288001"/>
            <a:ext cx="9865423" cy="454383"/>
          </a:xfrm>
        </p:spPr>
        <p:txBody>
          <a:bodyPr>
            <a:normAutofit fontScale="90000"/>
          </a:bodyPr>
          <a:lstStyle/>
          <a:p>
            <a:r>
              <a:rPr lang="bg-BG" sz="3200" b="1" dirty="0" smtClean="0"/>
              <a:t>Фондове за ускоряване и начално финансиране (ФУНФ), Фонд за рисков капитал и Мецанин</a:t>
            </a:r>
            <a:endParaRPr lang="bg-BG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F203BE6-FC11-4028-A10A-02D02BC60E02}"/>
              </a:ext>
            </a:extLst>
          </p:cNvPr>
          <p:cNvGrpSpPr/>
          <p:nvPr/>
        </p:nvGrpSpPr>
        <p:grpSpPr>
          <a:xfrm>
            <a:off x="69688" y="1294646"/>
            <a:ext cx="7888308" cy="5206972"/>
            <a:chOff x="803543" y="1354564"/>
            <a:chExt cx="4370665" cy="2452636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65EE63D1-5378-4F26-9C5D-07B6BF8CA0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9166" y="1951742"/>
              <a:ext cx="3155993" cy="8089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A5A384BC-E480-483E-A32B-33E526A6E7BB}"/>
                </a:ext>
              </a:extLst>
            </p:cNvPr>
            <p:cNvCxnSpPr>
              <a:cxnSpLocks/>
            </p:cNvCxnSpPr>
            <p:nvPr/>
          </p:nvCxnSpPr>
          <p:spPr>
            <a:xfrm>
              <a:off x="1455610" y="2588393"/>
              <a:ext cx="1806032" cy="6554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: Rounded Corners 13">
              <a:extLst>
                <a:ext uri="{FF2B5EF4-FFF2-40B4-BE49-F238E27FC236}">
                  <a16:creationId xmlns="" xmlns:a16="http://schemas.microsoft.com/office/drawing/2014/main" id="{2AB3B8D4-F82B-4007-AF14-30887DE6A97E}"/>
                </a:ext>
              </a:extLst>
            </p:cNvPr>
            <p:cNvSpPr/>
            <p:nvPr/>
          </p:nvSpPr>
          <p:spPr>
            <a:xfrm>
              <a:off x="2415454" y="2438001"/>
              <a:ext cx="813491" cy="443789"/>
            </a:xfrm>
            <a:prstGeom prst="round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1013" b="1" dirty="0">
                  <a:solidFill>
                    <a:srgbClr val="ED7D31"/>
                  </a:solidFill>
                  <a:latin typeface="Calibri" panose="020F0502020204030204"/>
                </a:rPr>
                <a:t>ФУНФ </a:t>
              </a:r>
              <a: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  <a:t>II</a:t>
              </a:r>
              <a:b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</a:br>
              <a:r>
                <a:rPr lang="bg-BG" sz="1013" b="1" dirty="0">
                  <a:solidFill>
                    <a:prstClr val="white"/>
                  </a:solidFill>
                  <a:latin typeface="Calibri" panose="020F0502020204030204"/>
                </a:rPr>
                <a:t>18.8</a:t>
              </a:r>
              <a:r>
                <a:rPr lang="en-US" sz="1013" b="1" dirty="0">
                  <a:solidFill>
                    <a:prstClr val="white"/>
                  </a:solidFill>
                  <a:latin typeface="Calibri" panose="020F0502020204030204"/>
                </a:rPr>
                <a:t> </a:t>
              </a:r>
              <a:r>
                <a:rPr lang="bg-BG" sz="1013" b="1" dirty="0">
                  <a:solidFill>
                    <a:prstClr val="white"/>
                  </a:solidFill>
                  <a:latin typeface="Calibri" panose="020F0502020204030204"/>
                </a:rPr>
                <a:t>млн. евро</a:t>
              </a:r>
              <a:endParaRPr lang="en-GB" sz="1013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9" name="Rectangle: Rounded Corners 14">
              <a:extLst>
                <a:ext uri="{FF2B5EF4-FFF2-40B4-BE49-F238E27FC236}">
                  <a16:creationId xmlns="" xmlns:a16="http://schemas.microsoft.com/office/drawing/2014/main" id="{66D06D4E-E826-4C63-9F5A-0DE37DD9408F}"/>
                </a:ext>
              </a:extLst>
            </p:cNvPr>
            <p:cNvSpPr/>
            <p:nvPr/>
          </p:nvSpPr>
          <p:spPr>
            <a:xfrm>
              <a:off x="3066683" y="2151109"/>
              <a:ext cx="812667" cy="444464"/>
            </a:xfrm>
            <a:prstGeom prst="roundRect">
              <a:avLst/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1013" b="1" dirty="0">
                  <a:solidFill>
                    <a:srgbClr val="ED7D31"/>
                  </a:solidFill>
                  <a:latin typeface="Calibri" panose="020F0502020204030204"/>
                </a:rPr>
                <a:t>ФУНФ </a:t>
              </a:r>
              <a: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  <a:t>III</a:t>
              </a:r>
              <a:b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</a:br>
              <a:r>
                <a:rPr lang="bg-BG" sz="1013" b="1" dirty="0">
                  <a:solidFill>
                    <a:prstClr val="white"/>
                  </a:solidFill>
                  <a:latin typeface="Calibri" panose="020F0502020204030204"/>
                </a:rPr>
                <a:t>21.7 млн. евро</a:t>
              </a:r>
              <a:endParaRPr lang="en-GB" sz="1013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0" name="Arrow: Down 15">
              <a:extLst>
                <a:ext uri="{FF2B5EF4-FFF2-40B4-BE49-F238E27FC236}">
                  <a16:creationId xmlns="" xmlns:a16="http://schemas.microsoft.com/office/drawing/2014/main" id="{9CC86CDD-A028-4BBD-95CE-4E2081FCEA68}"/>
                </a:ext>
              </a:extLst>
            </p:cNvPr>
            <p:cNvSpPr/>
            <p:nvPr/>
          </p:nvSpPr>
          <p:spPr>
            <a:xfrm rot="10800000">
              <a:off x="1254107" y="1354564"/>
              <a:ext cx="226669" cy="2179959"/>
            </a:xfrm>
            <a:prstGeom prst="downArrow">
              <a:avLst>
                <a:gd name="adj1" fmla="val 50000"/>
                <a:gd name="adj2" fmla="val 125590"/>
              </a:avLst>
            </a:pr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 defTabSz="685800"/>
              <a:r>
                <a:rPr lang="bg-BG" sz="788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Размер на финансиране</a:t>
              </a:r>
              <a:endParaRPr lang="en-GB" sz="788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1" name="Arrow: Down 16">
              <a:extLst>
                <a:ext uri="{FF2B5EF4-FFF2-40B4-BE49-F238E27FC236}">
                  <a16:creationId xmlns="" xmlns:a16="http://schemas.microsoft.com/office/drawing/2014/main" id="{E65ACD55-DBE1-4CB8-B1E2-DDCE633FF3AC}"/>
                </a:ext>
              </a:extLst>
            </p:cNvPr>
            <p:cNvSpPr/>
            <p:nvPr/>
          </p:nvSpPr>
          <p:spPr>
            <a:xfrm rot="16200000">
              <a:off x="3197466" y="1774216"/>
              <a:ext cx="237153" cy="3716330"/>
            </a:xfrm>
            <a:prstGeom prst="downArrow">
              <a:avLst>
                <a:gd name="adj1" fmla="val 50000"/>
                <a:gd name="adj2" fmla="val 125590"/>
              </a:avLst>
            </a:prstGeom>
            <a:solidFill>
              <a:schemeClr val="tx2">
                <a:lumMod val="40000"/>
                <a:lumOff val="6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 defTabSz="685800"/>
              <a:endParaRPr lang="en-GB" sz="788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="" xmlns:a16="http://schemas.microsoft.com/office/drawing/2014/main" id="{E010DFB0-DB22-459E-BECE-CB689F6FED18}"/>
                </a:ext>
              </a:extLst>
            </p:cNvPr>
            <p:cNvSpPr/>
            <p:nvPr/>
          </p:nvSpPr>
          <p:spPr>
            <a:xfrm>
              <a:off x="1659521" y="3527637"/>
              <a:ext cx="1263175" cy="224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685800"/>
              <a:r>
                <a:rPr lang="bg-BG" sz="788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Концепция</a:t>
              </a:r>
              <a:endParaRPr lang="en-GB" sz="788" b="1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642D933B-BD58-47AF-A095-DB8121850780}"/>
                </a:ext>
              </a:extLst>
            </p:cNvPr>
            <p:cNvSpPr/>
            <p:nvPr/>
          </p:nvSpPr>
          <p:spPr>
            <a:xfrm>
              <a:off x="2605124" y="3521877"/>
              <a:ext cx="593579" cy="224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788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Продукт</a:t>
              </a:r>
              <a:endParaRPr lang="en-GB" sz="788" b="1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51F20EA5-CAB7-4E85-B378-42AFA6264D13}"/>
                </a:ext>
              </a:extLst>
            </p:cNvPr>
            <p:cNvSpPr/>
            <p:nvPr/>
          </p:nvSpPr>
          <p:spPr>
            <a:xfrm>
              <a:off x="3262852" y="3515319"/>
              <a:ext cx="1307348" cy="224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788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Масово производство</a:t>
              </a:r>
              <a:endParaRPr lang="en-GB" sz="788" b="1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52F8DE8D-44AA-49C1-9AAA-10C2A60F95E9}"/>
                </a:ext>
              </a:extLst>
            </p:cNvPr>
            <p:cNvSpPr/>
            <p:nvPr/>
          </p:nvSpPr>
          <p:spPr>
            <a:xfrm>
              <a:off x="4638525" y="3522033"/>
              <a:ext cx="527294" cy="2247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788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Растеж</a:t>
              </a:r>
              <a:endParaRPr lang="en-GB" sz="788" b="1" dirty="0">
                <a:solidFill>
                  <a:srgbClr val="44546A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: Rounded Corners 21">
              <a:extLst>
                <a:ext uri="{FF2B5EF4-FFF2-40B4-BE49-F238E27FC236}">
                  <a16:creationId xmlns="" xmlns:a16="http://schemas.microsoft.com/office/drawing/2014/main" id="{4CEB155E-531C-45E3-9C9A-B7282B13E297}"/>
                </a:ext>
              </a:extLst>
            </p:cNvPr>
            <p:cNvSpPr/>
            <p:nvPr/>
          </p:nvSpPr>
          <p:spPr>
            <a:xfrm>
              <a:off x="3794618" y="1940364"/>
              <a:ext cx="812666" cy="444744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1013" b="1" dirty="0">
                  <a:solidFill>
                    <a:srgbClr val="ED7D31"/>
                  </a:solidFill>
                  <a:latin typeface="Calibri" panose="020F0502020204030204"/>
                </a:rPr>
                <a:t>ФРК</a:t>
              </a:r>
              <a:r>
                <a:rPr lang="en-US" sz="1013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/>
              </a:r>
              <a:br>
                <a:rPr lang="en-US" sz="1013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</a:br>
              <a:r>
                <a:rPr lang="bg-BG" sz="1013" b="1" dirty="0">
                  <a:solidFill>
                    <a:prstClr val="white"/>
                  </a:solidFill>
                  <a:latin typeface="Calibri" panose="020F0502020204030204"/>
                </a:rPr>
                <a:t>28.6 млн. евро</a:t>
              </a:r>
              <a:endParaRPr lang="en-GB" sz="1013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="" xmlns:a16="http://schemas.microsoft.com/office/drawing/2014/main" id="{22467CB6-13BC-4F8F-83FB-0942D998B288}"/>
                </a:ext>
              </a:extLst>
            </p:cNvPr>
            <p:cNvSpPr/>
            <p:nvPr/>
          </p:nvSpPr>
          <p:spPr>
            <a:xfrm>
              <a:off x="803543" y="1601348"/>
              <a:ext cx="483345" cy="295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800"/>
              <a:r>
                <a:rPr lang="bg-BG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3.5</a:t>
              </a:r>
              <a:r>
                <a:rPr lang="en-US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M</a:t>
              </a:r>
              <a:endParaRPr lang="en-GB" sz="9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="" xmlns:a16="http://schemas.microsoft.com/office/drawing/2014/main" id="{0287CF9A-6DC4-4BEA-BA7F-4FC7C5379471}"/>
                </a:ext>
              </a:extLst>
            </p:cNvPr>
            <p:cNvSpPr/>
            <p:nvPr/>
          </p:nvSpPr>
          <p:spPr>
            <a:xfrm>
              <a:off x="837099" y="1870962"/>
              <a:ext cx="441529" cy="295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800"/>
              <a:r>
                <a:rPr lang="bg-BG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3</a:t>
              </a:r>
              <a:r>
                <a:rPr lang="en-US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M</a:t>
              </a:r>
              <a:endParaRPr lang="en-GB" sz="9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BF0F4329-8941-4DC4-B19C-72AFF6E82C3D}"/>
                </a:ext>
              </a:extLst>
            </p:cNvPr>
            <p:cNvSpPr/>
            <p:nvPr/>
          </p:nvSpPr>
          <p:spPr>
            <a:xfrm>
              <a:off x="887434" y="2438908"/>
              <a:ext cx="396898" cy="2952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defTabSz="685800"/>
              <a:r>
                <a:rPr lang="bg-BG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1</a:t>
              </a:r>
              <a:r>
                <a:rPr lang="en-US" sz="900" b="1" dirty="0">
                  <a:solidFill>
                    <a:srgbClr val="44546A">
                      <a:lumMod val="50000"/>
                    </a:srgbClr>
                  </a:solidFill>
                  <a:latin typeface="Calibri" panose="020F0502020204030204"/>
                </a:rPr>
                <a:t>M</a:t>
              </a:r>
              <a:endParaRPr lang="en-GB" sz="900" b="1" dirty="0">
                <a:solidFill>
                  <a:srgbClr val="44546A">
                    <a:lumMod val="50000"/>
                  </a:srgbClr>
                </a:solidFill>
                <a:latin typeface="Calibri" panose="020F0502020204030204"/>
              </a:endParaRPr>
            </a:p>
          </p:txBody>
        </p:sp>
        <p:sp>
          <p:nvSpPr>
            <p:cNvPr id="20" name="Rectangle: Rounded Corners 11">
              <a:extLst>
                <a:ext uri="{FF2B5EF4-FFF2-40B4-BE49-F238E27FC236}">
                  <a16:creationId xmlns="" xmlns:a16="http://schemas.microsoft.com/office/drawing/2014/main" id="{340E2D8F-6E53-4841-842E-ED94E056DB5E}"/>
                </a:ext>
              </a:extLst>
            </p:cNvPr>
            <p:cNvSpPr/>
            <p:nvPr/>
          </p:nvSpPr>
          <p:spPr>
            <a:xfrm>
              <a:off x="1699058" y="2761291"/>
              <a:ext cx="818486" cy="445112"/>
            </a:xfrm>
            <a:prstGeom prst="roundRect">
              <a:avLst/>
            </a:prstGeom>
            <a:solidFill>
              <a:srgbClr val="2038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bg-BG" sz="1013" b="1" dirty="0">
                  <a:solidFill>
                    <a:srgbClr val="ED7D31"/>
                  </a:solidFill>
                  <a:latin typeface="Calibri" panose="020F0502020204030204"/>
                </a:rPr>
                <a:t>ФУНФ </a:t>
              </a:r>
              <a: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  <a:t>I</a:t>
              </a:r>
              <a:br>
                <a:rPr lang="en-US" sz="1013" b="1" dirty="0">
                  <a:solidFill>
                    <a:srgbClr val="ED7D31"/>
                  </a:solidFill>
                  <a:latin typeface="Calibri" panose="020F0502020204030204"/>
                </a:rPr>
              </a:br>
              <a:r>
                <a:rPr lang="bg-BG" sz="1013" b="1" dirty="0">
                  <a:solidFill>
                    <a:prstClr val="white"/>
                  </a:solidFill>
                  <a:latin typeface="Calibri" panose="020F0502020204030204"/>
                </a:rPr>
                <a:t>15.6 млн. евро*</a:t>
              </a:r>
              <a:endParaRPr lang="en-GB" sz="1013" b="1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ED17C647-8582-4F6F-999F-CF1CEFD958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72388" y="2947282"/>
              <a:ext cx="356978" cy="4241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A62B462B-6D23-43D1-AAF1-8EDBA24405EF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24589" y="2593532"/>
              <a:ext cx="1987958" cy="6323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22">
              <a:extLst>
                <a:ext uri="{FF2B5EF4-FFF2-40B4-BE49-F238E27FC236}">
                  <a16:creationId xmlns="" xmlns:a16="http://schemas.microsoft.com/office/drawing/2014/main" id="{478DBCC1-EBB9-4548-BFA5-D627C5656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460" y="3129890"/>
              <a:ext cx="78551" cy="78551"/>
            </a:xfrm>
            <a:prstGeom prst="rect">
              <a:avLst/>
            </a:prstGeom>
          </p:spPr>
        </p:pic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2C940991-D5A5-46F0-AB6A-6C011E35B472}"/>
                </a:ext>
              </a:extLst>
            </p:cNvPr>
            <p:cNvCxnSpPr>
              <a:cxnSpLocks/>
            </p:cNvCxnSpPr>
            <p:nvPr/>
          </p:nvCxnSpPr>
          <p:spPr>
            <a:xfrm>
              <a:off x="1465397" y="2312955"/>
              <a:ext cx="1806032" cy="6554"/>
            </a:xfrm>
            <a:prstGeom prst="line">
              <a:avLst/>
            </a:prstGeom>
            <a:ln w="12700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4">
              <a:extLst>
                <a:ext uri="{FF2B5EF4-FFF2-40B4-BE49-F238E27FC236}">
                  <a16:creationId xmlns="" xmlns:a16="http://schemas.microsoft.com/office/drawing/2014/main" id="{01CE09BC-EFC9-45D1-AFCC-67176CE5B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8241" y="2951523"/>
              <a:ext cx="1015767" cy="855677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="" xmlns:a16="http://schemas.microsoft.com/office/drawing/2014/main" id="{8ACD6A8F-B9C8-4481-8C13-219DAC1BAA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9583" y="2614047"/>
              <a:ext cx="810936" cy="810936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="" xmlns:a16="http://schemas.microsoft.com/office/drawing/2014/main" id="{796AF272-0E23-4A2B-8F98-2E7243B8C0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28945" y="2659895"/>
              <a:ext cx="729842" cy="343949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="" xmlns:a16="http://schemas.microsoft.com/office/drawing/2014/main" id="{5DBED28F-257D-42D6-B3F5-F8845BF57B7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3552" y="2387459"/>
              <a:ext cx="693733" cy="237154"/>
            </a:xfrm>
            <a:prstGeom prst="rect">
              <a:avLst/>
            </a:prstGeom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401" y="1676950"/>
            <a:ext cx="1340953" cy="714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7957996" y="746787"/>
            <a:ext cx="431850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bg-BG" sz="2000" dirty="0" smtClean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ea typeface="Roboto" panose="02000000000000000000" pitchFamily="2" charset="0"/>
              </a:rPr>
              <a:t>Фондове:  </a:t>
            </a:r>
            <a:r>
              <a:rPr lang="en-US" dirty="0" smtClean="0">
                <a:ea typeface="Roboto" panose="02000000000000000000" pitchFamily="2" charset="0"/>
              </a:rPr>
              <a:t>3</a:t>
            </a:r>
            <a:r>
              <a:rPr lang="bg-BG" dirty="0" smtClean="0">
                <a:ea typeface="Roboto" panose="02000000000000000000" pitchFamily="2" charset="0"/>
              </a:rPr>
              <a:t> ФУНФ, ФРК</a:t>
            </a:r>
            <a:r>
              <a:rPr lang="bg-BG" dirty="0">
                <a:ea typeface="Roboto" panose="02000000000000000000" pitchFamily="2" charset="0"/>
              </a:rPr>
              <a:t> </a:t>
            </a:r>
            <a:r>
              <a:rPr lang="bg-BG" dirty="0" smtClean="0">
                <a:ea typeface="Roboto" panose="02000000000000000000" pitchFamily="2" charset="0"/>
              </a:rPr>
              <a:t>и Мецанин</a:t>
            </a:r>
            <a:endParaRPr lang="bg-BG" dirty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ea typeface="Roboto" panose="02000000000000000000" pitchFamily="2" charset="0"/>
              </a:rPr>
              <a:t>Общ капитал: 293 </a:t>
            </a:r>
            <a:r>
              <a:rPr lang="bg-BG" dirty="0">
                <a:ea typeface="Roboto" panose="02000000000000000000" pitchFamily="2" charset="0"/>
              </a:rPr>
              <a:t>млн. лв.</a:t>
            </a:r>
            <a:r>
              <a:rPr lang="en-US" dirty="0">
                <a:ea typeface="Roboto" panose="02000000000000000000" pitchFamily="2" charset="0"/>
              </a:rPr>
              <a:t> </a:t>
            </a:r>
            <a:endParaRPr lang="bg-BG" dirty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ea typeface="Roboto" panose="02000000000000000000" pitchFamily="2" charset="0"/>
              </a:rPr>
              <a:t>Дялово </a:t>
            </a:r>
            <a:r>
              <a:rPr lang="bg-BG" dirty="0">
                <a:ea typeface="Roboto" panose="02000000000000000000" pitchFamily="2" charset="0"/>
              </a:rPr>
              <a:t>и </a:t>
            </a:r>
            <a:r>
              <a:rPr lang="bg-BG" dirty="0" err="1" smtClean="0">
                <a:ea typeface="Roboto" panose="02000000000000000000" pitchFamily="2" charset="0"/>
              </a:rPr>
              <a:t>квази-дялово</a:t>
            </a:r>
            <a:r>
              <a:rPr lang="bg-BG" dirty="0">
                <a:ea typeface="Roboto" panose="02000000000000000000" pitchFamily="2" charset="0"/>
              </a:rPr>
              <a:t> </a:t>
            </a:r>
            <a:r>
              <a:rPr lang="bg-BG" dirty="0" smtClean="0">
                <a:ea typeface="Roboto" panose="02000000000000000000" pitchFamily="2" charset="0"/>
              </a:rPr>
              <a:t>финансиране</a:t>
            </a:r>
            <a:endParaRPr lang="bg-BG" dirty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ea typeface="Roboto" panose="02000000000000000000" pitchFamily="2" charset="0"/>
              </a:rPr>
              <a:t>Цел: инвестиции в 433 иновативни фирми (</a:t>
            </a:r>
            <a:r>
              <a:rPr lang="bg-BG" dirty="0" err="1" smtClean="0">
                <a:ea typeface="Roboto" panose="02000000000000000000" pitchFamily="2" charset="0"/>
              </a:rPr>
              <a:t>старт-ъпи</a:t>
            </a:r>
            <a:r>
              <a:rPr lang="bg-BG" dirty="0" smtClean="0">
                <a:ea typeface="Roboto" panose="02000000000000000000" pitchFamily="2" charset="0"/>
              </a:rPr>
              <a:t>, МСП в ранен и зрял етап на развитие)</a:t>
            </a:r>
            <a:endParaRPr lang="bg-BG" dirty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>
                <a:ea typeface="Roboto" panose="02000000000000000000" pitchFamily="2" charset="0"/>
              </a:rPr>
              <a:t>Размер на </a:t>
            </a:r>
            <a:r>
              <a:rPr lang="bg-BG" dirty="0" smtClean="0">
                <a:ea typeface="Roboto" panose="02000000000000000000" pitchFamily="2" charset="0"/>
              </a:rPr>
              <a:t>инвестициите:</a:t>
            </a:r>
            <a:endParaRPr lang="bg-BG" dirty="0">
              <a:ea typeface="Roboto" panose="02000000000000000000" pitchFamily="2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bg-BG" dirty="0">
                <a:ea typeface="Roboto" panose="02000000000000000000" pitchFamily="2" charset="0"/>
              </a:rPr>
              <a:t>3</a:t>
            </a:r>
            <a:r>
              <a:rPr lang="bg-BG" dirty="0" smtClean="0">
                <a:ea typeface="Roboto" panose="02000000000000000000" pitchFamily="2" charset="0"/>
              </a:rPr>
              <a:t>0 </a:t>
            </a:r>
            <a:r>
              <a:rPr lang="bg-BG" dirty="0">
                <a:ea typeface="Roboto" panose="02000000000000000000" pitchFamily="2" charset="0"/>
              </a:rPr>
              <a:t>хил. - </a:t>
            </a:r>
            <a:r>
              <a:rPr lang="en-US" dirty="0">
                <a:ea typeface="Roboto" panose="02000000000000000000" pitchFamily="2" charset="0"/>
              </a:rPr>
              <a:t>10</a:t>
            </a:r>
            <a:r>
              <a:rPr lang="bg-BG" dirty="0">
                <a:ea typeface="Roboto" panose="02000000000000000000" pitchFamily="2" charset="0"/>
              </a:rPr>
              <a:t>0 хил. лв. </a:t>
            </a:r>
            <a:r>
              <a:rPr lang="bg-BG" dirty="0" smtClean="0">
                <a:ea typeface="Roboto" panose="02000000000000000000" pitchFamily="2" charset="0"/>
              </a:rPr>
              <a:t>– </a:t>
            </a:r>
            <a:r>
              <a:rPr lang="bg-BG" dirty="0" err="1" smtClean="0">
                <a:ea typeface="Roboto" panose="02000000000000000000" pitchFamily="2" charset="0"/>
              </a:rPr>
              <a:t>старт-ъп</a:t>
            </a:r>
            <a:r>
              <a:rPr lang="bg-BG" dirty="0" smtClean="0">
                <a:ea typeface="Roboto" panose="02000000000000000000" pitchFamily="2" charset="0"/>
              </a:rPr>
              <a:t> във </a:t>
            </a:r>
            <a:r>
              <a:rPr lang="bg-BG" dirty="0">
                <a:ea typeface="Roboto" panose="02000000000000000000" pitchFamily="2" charset="0"/>
              </a:rPr>
              <a:t>фаза на ускоряване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bg-BG" dirty="0">
                <a:ea typeface="Roboto" panose="02000000000000000000" pitchFamily="2" charset="0"/>
              </a:rPr>
              <a:t>100 хил. - 2 млн. лв. </a:t>
            </a:r>
            <a:r>
              <a:rPr lang="bg-BG" dirty="0" smtClean="0">
                <a:ea typeface="Roboto" panose="02000000000000000000" pitchFamily="2" charset="0"/>
              </a:rPr>
              <a:t>– </a:t>
            </a:r>
            <a:r>
              <a:rPr lang="bg-BG" dirty="0" err="1" smtClean="0">
                <a:ea typeface="Roboto" panose="02000000000000000000" pitchFamily="2" charset="0"/>
              </a:rPr>
              <a:t>старт-ъп</a:t>
            </a:r>
            <a:r>
              <a:rPr lang="bg-BG" dirty="0" smtClean="0">
                <a:ea typeface="Roboto" panose="02000000000000000000" pitchFamily="2" charset="0"/>
              </a:rPr>
              <a:t> в </a:t>
            </a:r>
            <a:r>
              <a:rPr lang="bg-BG" dirty="0">
                <a:ea typeface="Roboto" panose="02000000000000000000" pitchFamily="2" charset="0"/>
              </a:rPr>
              <a:t>начален </a:t>
            </a:r>
            <a:r>
              <a:rPr lang="bg-BG" dirty="0" smtClean="0">
                <a:ea typeface="Roboto" panose="02000000000000000000" pitchFamily="2" charset="0"/>
              </a:rPr>
              <a:t>етап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bg-BG" dirty="0" smtClean="0">
                <a:ea typeface="Roboto" panose="02000000000000000000" pitchFamily="2" charset="0"/>
              </a:rPr>
              <a:t>1.5 – 7 млн. лв. – МСП в ранен етап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bg-BG" dirty="0" smtClean="0">
                <a:ea typeface="Roboto" panose="02000000000000000000" pitchFamily="2" charset="0"/>
              </a:rPr>
              <a:t>4.9 – 13.7 млн. лв. – МСП в зрял етап  </a:t>
            </a:r>
            <a:endParaRPr lang="bg-BG" dirty="0">
              <a:ea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>
                <a:ea typeface="Roboto" panose="02000000000000000000" pitchFamily="2" charset="0"/>
              </a:rPr>
              <a:t>С</a:t>
            </a:r>
            <a:r>
              <a:rPr lang="bg-BG" dirty="0" smtClean="0">
                <a:ea typeface="Roboto" panose="02000000000000000000" pitchFamily="2" charset="0"/>
              </a:rPr>
              <a:t>рок </a:t>
            </a:r>
            <a:r>
              <a:rPr lang="bg-BG" dirty="0">
                <a:ea typeface="Roboto" panose="02000000000000000000" pitchFamily="2" charset="0"/>
              </a:rPr>
              <a:t>на фонда – 10 г. </a:t>
            </a:r>
            <a:r>
              <a:rPr lang="bg-BG" dirty="0" smtClean="0">
                <a:ea typeface="Roboto" panose="02000000000000000000" pitchFamily="2" charset="0"/>
              </a:rPr>
              <a:t>+ 2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ea typeface="Roboto" panose="02000000000000000000" pitchFamily="2" charset="0"/>
              </a:rPr>
              <a:t>Сектори </a:t>
            </a:r>
            <a:r>
              <a:rPr lang="bg-BG" dirty="0">
                <a:ea typeface="Roboto" panose="02000000000000000000" pitchFamily="2" charset="0"/>
              </a:rPr>
              <a:t>– </a:t>
            </a:r>
            <a:r>
              <a:rPr lang="bg-BG" dirty="0" smtClean="0">
                <a:ea typeface="Roboto" panose="02000000000000000000" pitchFamily="2" charset="0"/>
              </a:rPr>
              <a:t>ИТ, здравеопазване</a:t>
            </a:r>
            <a:r>
              <a:rPr lang="bg-BG" dirty="0">
                <a:ea typeface="Roboto" panose="02000000000000000000" pitchFamily="2" charset="0"/>
              </a:rPr>
              <a:t>, образование, </a:t>
            </a:r>
            <a:r>
              <a:rPr lang="en-US" dirty="0">
                <a:ea typeface="Roboto" panose="02000000000000000000" pitchFamily="2" charset="0"/>
              </a:rPr>
              <a:t>e-commerce, </a:t>
            </a:r>
            <a:r>
              <a:rPr lang="bg-BG" dirty="0">
                <a:ea typeface="Roboto" panose="02000000000000000000" pitchFamily="2" charset="0"/>
              </a:rPr>
              <a:t>развлечения</a:t>
            </a:r>
            <a:r>
              <a:rPr lang="bg-BG" dirty="0" smtClean="0">
                <a:ea typeface="Roboto" panose="02000000000000000000" pitchFamily="2" charset="0"/>
              </a:rPr>
              <a:t>, мода, </a:t>
            </a:r>
            <a:r>
              <a:rPr lang="bg-BG" dirty="0">
                <a:ea typeface="Roboto" panose="02000000000000000000" pitchFamily="2" charset="0"/>
              </a:rPr>
              <a:t>транспорт, храни, сигурност</a:t>
            </a:r>
            <a:r>
              <a:rPr lang="bg-BG" dirty="0" smtClean="0">
                <a:ea typeface="Roboto" panose="02000000000000000000" pitchFamily="2" charset="0"/>
              </a:rPr>
              <a:t>, </a:t>
            </a:r>
            <a:r>
              <a:rPr lang="bg-BG" dirty="0">
                <a:ea typeface="Roboto" panose="02000000000000000000" pitchFamily="2" charset="0"/>
              </a:rPr>
              <a:t>и др.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459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ASFONT" val="Univers55"/>
</p:tagLst>
</file>

<file path=ppt/theme/theme1.xml><?xml version="1.0" encoding="utf-8"?>
<a:theme xmlns:a="http://schemas.openxmlformats.org/drawingml/2006/main" name="Office Theme">
  <a:themeElements>
    <a:clrScheme name="Тема н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н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н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</TotalTime>
  <Words>1199</Words>
  <Application>Microsoft Office PowerPoint</Application>
  <PresentationFormat>Custom</PresentationFormat>
  <Paragraphs>153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„Как да стартираме собствен бизнес без капитал“  Финансови  инструменти  д-р инж. Дочка Василева, ФМФИБ ЕАД</vt:lpstr>
      <vt:lpstr>Определение за „Финансов инструмент“ (ФИ)</vt:lpstr>
      <vt:lpstr>Какво представляват ФИ?</vt:lpstr>
      <vt:lpstr>Какви са предимствата на ФИ?</vt:lpstr>
      <vt:lpstr> Видове финансови инструменти</vt:lpstr>
      <vt:lpstr>Финансови продукти</vt:lpstr>
      <vt:lpstr>ФМФИБ ЕАД (Фонд на Фондовете)</vt:lpstr>
      <vt:lpstr>Финансови инструменти 2014-2020 г.</vt:lpstr>
      <vt:lpstr>Фондове за ускоряване и начално финансиране (ФУНФ), Фонд за рисков капитал и Мецанин</vt:lpstr>
      <vt:lpstr>Програма „Образование“ 2021-2027 г.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 Department of Industrial Economics and Management (IEM)  Sofia University “St. Kliment Ohridski” Bulgaria</dc:title>
  <dc:creator>M.T.</dc:creator>
  <cp:lastModifiedBy>ДВ</cp:lastModifiedBy>
  <cp:revision>207</cp:revision>
  <dcterms:created xsi:type="dcterms:W3CDTF">2020-02-16T16:27:51Z</dcterms:created>
  <dcterms:modified xsi:type="dcterms:W3CDTF">2022-03-20T09:15:21Z</dcterms:modified>
</cp:coreProperties>
</file>