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27"/>
  </p:notesMasterIdLst>
  <p:sldIdLst>
    <p:sldId id="294" r:id="rId4"/>
    <p:sldId id="278" r:id="rId5"/>
    <p:sldId id="279" r:id="rId6"/>
    <p:sldId id="299" r:id="rId7"/>
    <p:sldId id="258" r:id="rId8"/>
    <p:sldId id="298" r:id="rId9"/>
    <p:sldId id="262" r:id="rId10"/>
    <p:sldId id="302" r:id="rId11"/>
    <p:sldId id="287" r:id="rId12"/>
    <p:sldId id="286" r:id="rId13"/>
    <p:sldId id="295" r:id="rId14"/>
    <p:sldId id="269" r:id="rId15"/>
    <p:sldId id="268" r:id="rId16"/>
    <p:sldId id="283" r:id="rId17"/>
    <p:sldId id="271" r:id="rId18"/>
    <p:sldId id="300" r:id="rId19"/>
    <p:sldId id="275" r:id="rId20"/>
    <p:sldId id="276" r:id="rId21"/>
    <p:sldId id="301" r:id="rId22"/>
    <p:sldId id="291" r:id="rId23"/>
    <p:sldId id="296" r:id="rId24"/>
    <p:sldId id="297" r:id="rId25"/>
    <p:sldId id="26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3300"/>
    <a:srgbClr val="480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5009" autoAdjust="0"/>
  </p:normalViewPr>
  <p:slideViewPr>
    <p:cSldViewPr snapToGrid="0">
      <p:cViewPr varScale="1">
        <p:scale>
          <a:sx n="68" d="100"/>
          <a:sy n="68" d="100"/>
        </p:scale>
        <p:origin x="8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52F4C-DD19-47D7-A44A-847D01922CBC}" type="datetimeFigureOut">
              <a:rPr lang="en-US" smtClean="0"/>
              <a:t>11/13/2021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ED695-E080-48F0-B82F-DFEDA4ACD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45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ED695-E080-48F0-B82F-DFEDA4ACD60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96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ED695-E080-48F0-B82F-DFEDA4ACD60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499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ED695-E080-48F0-B82F-DFEDA4ACD60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46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ED695-E080-48F0-B82F-DFEDA4ACD60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68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ED695-E080-48F0-B82F-DFEDA4ACD60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17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ED695-E080-48F0-B82F-DFEDA4ACD60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087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ED695-E080-48F0-B82F-DFEDA4ACD60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6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C992-0F8E-4B3E-B68E-4CEF81DCD540}" type="datetimeFigureOut">
              <a:rPr lang="en-US" smtClean="0"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3DD7-E9AA-4654-9A0E-B495B15934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7283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C992-0F8E-4B3E-B68E-4CEF81DCD540}" type="datetimeFigureOut">
              <a:rPr lang="en-US" smtClean="0"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3DD7-E9AA-4654-9A0E-B495B15934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4889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C992-0F8E-4B3E-B68E-4CEF81DCD540}" type="datetimeFigureOut">
              <a:rPr lang="en-US" smtClean="0"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3DD7-E9AA-4654-9A0E-B495B15934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9054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82DA0A0-3AE6-4A06-B199-55D6DE617BC8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11/13/2021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49402B8-C18D-4EBA-9A2C-E4762167A3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1901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0A0-3AE6-4A06-B199-55D6DE617BC8}" type="datetimeFigureOut">
              <a:rPr lang="en-US" smtClean="0">
                <a:solidFill>
                  <a:srgbClr val="B31166"/>
                </a:solidFill>
              </a:rPr>
              <a:pPr/>
              <a:t>11/13/2021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02B8-C18D-4EBA-9A2C-E4762167A3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653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0A0-3AE6-4A06-B199-55D6DE617BC8}" type="datetimeFigureOut">
              <a:rPr lang="en-US" smtClean="0">
                <a:solidFill>
                  <a:srgbClr val="B31166"/>
                </a:solidFill>
              </a:rPr>
              <a:pPr/>
              <a:t>11/13/2021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02B8-C18D-4EBA-9A2C-E4762167A3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73066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0A0-3AE6-4A06-B199-55D6DE617BC8}" type="datetimeFigureOut">
              <a:rPr lang="en-US" smtClean="0">
                <a:solidFill>
                  <a:srgbClr val="B31166"/>
                </a:solidFill>
              </a:rPr>
              <a:pPr/>
              <a:t>11/13/2021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02B8-C18D-4EBA-9A2C-E4762167A3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58083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0A0-3AE6-4A06-B199-55D6DE617BC8}" type="datetimeFigureOut">
              <a:rPr lang="en-US" smtClean="0">
                <a:solidFill>
                  <a:srgbClr val="B31166"/>
                </a:solidFill>
              </a:rPr>
              <a:pPr/>
              <a:t>11/13/2021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02B8-C18D-4EBA-9A2C-E4762167A3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5440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0A0-3AE6-4A06-B199-55D6DE617BC8}" type="datetimeFigureOut">
              <a:rPr lang="en-US" smtClean="0">
                <a:solidFill>
                  <a:srgbClr val="B31166"/>
                </a:solidFill>
              </a:rPr>
              <a:pPr/>
              <a:t>11/13/2021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02B8-C18D-4EBA-9A2C-E4762167A3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8925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0A0-3AE6-4A06-B199-55D6DE617BC8}" type="datetimeFigureOut">
              <a:rPr lang="en-US" smtClean="0">
                <a:solidFill>
                  <a:srgbClr val="B31166"/>
                </a:solidFill>
              </a:rPr>
              <a:pPr/>
              <a:t>11/13/2021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02B8-C18D-4EBA-9A2C-E4762167A3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65397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0A0-3AE6-4A06-B199-55D6DE617BC8}" type="datetimeFigureOut">
              <a:rPr lang="en-US" smtClean="0">
                <a:solidFill>
                  <a:srgbClr val="B31166"/>
                </a:solidFill>
              </a:rPr>
              <a:pPr/>
              <a:t>11/13/2021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02B8-C18D-4EBA-9A2C-E4762167A3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3523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C992-0F8E-4B3E-B68E-4CEF81DCD540}" type="datetimeFigureOut">
              <a:rPr lang="en-US" smtClean="0"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3DD7-E9AA-4654-9A0E-B495B15934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60490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0A0-3AE6-4A06-B199-55D6DE617BC8}" type="datetimeFigureOut">
              <a:rPr lang="en-US" smtClean="0">
                <a:solidFill>
                  <a:srgbClr val="B31166"/>
                </a:solidFill>
              </a:rPr>
              <a:pPr/>
              <a:t>11/13/2021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02B8-C18D-4EBA-9A2C-E4762167A3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05416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0A0-3AE6-4A06-B199-55D6DE617BC8}" type="datetimeFigureOut">
              <a:rPr lang="en-US" smtClean="0">
                <a:solidFill>
                  <a:srgbClr val="B31166"/>
                </a:solidFill>
              </a:rPr>
              <a:pPr/>
              <a:t>11/13/2021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02B8-C18D-4EBA-9A2C-E4762167A3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75012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0A0-3AE6-4A06-B199-55D6DE617BC8}" type="datetimeFigureOut">
              <a:rPr lang="en-US" smtClean="0">
                <a:solidFill>
                  <a:srgbClr val="B31166"/>
                </a:solidFill>
              </a:rPr>
              <a:pPr/>
              <a:t>11/13/2021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02B8-C18D-4EBA-9A2C-E4762167A3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87851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0A0-3AE6-4A06-B199-55D6DE617BC8}" type="datetimeFigureOut">
              <a:rPr lang="en-US" smtClean="0">
                <a:solidFill>
                  <a:srgbClr val="B31166"/>
                </a:solidFill>
              </a:rPr>
              <a:pPr/>
              <a:t>11/13/2021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02B8-C18D-4EBA-9A2C-E4762167A3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0317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0A0-3AE6-4A06-B199-55D6DE617BC8}" type="datetimeFigureOut">
              <a:rPr lang="en-US" smtClean="0">
                <a:solidFill>
                  <a:srgbClr val="B31166"/>
                </a:solidFill>
              </a:rPr>
              <a:pPr/>
              <a:t>11/13/2021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02B8-C18D-4EBA-9A2C-E4762167A3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6227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0A0-3AE6-4A06-B199-55D6DE617BC8}" type="datetimeFigureOut">
              <a:rPr lang="en-US" smtClean="0">
                <a:solidFill>
                  <a:srgbClr val="B31166"/>
                </a:solidFill>
              </a:rPr>
              <a:pPr/>
              <a:t>11/13/2021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02B8-C18D-4EBA-9A2C-E4762167A3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40301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0A0-3AE6-4A06-B199-55D6DE617BC8}" type="datetimeFigureOut">
              <a:rPr lang="en-US" smtClean="0">
                <a:solidFill>
                  <a:srgbClr val="B31166"/>
                </a:solidFill>
              </a:rPr>
              <a:pPr/>
              <a:t>11/13/2021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02B8-C18D-4EBA-9A2C-E4762167A3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47127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82DA0A0-3AE6-4A06-B199-55D6DE617BC8}" type="datetimeFigureOut">
              <a:rPr lang="en-US" smtClean="0">
                <a:solidFill>
                  <a:srgbClr val="B31166"/>
                </a:solidFill>
              </a:rPr>
              <a:pPr/>
              <a:t>11/13/2021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02B8-C18D-4EBA-9A2C-E4762167A3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03003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82DA0A0-3AE6-4A06-B199-55D6DE617BC8}" type="datetimeFigureOut">
              <a:rPr lang="en-US" smtClean="0">
                <a:solidFill>
                  <a:srgbClr val="B31166"/>
                </a:solidFill>
              </a:rPr>
              <a:pPr/>
              <a:t>11/13/2021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02B8-C18D-4EBA-9A2C-E4762167A3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91753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67A9-A20E-408F-9190-EC62FFDD8F8E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DD58-1FD9-45FE-AA1D-BBFE357E6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2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C992-0F8E-4B3E-B68E-4CEF81DCD540}" type="datetimeFigureOut">
              <a:rPr lang="en-US" smtClean="0"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3DD7-E9AA-4654-9A0E-B495B15934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575619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67A9-A20E-408F-9190-EC62FFDD8F8E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DD58-1FD9-45FE-AA1D-BBFE357E6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09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67A9-A20E-408F-9190-EC62FFDD8F8E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DD58-1FD9-45FE-AA1D-BBFE357E6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382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67A9-A20E-408F-9190-EC62FFDD8F8E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DD58-1FD9-45FE-AA1D-BBFE357E6A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2352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67A9-A20E-408F-9190-EC62FFDD8F8E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DD58-1FD9-45FE-AA1D-BBFE357E6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7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67A9-A20E-408F-9190-EC62FFDD8F8E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DD58-1FD9-45FE-AA1D-BBFE357E6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15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67A9-A20E-408F-9190-EC62FFDD8F8E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DD58-1FD9-45FE-AA1D-BBFE357E6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593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67A9-A20E-408F-9190-EC62FFDD8F8E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64DD58-1FD9-45FE-AA1D-BBFE357E6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4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67A9-A20E-408F-9190-EC62FFDD8F8E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DD58-1FD9-45FE-AA1D-BBFE357E6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345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67A9-A20E-408F-9190-EC62FFDD8F8E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DD58-1FD9-45FE-AA1D-BBFE357E6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310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67A9-A20E-408F-9190-EC62FFDD8F8E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DD58-1FD9-45FE-AA1D-BBFE357E6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1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C992-0F8E-4B3E-B68E-4CEF81DCD540}" type="datetimeFigureOut">
              <a:rPr lang="en-US" smtClean="0"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3DD7-E9AA-4654-9A0E-B495B15934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6417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C992-0F8E-4B3E-B68E-4CEF81DCD540}" type="datetimeFigureOut">
              <a:rPr lang="en-US" smtClean="0"/>
              <a:t>11/13/2021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3DD7-E9AA-4654-9A0E-B495B15934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4255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C992-0F8E-4B3E-B68E-4CEF81DCD540}" type="datetimeFigureOut">
              <a:rPr lang="en-US" smtClean="0"/>
              <a:t>11/13/2021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3DD7-E9AA-4654-9A0E-B495B15934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6721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C992-0F8E-4B3E-B68E-4CEF81DCD540}" type="datetimeFigureOut">
              <a:rPr lang="en-US" smtClean="0"/>
              <a:t>11/13/2021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3DD7-E9AA-4654-9A0E-B495B15934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7801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C992-0F8E-4B3E-B68E-4CEF81DCD540}" type="datetimeFigureOut">
              <a:rPr lang="en-US" smtClean="0"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3DD7-E9AA-4654-9A0E-B495B15934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46055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C992-0F8E-4B3E-B68E-4CEF81DCD540}" type="datetimeFigureOut">
              <a:rPr lang="en-US" smtClean="0"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3DD7-E9AA-4654-9A0E-B495B15934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39730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AC992-0F8E-4B3E-B68E-4CEF81DCD540}" type="datetimeFigureOut">
              <a:rPr lang="en-US" smtClean="0"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73DD7-E9AA-4654-9A0E-B495B15934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7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fld id="{C82DA0A0-3AE6-4A06-B199-55D6DE617BC8}" type="datetimeFigureOut">
              <a:rPr lang="en-US" smtClean="0">
                <a:solidFill>
                  <a:srgbClr val="B31166"/>
                </a:solidFill>
              </a:rPr>
              <a:pPr defTabSz="457200"/>
              <a:t>11/13/2021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defTabSz="457200"/>
            <a:fld id="{F49402B8-C18D-4EBA-9A2C-E4762167A36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9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40967A9-A20E-408F-9190-EC62FFDD8F8E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F64DD58-1FD9-45FE-AA1D-BBFE357E6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8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A1%D1%82%D1%80%D0%B8%D0%B9%D1%82%D0%B1%D0%BE%D0%BB" TargetMode="External"/><Relationship Id="rId13" Type="http://schemas.openxmlformats.org/officeDocument/2006/relationships/hyperlink" Target="https://bg.wikipedia.org/wiki/%D0%A2%D0%B5%D0%BD%D0%B8%D1%81" TargetMode="External"/><Relationship Id="rId3" Type="http://schemas.openxmlformats.org/officeDocument/2006/relationships/hyperlink" Target="https://bg.wikipedia.org/wiki/%D0%A4%D1%83%D1%82%D0%B1%D0%BE%D0%BB" TargetMode="External"/><Relationship Id="rId7" Type="http://schemas.openxmlformats.org/officeDocument/2006/relationships/hyperlink" Target="https://bg.wikipedia.org/wiki/%D0%9A%D1%8A%D1%80%D0%BB%D0%B8%D0%BD%D0%B3" TargetMode="External"/><Relationship Id="rId12" Type="http://schemas.openxmlformats.org/officeDocument/2006/relationships/hyperlink" Target="https://bg.wikipedia.org/wiki/%D0%90%D0%BA%D1%80%D0%BE%D0%B1%D0%B0%D1%82%D0%B8%D0%BA%D0%B0" TargetMode="External"/><Relationship Id="rId2" Type="http://schemas.openxmlformats.org/officeDocument/2006/relationships/hyperlink" Target="https://bg.wikipedia.org/wiki/%D0%A0%D1%8A%D0%B3%D0%B1%D0%B8" TargetMode="External"/><Relationship Id="rId16" Type="http://schemas.openxmlformats.org/officeDocument/2006/relationships/hyperlink" Target="https://bg.wikipedia.org/wiki/%D0%91%D0%B0%D0%B4%D0%BC%D0%B8%D0%BD%D1%82%D0%BE%D0%BD" TargetMode="Externa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s://bg.wikipedia.org/wiki/%D0%91%D0%B0%D1%81%D0%BA%D0%B5%D1%82%D0%B1%D0%BE%D0%BB" TargetMode="External"/><Relationship Id="rId11" Type="http://schemas.openxmlformats.org/officeDocument/2006/relationships/hyperlink" Target="https://bg.wikipedia.org/wiki/%D0%90%D0%BA%D0%B0%D0%B4%D0%B5%D0%BC%D0%B8%D1%87%D0%BD%D0%BE_%D0%B3%D1%80%D0%B5%D0%B1%D0%B0%D0%BD%D0%B5" TargetMode="External"/><Relationship Id="rId5" Type="http://schemas.openxmlformats.org/officeDocument/2006/relationships/hyperlink" Target="https://bg.wikipedia.org/wiki/%D0%A5%D0%BE%D0%BA%D0%B5%D0%B9_%D0%BD%D0%B0_%D0%BB%D0%B5%D0%B4" TargetMode="External"/><Relationship Id="rId15" Type="http://schemas.openxmlformats.org/officeDocument/2006/relationships/hyperlink" Target="https://bg.wikipedia.org/wiki/%D0%A2%D0%B5%D0%BD%D0%B8%D1%81_%D0%BD%D0%B0_%D0%BC%D0%B0%D1%81%D0%B0" TargetMode="External"/><Relationship Id="rId10" Type="http://schemas.openxmlformats.org/officeDocument/2006/relationships/hyperlink" Target="https://bg.wikipedia.org/wiki/%D0%9A%D0%B0%D0%BD%D1%83-%D0%BA%D0%B0%D1%8F%D0%BA" TargetMode="External"/><Relationship Id="rId4" Type="http://schemas.openxmlformats.org/officeDocument/2006/relationships/hyperlink" Target="https://bg.wikipedia.org/wiki/%D0%92%D0%BE%D0%BB%D0%B5%D0%B9%D0%B1%D0%BE%D0%BB" TargetMode="External"/><Relationship Id="rId9" Type="http://schemas.openxmlformats.org/officeDocument/2006/relationships/hyperlink" Target="https://bg.wikipedia.org/wiki/%D0%9F%D0%BB%D0%B0%D0%B6%D0%B5%D0%BD_%D0%B2%D0%BE%D0%BB%D0%B5%D0%B9%D0%B1%D0%BE%D0%BB" TargetMode="External"/><Relationship Id="rId14" Type="http://schemas.openxmlformats.org/officeDocument/2006/relationships/hyperlink" Target="https://bg.wikipedia.org/wiki/%D0%9A%D1%83%D0%BF%D0%B0_%D0%94%D0%B5%D0%B9%D0%B2%D0%B8%D1%81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A1%D0%BD%D0%BE%D1%83%D0%B1%D0%BE%D1%80%D0%B4" TargetMode="External"/><Relationship Id="rId13" Type="http://schemas.openxmlformats.org/officeDocument/2006/relationships/hyperlink" Target="https://bg.wikipedia.org/wiki/%D0%97%D0%B5%D0%BC%D1%8F" TargetMode="External"/><Relationship Id="rId3" Type="http://schemas.openxmlformats.org/officeDocument/2006/relationships/hyperlink" Target="https://bg.wikipedia.org/wiki/%D0%97%D0%B8%D0%BC%D0%B5%D0%BD_%D1%81%D0%BF%D0%BE%D1%80%D1%82" TargetMode="External"/><Relationship Id="rId7" Type="http://schemas.openxmlformats.org/officeDocument/2006/relationships/hyperlink" Target="https://bg.wikipedia.org/wiki/%D0%A1%D0%BA%D0%B8_%D1%81%D0%BF%D0%BE%D1%80%D1%82" TargetMode="External"/><Relationship Id="rId12" Type="http://schemas.openxmlformats.org/officeDocument/2006/relationships/hyperlink" Target="https://bg.wikipedia.org/w/index.php?title=%D0%97%D0%B0%D0%BB%D0%B0_(%D0%B0%D1%80%D1%85%D0%B8%D1%82%D0%B5%D0%BA%D1%82%D1%83%D1%80%D0%B0)&amp;action=edit&amp;redlink=1" TargetMode="External"/><Relationship Id="rId17" Type="http://schemas.openxmlformats.org/officeDocument/2006/relationships/hyperlink" Target="https://bg.wikipedia.org/wiki/%D0%9B%D0%B5%D1%82%D0%BD%D0%B8_%D0%BE%D0%BB%D0%B8%D0%BC%D0%BF%D0%B8%D0%B9%D1%81%D0%BA%D0%B8_%D0%B8%D0%B3%D1%80%D0%B8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bg.wikipedia.org/wiki/%D0%9F%D0%BB%D1%83%D0%B2%D0%B5%D0%BD_%D0%B1%D0%B0%D1%81%D0%B5%D0%B9%D0%BD" TargetMode="Externa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s://bg.wikipedia.org/wiki/%D0%97%D0%B8%D0%BC%D0%BD%D0%B8_%D0%BE%D0%BB%D0%B8%D0%BC%D0%BF%D0%B8%D0%B9%D1%81%D0%BA%D0%B8_%D0%B8%D0%B3%D1%80%D0%B8" TargetMode="External"/><Relationship Id="rId11" Type="http://schemas.openxmlformats.org/officeDocument/2006/relationships/hyperlink" Target="https://bg.wikipedia.org/wiki/%D0%9A%D1%8A%D1%80%D0%BB%D0%B8%D0%BD%D0%B3" TargetMode="External"/><Relationship Id="rId5" Type="http://schemas.openxmlformats.org/officeDocument/2006/relationships/hyperlink" Target="https://bg.wikipedia.org/wiki/%D0%9B%D0%B5%D0%B4" TargetMode="External"/><Relationship Id="rId15" Type="http://schemas.openxmlformats.org/officeDocument/2006/relationships/hyperlink" Target="https://bg.wikipedia.org/wiki/%D0%A1%D1%82%D0%B0%D0%B4%D0%B8%D0%BE%D0%BD" TargetMode="External"/><Relationship Id="rId10" Type="http://schemas.openxmlformats.org/officeDocument/2006/relationships/hyperlink" Target="https://bg.wikipedia.org/wiki/%D0%A4%D0%B8%D0%B3%D1%83%D1%80%D0%BD%D0%BE_%D0%BF%D1%8A%D1%80%D0%B7%D0%B0%D0%BB%D1%8F%D0%BD%D0%B5" TargetMode="External"/><Relationship Id="rId4" Type="http://schemas.openxmlformats.org/officeDocument/2006/relationships/hyperlink" Target="https://bg.wikipedia.org/wiki/%D0%A1%D0%BD%D1%8F%D0%B3" TargetMode="External"/><Relationship Id="rId9" Type="http://schemas.openxmlformats.org/officeDocument/2006/relationships/hyperlink" Target="https://bg.wikipedia.org/wiki/%D0%A1%D0%BF%D0%BE%D1%80%D1%82%D0%BD%D0%B8_%D1%88%D0%B5%D0%B9%D0%BD%D0%B8" TargetMode="External"/><Relationship Id="rId14" Type="http://schemas.openxmlformats.org/officeDocument/2006/relationships/hyperlink" Target="https://bg.wikipedia.org/wiki/%D0%92%D0%BE%D0%B4%D0%B0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20_%D0%B2%D0%B5%D0%BA" TargetMode="External"/><Relationship Id="rId2" Type="http://schemas.openxmlformats.org/officeDocument/2006/relationships/hyperlink" Target="https://bg.wikipedia.org/wiki/%D0%90%D0%BD%D0%B3%D0%BB%D0%B8%D1%8F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171807" cy="1371326"/>
          </a:xfrm>
        </p:spPr>
        <p:txBody>
          <a:bodyPr/>
          <a:lstStyle/>
          <a:p>
            <a:pPr algn="ctr"/>
            <a:br>
              <a:rPr lang="ru-RU" sz="2800"/>
            </a:br>
            <a:br>
              <a:rPr lang="ru-RU" sz="2800"/>
            </a:br>
            <a:r>
              <a:rPr lang="ru-RU" sz="4000"/>
              <a:t>ПОЯВА И РАЗВИТИЕ НА СПОРТЪТ</a:t>
            </a:r>
            <a:br>
              <a:rPr lang="ru-RU" sz="2800"/>
            </a:br>
            <a:br>
              <a:rPr lang="ru-RU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1999487"/>
            <a:ext cx="8825659" cy="39782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/>
          </a:p>
          <a:p>
            <a:pPr algn="r"/>
            <a:endParaRPr lang="bg-BG" b="1"/>
          </a:p>
          <a:p>
            <a:pPr algn="r"/>
            <a:endParaRPr lang="bg-BG" b="1"/>
          </a:p>
          <a:p>
            <a:pPr algn="r"/>
            <a:endParaRPr lang="bg-BG" b="1"/>
          </a:p>
          <a:p>
            <a:pPr algn="r"/>
            <a:r>
              <a:rPr lang="bg-BG" b="1"/>
              <a:t>АВТОР: БОРЯНА ТУМАНОВА</a:t>
            </a:r>
            <a:endParaRPr lang="en-US"/>
          </a:p>
          <a:p>
            <a:endParaRPr lang="ru-RU" sz="240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59285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619" y="719328"/>
            <a:ext cx="8025621" cy="829056"/>
          </a:xfrm>
        </p:spPr>
        <p:txBody>
          <a:bodyPr/>
          <a:lstStyle/>
          <a:p>
            <a:pPr algn="ctr"/>
            <a:r>
              <a:rPr lang="bg-BG" b="1" dirty="0"/>
              <a:t>ДОПИНГ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5992" y="3372487"/>
            <a:ext cx="85501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Основния враг на принципите за спортменство е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Допингът</a:t>
            </a:r>
            <a:r>
              <a:rPr lang="ru-RU" dirty="0">
                <a:latin typeface="Arial" pitchFamily="34" charset="0"/>
                <a:cs typeface="Arial" pitchFamily="34" charset="0"/>
              </a:rPr>
              <a:t> и безсилието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на организациите да се справят с него.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За 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допинг</a:t>
            </a:r>
            <a:r>
              <a:rPr lang="ru-RU" dirty="0">
                <a:latin typeface="Arial" pitchFamily="34" charset="0"/>
                <a:cs typeface="Arial" pitchFamily="34" charset="0"/>
              </a:rPr>
              <a:t> се считат забранените веществата и методи в спорта,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които се използват с цел постигане на по-високи постижения.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Терминът възниква за първи път при рицарските двубои.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Тестовете на урината и кръвта са единствените официални методи с които се установява употребата му. Самият вид на тялото също я издава. 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40" y="890016"/>
            <a:ext cx="3218688" cy="391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0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Уреждане на мачове</a:t>
            </a:r>
            <a:br>
              <a:rPr lang="bg-BG" dirty="0"/>
            </a:br>
            <a:r>
              <a:rPr lang="bg-BG" dirty="0"/>
              <a:t>черно тото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33856" y="2551837"/>
            <a:ext cx="100462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Най –големият враг на честната игра са т.нар. уредени мачове, или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Черното тото.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Най-проблемните страни, що се отнася до черното тото, са Малта, Кипър,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България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Канада и напоследък, Украйна.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Тези проблеми растат с всеки изминал ден.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Отборните спортове, тениса и биойните изкуства страдат най-много от уговорени мачове.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Схеми за манипулиране на текущият или крайният резултат, както и при различни други части от играта, които се подлагат на залагания се разкриват почти всеки ден в професионалния спорт. 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214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304543" y="444137"/>
            <a:ext cx="96316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/>
              <a:t>История на спорта</a:t>
            </a:r>
          </a:p>
          <a:p>
            <a:pPr algn="ctr"/>
            <a:r>
              <a:rPr lang="ru-RU" sz="2400" b="1" dirty="0"/>
              <a:t>Спорт в Древността</a:t>
            </a:r>
          </a:p>
          <a:p>
            <a:pPr algn="ctr"/>
            <a:r>
              <a:rPr lang="ru-RU" sz="2400" dirty="0"/>
              <a:t>Дори в древността е имало занятия, които наподобяват и могат да бъдат считани за спортна дейност. Такива изображения в пещери са открити преди около 30 000 – 40 000 години.</a:t>
            </a:r>
          </a:p>
          <a:p>
            <a:pPr algn="ctr"/>
            <a:endParaRPr lang="ru-RU" sz="2400" b="1" dirty="0">
              <a:solidFill>
                <a:srgbClr val="D60093"/>
              </a:solidFill>
            </a:endParaRPr>
          </a:p>
          <a:p>
            <a:pPr algn="ctr"/>
            <a:endParaRPr lang="ru-RU" sz="2400" b="1" dirty="0">
              <a:solidFill>
                <a:srgbClr val="D60093"/>
              </a:solidFill>
            </a:endParaRPr>
          </a:p>
          <a:p>
            <a:pPr algn="ctr"/>
            <a:endParaRPr lang="en-US" sz="2400" b="1" dirty="0">
              <a:solidFill>
                <a:srgbClr val="D6009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DC0FB7-1673-46E4-A3B2-9C41229F5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64" y="2728828"/>
            <a:ext cx="5961542" cy="3849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F882B1-7BB1-4111-86FD-389807DA2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806" y="2728828"/>
            <a:ext cx="5469930" cy="38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7164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248194" y="130175"/>
            <a:ext cx="11691257" cy="65976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sz="3600" b="1" dirty="0">
              <a:solidFill>
                <a:srgbClr val="D60093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3200" dirty="0"/>
              <a:t>	Съдейки по практикуваните спортове тогава, военното дело и изкуството на войната са пряко свързани със спорта.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3200" dirty="0"/>
              <a:t>С течение на времето, спортът става все по-организиран и регламентиран.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3200" dirty="0"/>
              <a:t>	Появяват се и нови видове и подвидове на спорта, правилата се рафинират, в спорта се развиват традиции и се появяват нови поддръжници и почитатели</a:t>
            </a:r>
            <a:r>
              <a:rPr lang="ru-RU" sz="3200" b="1" dirty="0">
                <a:solidFill>
                  <a:srgbClr val="D60093"/>
                </a:solidFill>
              </a:rPr>
              <a:t>.</a:t>
            </a:r>
          </a:p>
          <a:p>
            <a:endParaRPr lang="bg-BG" sz="2400" dirty="0">
              <a:latin typeface="+mj-lt"/>
            </a:endParaRPr>
          </a:p>
          <a:p>
            <a:pPr algn="ctr"/>
            <a:endParaRPr lang="bg-BG" sz="1200" b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6120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336" y="1231393"/>
            <a:ext cx="1105814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През последния етап на първобитното общество играта напълно се е абстрахирала от труда: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играещите започнали да се делят на отбори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появили се спортните площадки и  игровия инвентар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игрите се регламентирали с правила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появили се съдии и зрители 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Обособяването на играта като самостоятелно упражнение по бягане, скачане, плуване и др. е свързано с подготовката на членовете на човешкото общество за труд. 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Започнало възникването на специални методи за обучение на подрастващото поколение т.е. появило се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физическото възпитание.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592" y="1645919"/>
            <a:ext cx="3535680" cy="279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071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12064"/>
            <a:ext cx="8761413" cy="1167107"/>
          </a:xfrm>
        </p:spPr>
        <p:txBody>
          <a:bodyPr/>
          <a:lstStyle/>
          <a:p>
            <a:pPr marL="342900" lvl="0" indent="-342900" algn="ctr">
              <a:spcAft>
                <a:spcPts val="0"/>
              </a:spcAft>
              <a:tabLst>
                <a:tab pos="292100" algn="l"/>
              </a:tabLst>
            </a:pPr>
            <a:r>
              <a:rPr lang="bg-BG" sz="4000" b="1" u="sng" kern="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Спорт в Новото време</a:t>
            </a:r>
            <a:br>
              <a:rPr lang="en-US" sz="4000" b="1" u="sng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323" y="2212060"/>
            <a:ext cx="8232886" cy="4347236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Приема се края на 18 век, когато Англия отменя всички наложени през вековете забрани за игри и съревнования, давайки тласък за разцвета им. </a:t>
            </a:r>
          </a:p>
          <a:p>
            <a:pPr algn="just"/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Индустриалната революция и масовото производство водят до нарастване на броя на хората, практикуващи поне един спорт през свободното си време или чрез посвещаване на свободното си време за наблюдение на спорта. </a:t>
            </a:r>
          </a:p>
          <a:p>
            <a:pPr algn="just"/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Английският подход към спорта се разпространява в континентална Европа и в задокеонските колонии и започва да доминира в западния свят.</a:t>
            </a:r>
          </a:p>
          <a:p>
            <a:pPr algn="just"/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Под влиянието им състезателният елемент прониква и в националните видове спорт. </a:t>
            </a:r>
          </a:p>
          <a:p>
            <a:pPr marL="0" indent="0" algn="just">
              <a:buNone/>
            </a:pPr>
            <a:endParaRPr lang="ru-RU" sz="6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bg-BG" dirty="0"/>
          </a:p>
          <a:p>
            <a:pPr marL="0" indent="0" algn="just">
              <a:buNone/>
            </a:pPr>
            <a:endParaRPr lang="bg-BG" sz="800" dirty="0"/>
          </a:p>
          <a:p>
            <a:pPr marL="0" indent="0" algn="ctr">
              <a:buNone/>
            </a:pPr>
            <a:endParaRPr lang="bg-BG" sz="800" dirty="0"/>
          </a:p>
          <a:p>
            <a:pPr marL="0" indent="0" algn="ctr">
              <a:buNone/>
            </a:pPr>
            <a:endParaRPr lang="bg-BG" sz="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28" y="2474976"/>
            <a:ext cx="3425952" cy="38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456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EC7984-8F18-4E8E-A506-9EA8713B127F}"/>
              </a:ext>
            </a:extLst>
          </p:cNvPr>
          <p:cNvSpPr/>
          <p:nvPr/>
        </p:nvSpPr>
        <p:spPr>
          <a:xfrm>
            <a:off x="673509" y="918663"/>
            <a:ext cx="11518491" cy="5562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/>
              <a:t>Гимнастиката </a:t>
            </a:r>
            <a:r>
              <a:rPr lang="ru-RU" sz="2400" dirty="0"/>
              <a:t>се развива активно по време на 19 век в много европейски страни,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До края на 19 век като цяло се формират правила на популярните </a:t>
            </a:r>
            <a:r>
              <a:rPr lang="ru-RU" sz="2400" b="1" u="sng" dirty="0"/>
              <a:t>спортни игри</a:t>
            </a:r>
            <a:r>
              <a:rPr lang="ru-RU" sz="2400" dirty="0"/>
              <a:t>. Във Франция особено популярни са лекоатлетическите състезания, през 80-те години на века е построена ледена пързалка за </a:t>
            </a:r>
            <a:r>
              <a:rPr lang="ru-RU" sz="2400" b="1" i="1" dirty="0"/>
              <a:t>кънки </a:t>
            </a:r>
            <a:r>
              <a:rPr lang="ru-RU" sz="2400" dirty="0"/>
              <a:t>с изкуствен лед.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Развива  се институцията на </a:t>
            </a:r>
            <a:r>
              <a:rPr lang="ru-RU" sz="2400" b="1" i="1" dirty="0"/>
              <a:t>спортното треньорство</a:t>
            </a:r>
            <a:r>
              <a:rPr lang="ru-RU" sz="2400" dirty="0"/>
              <a:t>, построени са </a:t>
            </a:r>
            <a:r>
              <a:rPr lang="ru-RU" sz="2400" b="1" i="1" dirty="0"/>
              <a:t>спортни съоръжения.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Още от средата на 19 век спортът излиза извън националните граници и започва развитието на </a:t>
            </a:r>
            <a:r>
              <a:rPr lang="ru-RU" sz="2400" b="1" i="1" dirty="0"/>
              <a:t>международното спортно движение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3960865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Колективни и индивидуални спортове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764705"/>
            <a:ext cx="1101704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bg-BG" sz="2400" b="1" dirty="0">
                <a:solidFill>
                  <a:srgbClr val="000000"/>
                </a:solidFill>
                <a:latin typeface="Franklin Gothic Book"/>
              </a:rPr>
              <a:t>Колективни</a:t>
            </a:r>
            <a:r>
              <a:rPr lang="bg-BG" sz="2400" dirty="0">
                <a:solidFill>
                  <a:srgbClr val="000000"/>
                </a:solidFill>
                <a:latin typeface="Franklin Gothic Book"/>
              </a:rPr>
              <a:t> спортове са само тези, в които има отбор от точно определен брой състезатели и нямат други вариации – например </a:t>
            </a:r>
            <a:r>
              <a:rPr lang="bg-BG" sz="2400" dirty="0">
                <a:latin typeface="Franklin Gothic Book"/>
                <a:hlinkClick r:id="rId2" tooltip="Ръгб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ръгби</a:t>
            </a:r>
            <a:r>
              <a:rPr lang="bg-BG" sz="2400" dirty="0">
                <a:latin typeface="Franklin Gothic Book"/>
              </a:rPr>
              <a:t> , </a:t>
            </a:r>
            <a:r>
              <a:rPr lang="bg-BG" sz="2400" dirty="0">
                <a:latin typeface="Franklin Gothic Book"/>
                <a:hlinkClick r:id="rId3" tooltip="Футбо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футбол</a:t>
            </a:r>
            <a:r>
              <a:rPr lang="bg-BG" sz="2400" dirty="0">
                <a:latin typeface="Franklin Gothic Book"/>
              </a:rPr>
              <a:t> , </a:t>
            </a:r>
            <a:r>
              <a:rPr lang="bg-BG" sz="2400" dirty="0">
                <a:latin typeface="Franklin Gothic Book"/>
                <a:hlinkClick r:id="rId4" tooltip="Волейбо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волейбол</a:t>
            </a:r>
            <a:r>
              <a:rPr lang="bg-BG" sz="2400" dirty="0">
                <a:latin typeface="Franklin Gothic Book"/>
              </a:rPr>
              <a:t> , </a:t>
            </a:r>
            <a:r>
              <a:rPr lang="bg-BG" sz="2400" dirty="0">
                <a:latin typeface="Franklin Gothic Book"/>
                <a:hlinkClick r:id="rId5" tooltip="Хокей на ле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хокей на</a:t>
            </a:r>
            <a:r>
              <a:rPr lang="en-US" sz="2400" dirty="0">
                <a:latin typeface="Franklin Gothic Book"/>
                <a:hlinkClick r:id="rId5" tooltip="Хокей на ле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r>
              <a:rPr lang="bg-BG" sz="2400" dirty="0">
                <a:latin typeface="Franklin Gothic Book"/>
                <a:hlinkClick r:id="rId5" tooltip="Хокей на ле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лед</a:t>
            </a:r>
            <a:r>
              <a:rPr lang="bg-BG" sz="2400" dirty="0">
                <a:latin typeface="Franklin Gothic Book"/>
              </a:rPr>
              <a:t>, </a:t>
            </a:r>
            <a:r>
              <a:rPr lang="bg-BG" sz="2400" dirty="0">
                <a:latin typeface="Franklin Gothic Book"/>
                <a:hlinkClick r:id="rId6" tooltip="Баскетбо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баскетбол</a:t>
            </a:r>
            <a:r>
              <a:rPr lang="bg-BG" sz="2400" dirty="0">
                <a:latin typeface="Franklin Gothic Book"/>
              </a:rPr>
              <a:t> , </a:t>
            </a:r>
            <a:r>
              <a:rPr lang="bg-BG" sz="2400" dirty="0">
                <a:latin typeface="Franklin Gothic Book"/>
                <a:hlinkClick r:id="rId7" tooltip="Кърлинг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кърлинг</a:t>
            </a:r>
            <a:r>
              <a:rPr lang="bg-BG" sz="2400" dirty="0">
                <a:latin typeface="Franklin Gothic Book"/>
              </a:rPr>
              <a:t> , </a:t>
            </a:r>
            <a:r>
              <a:rPr lang="bg-BG" sz="2400" dirty="0">
                <a:latin typeface="Franklin Gothic Book"/>
                <a:hlinkClick r:id="rId8" tooltip="Стрийтбо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стрийтбол</a:t>
            </a:r>
            <a:r>
              <a:rPr lang="bg-BG" sz="2400" dirty="0">
                <a:latin typeface="Franklin Gothic Book"/>
              </a:rPr>
              <a:t> , </a:t>
            </a:r>
            <a:r>
              <a:rPr lang="bg-BG" sz="2400" dirty="0">
                <a:latin typeface="Franklin Gothic Book"/>
                <a:hlinkClick r:id="rId9" tooltip="Плажен волейбо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плажен волейбол</a:t>
            </a:r>
            <a:r>
              <a:rPr lang="bg-BG" sz="2400" dirty="0">
                <a:latin typeface="Franklin Gothic Book"/>
              </a:rPr>
              <a:t>, </a:t>
            </a:r>
            <a:r>
              <a:rPr lang="bg-BG" sz="2400" u="sng" dirty="0">
                <a:latin typeface="Franklin Gothic Book"/>
              </a:rPr>
              <a:t>плажен тенис</a:t>
            </a:r>
            <a:r>
              <a:rPr lang="bg-BG" sz="2400" dirty="0">
                <a:latin typeface="Franklin Gothic Book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bg-BG" sz="2400" dirty="0">
                <a:solidFill>
                  <a:srgbClr val="000000"/>
                </a:solidFill>
                <a:latin typeface="Franklin Gothic Book"/>
              </a:rPr>
              <a:t>Всички останали, дори да имат отборни състезания или пък дисциплини с двойки, четворки и прочее, са </a:t>
            </a:r>
            <a:r>
              <a:rPr lang="bg-BG" sz="2400" b="1" dirty="0">
                <a:solidFill>
                  <a:srgbClr val="000000"/>
                </a:solidFill>
                <a:latin typeface="Franklin Gothic Book"/>
              </a:rPr>
              <a:t>индивидуални</a:t>
            </a:r>
            <a:r>
              <a:rPr lang="bg-BG" sz="2400" dirty="0">
                <a:solidFill>
                  <a:srgbClr val="000000"/>
                </a:solidFill>
                <a:latin typeface="Franklin Gothic Book"/>
              </a:rPr>
              <a:t> – такива са </a:t>
            </a:r>
            <a:r>
              <a:rPr lang="bg-BG" sz="2400" dirty="0">
                <a:latin typeface="Franklin Gothic Book"/>
              </a:rPr>
              <a:t>например </a:t>
            </a:r>
            <a:r>
              <a:rPr lang="bg-BG" sz="2400" dirty="0">
                <a:latin typeface="Franklin Gothic Book"/>
                <a:hlinkClick r:id="rId10" tooltip="Кану-кая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кану-каяка</a:t>
            </a:r>
            <a:r>
              <a:rPr lang="bg-BG" sz="2400" dirty="0">
                <a:latin typeface="Franklin Gothic Book"/>
              </a:rPr>
              <a:t> и </a:t>
            </a:r>
            <a:r>
              <a:rPr lang="bg-BG" sz="2400" dirty="0">
                <a:latin typeface="Franklin Gothic Book"/>
                <a:hlinkClick r:id="rId11" tooltip="Академично гребан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академичното гребане</a:t>
            </a:r>
            <a:r>
              <a:rPr lang="bg-BG" sz="2400" dirty="0">
                <a:latin typeface="Franklin Gothic Book"/>
              </a:rPr>
              <a:t>, които имат от единични до осморки. Четворка акробати не са „отбор“, защото в </a:t>
            </a:r>
            <a:r>
              <a:rPr lang="bg-BG" sz="2400" dirty="0">
                <a:latin typeface="Franklin Gothic Book"/>
                <a:hlinkClick r:id="rId12" tooltip="Акробати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акробатиката</a:t>
            </a:r>
            <a:r>
              <a:rPr lang="bg-BG" sz="2400" dirty="0">
                <a:latin typeface="Franklin Gothic Book"/>
              </a:rPr>
              <a:t> има и други формации; </a:t>
            </a:r>
            <a:r>
              <a:rPr lang="bg-BG" sz="2400" dirty="0">
                <a:latin typeface="Franklin Gothic Book"/>
                <a:hlinkClick r:id="rId13" tooltip="Тени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тенисът</a:t>
            </a:r>
            <a:r>
              <a:rPr lang="bg-BG" sz="2400" dirty="0">
                <a:latin typeface="Franklin Gothic Book"/>
              </a:rPr>
              <a:t> си остава индивидуален спорт дори в отборни състезания като </a:t>
            </a:r>
            <a:r>
              <a:rPr lang="bg-BG" sz="2400" dirty="0">
                <a:latin typeface="Franklin Gothic Book"/>
                <a:hlinkClick r:id="rId14" tooltip="Купа Дейви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Купа „Дейвис“</a:t>
            </a:r>
            <a:r>
              <a:rPr lang="bg-BG" sz="2400" dirty="0">
                <a:latin typeface="Franklin Gothic Book"/>
              </a:rPr>
              <a:t>, защото резултатът в нея се решава от индивидуални мачове (същото е положението и в </a:t>
            </a:r>
            <a:r>
              <a:rPr lang="bg-BG" sz="2400" dirty="0">
                <a:latin typeface="Franklin Gothic Book"/>
                <a:hlinkClick r:id="rId15" tooltip="Тенис на мас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тениса на маса</a:t>
            </a:r>
            <a:r>
              <a:rPr lang="bg-BG" sz="2400" dirty="0">
                <a:latin typeface="Franklin Gothic Book"/>
              </a:rPr>
              <a:t> и </a:t>
            </a:r>
            <a:r>
              <a:rPr lang="bg-BG" sz="2400" dirty="0">
                <a:latin typeface="Franklin Gothic Book"/>
                <a:hlinkClick r:id="rId16" tooltip="Бадминто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бадминтона</a:t>
            </a:r>
            <a:r>
              <a:rPr lang="bg-BG" sz="2400" dirty="0">
                <a:latin typeface="Franklin Gothic Book"/>
              </a:rPr>
              <a:t>).</a:t>
            </a:r>
            <a:endParaRPr lang="en-US" sz="2400" dirty="0">
              <a:latin typeface="Franklin Gothic Book"/>
            </a:endParaRPr>
          </a:p>
          <a:p>
            <a:endParaRPr lang="bg-BG" u="sng" dirty="0">
              <a:solidFill>
                <a:srgbClr val="000000"/>
              </a:solidFill>
              <a:latin typeface="Franklin Gothic Book"/>
            </a:endParaRPr>
          </a:p>
          <a:p>
            <a:r>
              <a:rPr lang="bg-BG" dirty="0">
                <a:solidFill>
                  <a:srgbClr val="000000"/>
                </a:solidFill>
                <a:latin typeface="Franklin Gothic Book"/>
              </a:rPr>
              <a:t> </a:t>
            </a:r>
            <a:endParaRPr lang="en-US" dirty="0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945077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040" y="203527"/>
            <a:ext cx="10027920" cy="548640"/>
          </a:xfrm>
        </p:spPr>
        <p:txBody>
          <a:bodyPr/>
          <a:lstStyle/>
          <a:p>
            <a:pPr algn="ctr"/>
            <a:r>
              <a:rPr lang="bg-BG" dirty="0"/>
              <a:t>Зимни и летни спортове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6477" y="752167"/>
            <a:ext cx="11985523" cy="611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bg-BG" sz="2400" u="sng" dirty="0">
                <a:latin typeface="Franklin Gothic Book"/>
                <a:hlinkClick r:id="rId3" tooltip="Зимен спор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Зимен спорт</a:t>
            </a:r>
            <a:r>
              <a:rPr lang="bg-BG" sz="2400" dirty="0">
                <a:latin typeface="Franklin Gothic Book"/>
              </a:rPr>
              <a:t> е спорт, който се провежда на </a:t>
            </a:r>
            <a:r>
              <a:rPr lang="bg-BG" sz="2400" u="sng" dirty="0">
                <a:latin typeface="Franklin Gothic Book"/>
                <a:hlinkClick r:id="rId4" tooltip="Сняг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сняг</a:t>
            </a:r>
            <a:r>
              <a:rPr lang="bg-BG" sz="2400" dirty="0">
                <a:latin typeface="Franklin Gothic Book"/>
              </a:rPr>
              <a:t> или </a:t>
            </a:r>
            <a:r>
              <a:rPr lang="bg-BG" sz="2400" u="sng" dirty="0">
                <a:latin typeface="Franklin Gothic Book"/>
                <a:hlinkClick r:id="rId5" tooltip="Ле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лед</a:t>
            </a:r>
            <a:r>
              <a:rPr lang="bg-BG" sz="2400" dirty="0">
                <a:latin typeface="Franklin Gothic Book"/>
              </a:rPr>
              <a:t>. Основните видове зимен спорт влизат в програмата на </a:t>
            </a:r>
            <a:r>
              <a:rPr lang="bg-BG" sz="2400" u="sng" dirty="0">
                <a:latin typeface="Franklin Gothic Book"/>
                <a:hlinkClick r:id="rId6" tooltip="Зимни олимпийски игр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Зимните олимпийски игри</a:t>
            </a:r>
            <a:r>
              <a:rPr lang="bg-BG" sz="2400" dirty="0">
                <a:latin typeface="Franklin Gothic Book"/>
              </a:rPr>
              <a:t>. Тези спортове изискват както специални съоръжения, така и специална екипировка. Примери за такива спортове са </a:t>
            </a:r>
            <a:r>
              <a:rPr lang="bg-BG" sz="2400" u="sng" dirty="0">
                <a:latin typeface="Franklin Gothic Book"/>
                <a:hlinkClick r:id="rId7" tooltip="Ски спор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ски</a:t>
            </a:r>
            <a:r>
              <a:rPr lang="bg-BG" sz="2400" dirty="0">
                <a:latin typeface="Franklin Gothic Book"/>
              </a:rPr>
              <a:t>, </a:t>
            </a:r>
            <a:r>
              <a:rPr lang="bg-BG" sz="2400" u="sng" dirty="0">
                <a:latin typeface="Franklin Gothic Book"/>
                <a:hlinkClick r:id="rId8" tooltip="Сноубор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сноуборд</a:t>
            </a:r>
            <a:r>
              <a:rPr lang="bg-BG" sz="2400" dirty="0">
                <a:latin typeface="Franklin Gothic Book"/>
              </a:rPr>
              <a:t>, </a:t>
            </a:r>
            <a:r>
              <a:rPr lang="bg-BG" sz="2400" u="sng" dirty="0">
                <a:latin typeface="Franklin Gothic Book"/>
                <a:hlinkClick r:id="rId9" tooltip="Спортни шейн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спортни шейни</a:t>
            </a:r>
            <a:r>
              <a:rPr lang="bg-BG" sz="2400" dirty="0">
                <a:latin typeface="Franklin Gothic Book"/>
              </a:rPr>
              <a:t>, </a:t>
            </a:r>
            <a:r>
              <a:rPr lang="bg-BG" sz="2400" u="sng" dirty="0">
                <a:latin typeface="Franklin Gothic Book"/>
                <a:hlinkClick r:id="rId10" tooltip="Фигурно пързалян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фигурно пързаляне</a:t>
            </a:r>
            <a:r>
              <a:rPr lang="bg-BG" sz="2400" dirty="0">
                <a:latin typeface="Franklin Gothic Book"/>
              </a:rPr>
              <a:t>, </a:t>
            </a:r>
            <a:r>
              <a:rPr lang="bg-BG" sz="2400" u="sng" dirty="0">
                <a:latin typeface="Franklin Gothic Book"/>
                <a:hlinkClick r:id="rId11" tooltip="Кърлинг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кърлинг</a:t>
            </a:r>
            <a:r>
              <a:rPr lang="bg-BG" sz="2400" dirty="0">
                <a:latin typeface="Franklin Gothic Book"/>
              </a:rPr>
              <a:t> и други. Някои от тях се провеждат на открито, докато други се провеждат на закрито, в </a:t>
            </a:r>
            <a:r>
              <a:rPr lang="bg-BG" sz="2400" u="sng" dirty="0">
                <a:latin typeface="Franklin Gothic Book"/>
                <a:hlinkClick r:id="rId12" tooltip="Зала (архитектура) (страницата не съществув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зала</a:t>
            </a:r>
            <a:r>
              <a:rPr lang="bg-BG" sz="2400" dirty="0">
                <a:latin typeface="Franklin Gothic Book"/>
              </a:rPr>
              <a:t>.</a:t>
            </a:r>
            <a:endParaRPr lang="en-US" sz="2400" dirty="0">
              <a:latin typeface="Franklin Gothic Book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bg-BG" sz="2400" dirty="0">
                <a:latin typeface="Franklin Gothic Book"/>
              </a:rPr>
              <a:t>Летните спортове се провеждат през лятото и са много по-разнообразни. Те може да се практикуват както на </a:t>
            </a:r>
            <a:r>
              <a:rPr lang="bg-BG" sz="2400" u="sng" dirty="0">
                <a:latin typeface="Franklin Gothic Book"/>
                <a:hlinkClick r:id="rId13" tooltip="Зем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земя</a:t>
            </a:r>
            <a:r>
              <a:rPr lang="bg-BG" sz="2400" dirty="0">
                <a:latin typeface="Franklin Gothic Book"/>
              </a:rPr>
              <a:t>, така и във </a:t>
            </a:r>
            <a:r>
              <a:rPr lang="bg-BG" sz="2400" u="sng" dirty="0">
                <a:latin typeface="Franklin Gothic Book"/>
                <a:hlinkClick r:id="rId14" tooltip="Вод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вода</a:t>
            </a:r>
            <a:r>
              <a:rPr lang="bg-BG" sz="2400" dirty="0">
                <a:latin typeface="Franklin Gothic Book"/>
              </a:rPr>
              <a:t>. За целта също са необходими специфични съоръжения и екипировка. Така например за лекоатлетически състезания се използват </a:t>
            </a:r>
            <a:r>
              <a:rPr lang="bg-BG" sz="2400" u="sng" dirty="0">
                <a:latin typeface="Franklin Gothic Book"/>
                <a:hlinkClick r:id="rId15" tooltip="Стадио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стадиони</a:t>
            </a:r>
            <a:r>
              <a:rPr lang="bg-BG" sz="2400" dirty="0">
                <a:latin typeface="Franklin Gothic Book"/>
              </a:rPr>
              <a:t>, а за плуване – </a:t>
            </a:r>
            <a:r>
              <a:rPr lang="bg-BG" sz="2400" u="sng" dirty="0">
                <a:latin typeface="Franklin Gothic Book"/>
                <a:hlinkClick r:id="rId16" tooltip="Плувен басей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плувни басейни</a:t>
            </a:r>
            <a:r>
              <a:rPr lang="bg-BG" sz="2400" dirty="0">
                <a:latin typeface="Franklin Gothic Book"/>
              </a:rPr>
              <a:t>. Те също могат да </a:t>
            </a:r>
            <a:r>
              <a:rPr lang="en-US" sz="2400" dirty="0">
                <a:latin typeface="Franklin Gothic Book"/>
              </a:rPr>
              <a:t> </a:t>
            </a:r>
            <a:r>
              <a:rPr lang="bg-BG" sz="2400" dirty="0">
                <a:latin typeface="Franklin Gothic Book"/>
              </a:rPr>
              <a:t>се практикуват на открито или закрито. Влизат в програмата на </a:t>
            </a:r>
            <a:r>
              <a:rPr lang="bg-BG" sz="2400" u="sng" dirty="0">
                <a:latin typeface="Franklin Gothic Book"/>
              </a:rPr>
              <a:t>Л</a:t>
            </a:r>
            <a:r>
              <a:rPr lang="bg-BG" sz="2400" u="sng" dirty="0">
                <a:latin typeface="Franklin Gothic Book"/>
                <a:hlinkClick r:id="rId17" tooltip="Летни олимпийски игр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етните олимпийски игри</a:t>
            </a:r>
            <a:r>
              <a:rPr lang="bg-BG" sz="2400" dirty="0">
                <a:latin typeface="Franklin Gothic Book"/>
              </a:rPr>
              <a:t>.</a:t>
            </a:r>
            <a:endParaRPr lang="en-US" sz="2400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195425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D88581-F81D-46E0-8002-ADF81B688901}"/>
              </a:ext>
            </a:extLst>
          </p:cNvPr>
          <p:cNvSpPr/>
          <p:nvPr/>
        </p:nvSpPr>
        <p:spPr>
          <a:xfrm>
            <a:off x="648929" y="370951"/>
            <a:ext cx="11543071" cy="6670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	Първоначално спортните състезания имат любителски характер и участниците през останалата част от времето си са заети с трудова и друга дейност, още в древността се образува прослойка от професионални спортисти.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	От подготовка на войници за масовото опълчение, спортът се превръща в зрелище и любим вид изкуство.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Професионалните спортисти на високо равнище започват да печелят големи суми пари, както и доходи от реклами на различни продукти.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Спортът се превръща в </a:t>
            </a:r>
            <a:r>
              <a:rPr lang="ru-RU" sz="2400" b="1" i="1" dirty="0"/>
              <a:t>бизнес </a:t>
            </a:r>
            <a:r>
              <a:rPr lang="ru-RU" sz="2400" dirty="0"/>
              <a:t>и източник на богатство.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С оглед на изискванията за зрелищност или удобство, </a:t>
            </a:r>
            <a:r>
              <a:rPr lang="ru-RU" sz="2400" b="1" i="1" dirty="0"/>
              <a:t>спортните правила </a:t>
            </a:r>
            <a:r>
              <a:rPr lang="ru-RU" sz="2400" dirty="0"/>
              <a:t>често се променят. 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6496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3200" dirty="0">
                <a:solidFill>
                  <a:srgbClr val="EBEBEB"/>
                </a:solidFill>
              </a:rPr>
              <a:t>ВЪЗНИКВАНЕ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2603500"/>
            <a:ext cx="5827777" cy="3416300"/>
          </a:xfrm>
        </p:spPr>
        <p:txBody>
          <a:bodyPr>
            <a:normAutofit fontScale="92500"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В непрекъсната борба с природата първобитния човек е създал  „комплекси „ от физически упражнения служещи на неговото оцеляване.</a:t>
            </a:r>
          </a:p>
          <a:p>
            <a:r>
              <a:rPr lang="bg-BG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Предавайки натрупания си опит за лов и риболов, за добиване на храна и облекло  на своите деца, както и уменията да се пазят от животни и врагове постепенно се е развила сложната система от знания и навици.</a:t>
            </a:r>
          </a:p>
          <a:p>
            <a:pPr marL="0" indent="0">
              <a:buNone/>
            </a:pPr>
            <a:endParaRPr lang="bg-BG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768" y="2292095"/>
            <a:ext cx="4414645" cy="19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680" y="4211383"/>
            <a:ext cx="4620769" cy="255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43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/>
              <a:t>професионален спорт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55904" y="2718816"/>
            <a:ext cx="89855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g-BG" dirty="0">
                <a:latin typeface="Arial" pitchFamily="34" charset="0"/>
                <a:cs typeface="Arial" pitchFamily="34" charset="0"/>
              </a:rPr>
              <a:t>След упадъка на спорта като цяло през Средновековието и възраждането му в по-ново време, ново развитие получава и професионалния спорт.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>
                <a:latin typeface="Arial" pitchFamily="34" charset="0"/>
                <a:cs typeface="Arial" pitchFamily="34" charset="0"/>
              </a:rPr>
              <a:t>От общия брой любители на юмручния бой в </a:t>
            </a:r>
            <a:r>
              <a:rPr lang="bg-BG" u="sng" dirty="0">
                <a:latin typeface="Arial" pitchFamily="34" charset="0"/>
                <a:cs typeface="Arial" pitchFamily="34" charset="0"/>
                <a:hlinkClick r:id="rId2" tooltip="Англия"/>
              </a:rPr>
              <a:t>Англия</a:t>
            </a:r>
            <a:r>
              <a:rPr lang="bg-BG" dirty="0">
                <a:latin typeface="Arial" pitchFamily="34" charset="0"/>
                <a:cs typeface="Arial" pitchFamily="34" charset="0"/>
              </a:rPr>
              <a:t>, през 18 век се отделят най-добрите майстори, които поставят забавлението на финансова основа 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>
                <a:latin typeface="Arial" pitchFamily="34" charset="0"/>
                <a:cs typeface="Arial" pitchFamily="34" charset="0"/>
              </a:rPr>
              <a:t>През </a:t>
            </a:r>
            <a:r>
              <a:rPr lang="bg-BG" u="sng" dirty="0">
                <a:latin typeface="Arial" pitchFamily="34" charset="0"/>
                <a:cs typeface="Arial" pitchFamily="34" charset="0"/>
                <a:hlinkClick r:id="rId3" tooltip="20 век"/>
              </a:rPr>
              <a:t>20 век</a:t>
            </a:r>
            <a:r>
              <a:rPr lang="bg-BG" dirty="0">
                <a:latin typeface="Arial" pitchFamily="34" charset="0"/>
                <a:cs typeface="Arial" pitchFamily="34" charset="0"/>
              </a:rPr>
              <a:t>, когато голямо развитие получава културния отдих, спортните състезания и гледането им стават популярно развлечение за зрителите и професионалните спортисти.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>
                <a:latin typeface="Arial" pitchFamily="34" charset="0"/>
                <a:cs typeface="Arial" pitchFamily="34" charset="0"/>
              </a:rPr>
              <a:t>Професионалните спортисти на високо равнище започват да печелят големи суми пари, както и доходи от реклами на различни продукти, след като са станали известни личности – понякога само сред феновете на спорта, а понякога и сред останалото население.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612" y="2218944"/>
            <a:ext cx="2160249" cy="363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355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Проблема пол в спорта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7408" y="3020491"/>
            <a:ext cx="112288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Понятието за „пол“ в спорта става все по-разтегливо. Дебатът за пола на тялото е особено актуален в спорта,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Пред спортната етика стоят сериозни трудности и приемането на правила за регулация на половото участие в спорта.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През 2008 година на Олимпийските игри в Пекин за първи път транссексуалните хора получават правото на участие след смяна на пола. Право на участие има всеки човек, който две години преди началото на квалификациите за олимпийските игри е осъществил съответната оперативна и хормонална терапия и се състезава в съответния пол.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g-BG" sz="2000" dirty="0">
                <a:latin typeface="Arial" pitchFamily="34" charset="0"/>
                <a:cs typeface="Arial" pitchFamily="34" charset="0"/>
              </a:rPr>
              <a:t>Защитниците на трансексуалните атлети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не смятат, че спецификите на тялото са некоректна конкуренция и до каква степен спортът в днешно време е естествен и продукт на индивидуалните човешки способности, добра тренировка и воля.</a:t>
            </a:r>
          </a:p>
        </p:txBody>
      </p:sp>
    </p:spTree>
    <p:extLst>
      <p:ext uri="{BB962C8B-B14F-4D97-AF65-F5344CB8AC3E}">
        <p14:creationId xmlns:p14="http://schemas.microsoft.com/office/powerpoint/2010/main" val="35300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592" y="973668"/>
            <a:ext cx="8989775" cy="706964"/>
          </a:xfrm>
        </p:spPr>
        <p:txBody>
          <a:bodyPr/>
          <a:lstStyle/>
          <a:p>
            <a:r>
              <a:rPr lang="ru-RU" dirty="0"/>
              <a:t>Смяната на пола не е ли вид допинг ?</a:t>
            </a:r>
            <a:br>
              <a:rPr lang="ru-RU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33984" y="2924431"/>
            <a:ext cx="107655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Абсолютизирането на победата в професионалния спорт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Огромните приходи и възможности, които победата в спорта поставя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ни карат да си зададем следните въпроси :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смяната на пола и хормоналната терапия не са ли резултат от външен натиск – икономически или политически?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Не се ли поставя по този начин възможност за доминация на богатите държави имащи зад гърба си големи фармацевтични компании?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ОТГОВОРА ОСТАВА ЗА ВАС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ДЕБАТЪТ ЗА ПОЛА В СПОРТА ПРЕДСТОИ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14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153" y="1039685"/>
            <a:ext cx="9156191" cy="1325563"/>
          </a:xfrm>
          <a:scene3d>
            <a:camera prst="perspectiveRelaxed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bg-BG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БЛАГОДАРЯ ЗА ВНИМАНИЕТО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153" y="2023872"/>
            <a:ext cx="9265920" cy="381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8915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110454" cy="706964"/>
          </a:xfrm>
        </p:spPr>
        <p:txBody>
          <a:bodyPr/>
          <a:lstStyle/>
          <a:p>
            <a:pPr algn="ctr"/>
            <a:r>
              <a:rPr lang="bg-BG" dirty="0"/>
              <a:t>ВЪЗНИКВАНЕ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763" y="3803904"/>
            <a:ext cx="6428470" cy="2158746"/>
          </a:xfrm>
        </p:spPr>
        <p:txBody>
          <a:bodyPr/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Изпълнението на религиозни и церемониални танци,както и състезания при различни поводи, като смърт, раждане,  женитба и др. е подържало тялото и духа в бойна готовност през цялата година.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910" y="2314956"/>
            <a:ext cx="3952401" cy="414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846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CD72C-5CA0-464B-B993-8C69E5582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Дефиниция за „Спорт“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7BBC05-0849-4C99-AE89-48D93D0EEC4A}"/>
              </a:ext>
            </a:extLst>
          </p:cNvPr>
          <p:cNvSpPr/>
          <p:nvPr/>
        </p:nvSpPr>
        <p:spPr>
          <a:xfrm>
            <a:off x="619433" y="2413338"/>
            <a:ext cx="11061290" cy="3888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/>
              <a:t>Всички форми на конкурентна физическа активност и игри, които  посредством случайно или организирано участие имат за цел да използват, поддържат и подобряват физическите способности и умения на човека, като същевременно осигуряват наслада на участниците както и развлечения за зрителите.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302389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bg-BG" sz="4000" b="1" dirty="0">
                <a:solidFill>
                  <a:srgbClr val="FFC000"/>
                </a:solidFill>
                <a:latin typeface="+mn-lt"/>
              </a:rPr>
              <a:t>ОБЕДИНЕНА ЕВРОПА</a:t>
            </a:r>
            <a:endParaRPr lang="en-US" sz="40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75187" y="1690688"/>
            <a:ext cx="10778613" cy="4802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Европейската харта на спорта дава следното определение: „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всяка форма на физическа дейност, която чрез организирано или неорганизирано участие има за цел изразяването или подобряването на физическата и психическата годност, развиването на социални отношения или постигането на спортни резултати на всички нива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Определение на спорта включва следните критерии: 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	състезателен елемент; 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	отсъствието на основни правила на базата на шанс или късмет;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	избягване на ненужен риск за здравето и безопасността на участниците и зрителите; 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	отказ от нанасяне на умишлена вреда на живи същества и липсата на монопол на единствен производител на необходимото оборудване.</a:t>
            </a: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28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7BFD52-7B46-4D7F-B5B5-881A93FCC6BA}"/>
              </a:ext>
            </a:extLst>
          </p:cNvPr>
          <p:cNvSpPr/>
          <p:nvPr/>
        </p:nvSpPr>
        <p:spPr>
          <a:xfrm>
            <a:off x="781665" y="749990"/>
            <a:ext cx="11061290" cy="5575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	Освен съревнованията и системите на организацията им спорта включва и подготовката за състезанията (тренировка), специфичните обществени отношения в тази област на човешката дейност и обществено значимите резултати от такава дейност.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	Спортът е общопризнат като система от дейности, които се основават на физически атлетизъм или физическа сръчност, като най-големите състезания, като Олимпийските игри допускат само спорт, отговарящ на тази дефиниция.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	Има обаче и определени спортове с </a:t>
            </a:r>
            <a:r>
              <a:rPr lang="ru-RU" sz="2400" b="1" i="1" dirty="0"/>
              <a:t>умствена</a:t>
            </a:r>
            <a:r>
              <a:rPr lang="ru-RU" sz="2400" dirty="0"/>
              <a:t>, вместо с физическа дейност.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	Това са игрите на дъска или игрите на карти - </a:t>
            </a:r>
            <a:r>
              <a:rPr lang="ru-RU" sz="2400" b="1" i="1" dirty="0"/>
              <a:t>бридж, шах, дарц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48645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D60093"/>
                </a:solidFill>
              </a:rPr>
              <a:t>Спортът се управлява от набор от правила и критерии</a:t>
            </a:r>
            <a:endParaRPr lang="en-US" sz="3200" b="1" dirty="0">
              <a:solidFill>
                <a:srgbClr val="D60093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bg-BG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Служат за гарантиране на лоялна конкуренция и позволяват справедливо решение относно кой ще е победителя.</a:t>
            </a:r>
            <a:endParaRPr lang="bg-BG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Победата се определя от физически събития, като отбелязване на голове или преминаване на финиш линия. Зависи и от съдии, които оценяват елементите на спортното изпълнение с обективни критерии като техническо изпълнение или художествено впечатление.</a:t>
            </a:r>
            <a:endParaRPr lang="bg-BG" sz="2400" dirty="0"/>
          </a:p>
          <a:p>
            <a:pPr marL="0" indent="0">
              <a:buNone/>
            </a:pPr>
            <a:r>
              <a:rPr lang="ru-RU" sz="2400" dirty="0"/>
              <a:t>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Спортът също е основен източник на забавления за не-участници, като привлича голям брой посетители към местата за спорт и достига до широка аудитория от зрители чрез спортните предавания.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8700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0F94-8C56-4D89-A2A3-8311243A9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Спортсменството</a:t>
            </a:r>
            <a:br>
              <a:rPr lang="ru-RU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523A42-3B88-465A-BA1D-1133AEFF4F24}"/>
              </a:ext>
            </a:extLst>
          </p:cNvPr>
          <p:cNvSpPr/>
          <p:nvPr/>
        </p:nvSpPr>
        <p:spPr>
          <a:xfrm>
            <a:off x="132736" y="2418735"/>
            <a:ext cx="1205926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	Основен принцип за справедливост в спорта. </a:t>
            </a:r>
          </a:p>
          <a:p>
            <a:r>
              <a:rPr lang="ru-RU" sz="2000" dirty="0"/>
              <a:t>	В съвременността официално е въведен спортсменски кодекс и клетва на Олимпийските игри. </a:t>
            </a:r>
          </a:p>
          <a:p>
            <a:r>
              <a:rPr lang="ru-RU" sz="2000" dirty="0"/>
              <a:t>	Включва няколко критерия в себе си: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уважение към съперника, към противника;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уважение към правилата на игра и решенията на съдията, ако се налага оспорване на даден резултат, то трябва да се прави по правилата според установения ред;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допингът и всяко друго изкуствено стимулиране на организма са недопустими и не трябва да се позволява да определят резултатите;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равни шансове – всички спортисти на старта могат да разчитат на победа;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самоконтрол на състезателя.</a:t>
            </a:r>
          </a:p>
        </p:txBody>
      </p:sp>
    </p:spTree>
    <p:extLst>
      <p:ext uri="{BB962C8B-B14F-4D97-AF65-F5344CB8AC3E}">
        <p14:creationId xmlns:p14="http://schemas.microsoft.com/office/powerpoint/2010/main" val="291185782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883267"/>
          </a:xfrm>
        </p:spPr>
        <p:txBody>
          <a:bodyPr/>
          <a:lstStyle/>
          <a:p>
            <a:pPr algn="ctr"/>
            <a:br>
              <a:rPr lang="bg-BG" b="1" dirty="0"/>
            </a:br>
            <a:r>
              <a:rPr lang="bg-BG" b="1" dirty="0"/>
              <a:t>ФЕЪРПЛЕЙ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3296" y="2551837"/>
            <a:ext cx="1122883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или т.нар. ЧЕСТНА ИГРА включва в понятието си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почтенност в спорта и спазване на правилата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b="1" i="1" dirty="0">
                <a:latin typeface="Arial" pitchFamily="34" charset="0"/>
                <a:cs typeface="Arial" pitchFamily="34" charset="0"/>
              </a:rPr>
              <a:t>Основния принцип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 спорта е участниците да бъдат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възпитани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 дух на честност и честна игра;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Честната игра и Спортсменството се състоят от няколко критерия 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уважение към съперника, към противника;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уважение към правилата на игра;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уважение към решенията на съдията. </a:t>
            </a:r>
          </a:p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(ако се налага оспорване на даден резултат, то трябва да се прави по правилата според установения ред)</a:t>
            </a:r>
          </a:p>
        </p:txBody>
      </p:sp>
    </p:spTree>
    <p:extLst>
      <p:ext uri="{BB962C8B-B14F-4D97-AF65-F5344CB8AC3E}">
        <p14:creationId xmlns:p14="http://schemas.microsoft.com/office/powerpoint/2010/main" val="1666178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1973</Words>
  <Application>Microsoft Office PowerPoint</Application>
  <PresentationFormat>Widescreen</PresentationFormat>
  <Paragraphs>136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Franklin Gothic Book</vt:lpstr>
      <vt:lpstr>Franklin Gothic Medium</vt:lpstr>
      <vt:lpstr>Times New Roman</vt:lpstr>
      <vt:lpstr>Tunga</vt:lpstr>
      <vt:lpstr>Wingdings</vt:lpstr>
      <vt:lpstr>Wingdings 3</vt:lpstr>
      <vt:lpstr>Office Theme</vt:lpstr>
      <vt:lpstr>Ion Boardroom</vt:lpstr>
      <vt:lpstr>Angles</vt:lpstr>
      <vt:lpstr>  ПОЯВА И РАЗВИТИЕ НА СПОРТЪТ  </vt:lpstr>
      <vt:lpstr>ВЪЗНИКВАНЕ</vt:lpstr>
      <vt:lpstr>ВЪЗНИКВАНЕ</vt:lpstr>
      <vt:lpstr>Дефиниция за „Спорт“</vt:lpstr>
      <vt:lpstr>ОБЕДИНЕНА ЕВРОПА</vt:lpstr>
      <vt:lpstr>PowerPoint Presentation</vt:lpstr>
      <vt:lpstr>Спортът се управлява от набор от правила и критерии</vt:lpstr>
      <vt:lpstr>Спортсменството </vt:lpstr>
      <vt:lpstr> ФЕЪРПЛЕЙ</vt:lpstr>
      <vt:lpstr>ДОПИНГ </vt:lpstr>
      <vt:lpstr>Уреждане на мачове черно тото</vt:lpstr>
      <vt:lpstr>PowerPoint Presentation</vt:lpstr>
      <vt:lpstr>PowerPoint Presentation</vt:lpstr>
      <vt:lpstr>PowerPoint Presentation</vt:lpstr>
      <vt:lpstr>Спорт в Новото време </vt:lpstr>
      <vt:lpstr>PowerPoint Presentation</vt:lpstr>
      <vt:lpstr>Колективни и индивидуални спортове </vt:lpstr>
      <vt:lpstr>Зимни и летни спортове </vt:lpstr>
      <vt:lpstr>PowerPoint Presentation</vt:lpstr>
      <vt:lpstr>професионален спорт</vt:lpstr>
      <vt:lpstr>Проблема пол в спорта</vt:lpstr>
      <vt:lpstr>Смяната на пола не е ли вид допинг ? </vt:lpstr>
      <vt:lpstr>БЛАГОДАРЯ ЗА ВНИМАНИЕТО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petya hristova</dc:creator>
  <cp:lastModifiedBy>Boryana</cp:lastModifiedBy>
  <cp:revision>97</cp:revision>
  <dcterms:created xsi:type="dcterms:W3CDTF">2018-05-26T11:59:45Z</dcterms:created>
  <dcterms:modified xsi:type="dcterms:W3CDTF">2021-11-13T07:08:33Z</dcterms:modified>
</cp:coreProperties>
</file>