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68" r:id="rId2"/>
    <p:sldId id="269" r:id="rId3"/>
    <p:sldId id="270" r:id="rId4"/>
    <p:sldId id="271" r:id="rId5"/>
    <p:sldId id="272" r:id="rId6"/>
    <p:sldId id="273" r:id="rId7"/>
    <p:sldId id="274" r:id="rId8"/>
    <p:sldId id="275" r:id="rId9"/>
    <p:sldId id="276" r:id="rId10"/>
    <p:sldId id="277" r:id="rId11"/>
    <p:sldId id="279" r:id="rId12"/>
    <p:sldId id="280" r:id="rId13"/>
    <p:sldId id="278" r:id="rId14"/>
    <p:sldId id="281" r:id="rId15"/>
    <p:sldId id="282" r:id="rId16"/>
    <p:sldId id="283" r:id="rId17"/>
    <p:sldId id="284" r:id="rId18"/>
    <p:sldId id="286" r:id="rId19"/>
    <p:sldId id="285" r:id="rId20"/>
    <p:sldId id="287" r:id="rId2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9" autoAdjust="0"/>
    <p:restoredTop sz="94660"/>
  </p:normalViewPr>
  <p:slideViewPr>
    <p:cSldViewPr snapToGrid="0">
      <p:cViewPr varScale="1">
        <p:scale>
          <a:sx n="66" d="100"/>
          <a:sy n="66" d="100"/>
        </p:scale>
        <p:origin x="163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11/18/2021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11/18/2021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11/18/2021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11/18/2021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11/18/2021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11/18/2021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11/18/2021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bg-BG" dirty="0" smtClean="0"/>
              <a:t>35 години Факултет по педагогика – приемственост и бъдеще</a:t>
            </a:r>
            <a:endParaRPr lang="bg-B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513820"/>
            <a:ext cx="7766936" cy="1096899"/>
          </a:xfrm>
        </p:spPr>
        <p:txBody>
          <a:bodyPr/>
          <a:lstStyle/>
          <a:p>
            <a:r>
              <a:rPr lang="bg-BG" dirty="0" smtClean="0"/>
              <a:t>Проф.д-р Лиляна Стракова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3351614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987706"/>
          </a:xfrm>
        </p:spPr>
        <p:txBody>
          <a:bodyPr>
            <a:normAutofit/>
          </a:bodyPr>
          <a:lstStyle/>
          <a:p>
            <a:r>
              <a:rPr lang="bg-BG" b="1" dirty="0" smtClean="0"/>
              <a:t>Специалност </a:t>
            </a:r>
            <a:r>
              <a:rPr lang="bg-BG" b="1" dirty="0" smtClean="0"/>
              <a:t>„Социални дейности“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9931" y="2002420"/>
            <a:ext cx="8596668" cy="4420907"/>
          </a:xfrm>
        </p:spPr>
        <p:txBody>
          <a:bodyPr>
            <a:normAutofit/>
          </a:bodyPr>
          <a:lstStyle/>
          <a:p>
            <a:r>
              <a:rPr lang="bg-BG" dirty="0" smtClean="0"/>
              <a:t>Развитие, </a:t>
            </a:r>
            <a:r>
              <a:rPr lang="bg-BG" dirty="0"/>
              <a:t>неделимо от</a:t>
            </a:r>
            <a:r>
              <a:rPr lang="bg-BG" b="1" dirty="0"/>
              <a:t> </a:t>
            </a:r>
            <a:r>
              <a:rPr lang="bg-BG" dirty="0"/>
              <a:t> практическата  социалната работа  и социалната политика на България, както и от европейските стандарти и принципи на  социалната </a:t>
            </a:r>
            <a:r>
              <a:rPr lang="bg-BG" dirty="0" smtClean="0"/>
              <a:t>работа</a:t>
            </a:r>
          </a:p>
          <a:p>
            <a:r>
              <a:rPr lang="bg-BG" dirty="0" smtClean="0"/>
              <a:t> От 1996/1997 учебна година до </a:t>
            </a:r>
            <a:r>
              <a:rPr lang="bg-BG" dirty="0"/>
              <a:t>2021/2022 усилията на преподавателите от ФП са насочени към обезпечаване на качествено обучение, както на теоретично, така и на практическо </a:t>
            </a:r>
            <a:r>
              <a:rPr lang="bg-BG" dirty="0" smtClean="0"/>
              <a:t>равнище (в партньорство с базовите организации)</a:t>
            </a:r>
          </a:p>
          <a:p>
            <a:r>
              <a:rPr lang="bg-BG" dirty="0" smtClean="0"/>
              <a:t>През </a:t>
            </a:r>
            <a:r>
              <a:rPr lang="bg-BG" dirty="0"/>
              <a:t>четвъртвековното си развитие специалност Социални дейности се превърна в еталон за сродните специалности във всички университети в </a:t>
            </a:r>
            <a:r>
              <a:rPr lang="bg-BG" dirty="0" smtClean="0"/>
              <a:t>страната</a:t>
            </a:r>
          </a:p>
          <a:p>
            <a:r>
              <a:rPr lang="bg-BG" dirty="0" smtClean="0"/>
              <a:t>Профилиране на  </a:t>
            </a:r>
            <a:r>
              <a:rPr lang="bg-BG" dirty="0"/>
              <a:t>подготовката </a:t>
            </a:r>
            <a:r>
              <a:rPr lang="bg-BG" dirty="0" smtClean="0"/>
              <a:t>на студентите в направленията</a:t>
            </a:r>
            <a:r>
              <a:rPr lang="bg-BG" dirty="0"/>
              <a:t>: социална работа с деца и семейства; в сферата на трудовата заетост; в клиничната социална </a:t>
            </a:r>
            <a:r>
              <a:rPr lang="bg-BG" dirty="0" smtClean="0"/>
              <a:t>работа </a:t>
            </a:r>
            <a:endParaRPr lang="bg-BG" dirty="0"/>
          </a:p>
          <a:p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39155555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Специалност „Неформално образование“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bg-BG" dirty="0" smtClean="0"/>
              <a:t>От 2008/2009 г. подготвя </a:t>
            </a:r>
            <a:r>
              <a:rPr lang="bg-BG" dirty="0"/>
              <a:t>кадри с висше образование за нуждите на </a:t>
            </a:r>
            <a:r>
              <a:rPr lang="bg-BG" dirty="0" smtClean="0"/>
              <a:t>бързо развиващата </a:t>
            </a:r>
            <a:r>
              <a:rPr lang="bg-BG" dirty="0"/>
              <a:t>се сфера на допълнителни и подкрепящи образователни </a:t>
            </a:r>
            <a:r>
              <a:rPr lang="bg-BG" dirty="0" smtClean="0"/>
              <a:t>дейности и услуги </a:t>
            </a:r>
            <a:r>
              <a:rPr lang="bg-BG" dirty="0"/>
              <a:t>за деца и възрастни, предоставяни от специализирани публични и частни, неправителствени организации в извънучилищна </a:t>
            </a:r>
            <a:r>
              <a:rPr lang="bg-BG" dirty="0" smtClean="0"/>
              <a:t>среда </a:t>
            </a:r>
          </a:p>
          <a:p>
            <a:r>
              <a:rPr lang="bg-BG" dirty="0" smtClean="0"/>
              <a:t>Взаимно </a:t>
            </a:r>
            <a:r>
              <a:rPr lang="bg-BG" dirty="0"/>
              <a:t>допълване на изследванията на преподавателите от ФП във формалното и  неформалното образование </a:t>
            </a:r>
            <a:endParaRPr lang="bg-BG" dirty="0" smtClean="0"/>
          </a:p>
          <a:p>
            <a:r>
              <a:rPr lang="bg-BG" dirty="0" smtClean="0"/>
              <a:t>Професионална </a:t>
            </a:r>
            <a:r>
              <a:rPr lang="bg-BG" dirty="0"/>
              <a:t>реализация на зъвършилите студенти като: „организатор обучения“, „експерт обучение и квалификация“, специалист по дистанционно обучение</a:t>
            </a:r>
            <a:r>
              <a:rPr lang="bg-BG" dirty="0" smtClean="0"/>
              <a:t>“  (актуални </a:t>
            </a:r>
            <a:r>
              <a:rPr lang="bg-BG" dirty="0"/>
              <a:t>компетентности в условията на Ковид </a:t>
            </a:r>
            <a:r>
              <a:rPr lang="bg-BG" dirty="0" smtClean="0"/>
              <a:t>пандемията);</a:t>
            </a:r>
            <a:r>
              <a:rPr lang="bg-BG" dirty="0"/>
              <a:t> организатори на конференции и събития, на младежки и културни дейности, сътрудници при реализирането на читалищни и музейни образователни </a:t>
            </a:r>
            <a:r>
              <a:rPr lang="bg-BG" dirty="0" smtClean="0"/>
              <a:t>програми и пр.</a:t>
            </a:r>
            <a:endParaRPr lang="bg-BG" dirty="0"/>
          </a:p>
          <a:p>
            <a:endParaRPr lang="bg-BG" dirty="0"/>
          </a:p>
          <a:p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34439089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Изследователски центрове и лаборатории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g-BG" b="1" dirty="0" smtClean="0"/>
              <a:t>Център </a:t>
            </a:r>
            <a:r>
              <a:rPr lang="bg-BG" b="1" dirty="0"/>
              <a:t>по образователни технологии</a:t>
            </a:r>
            <a:r>
              <a:rPr lang="bg-BG" dirty="0"/>
              <a:t> </a:t>
            </a:r>
            <a:r>
              <a:rPr lang="bg-BG" dirty="0" smtClean="0"/>
              <a:t>с ръководител проф.д-р Р.Пейчева-Форсайт</a:t>
            </a:r>
          </a:p>
          <a:p>
            <a:r>
              <a:rPr lang="bg-BG" b="1" dirty="0" smtClean="0"/>
              <a:t>Учебно-научна </a:t>
            </a:r>
            <a:r>
              <a:rPr lang="bg-BG" b="1" dirty="0"/>
              <a:t>лаборатория по експериментална и професионална педагогика</a:t>
            </a:r>
            <a:r>
              <a:rPr lang="bg-BG" dirty="0"/>
              <a:t>   с ръководител проф. </a:t>
            </a:r>
            <a:r>
              <a:rPr lang="bg-BG" dirty="0" smtClean="0"/>
              <a:t>дпн Я</a:t>
            </a:r>
            <a:r>
              <a:rPr lang="bg-BG" dirty="0"/>
              <a:t>. </a:t>
            </a:r>
            <a:r>
              <a:rPr lang="bg-BG" dirty="0" smtClean="0"/>
              <a:t>Мерджанова</a:t>
            </a:r>
          </a:p>
          <a:p>
            <a:r>
              <a:rPr lang="bg-BG" b="1" dirty="0" smtClean="0"/>
              <a:t>Център </a:t>
            </a:r>
            <a:r>
              <a:rPr lang="bg-BG" b="1" dirty="0"/>
              <a:t>по гражданско образование</a:t>
            </a:r>
            <a:r>
              <a:rPr lang="bg-BG" dirty="0"/>
              <a:t> с ръководител </a:t>
            </a:r>
            <a:r>
              <a:rPr lang="bg-BG" dirty="0" smtClean="0"/>
              <a:t>проф.д-р </a:t>
            </a:r>
            <a:r>
              <a:rPr lang="bg-BG" dirty="0"/>
              <a:t>Л. </a:t>
            </a:r>
            <a:r>
              <a:rPr lang="bg-BG" dirty="0" smtClean="0"/>
              <a:t>Стракова</a:t>
            </a:r>
          </a:p>
          <a:p>
            <a:r>
              <a:rPr lang="bg-BG" b="1" dirty="0"/>
              <a:t> Център за интердисциплинарни изследвания  и иновации в неформалното образование </a:t>
            </a:r>
            <a:r>
              <a:rPr lang="bg-BG" b="1" dirty="0" smtClean="0"/>
              <a:t>с ръководител</a:t>
            </a:r>
            <a:r>
              <a:rPr lang="bg-BG" dirty="0" smtClean="0"/>
              <a:t> </a:t>
            </a:r>
            <a:r>
              <a:rPr lang="bg-BG" dirty="0"/>
              <a:t>проф. </a:t>
            </a:r>
            <a:r>
              <a:rPr lang="bg-BG" dirty="0" smtClean="0"/>
              <a:t>д-р С</a:t>
            </a:r>
            <a:r>
              <a:rPr lang="bg-BG" dirty="0"/>
              <a:t>. Николаева </a:t>
            </a:r>
            <a:endParaRPr lang="bg-BG" dirty="0" smtClean="0"/>
          </a:p>
          <a:p>
            <a:r>
              <a:rPr lang="bg-BG" b="1" dirty="0"/>
              <a:t>Кариерен </a:t>
            </a:r>
            <a:r>
              <a:rPr lang="bg-BG" b="1" dirty="0" smtClean="0"/>
              <a:t>център  с ръководител доц.д-р М. Богданова </a:t>
            </a:r>
            <a:r>
              <a:rPr lang="bg-BG" dirty="0" smtClean="0"/>
              <a:t>  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354514929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b="1" dirty="0" smtClean="0"/>
              <a:t>Магистърски </a:t>
            </a:r>
            <a:r>
              <a:rPr lang="bg-BG" b="1" dirty="0"/>
              <a:t>програми</a:t>
            </a:r>
            <a:r>
              <a:rPr lang="bg-BG" dirty="0"/>
              <a:t> </a:t>
            </a:r>
            <a:r>
              <a:rPr lang="bg-BG" dirty="0" smtClean="0"/>
              <a:t>във ФП</a:t>
            </a:r>
            <a:r>
              <a:rPr lang="bg-BG" dirty="0"/>
              <a:t/>
            </a:r>
            <a:br>
              <a:rPr lang="bg-BG" dirty="0"/>
            </a:b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/>
            <a:r>
              <a:rPr lang="bg-BG" dirty="0"/>
              <a:t>Образователен мениджмънт</a:t>
            </a:r>
          </a:p>
          <a:p>
            <a:pPr lvl="0"/>
            <a:r>
              <a:rPr lang="bg-BG" dirty="0"/>
              <a:t>Педагогика на девиантното поведение </a:t>
            </a:r>
          </a:p>
          <a:p>
            <a:pPr lvl="0"/>
            <a:r>
              <a:rPr lang="bg-BG" dirty="0"/>
              <a:t>Съвременни образователни технологии </a:t>
            </a:r>
          </a:p>
          <a:p>
            <a:pPr lvl="0"/>
            <a:r>
              <a:rPr lang="bg-BG" dirty="0"/>
              <a:t>ИКТ в образованието (и в дистанционна форма) </a:t>
            </a:r>
          </a:p>
          <a:p>
            <a:pPr lvl="0"/>
            <a:r>
              <a:rPr lang="bg-BG" dirty="0"/>
              <a:t>Управление на институциите за социална работа</a:t>
            </a:r>
          </a:p>
          <a:p>
            <a:pPr lvl="0"/>
            <a:r>
              <a:rPr lang="bg-BG" dirty="0"/>
              <a:t>Клинична социална работа</a:t>
            </a:r>
          </a:p>
          <a:p>
            <a:pPr lvl="0"/>
            <a:r>
              <a:rPr lang="bg-BG" dirty="0"/>
              <a:t>Социална работа с деца и семейства</a:t>
            </a:r>
          </a:p>
          <a:p>
            <a:pPr lvl="0"/>
            <a:r>
              <a:rPr lang="bg-BG" dirty="0"/>
              <a:t>Квалификация и пренасочване на работна сила</a:t>
            </a:r>
          </a:p>
          <a:p>
            <a:pPr lvl="0"/>
            <a:r>
              <a:rPr lang="bg-BG" dirty="0"/>
              <a:t>Мениджмънт на услуги и организации за неформално образование</a:t>
            </a:r>
          </a:p>
          <a:p>
            <a:pPr lvl="0"/>
            <a:r>
              <a:rPr lang="bg-BG" dirty="0"/>
              <a:t>Кариерно образование в институции и мрежи за неформално образование</a:t>
            </a:r>
          </a:p>
          <a:p>
            <a:pPr lvl="0"/>
            <a:r>
              <a:rPr lang="bg-BG" dirty="0"/>
              <a:t>Социална работа с бежанци и мигранти</a:t>
            </a:r>
          </a:p>
          <a:p>
            <a:pPr lvl="0"/>
            <a:r>
              <a:rPr lang="bg-BG" dirty="0"/>
              <a:t>Църковно-социално дело (съвместно с Богословски факултет) </a:t>
            </a:r>
          </a:p>
        </p:txBody>
      </p:sp>
    </p:spTree>
    <p:extLst>
      <p:ext uri="{BB962C8B-B14F-4D97-AF65-F5344CB8AC3E}">
        <p14:creationId xmlns:p14="http://schemas.microsoft.com/office/powerpoint/2010/main" val="168989930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bg-BG" dirty="0" smtClean="0"/>
              <a:t>Научно-изследователска,  международна  и  издателска дейност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bg-BG" dirty="0" smtClean="0"/>
              <a:t>Проекти </a:t>
            </a:r>
            <a:r>
              <a:rPr lang="bg-BG" dirty="0"/>
              <a:t>с национално, европейско финансиране, по други международни програми (</a:t>
            </a:r>
            <a:r>
              <a:rPr lang="en-US" dirty="0"/>
              <a:t>USAID</a:t>
            </a:r>
            <a:r>
              <a:rPr lang="bg-BG" dirty="0"/>
              <a:t>, ФАР и др.), както и увеличаване на изследователската активност на ниво факултет, финансирана от средства от държавния </a:t>
            </a:r>
            <a:r>
              <a:rPr lang="bg-BG" dirty="0" smtClean="0"/>
              <a:t>бюджет</a:t>
            </a:r>
          </a:p>
          <a:p>
            <a:r>
              <a:rPr lang="bg-BG" dirty="0" smtClean="0"/>
              <a:t>Участие в изследователски </a:t>
            </a:r>
            <a:r>
              <a:rPr lang="bg-BG" dirty="0"/>
              <a:t>проекти, финансирани от МОН, МТСП (ДАЗД), Националния фонд „Научни изследвания“, по различни оперативни програми на Европейския съюз („Наука и образование за интелигентен растеж“) и пр. </a:t>
            </a:r>
            <a:endParaRPr lang="bg-BG" dirty="0" smtClean="0"/>
          </a:p>
          <a:p>
            <a:r>
              <a:rPr lang="bg-BG" dirty="0" smtClean="0"/>
              <a:t>Споразумения и реализирани мобилности с над 20  чуждестранни университета</a:t>
            </a:r>
          </a:p>
          <a:p>
            <a:r>
              <a:rPr lang="bg-BG" dirty="0" smtClean="0"/>
              <a:t>Монографии, учебници, учебни помагала; студии (книга Педагогика и книга Социални дейности, Годишник на Софийския </a:t>
            </a:r>
            <a:r>
              <a:rPr lang="bg-BG" dirty="0" smtClean="0"/>
              <a:t>университет) </a:t>
            </a:r>
            <a:endParaRPr lang="bg-BG" dirty="0" smtClean="0"/>
          </a:p>
          <a:p>
            <a:r>
              <a:rPr lang="bg-BG" dirty="0" smtClean="0"/>
              <a:t>Две  </a:t>
            </a:r>
            <a:r>
              <a:rPr lang="bg-BG" dirty="0"/>
              <a:t>електронни списания  </a:t>
            </a:r>
            <a:r>
              <a:rPr lang="bg-BG" dirty="0" smtClean="0"/>
              <a:t>след 2000 г. – </a:t>
            </a:r>
            <a:r>
              <a:rPr lang="bg-BG" dirty="0"/>
              <a:t>Списание за образователни изследвания  и Е-списание по Социална </a:t>
            </a:r>
            <a:r>
              <a:rPr lang="bg-BG" dirty="0" smtClean="0"/>
              <a:t>работа 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184235555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bg-BG" sz="2800" b="1" dirty="0"/>
              <a:t>Управление на Факултета по педагогика през годините 1986-2021 - декани и декански </a:t>
            </a:r>
            <a:r>
              <a:rPr lang="bg-BG" sz="2800" b="1" dirty="0" smtClean="0"/>
              <a:t>ръководства </a:t>
            </a:r>
            <a:r>
              <a:rPr lang="bg-BG" sz="2800" dirty="0"/>
              <a:t/>
            </a:r>
            <a:br>
              <a:rPr lang="bg-BG" sz="2800" dirty="0"/>
            </a:br>
            <a:endParaRPr lang="bg-BG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bg-BG" b="1" dirty="0"/>
              <a:t>1986 г. – 1990 г</a:t>
            </a:r>
            <a:r>
              <a:rPr lang="bg-BG" dirty="0"/>
              <a:t>. Декан – проф. дпн Марин Андреев; </a:t>
            </a:r>
            <a:r>
              <a:rPr lang="bg-BG" dirty="0" smtClean="0"/>
              <a:t>зам-декани </a:t>
            </a:r>
            <a:r>
              <a:rPr lang="bg-BG" dirty="0"/>
              <a:t>-  проф.д-р Стефан Чернев и проф.д-р Доно Василев</a:t>
            </a:r>
          </a:p>
          <a:p>
            <a:r>
              <a:rPr lang="bg-BG" b="1" dirty="0"/>
              <a:t>1990 г. – 1994 г</a:t>
            </a:r>
            <a:r>
              <a:rPr lang="bg-BG" dirty="0"/>
              <a:t>. Декан – проф. д-р Димитър Павлов; </a:t>
            </a:r>
            <a:r>
              <a:rPr lang="bg-BG" dirty="0" smtClean="0"/>
              <a:t>зам-декан </a:t>
            </a:r>
            <a:r>
              <a:rPr lang="bg-BG" dirty="0"/>
              <a:t>– доц.д-р Божидар Гьошев</a:t>
            </a:r>
          </a:p>
          <a:p>
            <a:r>
              <a:rPr lang="bg-BG" b="1" dirty="0"/>
              <a:t>1994 г. - 1995 г</a:t>
            </a:r>
            <a:r>
              <a:rPr lang="bg-BG" dirty="0"/>
              <a:t>. Декан - проф. д-р Жулиета Савова; </a:t>
            </a:r>
            <a:r>
              <a:rPr lang="bg-BG" dirty="0" smtClean="0"/>
              <a:t>зам-декани </a:t>
            </a:r>
            <a:r>
              <a:rPr lang="bg-BG" dirty="0"/>
              <a:t>– проф.д-р Емилия Василева и проф.д-р Любомир Попов</a:t>
            </a:r>
          </a:p>
          <a:p>
            <a:r>
              <a:rPr lang="bg-BG" b="1" dirty="0"/>
              <a:t>1995 г. – 1999 г. Д</a:t>
            </a:r>
            <a:r>
              <a:rPr lang="bg-BG" dirty="0"/>
              <a:t>екан - проф. дпн Марин Андреев;</a:t>
            </a:r>
            <a:r>
              <a:rPr lang="bg-BG" b="1" dirty="0"/>
              <a:t> </a:t>
            </a:r>
            <a:r>
              <a:rPr lang="bg-BG" b="1" dirty="0" smtClean="0"/>
              <a:t>з</a:t>
            </a:r>
            <a:r>
              <a:rPr lang="bg-BG" dirty="0" smtClean="0"/>
              <a:t>ам-декани </a:t>
            </a:r>
            <a:r>
              <a:rPr lang="bg-BG" dirty="0"/>
              <a:t>– проф. дпн Албена Чавдарова/проф. д-р Емилия Василева  и проф. д-р Любомир Попов</a:t>
            </a:r>
          </a:p>
          <a:p>
            <a:r>
              <a:rPr lang="bg-BG" b="1" dirty="0"/>
              <a:t>1999 г. – 2007 г. </a:t>
            </a:r>
            <a:r>
              <a:rPr lang="bg-BG" dirty="0"/>
              <a:t>Декан - проф.д-р Емилия Василева</a:t>
            </a:r>
            <a:r>
              <a:rPr lang="bg-BG" b="1" dirty="0"/>
              <a:t>; </a:t>
            </a:r>
            <a:r>
              <a:rPr lang="bg-BG" b="1" dirty="0" smtClean="0"/>
              <a:t>з</a:t>
            </a:r>
            <a:r>
              <a:rPr lang="bg-BG" dirty="0" smtClean="0"/>
              <a:t>ам-декани  </a:t>
            </a:r>
            <a:r>
              <a:rPr lang="bg-BG" dirty="0"/>
              <a:t>– проф. дпн Албена Чавдарова, проф. дпн Вяра Гюрова/проф.д-р Силвия Николаева и проф. д-р Бончо Господинов</a:t>
            </a:r>
          </a:p>
          <a:p>
            <a:r>
              <a:rPr lang="bg-BG" b="1" dirty="0"/>
              <a:t>2007 г. – 2011 г. </a:t>
            </a:r>
            <a:r>
              <a:rPr lang="bg-BG" dirty="0"/>
              <a:t>Декан – доц.д-р Ивайло Тепавичаров;</a:t>
            </a:r>
            <a:r>
              <a:rPr lang="bg-BG" b="1" dirty="0"/>
              <a:t> </a:t>
            </a:r>
            <a:r>
              <a:rPr lang="bg-BG" b="1" dirty="0" smtClean="0"/>
              <a:t>з</a:t>
            </a:r>
            <a:r>
              <a:rPr lang="bg-BG" dirty="0" smtClean="0"/>
              <a:t>ам–декани </a:t>
            </a:r>
            <a:r>
              <a:rPr lang="bg-BG" dirty="0"/>
              <a:t>– проф.д-р Румяна Пейчева - Форсайт, проф.д-р Любомир Попов и доц.д-р Силвия Цветанска</a:t>
            </a:r>
          </a:p>
          <a:p>
            <a:r>
              <a:rPr lang="bg-BG" b="1" dirty="0"/>
              <a:t>2011г. – 2019 г</a:t>
            </a:r>
            <a:r>
              <a:rPr lang="bg-BG" dirty="0"/>
              <a:t>. Декан – проф.д-р Бончо Господинов; </a:t>
            </a:r>
            <a:r>
              <a:rPr lang="bg-BG" dirty="0" smtClean="0"/>
              <a:t>зам-декани </a:t>
            </a:r>
            <a:r>
              <a:rPr lang="bg-BG" dirty="0"/>
              <a:t>– проф. дпн Сийка Чавдарова – Костова, проф. дпн Вася Делибалтова </a:t>
            </a:r>
            <a:r>
              <a:rPr lang="bg-BG" dirty="0" smtClean="0"/>
              <a:t>/доц. </a:t>
            </a:r>
            <a:r>
              <a:rPr lang="bg-BG" dirty="0"/>
              <a:t>д-р Лиляна Стракова, доц. д-р Тони Манасиева</a:t>
            </a:r>
          </a:p>
          <a:p>
            <a:r>
              <a:rPr lang="bg-BG" b="1" dirty="0"/>
              <a:t>От 2019 г. – до сега</a:t>
            </a:r>
            <a:r>
              <a:rPr lang="bg-BG" dirty="0"/>
              <a:t>: Декан – проф.д-р Лиляна Стракова; </a:t>
            </a:r>
            <a:r>
              <a:rPr lang="bg-BG" dirty="0" smtClean="0"/>
              <a:t>зам-декани </a:t>
            </a:r>
            <a:r>
              <a:rPr lang="bg-BG" dirty="0"/>
              <a:t>– доц. д-р Росица Симеонова, доц. д-р Илиана Петкова и  доц. д-р Ваня Божилова</a:t>
            </a:r>
          </a:p>
          <a:p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248550602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Катедри и </a:t>
            </a:r>
            <a:r>
              <a:rPr lang="bg-BG" dirty="0" smtClean="0"/>
              <a:t>техните ръководители </a:t>
            </a:r>
            <a:r>
              <a:rPr lang="bg-BG" dirty="0" smtClean="0"/>
              <a:t>днес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g-BG" dirty="0" smtClean="0"/>
              <a:t>Проф.дпн </a:t>
            </a:r>
            <a:r>
              <a:rPr lang="bg-BG" dirty="0"/>
              <a:t>Вася Делибалтова – </a:t>
            </a:r>
            <a:r>
              <a:rPr lang="bg-BG" dirty="0" smtClean="0"/>
              <a:t>ръководител </a:t>
            </a:r>
            <a:r>
              <a:rPr lang="bg-BG" dirty="0"/>
              <a:t>на катедра </a:t>
            </a:r>
            <a:r>
              <a:rPr lang="bg-BG" dirty="0" smtClean="0"/>
              <a:t>Дидактика</a:t>
            </a:r>
          </a:p>
          <a:p>
            <a:r>
              <a:rPr lang="bg-BG" dirty="0" smtClean="0"/>
              <a:t> Проф.дпн </a:t>
            </a:r>
            <a:r>
              <a:rPr lang="bg-BG" dirty="0"/>
              <a:t>Сийка Чавдарова-Костова – </a:t>
            </a:r>
            <a:r>
              <a:rPr lang="bg-BG" dirty="0" smtClean="0"/>
              <a:t>ръководител </a:t>
            </a:r>
            <a:r>
              <a:rPr lang="bg-BG" dirty="0"/>
              <a:t>на катедра Теория на възпитанието, а от 1.10. 2021 – ВИД </a:t>
            </a:r>
            <a:r>
              <a:rPr lang="bg-BG" dirty="0" smtClean="0"/>
              <a:t>ръководител </a:t>
            </a:r>
            <a:r>
              <a:rPr lang="bg-BG" dirty="0"/>
              <a:t>катедра – доц.д-р Владислав </a:t>
            </a:r>
            <a:r>
              <a:rPr lang="bg-BG" dirty="0" smtClean="0"/>
              <a:t>Господинов</a:t>
            </a:r>
          </a:p>
          <a:p>
            <a:r>
              <a:rPr lang="bg-BG" dirty="0" smtClean="0"/>
              <a:t> Доц.д-р </a:t>
            </a:r>
            <a:r>
              <a:rPr lang="bg-BG" dirty="0"/>
              <a:t>Йонка Първанова - </a:t>
            </a:r>
            <a:r>
              <a:rPr lang="bg-BG" dirty="0" smtClean="0"/>
              <a:t>ръководител </a:t>
            </a:r>
            <a:r>
              <a:rPr lang="bg-BG" dirty="0"/>
              <a:t>на катедра История на педагогиката и управление на образованието</a:t>
            </a:r>
            <a:r>
              <a:rPr lang="bg-BG" dirty="0" smtClean="0"/>
              <a:t>;</a:t>
            </a:r>
          </a:p>
          <a:p>
            <a:r>
              <a:rPr lang="bg-BG" smtClean="0"/>
              <a:t> Доц.д-р </a:t>
            </a:r>
            <a:r>
              <a:rPr lang="bg-BG" dirty="0"/>
              <a:t>Ивайло Тепавичаров – </a:t>
            </a:r>
            <a:r>
              <a:rPr lang="bg-BG" dirty="0" smtClean="0"/>
              <a:t>ръководител </a:t>
            </a:r>
            <a:r>
              <a:rPr lang="bg-BG" dirty="0"/>
              <a:t>на катедра Социална </a:t>
            </a:r>
            <a:r>
              <a:rPr lang="bg-BG" dirty="0" smtClean="0"/>
              <a:t>работа</a:t>
            </a:r>
            <a:endParaRPr lang="bg-BG" dirty="0"/>
          </a:p>
          <a:p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161352890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bg-BG" dirty="0" smtClean="0"/>
              <a:t>Базови училища, социални организации и организации за неформално образование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2500132"/>
            <a:ext cx="8596668" cy="2696901"/>
          </a:xfrm>
        </p:spPr>
        <p:txBody>
          <a:bodyPr/>
          <a:lstStyle/>
          <a:p>
            <a:pPr lvl="0"/>
            <a:r>
              <a:rPr lang="bg-BG" dirty="0"/>
              <a:t>Базови училища – 26, от които 22 общински и държавни; 4 частни училища; 2 професионални гимназии;</a:t>
            </a:r>
          </a:p>
          <a:p>
            <a:pPr lvl="0"/>
            <a:r>
              <a:rPr lang="bg-BG" dirty="0"/>
              <a:t>27 базови организации, в които се провеждат практическите обучения на студентите от специалност Социални дейности;</a:t>
            </a:r>
          </a:p>
          <a:p>
            <a:pPr lvl="0"/>
            <a:r>
              <a:rPr lang="bg-BG" dirty="0"/>
              <a:t>16 организации за неформално образование, в които студентите от спец. Неформално образование усвояват на терен базови и специфични компетентности.</a:t>
            </a:r>
          </a:p>
          <a:p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170167297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Ориентация към бъдещето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g-BG" dirty="0" smtClean="0"/>
              <a:t>Специалност </a:t>
            </a:r>
            <a:r>
              <a:rPr lang="bg-BG" dirty="0" smtClean="0"/>
              <a:t>Педагогика - </a:t>
            </a:r>
            <a:r>
              <a:rPr lang="bg-BG" dirty="0"/>
              <a:t>постигане на реално взаимодействие между теоретико-емпиричната академична експертиза и реалната педагогическа </a:t>
            </a:r>
            <a:r>
              <a:rPr lang="bg-BG" dirty="0" smtClean="0"/>
              <a:t>практика</a:t>
            </a:r>
          </a:p>
          <a:p>
            <a:r>
              <a:rPr lang="bg-BG" dirty="0" smtClean="0"/>
              <a:t>Специалност </a:t>
            </a:r>
            <a:r>
              <a:rPr lang="bg-BG" dirty="0" smtClean="0"/>
              <a:t>Социални </a:t>
            </a:r>
            <a:r>
              <a:rPr lang="bg-BG" dirty="0" smtClean="0"/>
              <a:t>дейности - </a:t>
            </a:r>
            <a:r>
              <a:rPr lang="bg-BG" dirty="0"/>
              <a:t>промяната в характера на социалните услуги у нас, постигане на така необходимото по-високо качество и доближаването им до стандартите в  „старите“ демокрации в </a:t>
            </a:r>
            <a:r>
              <a:rPr lang="bg-BG" dirty="0" smtClean="0"/>
              <a:t>Европа </a:t>
            </a:r>
            <a:endParaRPr lang="bg-BG" dirty="0" smtClean="0"/>
          </a:p>
          <a:p>
            <a:r>
              <a:rPr lang="bg-BG" dirty="0" smtClean="0"/>
              <a:t>Специалност Неформално </a:t>
            </a:r>
            <a:r>
              <a:rPr lang="bg-BG" dirty="0" smtClean="0"/>
              <a:t>образование </a:t>
            </a:r>
            <a:r>
              <a:rPr lang="bg-BG" smtClean="0"/>
              <a:t>- </a:t>
            </a:r>
            <a:r>
              <a:rPr lang="bg-BG"/>
              <a:t>подкрепа и стимулиране на образователното развитие на всички – деца и възрастни и превръщане на общностите в перманентно </a:t>
            </a:r>
            <a:r>
              <a:rPr lang="bg-BG"/>
              <a:t>учещи </a:t>
            </a:r>
            <a:r>
              <a:rPr lang="bg-BG" smtClean="0"/>
              <a:t>се 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182738638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35 годишната история на ФП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bg-BG" sz="4000" dirty="0" smtClean="0"/>
              <a:t>Ние, </a:t>
            </a:r>
            <a:r>
              <a:rPr lang="bg-BG" sz="4000" dirty="0" smtClean="0"/>
              <a:t>следовниците на нашите предци и </a:t>
            </a:r>
            <a:r>
              <a:rPr lang="bg-BG" sz="4000" dirty="0" smtClean="0"/>
              <a:t>учители, </a:t>
            </a:r>
            <a:r>
              <a:rPr lang="bg-BG" sz="4000" dirty="0" smtClean="0"/>
              <a:t>по-често стояхме на сянка, защото някой преди нас беше посадил дърво</a:t>
            </a:r>
            <a:endParaRPr lang="bg-BG" sz="4000" dirty="0"/>
          </a:p>
        </p:txBody>
      </p:sp>
    </p:spTree>
    <p:extLst>
      <p:ext uri="{BB962C8B-B14F-4D97-AF65-F5344CB8AC3E}">
        <p14:creationId xmlns:p14="http://schemas.microsoft.com/office/powerpoint/2010/main" val="4084604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133 години – университетска педагогика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bg-BG" dirty="0" smtClean="0"/>
              <a:t>Педагогическата традиция в Университета и просветното дело в България</a:t>
            </a:r>
          </a:p>
          <a:p>
            <a:r>
              <a:rPr lang="bg-BG" dirty="0" smtClean="0"/>
              <a:t>През </a:t>
            </a:r>
            <a:r>
              <a:rPr lang="bg-BG" dirty="0"/>
              <a:t>19 в. се появава потребността от специална подготовка  и квалификация на учителите за различните образователни </a:t>
            </a:r>
            <a:r>
              <a:rPr lang="bg-BG" dirty="0" smtClean="0"/>
              <a:t>етапи</a:t>
            </a:r>
          </a:p>
          <a:p>
            <a:r>
              <a:rPr lang="bg-BG" dirty="0"/>
              <a:t>Изследването на проф. дпн А. Чавдарова и гл.ас.д-р М. Илиева разкрива мястото на педагогиката като университетска дисциплина, а по-късно и като отделна </a:t>
            </a:r>
            <a:r>
              <a:rPr lang="bg-BG" dirty="0" smtClean="0"/>
              <a:t>специалност -  „Университетската </a:t>
            </a:r>
            <a:r>
              <a:rPr lang="bg-BG" dirty="0"/>
              <a:t>педагогика в Софийския университет „Св. Климент Охридски“ и в Лайпцигския университет. История и съвременност. София, Университетско издателство „Св. Климент Охридски“, </a:t>
            </a:r>
            <a:r>
              <a:rPr lang="bg-BG" dirty="0" smtClean="0"/>
              <a:t>2020“</a:t>
            </a:r>
            <a:endParaRPr lang="bg-BG" dirty="0"/>
          </a:p>
          <a:p>
            <a:r>
              <a:rPr lang="bg-BG" dirty="0" smtClean="0"/>
              <a:t> </a:t>
            </a:r>
            <a:r>
              <a:rPr lang="bg-BG" dirty="0" smtClean="0"/>
              <a:t>Два </a:t>
            </a:r>
            <a:r>
              <a:rPr lang="bg-BG" dirty="0"/>
              <a:t>етапа в развитието на университетската педагогика  за периода 1888-1945. Първият – от нейното възникване през 1888 и постепенно утвърждаване в рамките на интегрираната специалност „Философия и педагогия“. </a:t>
            </a:r>
            <a:endParaRPr lang="bg-BG" dirty="0" smtClean="0"/>
          </a:p>
          <a:p>
            <a:r>
              <a:rPr lang="bg-BG" dirty="0" smtClean="0"/>
              <a:t>Втори </a:t>
            </a:r>
            <a:r>
              <a:rPr lang="bg-BG" dirty="0"/>
              <a:t>етап – от 1923 г., когато се обособява самостоятелната специалност „Педагогика“, която до 1945 г. е в рамките на Историко-филологическия факултет на Софийския университет.</a:t>
            </a:r>
          </a:p>
          <a:p>
            <a:pPr marL="0" indent="0">
              <a:buNone/>
            </a:pPr>
            <a:r>
              <a:rPr lang="bg-BG" dirty="0" smtClean="0"/>
              <a:t> 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259134370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2160590"/>
            <a:ext cx="8596668" cy="307116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bg-BG" sz="4400" dirty="0" smtClean="0"/>
          </a:p>
          <a:p>
            <a:pPr marL="0" indent="0">
              <a:buNone/>
            </a:pPr>
            <a:r>
              <a:rPr lang="bg-BG" sz="4400" dirty="0" smtClean="0"/>
              <a:t>	Благодаря </a:t>
            </a:r>
            <a:r>
              <a:rPr lang="bg-BG" sz="4400" dirty="0" smtClean="0"/>
              <a:t>за вниманието!</a:t>
            </a:r>
            <a:endParaRPr lang="bg-BG" sz="4400" dirty="0"/>
          </a:p>
        </p:txBody>
      </p:sp>
    </p:spTree>
    <p:extLst>
      <p:ext uri="{BB962C8B-B14F-4D97-AF65-F5344CB8AC3E}">
        <p14:creationId xmlns:p14="http://schemas.microsoft.com/office/powerpoint/2010/main" val="5337344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Научно-изследователски звена и преподаватели във висшето училище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bg-BG" dirty="0" smtClean="0"/>
              <a:t>„Помагателни </a:t>
            </a:r>
            <a:r>
              <a:rPr lang="bg-BG" dirty="0"/>
              <a:t>институти</a:t>
            </a:r>
            <a:r>
              <a:rPr lang="bg-BG" dirty="0" smtClean="0"/>
              <a:t>“ </a:t>
            </a:r>
            <a:r>
              <a:rPr lang="bg-BG" dirty="0"/>
              <a:t>във Висшето </a:t>
            </a:r>
            <a:r>
              <a:rPr lang="bg-BG" dirty="0" smtClean="0"/>
              <a:t>училище; </a:t>
            </a:r>
            <a:r>
              <a:rPr lang="bg-BG" dirty="0"/>
              <a:t>през 1898 г. се поставя началото на Лабораторията по педагогическа и експериментална психология (П. Нойков и Н. Алексиев</a:t>
            </a:r>
            <a:r>
              <a:rPr lang="bg-BG" dirty="0" smtClean="0"/>
              <a:t>)</a:t>
            </a:r>
          </a:p>
          <a:p>
            <a:r>
              <a:rPr lang="bg-BG" dirty="0"/>
              <a:t>Кои са първите „учители на учителите“ в България? </a:t>
            </a:r>
            <a:endParaRPr lang="bg-BG" dirty="0" smtClean="0"/>
          </a:p>
          <a:p>
            <a:r>
              <a:rPr lang="bg-BG" dirty="0" smtClean="0"/>
              <a:t>Сред </a:t>
            </a:r>
            <a:r>
              <a:rPr lang="bg-BG" dirty="0"/>
              <a:t>плеядата ерудирани и родолюбиви </a:t>
            </a:r>
            <a:r>
              <a:rPr lang="bg-BG" dirty="0" smtClean="0"/>
              <a:t>учени са: </a:t>
            </a:r>
            <a:r>
              <a:rPr lang="bg-BG" dirty="0"/>
              <a:t>Йосиф Ковачев (1839-1898), Петър Нойков (1868-1921), Петко Цонев (1875-1950), Михаил Герасков (1874-1957), Димитър Кацаров (1881-1960), Найден Чакъров (1907-1991), Жечо Атанасов (1919-2000) и други, които подготвят квалифицирани кадри за нуждите на развитието на образователното дело в България. </a:t>
            </a:r>
            <a:endParaRPr lang="bg-BG" dirty="0" smtClean="0"/>
          </a:p>
          <a:p>
            <a:r>
              <a:rPr lang="bg-BG" dirty="0"/>
              <a:t>По своя характер и съдържание </a:t>
            </a:r>
            <a:r>
              <a:rPr lang="bg-BG" dirty="0" smtClean="0"/>
              <a:t>университетската педагогика  </a:t>
            </a:r>
            <a:r>
              <a:rPr lang="bg-BG" dirty="0"/>
              <a:t>е неразделна част от педагогическите постижения в тогавашната европейска традиция и видни </a:t>
            </a:r>
            <a:r>
              <a:rPr lang="bg-BG" dirty="0" smtClean="0"/>
              <a:t>университети </a:t>
            </a:r>
            <a:endParaRPr lang="bg-BG" dirty="0"/>
          </a:p>
          <a:p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125260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bg-BG" dirty="0" smtClean="0"/>
              <a:t>Българските </a:t>
            </a:r>
            <a:r>
              <a:rPr lang="bg-BG" dirty="0"/>
              <a:t>възпитаници на европейските средища на наука и култура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bg-BG" dirty="0" smtClean="0"/>
              <a:t>През периода 1945 – 1989 г. и особено през 60 те г. на 20 в. – увеличаване на броя на преподавателите по педагогика в Софийския университет</a:t>
            </a:r>
          </a:p>
          <a:p>
            <a:r>
              <a:rPr lang="bg-BG" dirty="0"/>
              <a:t>В изследването </a:t>
            </a:r>
            <a:r>
              <a:rPr lang="bg-BG" dirty="0"/>
              <a:t>на проф. А.Чавдарова и </a:t>
            </a:r>
            <a:r>
              <a:rPr lang="bg-BG" dirty="0"/>
              <a:t>гл.ас.д-р </a:t>
            </a:r>
            <a:r>
              <a:rPr lang="bg-BG" dirty="0"/>
              <a:t>М. Илиева подреждането на преподавателите в специалност Педагогика е  в хронологичен ред в зависимост от началото на тяхната академична кариера в Софийския университет.</a:t>
            </a:r>
          </a:p>
          <a:p>
            <a:r>
              <a:rPr lang="bg-BG" dirty="0" smtClean="0"/>
              <a:t>Те </a:t>
            </a:r>
            <a:r>
              <a:rPr lang="bg-BG" dirty="0"/>
              <a:t>реализират своята академична кариера в рамките на Философско-историческия и Философския </a:t>
            </a:r>
            <a:r>
              <a:rPr lang="bg-BG" dirty="0" smtClean="0"/>
              <a:t>факултет до </a:t>
            </a:r>
            <a:r>
              <a:rPr lang="bg-BG" dirty="0" smtClean="0"/>
              <a:t>1986 </a:t>
            </a:r>
            <a:r>
              <a:rPr lang="bg-BG" dirty="0" smtClean="0"/>
              <a:t>г.</a:t>
            </a:r>
          </a:p>
          <a:p>
            <a:r>
              <a:rPr lang="bg-BG" dirty="0" smtClean="0"/>
              <a:t>Продължават </a:t>
            </a:r>
            <a:r>
              <a:rPr lang="bg-BG" dirty="0"/>
              <a:t>традицията за пренос на най-доброто от европейското и световното образование в българското </a:t>
            </a:r>
            <a:r>
              <a:rPr lang="bg-BG" dirty="0" smtClean="0"/>
              <a:t>просветно  </a:t>
            </a:r>
            <a:r>
              <a:rPr lang="bg-BG" dirty="0"/>
              <a:t>дело при съобразяване с националните образователни постижения и нови </a:t>
            </a:r>
            <a:r>
              <a:rPr lang="bg-BG" dirty="0" smtClean="0"/>
              <a:t>потребности </a:t>
            </a:r>
          </a:p>
          <a:p>
            <a:r>
              <a:rPr lang="bg-BG" dirty="0" smtClean="0"/>
              <a:t>През </a:t>
            </a:r>
            <a:r>
              <a:rPr lang="bg-BG" dirty="0"/>
              <a:t>1951 г. се създава Философско-историческият факултет с три основни катедри – История, Философия и Педагогика. </a:t>
            </a:r>
            <a:endParaRPr lang="bg-BG" dirty="0" smtClean="0"/>
          </a:p>
          <a:p>
            <a:r>
              <a:rPr lang="bg-BG" dirty="0" smtClean="0"/>
              <a:t>През </a:t>
            </a:r>
            <a:r>
              <a:rPr lang="bg-BG" dirty="0"/>
              <a:t>1972 г. в резултат на отделянето на Историческия факултет, специалност Педагогика остава в рамките на обособения Философски </a:t>
            </a:r>
            <a:r>
              <a:rPr lang="bg-BG" dirty="0" smtClean="0"/>
              <a:t>факултет</a:t>
            </a:r>
            <a:endParaRPr lang="bg-BG" dirty="0"/>
          </a:p>
          <a:p>
            <a:endParaRPr lang="bg-BG" dirty="0"/>
          </a:p>
          <a:p>
            <a:endParaRPr lang="bg-BG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6502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bg-BG" sz="3100" b="1" dirty="0"/>
              <a:t>Р</a:t>
            </a:r>
            <a:r>
              <a:rPr lang="bg-BG" sz="3100" b="1" dirty="0" smtClean="0"/>
              <a:t>азвитието </a:t>
            </a:r>
            <a:r>
              <a:rPr lang="bg-BG" sz="3100" b="1" dirty="0" smtClean="0"/>
              <a:t>на Факултета по  </a:t>
            </a:r>
            <a:r>
              <a:rPr lang="bg-BG" sz="3100" b="1" dirty="0"/>
              <a:t>педагогика </a:t>
            </a:r>
            <a:r>
              <a:rPr lang="bg-BG" sz="3100" b="1" dirty="0" smtClean="0"/>
              <a:t> като </a:t>
            </a:r>
            <a:r>
              <a:rPr lang="bg-BG" sz="3100" b="1" dirty="0"/>
              <a:t>самостоятелно структурно звено на Университета (ДВ, бр.30, 1986</a:t>
            </a:r>
            <a:r>
              <a:rPr lang="bg-BG" sz="3100" b="1" dirty="0" smtClean="0"/>
              <a:t>)</a:t>
            </a:r>
            <a:r>
              <a:rPr lang="bg-BG" sz="3100" dirty="0" smtClean="0"/>
              <a:t> </a:t>
            </a:r>
            <a:endParaRPr lang="bg-BG" sz="31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2500132"/>
            <a:ext cx="8596668" cy="3541230"/>
          </a:xfrm>
        </p:spPr>
        <p:txBody>
          <a:bodyPr/>
          <a:lstStyle/>
          <a:p>
            <a:r>
              <a:rPr lang="bg-BG" dirty="0" smtClean="0"/>
              <a:t>Първото деканско ръководство: декан - проф. дпн </a:t>
            </a:r>
            <a:r>
              <a:rPr lang="bg-BG" dirty="0"/>
              <a:t>Марин </a:t>
            </a:r>
            <a:r>
              <a:rPr lang="bg-BG" dirty="0" smtClean="0"/>
              <a:t>Андреев; </a:t>
            </a:r>
            <a:r>
              <a:rPr lang="bg-BG" dirty="0"/>
              <a:t>заместник –декани са </a:t>
            </a:r>
            <a:r>
              <a:rPr lang="bg-BG" dirty="0" smtClean="0"/>
              <a:t>проф.д-р </a:t>
            </a:r>
            <a:r>
              <a:rPr lang="bg-BG" dirty="0"/>
              <a:t>Стефан Чернев и </a:t>
            </a:r>
            <a:r>
              <a:rPr lang="bg-BG" dirty="0" smtClean="0"/>
              <a:t>доц. </a:t>
            </a:r>
            <a:r>
              <a:rPr lang="bg-BG" dirty="0"/>
              <a:t>Доно Василев (1986-1989). </a:t>
            </a:r>
            <a:endParaRPr lang="bg-BG" dirty="0" smtClean="0"/>
          </a:p>
          <a:p>
            <a:r>
              <a:rPr lang="bg-BG" dirty="0" smtClean="0"/>
              <a:t>При </a:t>
            </a:r>
            <a:r>
              <a:rPr lang="bg-BG" dirty="0"/>
              <a:t>създаването си ФП има две специалности – Педагогика и Педагогика на пионерската и комсомолската </a:t>
            </a:r>
            <a:r>
              <a:rPr lang="bg-BG" dirty="0" smtClean="0"/>
              <a:t>дейност </a:t>
            </a:r>
          </a:p>
          <a:p>
            <a:r>
              <a:rPr lang="bg-BG" dirty="0" smtClean="0"/>
              <a:t>В </a:t>
            </a:r>
            <a:r>
              <a:rPr lang="bg-BG" dirty="0"/>
              <a:t>края на 1989 г. Факултетът има три катедри:</a:t>
            </a:r>
          </a:p>
          <a:p>
            <a:pPr marL="0" lvl="0" indent="0">
              <a:buNone/>
            </a:pPr>
            <a:r>
              <a:rPr lang="bg-BG" dirty="0" smtClean="0"/>
              <a:t>	- Теория </a:t>
            </a:r>
            <a:r>
              <a:rPr lang="bg-BG" dirty="0"/>
              <a:t>на възпитанието и история на педагогиката;</a:t>
            </a:r>
          </a:p>
          <a:p>
            <a:pPr marL="0" lvl="0" indent="0">
              <a:buNone/>
            </a:pPr>
            <a:r>
              <a:rPr lang="bg-BG" dirty="0" smtClean="0"/>
              <a:t>	- Дидактика</a:t>
            </a:r>
            <a:r>
              <a:rPr lang="bg-BG" dirty="0"/>
              <a:t>;</a:t>
            </a:r>
          </a:p>
          <a:p>
            <a:pPr marL="0" lvl="0" indent="0">
              <a:buNone/>
            </a:pPr>
            <a:r>
              <a:rPr lang="bg-BG" dirty="0" smtClean="0"/>
              <a:t>	- Педагогика </a:t>
            </a:r>
            <a:r>
              <a:rPr lang="bg-BG" dirty="0"/>
              <a:t>на пионерската и комсомолската дейност (създадена през </a:t>
            </a:r>
            <a:r>
              <a:rPr lang="bg-BG" dirty="0" smtClean="0"/>
              <a:t>	1985 </a:t>
            </a:r>
            <a:r>
              <a:rPr lang="bg-BG" dirty="0"/>
              <a:t>г. с ръководител проф. д-р Людмил Станоев).</a:t>
            </a:r>
          </a:p>
        </p:txBody>
      </p:sp>
    </p:spTree>
    <p:extLst>
      <p:ext uri="{BB962C8B-B14F-4D97-AF65-F5344CB8AC3E}">
        <p14:creationId xmlns:p14="http://schemas.microsoft.com/office/powerpoint/2010/main" val="39488027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599"/>
            <a:ext cx="8596668" cy="1550989"/>
          </a:xfrm>
        </p:spPr>
        <p:txBody>
          <a:bodyPr>
            <a:normAutofit fontScale="90000"/>
          </a:bodyPr>
          <a:lstStyle/>
          <a:p>
            <a:r>
              <a:rPr lang="bg-BG" b="1" dirty="0" smtClean="0"/>
              <a:t>Трите </a:t>
            </a:r>
            <a:r>
              <a:rPr lang="bg-BG" b="1" dirty="0"/>
              <a:t>специалности – Педагогика, Социални дейности и Неформално образование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2395959"/>
            <a:ext cx="8596668" cy="3645403"/>
          </a:xfrm>
        </p:spPr>
        <p:txBody>
          <a:bodyPr>
            <a:normAutofit lnSpcReduction="10000"/>
          </a:bodyPr>
          <a:lstStyle/>
          <a:p>
            <a:r>
              <a:rPr lang="bg-BG" dirty="0"/>
              <a:t>В тях </a:t>
            </a:r>
            <a:r>
              <a:rPr lang="bg-BG" dirty="0" smtClean="0"/>
              <a:t>студентите п</a:t>
            </a:r>
            <a:r>
              <a:rPr lang="bg-BG" dirty="0" smtClean="0"/>
              <a:t>ридобиват ОКС </a:t>
            </a:r>
            <a:r>
              <a:rPr lang="bg-BG" dirty="0"/>
              <a:t>„Бакалавър“ и  ОКС „Магистър</a:t>
            </a:r>
            <a:r>
              <a:rPr lang="bg-BG" dirty="0" smtClean="0"/>
              <a:t>“</a:t>
            </a:r>
          </a:p>
          <a:p>
            <a:r>
              <a:rPr lang="bg-BG" dirty="0" smtClean="0"/>
              <a:t>Подготовка </a:t>
            </a:r>
            <a:r>
              <a:rPr lang="bg-BG" dirty="0"/>
              <a:t>на докторанти в областта на </a:t>
            </a:r>
            <a:r>
              <a:rPr lang="bg-BG" dirty="0" smtClean="0"/>
              <a:t>теорията </a:t>
            </a:r>
            <a:r>
              <a:rPr lang="bg-BG" dirty="0"/>
              <a:t>на възпитанието и дидактиката,  </a:t>
            </a:r>
            <a:r>
              <a:rPr lang="bg-BG" dirty="0" smtClean="0"/>
              <a:t>управлението </a:t>
            </a:r>
            <a:r>
              <a:rPr lang="bg-BG" dirty="0"/>
              <a:t>на образованието и на неформалните организации, в областта на  социалните дейности, по методика на обучението по български език и литература в начален етап; по методика на обучението по философските дисциплини. </a:t>
            </a:r>
            <a:endParaRPr lang="bg-BG" dirty="0" smtClean="0"/>
          </a:p>
          <a:p>
            <a:r>
              <a:rPr lang="bg-BG" dirty="0" smtClean="0"/>
              <a:t>Обучението </a:t>
            </a:r>
            <a:r>
              <a:rPr lang="bg-BG" dirty="0"/>
              <a:t>се осъществява чрез усвояване на  задължителни, избираеми и факултативни дисциплини от </a:t>
            </a:r>
            <a:r>
              <a:rPr lang="bg-BG" dirty="0" smtClean="0"/>
              <a:t>студентите в </a:t>
            </a:r>
            <a:r>
              <a:rPr lang="bg-BG" dirty="0"/>
              <a:t>трите равнища на </a:t>
            </a:r>
            <a:r>
              <a:rPr lang="bg-BG" dirty="0" smtClean="0"/>
              <a:t>образование</a:t>
            </a:r>
          </a:p>
          <a:p>
            <a:r>
              <a:rPr lang="bg-BG" dirty="0" smtClean="0"/>
              <a:t>Приложният </a:t>
            </a:r>
            <a:r>
              <a:rPr lang="bg-BG" dirty="0"/>
              <a:t>характер на подготовката на ниво бакалавър и магистър и ориентацията към изследователска работа и академична кариера на докторантите във ФП</a:t>
            </a:r>
          </a:p>
          <a:p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33523367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Специалност „Педагогика“ днес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bg-BG" dirty="0" smtClean="0"/>
              <a:t>Модерна </a:t>
            </a:r>
            <a:r>
              <a:rPr lang="bg-BG" dirty="0"/>
              <a:t>университетска специалност, съчетаваща в себе си ценностите на класическата дидактика  и </a:t>
            </a:r>
            <a:r>
              <a:rPr lang="bg-BG" dirty="0" smtClean="0"/>
              <a:t>философията </a:t>
            </a:r>
            <a:r>
              <a:rPr lang="bg-BG" dirty="0"/>
              <a:t>на </a:t>
            </a:r>
            <a:r>
              <a:rPr lang="bg-BG" dirty="0" smtClean="0"/>
              <a:t>образованието, </a:t>
            </a:r>
            <a:r>
              <a:rPr lang="bg-BG" dirty="0"/>
              <a:t>най-новите постижения на педагогическата теория и практика, както  и потребностите на съвременото българско </a:t>
            </a:r>
            <a:r>
              <a:rPr lang="bg-BG" dirty="0" smtClean="0"/>
              <a:t>училище</a:t>
            </a:r>
          </a:p>
          <a:p>
            <a:r>
              <a:rPr lang="bg-BG" dirty="0" smtClean="0"/>
              <a:t>Основна цел - повишаване </a:t>
            </a:r>
            <a:r>
              <a:rPr lang="bg-BG" dirty="0"/>
              <a:t>качеството на подготовката на студентите – бъдещи учители, възпитатели, педагогически съветници и пр. педагогически </a:t>
            </a:r>
            <a:r>
              <a:rPr lang="bg-BG" dirty="0" smtClean="0"/>
              <a:t>специалисти</a:t>
            </a:r>
          </a:p>
          <a:p>
            <a:r>
              <a:rPr lang="bg-BG" dirty="0" smtClean="0"/>
              <a:t>Адекватен  </a:t>
            </a:r>
            <a:r>
              <a:rPr lang="bg-BG" dirty="0" smtClean="0"/>
              <a:t>отговор </a:t>
            </a:r>
            <a:r>
              <a:rPr lang="bg-BG" dirty="0"/>
              <a:t>на обществените очаквания </a:t>
            </a:r>
            <a:endParaRPr lang="bg-BG" dirty="0" smtClean="0"/>
          </a:p>
          <a:p>
            <a:r>
              <a:rPr lang="bg-BG" dirty="0" smtClean="0"/>
              <a:t>Синтезиране </a:t>
            </a:r>
            <a:r>
              <a:rPr lang="bg-BG" dirty="0"/>
              <a:t>на по-добро равнище множеството връзки на теоретичното и практическото обучение във </a:t>
            </a:r>
            <a:r>
              <a:rPr lang="bg-BG" dirty="0" smtClean="0"/>
              <a:t>ФП (бариери в условията на Ковид епидемията) </a:t>
            </a:r>
            <a:endParaRPr lang="bg-BG" dirty="0"/>
          </a:p>
          <a:p>
            <a:r>
              <a:rPr lang="bg-BG" dirty="0" smtClean="0"/>
              <a:t> 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26639684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От традициите при подготовката на учители през настоящето и бъдещето 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g-BG" dirty="0"/>
              <a:t>Законът за народното просвещение от 1921 г.  постановява създаването в гр. София на “гимназия с педагогически отдел</a:t>
            </a:r>
            <a:r>
              <a:rPr lang="bg-BG" dirty="0" smtClean="0"/>
              <a:t>“ </a:t>
            </a:r>
            <a:r>
              <a:rPr lang="bg-BG" dirty="0" smtClean="0"/>
              <a:t>(под </a:t>
            </a:r>
            <a:r>
              <a:rPr lang="bg-BG" dirty="0"/>
              <a:t>ръководството на професор по дидактика и методика студентите хоспитират и практикуват в продължение на една </a:t>
            </a:r>
            <a:r>
              <a:rPr lang="bg-BG" dirty="0" smtClean="0"/>
              <a:t>година)</a:t>
            </a:r>
          </a:p>
          <a:p>
            <a:r>
              <a:rPr lang="bg-BG" dirty="0"/>
              <a:t>Стажантски институт с Образцова гимназия, предназначен за практическата педагогическа подготовка на студентите, които имат желание да се реализират като учители (по-подробно: А.Чавдарова, М. Илиева: 19), както и за „опити в областта на образованието</a:t>
            </a:r>
            <a:r>
              <a:rPr lang="bg-BG" dirty="0" smtClean="0"/>
              <a:t>“</a:t>
            </a:r>
          </a:p>
          <a:p>
            <a:r>
              <a:rPr lang="bg-BG" dirty="0" smtClean="0"/>
              <a:t>ФП </a:t>
            </a:r>
            <a:r>
              <a:rPr lang="bg-BG" dirty="0"/>
              <a:t>продължава тази традиция през 80-те и 90-те години на 20 век като 135 СОУ „Ян Амос Коменски“ </a:t>
            </a:r>
            <a:r>
              <a:rPr lang="bg-BG" dirty="0" smtClean="0"/>
              <a:t>(директор – г-н Венелин Цурев) с </a:t>
            </a:r>
            <a:r>
              <a:rPr lang="bg-BG" dirty="0"/>
              <a:t>подкрепата на образователното министерство </a:t>
            </a:r>
            <a:r>
              <a:rPr lang="bg-BG" dirty="0" smtClean="0"/>
              <a:t>получава </a:t>
            </a:r>
            <a:r>
              <a:rPr lang="bg-BG" dirty="0"/>
              <a:t>статут на Педагогически колеж</a:t>
            </a:r>
          </a:p>
        </p:txBody>
      </p:sp>
    </p:spTree>
    <p:extLst>
      <p:ext uri="{BB962C8B-B14F-4D97-AF65-F5344CB8AC3E}">
        <p14:creationId xmlns:p14="http://schemas.microsoft.com/office/powerpoint/2010/main" val="1984351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135 СОУ - една </a:t>
            </a:r>
            <a:r>
              <a:rPr lang="bg-BG" b="1" dirty="0"/>
              <a:t>мащабна педагогическа лаборатория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bg-BG" dirty="0" smtClean="0"/>
              <a:t>Учениците усвояват основни </a:t>
            </a:r>
            <a:r>
              <a:rPr lang="bg-BG" dirty="0"/>
              <a:t>педагогически дисциплини на достъпно за тях </a:t>
            </a:r>
            <a:r>
              <a:rPr lang="bg-BG" dirty="0" smtClean="0"/>
              <a:t>равнище</a:t>
            </a:r>
          </a:p>
          <a:p>
            <a:r>
              <a:rPr lang="bg-BG" dirty="0" smtClean="0"/>
              <a:t>Университетски преподаватели: </a:t>
            </a:r>
            <a:r>
              <a:rPr lang="bg-BG" dirty="0"/>
              <a:t>проф.М. Андреев, проф. Ем</a:t>
            </a:r>
            <a:r>
              <a:rPr lang="bg-BG" dirty="0" smtClean="0"/>
              <a:t>. </a:t>
            </a:r>
            <a:r>
              <a:rPr lang="bg-BG" dirty="0"/>
              <a:t>Василева, проф. Ж.Савова, проф. Л. Стракова, проф. Р. Пейчева, проф. В. Делибалтова, гл. ас.д-р Ангел Попов, д-р Х. Илиева, Н. Стоянова и др. </a:t>
            </a:r>
            <a:endParaRPr lang="bg-BG" dirty="0" smtClean="0"/>
          </a:p>
          <a:p>
            <a:r>
              <a:rPr lang="bg-BG" dirty="0" smtClean="0"/>
              <a:t>Създаден </a:t>
            </a:r>
            <a:r>
              <a:rPr lang="bg-BG" dirty="0"/>
              <a:t>е </a:t>
            </a:r>
            <a:r>
              <a:rPr lang="bg-BG" dirty="0" smtClean="0"/>
              <a:t> </a:t>
            </a:r>
            <a:r>
              <a:rPr lang="bg-BG" dirty="0"/>
              <a:t>първият учебник по Педагогика </a:t>
            </a:r>
            <a:r>
              <a:rPr lang="bg-BG" dirty="0" smtClean="0"/>
              <a:t>за учениците от Педагогическия колеж от </a:t>
            </a:r>
            <a:r>
              <a:rPr lang="bg-BG" dirty="0"/>
              <a:t>проф. М. Андреев, проф. Ем. Василена и </a:t>
            </a:r>
            <a:r>
              <a:rPr lang="bg-BG" dirty="0" smtClean="0"/>
              <a:t>проф</a:t>
            </a:r>
            <a:r>
              <a:rPr lang="bg-BG" dirty="0"/>
              <a:t>. Ж. Савова </a:t>
            </a:r>
            <a:endParaRPr lang="bg-BG" dirty="0" smtClean="0"/>
          </a:p>
          <a:p>
            <a:r>
              <a:rPr lang="bg-BG" dirty="0" smtClean="0"/>
              <a:t>Студентите </a:t>
            </a:r>
            <a:r>
              <a:rPr lang="bg-BG" dirty="0"/>
              <a:t>по педагогика наблюдават образци на педагогическо майсторство в начален, прогимназиален и гимназиален етап; </a:t>
            </a:r>
            <a:endParaRPr lang="bg-BG" dirty="0" smtClean="0"/>
          </a:p>
          <a:p>
            <a:r>
              <a:rPr lang="bg-BG" dirty="0" smtClean="0"/>
              <a:t>Запознават </a:t>
            </a:r>
            <a:r>
              <a:rPr lang="bg-BG" dirty="0"/>
              <a:t>се с </a:t>
            </a:r>
            <a:r>
              <a:rPr lang="bg-BG" dirty="0" smtClean="0"/>
              <a:t>работата </a:t>
            </a:r>
            <a:r>
              <a:rPr lang="bg-BG" dirty="0"/>
              <a:t>на педагогическия съветник </a:t>
            </a:r>
            <a:r>
              <a:rPr lang="bg-BG" dirty="0" smtClean="0"/>
              <a:t>(педагог-технолог) и функциите  </a:t>
            </a:r>
            <a:r>
              <a:rPr lang="bg-BG" dirty="0"/>
              <a:t>му за </a:t>
            </a:r>
            <a:r>
              <a:rPr lang="bg-BG" dirty="0" smtClean="0"/>
              <a:t> </a:t>
            </a:r>
            <a:r>
              <a:rPr lang="bg-BG" dirty="0"/>
              <a:t>повишаване качеството на учебно-възпитателния процес в средното училище</a:t>
            </a:r>
          </a:p>
        </p:txBody>
      </p:sp>
    </p:spTree>
    <p:extLst>
      <p:ext uri="{BB962C8B-B14F-4D97-AF65-F5344CB8AC3E}">
        <p14:creationId xmlns:p14="http://schemas.microsoft.com/office/powerpoint/2010/main" val="1098316325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709</TotalTime>
  <Words>1944</Words>
  <Application>Microsoft Office PowerPoint</Application>
  <PresentationFormat>Widescreen</PresentationFormat>
  <Paragraphs>109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5" baseType="lpstr">
      <vt:lpstr>Arial</vt:lpstr>
      <vt:lpstr>Times New Roman</vt:lpstr>
      <vt:lpstr>Trebuchet MS</vt:lpstr>
      <vt:lpstr>Wingdings 3</vt:lpstr>
      <vt:lpstr>Facet</vt:lpstr>
      <vt:lpstr>35 години Факултет по педагогика – приемственост и бъдеще</vt:lpstr>
      <vt:lpstr>133 години – университетска педагогика</vt:lpstr>
      <vt:lpstr>Научно-изследователски звена и преподаватели във висшето училище</vt:lpstr>
      <vt:lpstr>Българските възпитаници на европейските средища на наука и култура </vt:lpstr>
      <vt:lpstr>Развитието на Факултета по  педагогика  като самостоятелно структурно звено на Университета (ДВ, бр.30, 1986) </vt:lpstr>
      <vt:lpstr>Трите специалности – Педагогика, Социални дейности и Неформално образование</vt:lpstr>
      <vt:lpstr>Специалност „Педагогика“ днес</vt:lpstr>
      <vt:lpstr>От традициите при подготовката на учители през настоящето и бъдещето </vt:lpstr>
      <vt:lpstr>135 СОУ - една мащабна педагогическа лаборатория</vt:lpstr>
      <vt:lpstr>Специалност „Социални дейности“</vt:lpstr>
      <vt:lpstr>Специалност „Неформално образование“</vt:lpstr>
      <vt:lpstr>Изследователски центрове и лаборатории</vt:lpstr>
      <vt:lpstr>Магистърски програми във ФП </vt:lpstr>
      <vt:lpstr>Научно-изследователска,  международна  и  издателска дейност</vt:lpstr>
      <vt:lpstr>Управление на Факултета по педагогика през годините 1986-2021 - декани и декански ръководства  </vt:lpstr>
      <vt:lpstr>Катедри и техните ръководители днес</vt:lpstr>
      <vt:lpstr>Базови училища, социални организации и организации за неформално образование</vt:lpstr>
      <vt:lpstr>Ориентация към бъдещето</vt:lpstr>
      <vt:lpstr>35 годишната история на ФП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ЦЕНТЪР ПО ГРАЖДАНСКО ОБРАЗОВАНИЕ</dc:title>
  <dc:creator>User</dc:creator>
  <cp:lastModifiedBy>User</cp:lastModifiedBy>
  <cp:revision>125</cp:revision>
  <dcterms:created xsi:type="dcterms:W3CDTF">2021-11-11T20:29:21Z</dcterms:created>
  <dcterms:modified xsi:type="dcterms:W3CDTF">2021-11-18T15:55:35Z</dcterms:modified>
</cp:coreProperties>
</file>