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3" r:id="rId3"/>
    <p:sldId id="306" r:id="rId4"/>
    <p:sldId id="308" r:id="rId5"/>
    <p:sldId id="309" r:id="rId6"/>
    <p:sldId id="325" r:id="rId7"/>
    <p:sldId id="326" r:id="rId8"/>
    <p:sldId id="327" r:id="rId9"/>
    <p:sldId id="310" r:id="rId10"/>
    <p:sldId id="311" r:id="rId11"/>
    <p:sldId id="312" r:id="rId12"/>
    <p:sldId id="314" r:id="rId13"/>
    <p:sldId id="315" r:id="rId14"/>
    <p:sldId id="313" r:id="rId15"/>
    <p:sldId id="316" r:id="rId16"/>
    <p:sldId id="318" r:id="rId17"/>
    <p:sldId id="319" r:id="rId18"/>
    <p:sldId id="320" r:id="rId19"/>
    <p:sldId id="317" r:id="rId20"/>
    <p:sldId id="322" r:id="rId21"/>
    <p:sldId id="321" r:id="rId22"/>
    <p:sldId id="324" r:id="rId23"/>
    <p:sldId id="323" r:id="rId24"/>
    <p:sldId id="26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FF3300"/>
    <a:srgbClr val="480C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62" autoAdjust="0"/>
    <p:restoredTop sz="94660"/>
  </p:normalViewPr>
  <p:slideViewPr>
    <p:cSldViewPr snapToGrid="0">
      <p:cViewPr varScale="1">
        <p:scale>
          <a:sx n="88" d="100"/>
          <a:sy n="88" d="100"/>
        </p:scale>
        <p:origin x="74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AC992-0F8E-4B3E-B68E-4CEF81DCD540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73DD7-E9AA-4654-9A0E-B495B15934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372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AC992-0F8E-4B3E-B68E-4CEF81DCD540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73DD7-E9AA-4654-9A0E-B495B15934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948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AC992-0F8E-4B3E-B68E-4CEF81DCD540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73DD7-E9AA-4654-9A0E-B495B15934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9905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C82DA0A0-3AE6-4A06-B199-55D6DE617BC8}" type="datetimeFigureOut">
              <a:rPr lang="en-US" smtClean="0">
                <a:solidFill>
                  <a:prstClr val="white">
                    <a:alpha val="60000"/>
                  </a:prstClr>
                </a:solidFill>
              </a:rPr>
              <a:pPr/>
              <a:t>11/15/2021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F49402B8-C18D-4EBA-9A2C-E4762167A36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5190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DA0A0-3AE6-4A06-B199-55D6DE617BC8}" type="datetimeFigureOut">
              <a:rPr lang="en-US" smtClean="0">
                <a:solidFill>
                  <a:srgbClr val="B31166"/>
                </a:solidFill>
              </a:rPr>
              <a:pPr/>
              <a:t>11/15/2021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402B8-C18D-4EBA-9A2C-E4762167A36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365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DA0A0-3AE6-4A06-B199-55D6DE617BC8}" type="datetimeFigureOut">
              <a:rPr lang="en-US" smtClean="0">
                <a:solidFill>
                  <a:srgbClr val="B31166"/>
                </a:solidFill>
              </a:rPr>
              <a:pPr/>
              <a:t>11/15/2021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402B8-C18D-4EBA-9A2C-E4762167A36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3730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DA0A0-3AE6-4A06-B199-55D6DE617BC8}" type="datetimeFigureOut">
              <a:rPr lang="en-US" smtClean="0">
                <a:solidFill>
                  <a:srgbClr val="B31166"/>
                </a:solidFill>
              </a:rPr>
              <a:pPr/>
              <a:t>11/15/2021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402B8-C18D-4EBA-9A2C-E4762167A36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0580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DA0A0-3AE6-4A06-B199-55D6DE617BC8}" type="datetimeFigureOut">
              <a:rPr lang="en-US" smtClean="0">
                <a:solidFill>
                  <a:srgbClr val="B31166"/>
                </a:solidFill>
              </a:rPr>
              <a:pPr/>
              <a:t>11/15/2021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402B8-C18D-4EBA-9A2C-E4762167A36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254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DA0A0-3AE6-4A06-B199-55D6DE617BC8}" type="datetimeFigureOut">
              <a:rPr lang="en-US" smtClean="0">
                <a:solidFill>
                  <a:srgbClr val="B31166"/>
                </a:solidFill>
              </a:rPr>
              <a:pPr/>
              <a:t>11/15/2021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402B8-C18D-4EBA-9A2C-E4762167A36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0892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DA0A0-3AE6-4A06-B199-55D6DE617BC8}" type="datetimeFigureOut">
              <a:rPr lang="en-US" smtClean="0">
                <a:solidFill>
                  <a:srgbClr val="B31166"/>
                </a:solidFill>
              </a:rPr>
              <a:pPr/>
              <a:t>11/15/2021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402B8-C18D-4EBA-9A2C-E4762167A36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4653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DA0A0-3AE6-4A06-B199-55D6DE617BC8}" type="datetimeFigureOut">
              <a:rPr lang="en-US" smtClean="0">
                <a:solidFill>
                  <a:srgbClr val="B31166"/>
                </a:solidFill>
              </a:rPr>
              <a:pPr/>
              <a:t>11/15/2021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402B8-C18D-4EBA-9A2C-E4762167A36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835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AC992-0F8E-4B3E-B68E-4CEF81DCD540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73DD7-E9AA-4654-9A0E-B495B15934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4604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DA0A0-3AE6-4A06-B199-55D6DE617BC8}" type="datetimeFigureOut">
              <a:rPr lang="en-US" smtClean="0">
                <a:solidFill>
                  <a:srgbClr val="B31166"/>
                </a:solidFill>
              </a:rPr>
              <a:pPr/>
              <a:t>11/15/2021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402B8-C18D-4EBA-9A2C-E4762167A36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9054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DA0A0-3AE6-4A06-B199-55D6DE617BC8}" type="datetimeFigureOut">
              <a:rPr lang="en-US" smtClean="0">
                <a:solidFill>
                  <a:srgbClr val="B31166"/>
                </a:solidFill>
              </a:rPr>
              <a:pPr/>
              <a:t>11/15/2021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402B8-C18D-4EBA-9A2C-E4762167A36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3750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DA0A0-3AE6-4A06-B199-55D6DE617BC8}" type="datetimeFigureOut">
              <a:rPr lang="en-US" smtClean="0">
                <a:solidFill>
                  <a:srgbClr val="B31166"/>
                </a:solidFill>
              </a:rPr>
              <a:pPr/>
              <a:t>11/15/2021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402B8-C18D-4EBA-9A2C-E4762167A36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2878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sz="96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sz="96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DA0A0-3AE6-4A06-B199-55D6DE617BC8}" type="datetimeFigureOut">
              <a:rPr lang="en-US" smtClean="0">
                <a:solidFill>
                  <a:srgbClr val="B31166"/>
                </a:solidFill>
              </a:rPr>
              <a:pPr/>
              <a:t>11/15/2021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402B8-C18D-4EBA-9A2C-E4762167A36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103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DA0A0-3AE6-4A06-B199-55D6DE617BC8}" type="datetimeFigureOut">
              <a:rPr lang="en-US" smtClean="0">
                <a:solidFill>
                  <a:srgbClr val="B31166"/>
                </a:solidFill>
              </a:rPr>
              <a:pPr/>
              <a:t>11/15/2021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402B8-C18D-4EBA-9A2C-E4762167A36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962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DA0A0-3AE6-4A06-B199-55D6DE617BC8}" type="datetimeFigureOut">
              <a:rPr lang="en-US" smtClean="0">
                <a:solidFill>
                  <a:srgbClr val="B31166"/>
                </a:solidFill>
              </a:rPr>
              <a:pPr/>
              <a:t>11/15/2021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402B8-C18D-4EBA-9A2C-E4762167A36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1403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DA0A0-3AE6-4A06-B199-55D6DE617BC8}" type="datetimeFigureOut">
              <a:rPr lang="en-US" smtClean="0">
                <a:solidFill>
                  <a:srgbClr val="B31166"/>
                </a:solidFill>
              </a:rPr>
              <a:pPr/>
              <a:t>11/15/2021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402B8-C18D-4EBA-9A2C-E4762167A36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9471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C82DA0A0-3AE6-4A06-B199-55D6DE617BC8}" type="datetimeFigureOut">
              <a:rPr lang="en-US" smtClean="0">
                <a:solidFill>
                  <a:srgbClr val="B31166"/>
                </a:solidFill>
              </a:rPr>
              <a:pPr/>
              <a:t>11/15/2021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402B8-C18D-4EBA-9A2C-E4762167A36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5030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82DA0A0-3AE6-4A06-B199-55D6DE617BC8}" type="datetimeFigureOut">
              <a:rPr lang="en-US" smtClean="0">
                <a:solidFill>
                  <a:srgbClr val="B31166"/>
                </a:solidFill>
              </a:rPr>
              <a:pPr/>
              <a:t>11/15/2021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31166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402B8-C18D-4EBA-9A2C-E4762167A36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091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AC992-0F8E-4B3E-B68E-4CEF81DCD540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73DD7-E9AA-4654-9A0E-B495B15934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75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AC992-0F8E-4B3E-B68E-4CEF81DCD540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73DD7-E9AA-4654-9A0E-B495B15934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464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AC992-0F8E-4B3E-B68E-4CEF81DCD540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73DD7-E9AA-4654-9A0E-B495B15934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942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AC992-0F8E-4B3E-B68E-4CEF81DCD540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73DD7-E9AA-4654-9A0E-B495B15934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167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AC992-0F8E-4B3E-B68E-4CEF81DCD540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73DD7-E9AA-4654-9A0E-B495B15934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78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AC992-0F8E-4B3E-B68E-4CEF81DCD540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73DD7-E9AA-4654-9A0E-B495B15934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460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AC992-0F8E-4B3E-B68E-4CEF81DCD540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73DD7-E9AA-4654-9A0E-B495B15934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397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AC992-0F8E-4B3E-B68E-4CEF81DCD540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73DD7-E9AA-4654-9A0E-B495B15934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278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pPr defTabSz="457200"/>
            <a:fld id="{C82DA0A0-3AE6-4A06-B199-55D6DE617BC8}" type="datetimeFigureOut">
              <a:rPr lang="en-US" smtClean="0">
                <a:solidFill>
                  <a:srgbClr val="B31166"/>
                </a:solidFill>
              </a:rPr>
              <a:pPr defTabSz="457200"/>
              <a:t>11/15/2021</a:t>
            </a:fld>
            <a:endParaRPr lang="en-US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pPr defTabSz="457200"/>
            <a:endParaRPr lang="en-US">
              <a:solidFill>
                <a:srgbClr val="B31166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pPr defTabSz="457200"/>
            <a:fld id="{F49402B8-C18D-4EBA-9A2C-E4762167A36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297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538" y="609600"/>
            <a:ext cx="10561558" cy="1219200"/>
          </a:xfrm>
        </p:spPr>
        <p:txBody>
          <a:bodyPr/>
          <a:lstStyle/>
          <a:p>
            <a:r>
              <a:rPr lang="ru-RU" sz="2400" b="1" dirty="0">
                <a:ln w="12700" cmpd="sng">
                  <a:solidFill>
                    <a:srgbClr val="0070C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2400" b="1" dirty="0">
                <a:ln w="12700" cmpd="sng">
                  <a:solidFill>
                    <a:srgbClr val="0070C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353568" y="344032"/>
            <a:ext cx="11411712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>
              <a:ln w="12700" cmpd="sng">
                <a:solidFill>
                  <a:srgbClr val="0070C0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ru-RU" sz="4000" b="1" dirty="0">
                <a:ln w="12700" cmpd="sng">
                  <a:solidFill>
                    <a:srgbClr val="0070C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ПЛУВАНЕ </a:t>
            </a:r>
          </a:p>
          <a:p>
            <a:pPr algn="ctr"/>
            <a:endParaRPr lang="ru-RU" sz="2800" b="1" dirty="0">
              <a:ln w="12700" cmpd="sng">
                <a:solidFill>
                  <a:srgbClr val="0070C0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r"/>
            <a:endParaRPr lang="bg-BG" sz="2000" i="1" dirty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bg-BG" sz="2000" i="1" dirty="0">
                <a:latin typeface="Arial" pitchFamily="34" charset="0"/>
                <a:cs typeface="Arial" pitchFamily="34" charset="0"/>
              </a:rPr>
              <a:t>Автор:</a:t>
            </a:r>
          </a:p>
          <a:p>
            <a:pPr algn="r"/>
            <a:r>
              <a:rPr lang="bg-BG" sz="2000" i="1" dirty="0">
                <a:latin typeface="Arial" pitchFamily="34" charset="0"/>
                <a:cs typeface="Arial" pitchFamily="34" charset="0"/>
              </a:rPr>
              <a:t>БОРЯНА ТУМАНОВА</a:t>
            </a:r>
            <a:endParaRPr lang="ru-RU" sz="20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586" y="2576204"/>
            <a:ext cx="7429500" cy="3434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9286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632" y="1352550"/>
            <a:ext cx="7229856" cy="502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506" y="1836420"/>
            <a:ext cx="3537966" cy="3747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7154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За този стил ФИНА е приела следните три правила: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585216" y="2487966"/>
            <a:ext cx="108630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Свободен стил означава, че в така наименувана дисциплина плувецът може да плува който и да е стил, с изключение на това, че в съчетаното плуване и смесените щафети, свободен стил означава всеки друг стил различен от гръб, бруст и бътерфлай.</a:t>
            </a:r>
          </a:p>
          <a:p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Част от плувеца трябва да докосне стената при завършването на всяка дължина и при финиширането.</a:t>
            </a:r>
          </a:p>
          <a:p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Част от плувеца трябва да пробива водната повърхност по време на цялата надпревара, като е разрешено да бъде изцяло потопен при обръщането и за разстояние не повече от 15 m след старта и всяко обръщане. До тази точка главата трябва да пробие повърхността на водата. 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Както се вижда от правилника, при </a:t>
            </a:r>
            <a:r>
              <a:rPr lang="ru-RU" b="1" i="1" dirty="0"/>
              <a:t>свободен стил </a:t>
            </a:r>
            <a:r>
              <a:rPr lang="ru-RU" dirty="0"/>
              <a:t>състезателите могат да плуват, който стил желаят, но с течение на времето, поради масовото използване на стила кроул, свободният стил обикновено се възприема от хората като </a:t>
            </a:r>
            <a:r>
              <a:rPr lang="ru-RU" b="1" i="1" dirty="0"/>
              <a:t>кроул</a:t>
            </a:r>
            <a:r>
              <a:rPr lang="ru-RU" dirty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9903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ОБЩА ХАРАКТЕРИСТИКА НА СТИЛА ГРЪБ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109472" y="2171944"/>
            <a:ext cx="102290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Плувецът трябва да плува на гръб след отделянето от стената, освен при изпълнение на обръщането. 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Нормалната позиция на тялото включва въртеливо движение на тялото до, но не включително 90° от хоризонтала.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Част от плувеца трябва да нарушава повърхността на водата през цялото време. 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Разрешено е пълно потапяне по време на обръщане и за не повече от 15 м след старт и обръщане.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Няма специални изисквания за движенията на крайниците.</a:t>
            </a:r>
          </a:p>
        </p:txBody>
      </p:sp>
    </p:spTree>
    <p:extLst>
      <p:ext uri="{BB962C8B-B14F-4D97-AF65-F5344CB8AC3E}">
        <p14:creationId xmlns:p14="http://schemas.microsoft.com/office/powerpoint/2010/main" val="941834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080" y="1463040"/>
            <a:ext cx="8790431" cy="3742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00055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ОБЩА ХАРАКТЕРИСТИКА НА СТИЛА БРУСТ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80416" y="2325202"/>
            <a:ext cx="1174089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Варианти на стила бруст са използвани още в древността, но стилът започва да се развива самостоятелно от 1904 г., когато е включен в олимпийската програма.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Стилът се характеризирал с високо стабилно положение на главата и съответно голям ъгъл на атака на тялото и голям разход на енергия. 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Техниката му има много индивидуални различия, но най-общо се характеризира с повдигане на тялото, с по-бърз темп, по-тесни движения на ръцете и краката, слята координация и по-късно вдишване.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Техниката на стила бруст, е характерна с това че движенията както на горните така и на долните крайници са едновременни, симетрични и в относително хоризонтална плоскост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Брустът  е най-бавният, но и най-подходящ за продължително плуване стил</a:t>
            </a:r>
          </a:p>
          <a:p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9825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ПРАВИЛА ПРИ ПЛУВАНЕ БРУСТ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87680" y="2382625"/>
            <a:ext cx="1120444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След разрешените подводни движения, главата трябва да наруши повърхността на водата преди ръцете да тръгнат навътре в най-широката част от второто загребване.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Тялото трябва да бъде на гърди от началото на първото загребване. </a:t>
            </a:r>
          </a:p>
          <a:p>
            <a:endParaRPr lang="ru-RU" dirty="0"/>
          </a:p>
          <a:p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Не е разрешено обръщането на гръб, освен при обръщането (след докосване на стената и до отделянето от нея). </a:t>
            </a:r>
          </a:p>
          <a:p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От началото до края цикълът е 1 загребване с ръцете 1 удар с краката (в този ред).</a:t>
            </a:r>
          </a:p>
          <a:p>
            <a:r>
              <a:rPr lang="ru-RU" dirty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Всички движения на ръцете трябва да бъдат едновременни и в една и съща хоризонтална равнина.</a:t>
            </a:r>
          </a:p>
        </p:txBody>
      </p:sp>
    </p:spTree>
    <p:extLst>
      <p:ext uri="{BB962C8B-B14F-4D97-AF65-F5344CB8AC3E}">
        <p14:creationId xmlns:p14="http://schemas.microsoft.com/office/powerpoint/2010/main" val="23743325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1648" y="1582339"/>
            <a:ext cx="56814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Ръцете трябва да се изнасят заедно напред от гърдите под или над водата.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Лактите трябва да бъдат под водата, освен при последното движение за докосване на стената и по време на обръщането.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Ръцете трябва да загребват назад на или под повърхността на водата. Не трябва да преминават линията на хълбоците, освен при първото загребване след старт и обръщане.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По време на всеки цикъл част от главата на плувеца трябва на нарушава водната повърхност.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Всички движения на краката трябва да бъдат едновременни и в същата хоризонтална равнина.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568" y="1093281"/>
            <a:ext cx="5242560" cy="2369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064" y="3608832"/>
            <a:ext cx="5084064" cy="270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16360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6320" y="2136339"/>
            <a:ext cx="99486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Делфинов удар не е разрешен, освен 1 преди първия брустов тласък след старт и обръщане. </a:t>
            </a:r>
          </a:p>
          <a:p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Ръцете трябва да докосват стената разделени и едновременно на, над или под нивото на водата (не трябва да бъдат една </a:t>
            </a:r>
            <a:r>
              <a:rPr lang="ru-RU" dirty="0" err="1"/>
              <a:t>върху</a:t>
            </a:r>
            <a:r>
              <a:rPr lang="ru-RU" dirty="0"/>
              <a:t> </a:t>
            </a:r>
            <a:r>
              <a:rPr lang="ru-RU" dirty="0" smtClean="0"/>
              <a:t>друга).</a:t>
            </a:r>
            <a:endParaRPr lang="ru-RU" dirty="0"/>
          </a:p>
          <a:p>
            <a:r>
              <a:rPr lang="ru-RU" dirty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Последното загребване може да не е последвано от удар на краката. </a:t>
            </a:r>
          </a:p>
          <a:p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Главата може да се потопи преди докосването, ако преди това се е показала над повърхността.</a:t>
            </a:r>
          </a:p>
        </p:txBody>
      </p:sp>
    </p:spTree>
    <p:extLst>
      <p:ext uri="{BB962C8B-B14F-4D97-AF65-F5344CB8AC3E}">
        <p14:creationId xmlns:p14="http://schemas.microsoft.com/office/powerpoint/2010/main" val="33318605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48640" y="2308967"/>
            <a:ext cx="108630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От 1935 г. се прилага и разновидност на бруста – </a:t>
            </a:r>
            <a:r>
              <a:rPr lang="ru-RU" b="1" i="1" dirty="0"/>
              <a:t>бътерфлай</a:t>
            </a:r>
            <a:r>
              <a:rPr lang="ru-RU" dirty="0"/>
              <a:t> , което съответства на международните правила.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Този стил е наречен също </a:t>
            </a:r>
            <a:r>
              <a:rPr lang="ru-RU" b="1" i="1" dirty="0"/>
              <a:t>„делфин“ </a:t>
            </a:r>
            <a:r>
              <a:rPr lang="ru-RU" dirty="0"/>
              <a:t>и е един от най-атрактивните  и бързи начини на плуване след кроула. 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ОБЩА ХАРАКТЕРИСТИКА НА СТИЛА БЪТЕРФЛАЙ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9496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ПРАВИЛА ПРИ ПЛУВАНЕ БЪТЕРФЛАЙ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50976" y="2158782"/>
            <a:ext cx="1015593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Тялото трябва да лежи на гърди от началото на първото загребване. Не е разрешено обръщането на гръб, освен при обръщането (след докосването на стената и до отделянето от нея).</a:t>
            </a:r>
          </a:p>
          <a:p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Ръцете трябва да се пренасят едновременно напред над водата и да загребват едновременно назад под водата.</a:t>
            </a:r>
          </a:p>
          <a:p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Всички движения надолу и нагоре с краката трябва да бъдат едновременни. </a:t>
            </a:r>
          </a:p>
          <a:p>
            <a:r>
              <a:rPr lang="ru-RU" dirty="0"/>
              <a:t>    Краката не е нужно да бъдат на едно ниво. </a:t>
            </a:r>
          </a:p>
          <a:p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Брустов тласък не е разрешен.</a:t>
            </a:r>
          </a:p>
        </p:txBody>
      </p:sp>
    </p:spTree>
    <p:extLst>
      <p:ext uri="{BB962C8B-B14F-4D97-AF65-F5344CB8AC3E}">
        <p14:creationId xmlns:p14="http://schemas.microsoft.com/office/powerpoint/2010/main" val="3627506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>
                <a:latin typeface="Times New Roman"/>
                <a:ea typeface="Calibri"/>
                <a:cs typeface="Times New Roman"/>
              </a:rPr>
              <a:t>ПЛУВАНЕТО – СИСТЕМА ЗА ФИЗИЧЕСКО ВЪЗПИТАНИЕ И РАЗВИТИЕ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524256" y="2712697"/>
            <a:ext cx="10863072" cy="2897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bg-BG" sz="2400" dirty="0">
                <a:latin typeface="Times New Roman" pitchFamily="18" charset="0"/>
                <a:ea typeface="Calibri"/>
                <a:cs typeface="Times New Roman" pitchFamily="18" charset="0"/>
              </a:rPr>
              <a:t>Р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азличава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bg-BG" sz="2400" dirty="0">
                <a:latin typeface="Times New Roman" pitchFamily="18" charset="0"/>
                <a:ea typeface="Calibri"/>
                <a:cs typeface="Times New Roman" pitchFamily="18" charset="0"/>
              </a:rPr>
              <a:t>се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от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останалите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спортове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,</a:t>
            </a:r>
            <a:r>
              <a:rPr lang="bg-BG" sz="2400" dirty="0">
                <a:latin typeface="Times New Roman" pitchFamily="18" charset="0"/>
                <a:ea typeface="Calibri"/>
                <a:cs typeface="Times New Roman" pitchFamily="18" charset="0"/>
              </a:rPr>
              <a:t> поради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ea typeface="Calibri"/>
                <a:cs typeface="Times New Roman" pitchFamily="18" charset="0"/>
              </a:rPr>
              <a:t>необичайната</a:t>
            </a:r>
            <a:r>
              <a:rPr lang="en-US" sz="2400" b="1" i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ea typeface="Calibri"/>
                <a:cs typeface="Times New Roman" pitchFamily="18" charset="0"/>
              </a:rPr>
              <a:t>среда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, в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която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се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провежда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endParaRPr lang="bg-BG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7200" indent="-457200" algn="just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bg-BG" sz="2400" dirty="0">
                <a:latin typeface="Times New Roman" pitchFamily="18" charset="0"/>
                <a:ea typeface="Calibri"/>
                <a:cs typeface="Times New Roman" pitchFamily="18" charset="0"/>
              </a:rPr>
              <a:t>Огромно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значението</a:t>
            </a:r>
            <a:r>
              <a:rPr lang="bg-BG" sz="2400" dirty="0"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като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социален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спорт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и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ефективно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средство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за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разширяване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на </a:t>
            </a:r>
            <a:r>
              <a:rPr lang="en-US" sz="2400" b="1" i="1" dirty="0" err="1">
                <a:latin typeface="Times New Roman" pitchFamily="18" charset="0"/>
                <a:ea typeface="Calibri"/>
                <a:cs typeface="Times New Roman" pitchFamily="18" charset="0"/>
              </a:rPr>
              <a:t>адаптационните</a:t>
            </a:r>
            <a:r>
              <a:rPr lang="en-US" sz="2400" b="1" i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ea typeface="Calibri"/>
                <a:cs typeface="Times New Roman" pitchFamily="18" charset="0"/>
              </a:rPr>
              <a:t>възможности</a:t>
            </a:r>
            <a:r>
              <a:rPr lang="en-US" sz="2400" b="1" i="1" dirty="0">
                <a:latin typeface="Times New Roman" pitchFamily="18" charset="0"/>
                <a:ea typeface="Calibri"/>
                <a:cs typeface="Times New Roman" pitchFamily="18" charset="0"/>
              </a:rPr>
              <a:t> на </a:t>
            </a:r>
            <a:r>
              <a:rPr lang="en-US" sz="2400" b="1" i="1" dirty="0" err="1">
                <a:latin typeface="Times New Roman" pitchFamily="18" charset="0"/>
                <a:ea typeface="Calibri"/>
                <a:cs typeface="Times New Roman" pitchFamily="18" charset="0"/>
              </a:rPr>
              <a:t>организма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endParaRPr lang="bg-BG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7200" indent="-457200" algn="just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Всяка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година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се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ea typeface="Calibri"/>
                <a:cs typeface="Times New Roman" pitchFamily="18" charset="0"/>
              </a:rPr>
              <a:t>разширява</a:t>
            </a:r>
            <a:r>
              <a:rPr lang="en-US" sz="2400" b="1" i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ea typeface="Calibri"/>
                <a:cs typeface="Times New Roman" pitchFamily="18" charset="0"/>
              </a:rPr>
              <a:t>мрежата</a:t>
            </a:r>
            <a:r>
              <a:rPr lang="en-US" sz="2400" b="1" i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ea typeface="Calibri"/>
                <a:cs typeface="Times New Roman" pitchFamily="18" charset="0"/>
              </a:rPr>
              <a:t>от</a:t>
            </a:r>
            <a:r>
              <a:rPr lang="en-US" sz="2400" b="1" i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ea typeface="Calibri"/>
                <a:cs typeface="Times New Roman" pitchFamily="18" charset="0"/>
              </a:rPr>
              <a:t>плувни</a:t>
            </a:r>
            <a:r>
              <a:rPr lang="en-US" sz="2400" b="1" i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ea typeface="Calibri"/>
                <a:cs typeface="Times New Roman" pitchFamily="18" charset="0"/>
              </a:rPr>
              <a:t>басейни</a:t>
            </a:r>
            <a:r>
              <a:rPr lang="en-US" sz="2400" b="1" i="1" dirty="0">
                <a:latin typeface="Times New Roman" pitchFamily="18" charset="0"/>
                <a:ea typeface="Calibri"/>
                <a:cs typeface="Times New Roman" pitchFamily="18" charset="0"/>
              </a:rPr>
              <a:t> в </a:t>
            </a:r>
            <a:r>
              <a:rPr lang="en-US" sz="2400" b="1" i="1" dirty="0" err="1">
                <a:latin typeface="Times New Roman" pitchFamily="18" charset="0"/>
                <a:ea typeface="Calibri"/>
                <a:cs typeface="Times New Roman" pitchFamily="18" charset="0"/>
              </a:rPr>
              <a:t>страната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като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се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обхващат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все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по-голям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брой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деца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67328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0832" y="749868"/>
            <a:ext cx="58277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Ръцете трябва да докосват стената разделени и едновременно на, над или под нивото на водата.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 При старт и обръщане са разрешени 1 или повече удара с краката и 1 загребване с ръцете под водата, което да изведе плувеца до повърхността.</a:t>
            </a:r>
          </a:p>
          <a:p>
            <a:r>
              <a:rPr lang="ru-RU" dirty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Разрешено е пълно потапяне след старт и обръщане за не повече от 15 метра. До този момент главата трябва да наруши повърхността. </a:t>
            </a:r>
          </a:p>
          <a:p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Плувецът трябва да остане на повърхността до следващото обръщане или финиша.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712" y="1097279"/>
            <a:ext cx="4645152" cy="4315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35631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/>
              <a:t>СЪЧЕТАНО ПЛУВАНЕ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109472" y="2179243"/>
            <a:ext cx="851001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Задължителния ред при тези дисциплини в индивидуалното плуване е:</a:t>
            </a:r>
          </a:p>
          <a:p>
            <a:endParaRPr lang="ru-RU" dirty="0"/>
          </a:p>
          <a:p>
            <a:r>
              <a:rPr lang="ru-RU" dirty="0"/>
              <a:t>1. БЪТЕРФЛАЙ</a:t>
            </a:r>
          </a:p>
          <a:p>
            <a:r>
              <a:rPr lang="ru-RU" dirty="0"/>
              <a:t>2. ГРЪБ</a:t>
            </a:r>
          </a:p>
          <a:p>
            <a:r>
              <a:rPr lang="ru-RU" dirty="0"/>
              <a:t>3. БРУСТ</a:t>
            </a:r>
          </a:p>
          <a:p>
            <a:r>
              <a:rPr lang="ru-RU" dirty="0"/>
              <a:t>4. КРОУЛ</a:t>
            </a:r>
          </a:p>
          <a:p>
            <a:endParaRPr lang="ru-RU" dirty="0"/>
          </a:p>
          <a:p>
            <a:r>
              <a:rPr lang="ru-RU" dirty="0"/>
              <a:t>Задължителния ред при тези дисциплини в щафетното плуване </a:t>
            </a:r>
            <a:r>
              <a:rPr lang="bg-BG" dirty="0"/>
              <a:t>(смесена щафета)</a:t>
            </a:r>
            <a:r>
              <a:rPr lang="ru-RU" dirty="0"/>
              <a:t> е:</a:t>
            </a:r>
          </a:p>
          <a:p>
            <a:endParaRPr lang="ru-RU" dirty="0"/>
          </a:p>
          <a:p>
            <a:r>
              <a:rPr lang="ru-RU" dirty="0"/>
              <a:t>1. ГРЪБ</a:t>
            </a:r>
          </a:p>
          <a:p>
            <a:r>
              <a:rPr lang="ru-RU" dirty="0"/>
              <a:t>2. БРУСТ</a:t>
            </a:r>
          </a:p>
          <a:p>
            <a:r>
              <a:rPr lang="ru-RU" dirty="0"/>
              <a:t>3. БЪТЕРФЛАЙ</a:t>
            </a:r>
          </a:p>
          <a:p>
            <a:r>
              <a:rPr lang="ru-RU" dirty="0"/>
              <a:t>4. КРОУЛ</a:t>
            </a:r>
          </a:p>
          <a:p>
            <a:endParaRPr lang="ru-RU" dirty="0"/>
          </a:p>
          <a:p>
            <a:endParaRPr lang="ru-R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9307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Състезателни дисциплини </a:t>
            </a:r>
            <a:br>
              <a:rPr lang="bg-BG" dirty="0"/>
            </a:br>
            <a:r>
              <a:rPr lang="bg-BG" dirty="0"/>
              <a:t>( в метри):</a:t>
            </a:r>
            <a:br>
              <a:rPr lang="bg-BG" dirty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09600" y="2220712"/>
            <a:ext cx="102656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• Кроул: 50, 100, 200, 400, 800,1500;</a:t>
            </a:r>
          </a:p>
          <a:p>
            <a:endParaRPr lang="ru-RU" dirty="0"/>
          </a:p>
          <a:p>
            <a:r>
              <a:rPr lang="ru-RU" dirty="0"/>
              <a:t>• Гръб: 50, 100, 200;</a:t>
            </a:r>
          </a:p>
          <a:p>
            <a:endParaRPr lang="ru-RU" dirty="0"/>
          </a:p>
          <a:p>
            <a:r>
              <a:rPr lang="ru-RU" dirty="0"/>
              <a:t>• Бруст: 50, 100, 200;</a:t>
            </a:r>
          </a:p>
          <a:p>
            <a:endParaRPr lang="ru-RU" dirty="0"/>
          </a:p>
          <a:p>
            <a:r>
              <a:rPr lang="ru-RU" dirty="0"/>
              <a:t>• Бътерфлай: 50, 100, 200;</a:t>
            </a:r>
          </a:p>
          <a:p>
            <a:endParaRPr lang="ru-RU" dirty="0"/>
          </a:p>
          <a:p>
            <a:r>
              <a:rPr lang="ru-RU" dirty="0"/>
              <a:t>• Съчетано плуване: 100 ( само на 25 м басейн), 200, 400;</a:t>
            </a:r>
          </a:p>
          <a:p>
            <a:endParaRPr lang="ru-RU" dirty="0"/>
          </a:p>
          <a:p>
            <a:r>
              <a:rPr lang="ru-RU" dirty="0"/>
              <a:t>• Щафети:</a:t>
            </a:r>
          </a:p>
          <a:p>
            <a:r>
              <a:rPr lang="ru-RU" dirty="0"/>
              <a:t>✓ 4 х 50 свободен стил;</a:t>
            </a:r>
          </a:p>
          <a:p>
            <a:r>
              <a:rPr lang="ru-RU" dirty="0"/>
              <a:t>✓ 4 х 50 смесена;</a:t>
            </a:r>
          </a:p>
          <a:p>
            <a:r>
              <a:rPr lang="ru-RU" dirty="0"/>
              <a:t>✓ 4 х 100 свободен стил;</a:t>
            </a:r>
          </a:p>
          <a:p>
            <a:r>
              <a:rPr lang="ru-RU" dirty="0"/>
              <a:t>✓ 4 х 100 смесена;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805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7153" y="1039685"/>
            <a:ext cx="9156191" cy="1325563"/>
          </a:xfrm>
          <a:scene3d>
            <a:camera prst="perspectiveRelaxed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bg-BG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</a:rPr>
              <a:t>БЛАГОДАРЯ ЗА ВНИМАНИЕТО</a:t>
            </a:r>
            <a:endParaRPr lang="en-US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+mn-lt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24" y="2182369"/>
            <a:ext cx="9436608" cy="4181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9891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456" y="2689916"/>
            <a:ext cx="6858000" cy="3852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16992" y="2873216"/>
            <a:ext cx="3962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prstClr val="black"/>
                </a:solidFill>
              </a:rPr>
              <a:t>Плуването</a:t>
            </a:r>
            <a:r>
              <a:rPr lang="en-US" dirty="0">
                <a:solidFill>
                  <a:prstClr val="black"/>
                </a:solidFill>
              </a:rPr>
              <a:t> е </a:t>
            </a:r>
            <a:r>
              <a:rPr lang="en-US" dirty="0" err="1">
                <a:solidFill>
                  <a:prstClr val="black"/>
                </a:solidFill>
              </a:rPr>
              <a:t>спорт</a:t>
            </a:r>
            <a:r>
              <a:rPr lang="en-US" dirty="0">
                <a:solidFill>
                  <a:prstClr val="black"/>
                </a:solidFill>
              </a:rPr>
              <a:t>, </a:t>
            </a:r>
            <a:r>
              <a:rPr lang="en-US" b="1" i="1" dirty="0" err="1">
                <a:solidFill>
                  <a:prstClr val="black"/>
                </a:solidFill>
              </a:rPr>
              <a:t>полезен</a:t>
            </a:r>
            <a:r>
              <a:rPr lang="en-US" b="1" i="1" dirty="0">
                <a:solidFill>
                  <a:prstClr val="black"/>
                </a:solidFill>
              </a:rPr>
              <a:t> и </a:t>
            </a:r>
            <a:r>
              <a:rPr lang="en-US" b="1" i="1" dirty="0" err="1">
                <a:solidFill>
                  <a:prstClr val="black"/>
                </a:solidFill>
              </a:rPr>
              <a:t>желан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преди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всичко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заради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възможността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да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се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постигне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разностранно</a:t>
            </a:r>
            <a:r>
              <a:rPr lang="en-US" dirty="0">
                <a:solidFill>
                  <a:prstClr val="black"/>
                </a:solidFill>
              </a:rPr>
              <a:t> и </a:t>
            </a:r>
            <a:r>
              <a:rPr lang="en-US" dirty="0" err="1">
                <a:solidFill>
                  <a:prstClr val="black"/>
                </a:solidFill>
              </a:rPr>
              <a:t>хармонично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физическо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развитие</a:t>
            </a:r>
            <a:r>
              <a:rPr lang="en-US" dirty="0">
                <a:solidFill>
                  <a:prstClr val="black"/>
                </a:solidFill>
              </a:rPr>
              <a:t> и </a:t>
            </a:r>
            <a:r>
              <a:rPr lang="en-US" dirty="0" err="1">
                <a:solidFill>
                  <a:prstClr val="black"/>
                </a:solidFill>
              </a:rPr>
              <a:t>укрепване</a:t>
            </a:r>
            <a:r>
              <a:rPr lang="en-US" dirty="0">
                <a:solidFill>
                  <a:prstClr val="black"/>
                </a:solidFill>
              </a:rPr>
              <a:t> на </a:t>
            </a:r>
            <a:r>
              <a:rPr lang="en-US" dirty="0" err="1">
                <a:solidFill>
                  <a:prstClr val="black"/>
                </a:solidFill>
              </a:rPr>
              <a:t>здравето</a:t>
            </a:r>
            <a:r>
              <a:rPr lang="en-US" dirty="0">
                <a:solidFill>
                  <a:prstClr val="black"/>
                </a:solidFill>
              </a:rPr>
              <a:t>, </a:t>
            </a:r>
            <a:r>
              <a:rPr lang="en-US" dirty="0" err="1">
                <a:solidFill>
                  <a:prstClr val="black"/>
                </a:solidFill>
              </a:rPr>
              <a:t>еднакво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необходимо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за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всички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хора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при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всички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възрасти</a:t>
            </a:r>
            <a:r>
              <a:rPr lang="bg-BG" dirty="0">
                <a:solidFill>
                  <a:prstClr val="black"/>
                </a:solidFill>
              </a:rPr>
              <a:t>.</a:t>
            </a:r>
          </a:p>
          <a:p>
            <a:r>
              <a:rPr lang="en-US" i="1" dirty="0" err="1">
                <a:latin typeface="+mj-lt"/>
                <a:ea typeface="Calibri"/>
              </a:rPr>
              <a:t>Най-характерната</a:t>
            </a:r>
            <a:r>
              <a:rPr lang="en-US" i="1" dirty="0">
                <a:latin typeface="+mj-lt"/>
                <a:ea typeface="Calibri"/>
              </a:rPr>
              <a:t> </a:t>
            </a:r>
            <a:r>
              <a:rPr lang="en-US" i="1" dirty="0" err="1">
                <a:latin typeface="+mj-lt"/>
                <a:ea typeface="Calibri"/>
              </a:rPr>
              <a:t>особеност</a:t>
            </a:r>
            <a:r>
              <a:rPr lang="en-US" i="1" dirty="0">
                <a:latin typeface="+mj-lt"/>
                <a:ea typeface="Calibri"/>
              </a:rPr>
              <a:t> на </a:t>
            </a:r>
            <a:r>
              <a:rPr lang="en-US" i="1" dirty="0" err="1">
                <a:latin typeface="+mj-lt"/>
                <a:ea typeface="Calibri"/>
              </a:rPr>
              <a:t>плуването</a:t>
            </a:r>
            <a:r>
              <a:rPr lang="en-US" i="1" dirty="0">
                <a:latin typeface="+mj-lt"/>
                <a:ea typeface="Calibri"/>
              </a:rPr>
              <a:t> </a:t>
            </a:r>
            <a:r>
              <a:rPr lang="bg-BG" dirty="0">
                <a:latin typeface="+mj-lt"/>
                <a:ea typeface="Calibri"/>
              </a:rPr>
              <a:t>- </a:t>
            </a:r>
            <a:r>
              <a:rPr lang="en-US" b="1" i="1" dirty="0" err="1">
                <a:latin typeface="+mj-lt"/>
                <a:ea typeface="Calibri"/>
              </a:rPr>
              <a:t>ангажира</a:t>
            </a:r>
            <a:r>
              <a:rPr lang="en-US" b="1" i="1" dirty="0">
                <a:latin typeface="+mj-lt"/>
                <a:ea typeface="Calibri"/>
              </a:rPr>
              <a:t> </a:t>
            </a:r>
            <a:r>
              <a:rPr lang="en-US" b="1" i="1" dirty="0" err="1">
                <a:latin typeface="+mj-lt"/>
                <a:ea typeface="Calibri"/>
              </a:rPr>
              <a:t>всички</a:t>
            </a:r>
            <a:r>
              <a:rPr lang="en-US" b="1" i="1" dirty="0">
                <a:latin typeface="+mj-lt"/>
                <a:ea typeface="Calibri"/>
              </a:rPr>
              <a:t> </a:t>
            </a:r>
            <a:r>
              <a:rPr lang="en-US" b="1" i="1" dirty="0" err="1">
                <a:latin typeface="+mj-lt"/>
                <a:ea typeface="Calibri"/>
              </a:rPr>
              <a:t>главни</a:t>
            </a:r>
            <a:r>
              <a:rPr lang="en-US" b="1" i="1" dirty="0">
                <a:latin typeface="+mj-lt"/>
                <a:ea typeface="Calibri"/>
              </a:rPr>
              <a:t> </a:t>
            </a:r>
            <a:r>
              <a:rPr lang="en-US" b="1" i="1" dirty="0" err="1">
                <a:latin typeface="+mj-lt"/>
                <a:ea typeface="Calibri"/>
              </a:rPr>
              <a:t>мускулни</a:t>
            </a:r>
            <a:r>
              <a:rPr lang="en-US" b="1" i="1" dirty="0">
                <a:latin typeface="+mj-lt"/>
                <a:ea typeface="Calibri"/>
              </a:rPr>
              <a:t> </a:t>
            </a:r>
            <a:r>
              <a:rPr lang="en-US" b="1" i="1" dirty="0" err="1">
                <a:latin typeface="+mj-lt"/>
                <a:ea typeface="Calibri"/>
              </a:rPr>
              <a:t>групи</a:t>
            </a:r>
            <a:r>
              <a:rPr lang="en-US" b="1" i="1" dirty="0">
                <a:latin typeface="+mj-lt"/>
                <a:ea typeface="Calibri"/>
              </a:rPr>
              <a:t> на </a:t>
            </a:r>
            <a:r>
              <a:rPr lang="en-US" b="1" i="1" dirty="0" err="1">
                <a:latin typeface="+mj-lt"/>
                <a:ea typeface="Calibri"/>
              </a:rPr>
              <a:t>човешкото</a:t>
            </a:r>
            <a:r>
              <a:rPr lang="en-US" b="1" i="1" dirty="0">
                <a:latin typeface="+mj-lt"/>
                <a:ea typeface="Calibri"/>
              </a:rPr>
              <a:t> </a:t>
            </a:r>
            <a:r>
              <a:rPr lang="en-US" b="1" i="1" dirty="0" err="1">
                <a:latin typeface="+mj-lt"/>
                <a:ea typeface="Calibri"/>
              </a:rPr>
              <a:t>тяло</a:t>
            </a:r>
            <a:r>
              <a:rPr lang="bg-BG" dirty="0">
                <a:latin typeface="+mj-lt"/>
                <a:ea typeface="Calibri"/>
              </a:rPr>
              <a:t>.</a:t>
            </a:r>
            <a:endParaRPr lang="en-US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41764" y="1037582"/>
            <a:ext cx="49990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Техниката</a:t>
            </a:r>
            <a:r>
              <a:rPr lang="en-US" sz="36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на </a:t>
            </a:r>
            <a:r>
              <a:rPr lang="en-US" sz="3600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плуването</a:t>
            </a:r>
            <a:r>
              <a:rPr lang="en-US" sz="36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367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 err="1">
                <a:latin typeface="Times New Roman"/>
                <a:ea typeface="Calibri"/>
                <a:cs typeface="Times New Roman"/>
              </a:rPr>
              <a:t>Дишане</a:t>
            </a:r>
            <a:r>
              <a:rPr lang="en-US" i="1" dirty="0">
                <a:ea typeface="Calibri"/>
                <a:cs typeface="Times New Roman"/>
              </a:rPr>
              <a:t/>
            </a:r>
            <a:br>
              <a:rPr lang="en-US" i="1" dirty="0">
                <a:ea typeface="Calibri"/>
                <a:cs typeface="Times New Roman"/>
              </a:rPr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24256" y="2469250"/>
            <a:ext cx="6733096" cy="2578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en-US" dirty="0" err="1">
                <a:latin typeface="+mj-lt"/>
                <a:ea typeface="Calibri"/>
                <a:cs typeface="Times New Roman"/>
              </a:rPr>
              <a:t>По</a:t>
            </a:r>
            <a:r>
              <a:rPr lang="en-US" dirty="0">
                <a:latin typeface="+mj-lt"/>
                <a:ea typeface="Calibri"/>
                <a:cs typeface="Times New Roman"/>
              </a:rPr>
              <a:t> </a:t>
            </a:r>
            <a:r>
              <a:rPr lang="en-US" dirty="0" err="1">
                <a:latin typeface="+mj-lt"/>
                <a:ea typeface="Calibri"/>
                <a:cs typeface="Times New Roman"/>
              </a:rPr>
              <a:t>време</a:t>
            </a:r>
            <a:r>
              <a:rPr lang="en-US" dirty="0">
                <a:latin typeface="+mj-lt"/>
                <a:ea typeface="Calibri"/>
                <a:cs typeface="Times New Roman"/>
              </a:rPr>
              <a:t> на </a:t>
            </a:r>
            <a:r>
              <a:rPr lang="en-US" dirty="0" err="1">
                <a:latin typeface="+mj-lt"/>
                <a:ea typeface="Calibri"/>
                <a:cs typeface="Times New Roman"/>
              </a:rPr>
              <a:t>плуването</a:t>
            </a:r>
            <a:r>
              <a:rPr lang="en-US" dirty="0">
                <a:latin typeface="+mj-lt"/>
                <a:ea typeface="Calibri"/>
                <a:cs typeface="Times New Roman"/>
              </a:rPr>
              <a:t>, </a:t>
            </a:r>
            <a:r>
              <a:rPr lang="en-US" dirty="0" err="1">
                <a:latin typeface="+mj-lt"/>
                <a:ea typeface="Calibri"/>
                <a:cs typeface="Times New Roman"/>
              </a:rPr>
              <a:t>хоризонталното</a:t>
            </a:r>
            <a:r>
              <a:rPr lang="en-US" dirty="0">
                <a:latin typeface="+mj-lt"/>
                <a:ea typeface="Calibri"/>
                <a:cs typeface="Times New Roman"/>
              </a:rPr>
              <a:t> </a:t>
            </a:r>
            <a:r>
              <a:rPr lang="en-US" dirty="0" err="1">
                <a:latin typeface="+mj-lt"/>
                <a:ea typeface="Calibri"/>
                <a:cs typeface="Times New Roman"/>
              </a:rPr>
              <a:t>положение</a:t>
            </a:r>
            <a:r>
              <a:rPr lang="en-US" dirty="0">
                <a:latin typeface="+mj-lt"/>
                <a:ea typeface="Calibri"/>
                <a:cs typeface="Times New Roman"/>
              </a:rPr>
              <a:t>, с </a:t>
            </a:r>
            <a:r>
              <a:rPr lang="en-US" dirty="0" err="1">
                <a:latin typeface="+mj-lt"/>
                <a:ea typeface="Calibri"/>
                <a:cs typeface="Times New Roman"/>
              </a:rPr>
              <a:t>изключение</a:t>
            </a:r>
            <a:r>
              <a:rPr lang="en-US" dirty="0">
                <a:latin typeface="+mj-lt"/>
                <a:ea typeface="Calibri"/>
                <a:cs typeface="Times New Roman"/>
              </a:rPr>
              <a:t> на </a:t>
            </a:r>
            <a:r>
              <a:rPr lang="en-US" b="1" i="1" dirty="0" err="1">
                <a:latin typeface="+mj-lt"/>
                <a:ea typeface="Calibri"/>
                <a:cs typeface="Times New Roman"/>
              </a:rPr>
              <a:t>стила</a:t>
            </a:r>
            <a:r>
              <a:rPr lang="en-US" b="1" i="1" dirty="0">
                <a:latin typeface="+mj-lt"/>
                <a:ea typeface="Calibri"/>
                <a:cs typeface="Times New Roman"/>
              </a:rPr>
              <a:t> </a:t>
            </a:r>
            <a:r>
              <a:rPr lang="en-US" b="1" i="1" dirty="0" err="1">
                <a:latin typeface="+mj-lt"/>
                <a:ea typeface="Calibri"/>
                <a:cs typeface="Times New Roman"/>
              </a:rPr>
              <a:t>гръб</a:t>
            </a:r>
            <a:r>
              <a:rPr lang="en-US" dirty="0">
                <a:latin typeface="+mj-lt"/>
                <a:ea typeface="Calibri"/>
                <a:cs typeface="Times New Roman"/>
              </a:rPr>
              <a:t>, </a:t>
            </a:r>
            <a:r>
              <a:rPr lang="en-US" dirty="0" err="1">
                <a:latin typeface="+mj-lt"/>
                <a:ea typeface="Calibri"/>
                <a:cs typeface="Times New Roman"/>
              </a:rPr>
              <a:t>задължава</a:t>
            </a:r>
            <a:r>
              <a:rPr lang="en-US" dirty="0">
                <a:latin typeface="+mj-lt"/>
                <a:ea typeface="Calibri"/>
                <a:cs typeface="Times New Roman"/>
              </a:rPr>
              <a:t> </a:t>
            </a:r>
            <a:r>
              <a:rPr lang="en-US" dirty="0" err="1">
                <a:latin typeface="+mj-lt"/>
                <a:ea typeface="Calibri"/>
                <a:cs typeface="Times New Roman"/>
              </a:rPr>
              <a:t>главата</a:t>
            </a:r>
            <a:r>
              <a:rPr lang="en-US" dirty="0">
                <a:latin typeface="+mj-lt"/>
                <a:ea typeface="Calibri"/>
                <a:cs typeface="Times New Roman"/>
              </a:rPr>
              <a:t> на </a:t>
            </a:r>
            <a:r>
              <a:rPr lang="en-US" dirty="0" err="1">
                <a:latin typeface="+mj-lt"/>
                <a:ea typeface="Calibri"/>
                <a:cs typeface="Times New Roman"/>
              </a:rPr>
              <a:t>плувеца</a:t>
            </a:r>
            <a:r>
              <a:rPr lang="en-US" dirty="0">
                <a:latin typeface="+mj-lt"/>
                <a:ea typeface="Calibri"/>
                <a:cs typeface="Times New Roman"/>
              </a:rPr>
              <a:t> </a:t>
            </a:r>
            <a:r>
              <a:rPr lang="en-US" dirty="0" err="1">
                <a:latin typeface="+mj-lt"/>
                <a:ea typeface="Calibri"/>
                <a:cs typeface="Times New Roman"/>
              </a:rPr>
              <a:t>да</a:t>
            </a:r>
            <a:r>
              <a:rPr lang="en-US" dirty="0">
                <a:latin typeface="+mj-lt"/>
                <a:ea typeface="Calibri"/>
                <a:cs typeface="Times New Roman"/>
              </a:rPr>
              <a:t> е </a:t>
            </a:r>
            <a:r>
              <a:rPr lang="en-US" dirty="0" err="1">
                <a:latin typeface="+mj-lt"/>
                <a:ea typeface="Calibri"/>
                <a:cs typeface="Times New Roman"/>
              </a:rPr>
              <a:t>във</a:t>
            </a:r>
            <a:r>
              <a:rPr lang="en-US" dirty="0">
                <a:latin typeface="+mj-lt"/>
                <a:ea typeface="Calibri"/>
                <a:cs typeface="Times New Roman"/>
              </a:rPr>
              <a:t> </a:t>
            </a:r>
            <a:r>
              <a:rPr lang="en-US" dirty="0" err="1">
                <a:latin typeface="+mj-lt"/>
                <a:ea typeface="Calibri"/>
                <a:cs typeface="Times New Roman"/>
              </a:rPr>
              <a:t>водата</a:t>
            </a:r>
            <a:r>
              <a:rPr lang="en-US" dirty="0">
                <a:latin typeface="+mj-lt"/>
                <a:ea typeface="Calibri"/>
                <a:cs typeface="Times New Roman"/>
              </a:rPr>
              <a:t>. </a:t>
            </a:r>
            <a:r>
              <a:rPr lang="en-US" dirty="0" err="1">
                <a:latin typeface="+mj-lt"/>
                <a:ea typeface="Calibri"/>
                <a:cs typeface="Times New Roman"/>
              </a:rPr>
              <a:t>Това</a:t>
            </a:r>
            <a:r>
              <a:rPr lang="en-US" dirty="0">
                <a:latin typeface="+mj-lt"/>
                <a:ea typeface="Calibri"/>
                <a:cs typeface="Times New Roman"/>
              </a:rPr>
              <a:t> </a:t>
            </a:r>
            <a:r>
              <a:rPr lang="en-US" dirty="0" err="1">
                <a:latin typeface="+mj-lt"/>
                <a:ea typeface="Calibri"/>
                <a:cs typeface="Times New Roman"/>
              </a:rPr>
              <a:t>налага</a:t>
            </a:r>
            <a:r>
              <a:rPr lang="en-US" dirty="0">
                <a:latin typeface="+mj-lt"/>
                <a:ea typeface="Calibri"/>
                <a:cs typeface="Times New Roman"/>
              </a:rPr>
              <a:t> </a:t>
            </a:r>
            <a:r>
              <a:rPr lang="en-US" dirty="0" err="1">
                <a:latin typeface="+mj-lt"/>
                <a:ea typeface="Calibri"/>
                <a:cs typeface="Times New Roman"/>
              </a:rPr>
              <a:t>дишането</a:t>
            </a:r>
            <a:r>
              <a:rPr lang="en-US" dirty="0">
                <a:latin typeface="+mj-lt"/>
                <a:ea typeface="Calibri"/>
                <a:cs typeface="Times New Roman"/>
              </a:rPr>
              <a:t> </a:t>
            </a:r>
            <a:r>
              <a:rPr lang="en-US" dirty="0" err="1">
                <a:latin typeface="+mj-lt"/>
                <a:ea typeface="Calibri"/>
                <a:cs typeface="Times New Roman"/>
              </a:rPr>
              <a:t>да</a:t>
            </a:r>
            <a:r>
              <a:rPr lang="en-US" dirty="0">
                <a:latin typeface="+mj-lt"/>
                <a:ea typeface="Calibri"/>
                <a:cs typeface="Times New Roman"/>
              </a:rPr>
              <a:t> </a:t>
            </a:r>
            <a:r>
              <a:rPr lang="en-US" dirty="0" err="1">
                <a:latin typeface="+mj-lt"/>
                <a:ea typeface="Calibri"/>
                <a:cs typeface="Times New Roman"/>
              </a:rPr>
              <a:t>се</a:t>
            </a:r>
            <a:r>
              <a:rPr lang="en-US" dirty="0">
                <a:latin typeface="+mj-lt"/>
                <a:ea typeface="Calibri"/>
                <a:cs typeface="Times New Roman"/>
              </a:rPr>
              <a:t> </a:t>
            </a:r>
            <a:r>
              <a:rPr lang="en-US" dirty="0" err="1">
                <a:latin typeface="+mj-lt"/>
                <a:ea typeface="Calibri"/>
                <a:cs typeface="Times New Roman"/>
              </a:rPr>
              <a:t>извършва</a:t>
            </a:r>
            <a:r>
              <a:rPr lang="en-US" dirty="0">
                <a:latin typeface="+mj-lt"/>
                <a:ea typeface="Calibri"/>
                <a:cs typeface="Times New Roman"/>
              </a:rPr>
              <a:t> </a:t>
            </a:r>
            <a:r>
              <a:rPr lang="en-US" dirty="0" err="1">
                <a:latin typeface="+mj-lt"/>
                <a:ea typeface="Calibri"/>
                <a:cs typeface="Times New Roman"/>
              </a:rPr>
              <a:t>при</a:t>
            </a:r>
            <a:r>
              <a:rPr lang="en-US" dirty="0">
                <a:latin typeface="+mj-lt"/>
                <a:ea typeface="Calibri"/>
                <a:cs typeface="Times New Roman"/>
              </a:rPr>
              <a:t> </a:t>
            </a:r>
            <a:r>
              <a:rPr lang="en-US" dirty="0" err="1">
                <a:latin typeface="+mj-lt"/>
                <a:ea typeface="Calibri"/>
                <a:cs typeface="Times New Roman"/>
              </a:rPr>
              <a:t>спазването</a:t>
            </a:r>
            <a:r>
              <a:rPr lang="en-US" dirty="0">
                <a:latin typeface="+mj-lt"/>
                <a:ea typeface="Calibri"/>
                <a:cs typeface="Times New Roman"/>
              </a:rPr>
              <a:t> на </a:t>
            </a:r>
            <a:r>
              <a:rPr lang="en-US" dirty="0" err="1">
                <a:latin typeface="+mj-lt"/>
                <a:ea typeface="Calibri"/>
                <a:cs typeface="Times New Roman"/>
              </a:rPr>
              <a:t>определени</a:t>
            </a:r>
            <a:r>
              <a:rPr lang="en-US" dirty="0">
                <a:latin typeface="+mj-lt"/>
                <a:ea typeface="Calibri"/>
                <a:cs typeface="Times New Roman"/>
              </a:rPr>
              <a:t> </a:t>
            </a:r>
            <a:r>
              <a:rPr lang="en-US" dirty="0" err="1">
                <a:latin typeface="+mj-lt"/>
                <a:ea typeface="Calibri"/>
                <a:cs typeface="Times New Roman"/>
              </a:rPr>
              <a:t>правила</a:t>
            </a:r>
            <a:r>
              <a:rPr lang="en-US" dirty="0">
                <a:latin typeface="+mj-lt"/>
                <a:ea typeface="Calibri"/>
                <a:cs typeface="Times New Roman"/>
              </a:rPr>
              <a:t>. </a:t>
            </a:r>
            <a:endParaRPr lang="bg-BG" dirty="0">
              <a:latin typeface="+mj-lt"/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ru-RU" b="1" i="1" dirty="0">
                <a:latin typeface="+mj-lt"/>
              </a:rPr>
              <a:t>Издишването</a:t>
            </a:r>
            <a:r>
              <a:rPr lang="ru-RU" dirty="0">
                <a:latin typeface="+mj-lt"/>
              </a:rPr>
              <a:t> се осъществява през устата и носа, докато </a:t>
            </a:r>
            <a:r>
              <a:rPr lang="ru-RU" b="1" i="1" dirty="0">
                <a:latin typeface="+mj-lt"/>
              </a:rPr>
              <a:t>вдишането </a:t>
            </a:r>
            <a:r>
              <a:rPr lang="ru-RU" dirty="0">
                <a:latin typeface="+mj-lt"/>
              </a:rPr>
              <a:t>се извършва през устата.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endParaRPr lang="en-US" dirty="0">
              <a:latin typeface="+mj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504" y="2395537"/>
            <a:ext cx="4251897" cy="3761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5469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44A83C-BA83-4619-8CD6-C86A67AD122A}"/>
              </a:ext>
            </a:extLst>
          </p:cNvPr>
          <p:cNvSpPr/>
          <p:nvPr/>
        </p:nvSpPr>
        <p:spPr>
          <a:xfrm>
            <a:off x="626551" y="1736035"/>
            <a:ext cx="1033484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400" dirty="0">
                <a:latin typeface="Century Gothic" panose="020B0502020202020204" pitchFamily="34" charset="0"/>
                <a:ea typeface="Calibri" panose="020F0502020204030204" pitchFamily="34" charset="0"/>
              </a:rPr>
              <a:t>	</a:t>
            </a:r>
            <a:r>
              <a:rPr lang="ru-RU" sz="2400" dirty="0">
                <a:latin typeface="Century Gothic" panose="020B0502020202020204" pitchFamily="34" charset="0"/>
                <a:ea typeface="Calibri" panose="020F0502020204030204" pitchFamily="34" charset="0"/>
              </a:rPr>
              <a:t>Контролът на дишането е изключително важен аспект при обучението на деца и възрастни да плуват. </a:t>
            </a:r>
          </a:p>
          <a:p>
            <a:r>
              <a:rPr lang="bg-BG" sz="2400" dirty="0">
                <a:latin typeface="Century Gothic" panose="020B0502020202020204" pitchFamily="34" charset="0"/>
                <a:ea typeface="Calibri" panose="020F0502020204030204" pitchFamily="34" charset="0"/>
              </a:rPr>
              <a:t>	</a:t>
            </a:r>
            <a:r>
              <a:rPr lang="ru-RU" sz="2400" dirty="0">
                <a:latin typeface="Century Gothic" panose="020B0502020202020204" pitchFamily="34" charset="0"/>
                <a:ea typeface="Calibri" panose="020F0502020204030204" pitchFamily="34" charset="0"/>
              </a:rPr>
              <a:t>Овладяването на уменията на дихателните упражнения е важно за последващото им използване при обучението по плуване. </a:t>
            </a:r>
          </a:p>
          <a:p>
            <a:r>
              <a:rPr lang="bg-BG" sz="2400" dirty="0">
                <a:latin typeface="Century Gothic" panose="020B0502020202020204" pitchFamily="34" charset="0"/>
                <a:ea typeface="Calibri" panose="020F0502020204030204" pitchFamily="34" charset="0"/>
              </a:rPr>
              <a:t>	За да се овладее всеки спортен стил на плуване, първо се научава правилното дишане.</a:t>
            </a:r>
          </a:p>
          <a:p>
            <a:r>
              <a:rPr lang="ru-RU" sz="2400" dirty="0">
                <a:latin typeface="Century Gothic" panose="020B0502020202020204" pitchFamily="34" charset="0"/>
                <a:ea typeface="Calibri" panose="020F0502020204030204" pitchFamily="34" charset="0"/>
              </a:rPr>
              <a:t>	Основата на която се контролира умората и успехът при овладяването на плувната техника, основно зависят от правилното дишане (издишането във водата) и положението на тялото във водата. </a:t>
            </a:r>
            <a:endParaRPr lang="en-US" sz="2400" dirty="0"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r>
              <a:rPr lang="ru-RU" sz="2400" dirty="0">
                <a:latin typeface="Century Gothic" panose="020B0502020202020204" pitchFamily="34" charset="0"/>
                <a:ea typeface="Calibri" panose="020F0502020204030204" pitchFamily="34" charset="0"/>
              </a:rPr>
              <a:t>				</a:t>
            </a:r>
            <a:endParaRPr lang="en-US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967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637BC8-727A-4E6C-BEC3-D3D8834C0941}"/>
              </a:ext>
            </a:extLst>
          </p:cNvPr>
          <p:cNvSpPr/>
          <p:nvPr/>
        </p:nvSpPr>
        <p:spPr>
          <a:xfrm>
            <a:off x="1007166" y="1859339"/>
            <a:ext cx="993913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	Дихателната гимнастика води до увеличаване на обема на белите дробове, подобряват се дренажните функции на дихателните пътища. 	Дишането е един от най-ефективните начини за намаляване на хипоксията - недостиг на кислород. </a:t>
            </a:r>
          </a:p>
          <a:p>
            <a:r>
              <a:rPr lang="ru-RU" dirty="0"/>
              <a:t>	Неправилното дишане е сериозно препятствие по време на тренировка. </a:t>
            </a:r>
          </a:p>
          <a:p>
            <a:r>
              <a:rPr lang="ru-RU" dirty="0"/>
              <a:t>	При задържане на въздуха в белия дроб, количеството въглероден диоксид се увеличава. Това води до липса на кислород и съответно до умора. </a:t>
            </a:r>
          </a:p>
          <a:p>
            <a:r>
              <a:rPr lang="ru-RU" dirty="0"/>
              <a:t>	Дишането трябва да е равномерно, ритмично и да е контролирано. </a:t>
            </a:r>
          </a:p>
          <a:p>
            <a:r>
              <a:rPr lang="ru-RU" dirty="0"/>
              <a:t>	В никакъв случай не трябва да се задържа дъхът. </a:t>
            </a:r>
          </a:p>
          <a:p>
            <a:r>
              <a:rPr lang="ru-RU" dirty="0"/>
              <a:t>	Плувец, който е овладял правилната дихателна техника, овладява правилната техника на плуване много по-бързо и лесно. </a:t>
            </a:r>
          </a:p>
          <a:p>
            <a:r>
              <a:rPr lang="ru-RU" dirty="0"/>
              <a:t>	Дихателната техника при плуване значително се различава от дихателната техника при другите циклични спортове. </a:t>
            </a:r>
          </a:p>
        </p:txBody>
      </p:sp>
    </p:spTree>
    <p:extLst>
      <p:ext uri="{BB962C8B-B14F-4D97-AF65-F5344CB8AC3E}">
        <p14:creationId xmlns:p14="http://schemas.microsoft.com/office/powerpoint/2010/main" val="3127345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E9C71F9-0CE3-462B-8EF0-3A4E27607865}"/>
              </a:ext>
            </a:extLst>
          </p:cNvPr>
          <p:cNvSpPr/>
          <p:nvPr/>
        </p:nvSpPr>
        <p:spPr>
          <a:xfrm>
            <a:off x="1669774" y="1997839"/>
            <a:ext cx="841513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Характерни особености на дишането при пуване</a:t>
            </a:r>
            <a:r>
              <a:rPr lang="ru-RU" dirty="0"/>
              <a:t>:</a:t>
            </a:r>
          </a:p>
          <a:p>
            <a:r>
              <a:rPr lang="ru-RU" dirty="0"/>
              <a:t> </a:t>
            </a:r>
          </a:p>
          <a:p>
            <a:r>
              <a:rPr lang="ru-RU" dirty="0"/>
              <a:t>•	Когато е във вода, тялото е подложено на силен натиск. Гърдите са компресирани от това.</a:t>
            </a:r>
          </a:p>
          <a:p>
            <a:endParaRPr lang="ru-RU" dirty="0"/>
          </a:p>
          <a:p>
            <a:r>
              <a:rPr lang="ru-RU" dirty="0"/>
              <a:t>•	Правилната техника на дишане при плуване помага да се преминава по-голямо разстояние с по-висока скорост и по – малка умора. </a:t>
            </a:r>
          </a:p>
          <a:p>
            <a:endParaRPr lang="ru-RU" dirty="0"/>
          </a:p>
          <a:p>
            <a:r>
              <a:rPr lang="ru-RU" dirty="0"/>
              <a:t>•	Правилното дишането по време на плуване помага да сте уверен и намалява рискът от удавяне.</a:t>
            </a:r>
          </a:p>
        </p:txBody>
      </p:sp>
    </p:spTree>
    <p:extLst>
      <p:ext uri="{BB962C8B-B14F-4D97-AF65-F5344CB8AC3E}">
        <p14:creationId xmlns:p14="http://schemas.microsoft.com/office/powerpoint/2010/main" val="225789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imes New Roman"/>
                <a:ea typeface="Calibri"/>
                <a:cs typeface="Times New Roman"/>
              </a:rPr>
              <a:t>Фактори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даващи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предимство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на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плуването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пред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останалите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циклични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спортове</a:t>
            </a:r>
            <a:r>
              <a:rPr lang="en-US" dirty="0">
                <a:latin typeface="Times New Roman"/>
                <a:ea typeface="Calibri"/>
                <a:cs typeface="Times New Roman"/>
              </a:rPr>
              <a:t>: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58368" y="2274838"/>
            <a:ext cx="109971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err="1" smtClean="0"/>
              <a:t>Работи</a:t>
            </a:r>
            <a:r>
              <a:rPr lang="ru-RU" dirty="0" smtClean="0"/>
              <a:t> се в условия на </a:t>
            </a:r>
            <a:r>
              <a:rPr lang="ru-RU" dirty="0" err="1" smtClean="0"/>
              <a:t>хипогравитация</a:t>
            </a:r>
            <a:r>
              <a:rPr lang="ru-RU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err="1" smtClean="0"/>
              <a:t>Хоризонталното</a:t>
            </a:r>
            <a:r>
              <a:rPr lang="ru-RU" dirty="0" smtClean="0"/>
              <a:t> положение на </a:t>
            </a:r>
            <a:r>
              <a:rPr lang="ru-RU" dirty="0" err="1" smtClean="0"/>
              <a:t>тялото</a:t>
            </a:r>
            <a:r>
              <a:rPr lang="ru-RU" dirty="0" smtClean="0"/>
              <a:t> </a:t>
            </a:r>
            <a:r>
              <a:rPr lang="ru-RU" dirty="0" err="1" smtClean="0"/>
              <a:t>улесняващо</a:t>
            </a:r>
            <a:r>
              <a:rPr lang="ru-RU" dirty="0" smtClean="0"/>
              <a:t> </a:t>
            </a:r>
            <a:r>
              <a:rPr lang="ru-RU" dirty="0" err="1" smtClean="0"/>
              <a:t>сърдечната</a:t>
            </a:r>
            <a:r>
              <a:rPr lang="ru-RU" dirty="0" smtClean="0"/>
              <a:t> </a:t>
            </a:r>
            <a:r>
              <a:rPr lang="ru-RU" dirty="0" err="1" smtClean="0"/>
              <a:t>дейност</a:t>
            </a:r>
            <a:r>
              <a:rPr lang="ru-RU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err="1" smtClean="0"/>
              <a:t>Центърът</a:t>
            </a:r>
            <a:r>
              <a:rPr lang="ru-RU" dirty="0" smtClean="0"/>
              <a:t> на </a:t>
            </a:r>
            <a:r>
              <a:rPr lang="ru-RU" dirty="0" err="1" smtClean="0"/>
              <a:t>подемната</a:t>
            </a:r>
            <a:r>
              <a:rPr lang="ru-RU" dirty="0" smtClean="0"/>
              <a:t> сила на </a:t>
            </a:r>
            <a:r>
              <a:rPr lang="ru-RU" dirty="0" err="1" smtClean="0"/>
              <a:t>водата</a:t>
            </a:r>
            <a:r>
              <a:rPr lang="ru-RU" dirty="0" smtClean="0"/>
              <a:t> и </a:t>
            </a:r>
            <a:r>
              <a:rPr lang="ru-RU" dirty="0" err="1" smtClean="0"/>
              <a:t>тялото</a:t>
            </a:r>
            <a:r>
              <a:rPr lang="ru-RU" dirty="0" smtClean="0"/>
              <a:t> при </a:t>
            </a:r>
            <a:r>
              <a:rPr lang="ru-RU" dirty="0" err="1" smtClean="0"/>
              <a:t>децата</a:t>
            </a:r>
            <a:r>
              <a:rPr lang="ru-RU" dirty="0" smtClean="0"/>
              <a:t> и </a:t>
            </a:r>
            <a:r>
              <a:rPr lang="ru-RU" dirty="0" err="1" smtClean="0"/>
              <a:t>младите</a:t>
            </a:r>
            <a:r>
              <a:rPr lang="ru-RU" dirty="0" smtClean="0"/>
              <a:t> хора е близко или </a:t>
            </a:r>
            <a:r>
              <a:rPr lang="ru-RU" dirty="0" err="1" smtClean="0"/>
              <a:t>съвпада</a:t>
            </a:r>
            <a:r>
              <a:rPr lang="ru-RU" dirty="0" smtClean="0"/>
              <a:t>, </a:t>
            </a:r>
            <a:r>
              <a:rPr lang="ru-RU" dirty="0" err="1" smtClean="0"/>
              <a:t>което</a:t>
            </a:r>
            <a:r>
              <a:rPr lang="ru-RU" dirty="0" smtClean="0"/>
              <a:t> </a:t>
            </a:r>
            <a:r>
              <a:rPr lang="ru-RU" dirty="0" err="1" smtClean="0"/>
              <a:t>осигурява</a:t>
            </a:r>
            <a:r>
              <a:rPr lang="ru-RU" dirty="0" smtClean="0"/>
              <a:t> </a:t>
            </a:r>
            <a:r>
              <a:rPr lang="ru-RU" dirty="0" err="1" smtClean="0"/>
              <a:t>стабилност</a:t>
            </a:r>
            <a:r>
              <a:rPr lang="ru-RU" dirty="0" smtClean="0"/>
              <a:t>, </a:t>
            </a:r>
            <a:r>
              <a:rPr lang="ru-RU" dirty="0" err="1" smtClean="0"/>
              <a:t>икономичност</a:t>
            </a:r>
            <a:r>
              <a:rPr lang="ru-RU" dirty="0" smtClean="0"/>
              <a:t> и </a:t>
            </a:r>
            <a:r>
              <a:rPr lang="ru-RU" dirty="0" err="1" smtClean="0"/>
              <a:t>ефективност</a:t>
            </a:r>
            <a:r>
              <a:rPr lang="ru-RU" dirty="0" smtClean="0"/>
              <a:t> по </a:t>
            </a:r>
            <a:r>
              <a:rPr lang="ru-RU" dirty="0" err="1" smtClean="0"/>
              <a:t>време</a:t>
            </a:r>
            <a:r>
              <a:rPr lang="ru-RU" dirty="0" smtClean="0"/>
              <a:t> на </a:t>
            </a:r>
            <a:r>
              <a:rPr lang="ru-RU" dirty="0" err="1" smtClean="0"/>
              <a:t>плуване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018" y="3798121"/>
            <a:ext cx="9010650" cy="3081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3464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ОБЩА ХАРАКТЕРИСТИКА НА СТИЛА КРОУЛ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58496" y="2387983"/>
            <a:ext cx="113873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Стилът кроул е най-популярния и бърз съвременен плувен стил. </a:t>
            </a:r>
          </a:p>
          <a:p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Тялото лежи на гърди, а движенията на ръцете и краката са последователни и симетрични. </a:t>
            </a:r>
          </a:p>
          <a:p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Тялото се върти ритмично около надлъжната си ос.</a:t>
            </a:r>
          </a:p>
          <a:p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Рамото на пренасящата се ръка е по-високо от това на загребващата. </a:t>
            </a:r>
          </a:p>
          <a:p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Вдишва се отстрани чрез завъртане на главата към изваждащата се от водата ръка, а се издишва във водата. </a:t>
            </a:r>
          </a:p>
          <a:p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 За разлика от останалите стилове, кроулът не е дефиниран от правилника на Международната федерация по плуване, но като най-бърз начин на плуване, почти винаги се използва при дисциплините на </a:t>
            </a:r>
            <a:r>
              <a:rPr lang="ru-RU" b="1" i="1" dirty="0"/>
              <a:t>свободния стил.</a:t>
            </a:r>
          </a:p>
        </p:txBody>
      </p:sp>
    </p:spTree>
    <p:extLst>
      <p:ext uri="{BB962C8B-B14F-4D97-AF65-F5344CB8AC3E}">
        <p14:creationId xmlns:p14="http://schemas.microsoft.com/office/powerpoint/2010/main" val="3501050581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1041</TotalTime>
  <Words>1322</Words>
  <Application>Microsoft Office PowerPoint</Application>
  <PresentationFormat>Widescreen</PresentationFormat>
  <Paragraphs>156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Century Gothic</vt:lpstr>
      <vt:lpstr>Times New Roman</vt:lpstr>
      <vt:lpstr>Wingdings 3</vt:lpstr>
      <vt:lpstr>Office Theme</vt:lpstr>
      <vt:lpstr>Ion Boardroom</vt:lpstr>
      <vt:lpstr> </vt:lpstr>
      <vt:lpstr>ПЛУВАНЕТО – СИСТЕМА ЗА ФИЗИЧЕСКО ВЪЗПИТАНИЕ И РАЗВИТИЕ</vt:lpstr>
      <vt:lpstr>PowerPoint Presentation</vt:lpstr>
      <vt:lpstr>Дишане </vt:lpstr>
      <vt:lpstr>PowerPoint Presentation</vt:lpstr>
      <vt:lpstr>PowerPoint Presentation</vt:lpstr>
      <vt:lpstr>PowerPoint Presentation</vt:lpstr>
      <vt:lpstr>Фактори даващи предимство на плуването пред останалите циклични спортове:</vt:lpstr>
      <vt:lpstr>ОБЩА ХАРАКТЕРИСТИКА НА СТИЛА КРОУЛ </vt:lpstr>
      <vt:lpstr>PowerPoint Presentation</vt:lpstr>
      <vt:lpstr>За този стил ФИНА е приела следните три правила:</vt:lpstr>
      <vt:lpstr>ОБЩА ХАРАКТЕРИСТИКА НА СТИЛА ГРЪБ</vt:lpstr>
      <vt:lpstr>PowerPoint Presentation</vt:lpstr>
      <vt:lpstr>ОБЩА ХАРАКТЕРИСТИКА НА СТИЛА БРУСТ</vt:lpstr>
      <vt:lpstr>ПРАВИЛА ПРИ ПЛУВАНЕ БРУСТ </vt:lpstr>
      <vt:lpstr>PowerPoint Presentation</vt:lpstr>
      <vt:lpstr>PowerPoint Presentation</vt:lpstr>
      <vt:lpstr>ОБЩА ХАРАКТЕРИСТИКА НА СТИЛА БЪТЕРФЛАЙ</vt:lpstr>
      <vt:lpstr>ПРАВИЛА ПРИ ПЛУВАНЕ БЪТЕРФЛАЙ</vt:lpstr>
      <vt:lpstr>PowerPoint Presentation</vt:lpstr>
      <vt:lpstr>СЪЧЕТАНО ПЛУВАНЕ</vt:lpstr>
      <vt:lpstr>Състезателни дисциплини  ( в метри): </vt:lpstr>
      <vt:lpstr>БЛАГОДАРЯ ЗА ВНИМАНИЕТО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petya hristova</dc:creator>
  <cp:lastModifiedBy>Admin</cp:lastModifiedBy>
  <cp:revision>112</cp:revision>
  <dcterms:created xsi:type="dcterms:W3CDTF">2018-05-26T11:59:45Z</dcterms:created>
  <dcterms:modified xsi:type="dcterms:W3CDTF">2021-11-15T09:06:04Z</dcterms:modified>
</cp:coreProperties>
</file>