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3" r:id="rId3"/>
    <p:sldId id="287" r:id="rId4"/>
    <p:sldId id="289" r:id="rId5"/>
    <p:sldId id="290" r:id="rId6"/>
    <p:sldId id="331" r:id="rId7"/>
    <p:sldId id="301" r:id="rId8"/>
    <p:sldId id="302" r:id="rId9"/>
    <p:sldId id="307" r:id="rId10"/>
    <p:sldId id="303" r:id="rId11"/>
    <p:sldId id="304" r:id="rId12"/>
    <p:sldId id="305" r:id="rId13"/>
    <p:sldId id="328" r:id="rId14"/>
    <p:sldId id="329" r:id="rId15"/>
    <p:sldId id="291" r:id="rId16"/>
    <p:sldId id="324" r:id="rId17"/>
    <p:sldId id="325" r:id="rId18"/>
    <p:sldId id="293" r:id="rId19"/>
    <p:sldId id="326" r:id="rId20"/>
    <p:sldId id="327"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F3300"/>
    <a:srgbClr val="480C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p:cViewPr varScale="1">
        <p:scale>
          <a:sx n="88" d="100"/>
          <a:sy n="88" d="100"/>
        </p:scale>
        <p:origin x="74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BAC992-0F8E-4B3E-B68E-4CEF81DCD540}"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73DD7-E9AA-4654-9A0E-B495B159348A}" type="slidenum">
              <a:rPr lang="en-US" smtClean="0"/>
              <a:t>‹#›</a:t>
            </a:fld>
            <a:endParaRPr lang="en-US"/>
          </a:p>
        </p:txBody>
      </p:sp>
    </p:spTree>
    <p:extLst>
      <p:ext uri="{BB962C8B-B14F-4D97-AF65-F5344CB8AC3E}">
        <p14:creationId xmlns:p14="http://schemas.microsoft.com/office/powerpoint/2010/main" val="3167372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BAC992-0F8E-4B3E-B68E-4CEF81DCD540}"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73DD7-E9AA-4654-9A0E-B495B159348A}" type="slidenum">
              <a:rPr lang="en-US" smtClean="0"/>
              <a:t>‹#›</a:t>
            </a:fld>
            <a:endParaRPr lang="en-US"/>
          </a:p>
        </p:txBody>
      </p:sp>
    </p:spTree>
    <p:extLst>
      <p:ext uri="{BB962C8B-B14F-4D97-AF65-F5344CB8AC3E}">
        <p14:creationId xmlns:p14="http://schemas.microsoft.com/office/powerpoint/2010/main" val="1565948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BAC992-0F8E-4B3E-B68E-4CEF81DCD540}"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73DD7-E9AA-4654-9A0E-B495B159348A}" type="slidenum">
              <a:rPr lang="en-US" smtClean="0"/>
              <a:t>‹#›</a:t>
            </a:fld>
            <a:endParaRPr lang="en-US"/>
          </a:p>
        </p:txBody>
      </p:sp>
    </p:spTree>
    <p:extLst>
      <p:ext uri="{BB962C8B-B14F-4D97-AF65-F5344CB8AC3E}">
        <p14:creationId xmlns:p14="http://schemas.microsoft.com/office/powerpoint/2010/main" val="32619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82DA0A0-3AE6-4A06-B199-55D6DE617BC8}" type="datetimeFigureOut">
              <a:rPr lang="en-US" smtClean="0">
                <a:solidFill>
                  <a:prstClr val="white">
                    <a:alpha val="60000"/>
                  </a:prstClr>
                </a:solidFill>
              </a:rPr>
              <a:pPr/>
              <a:t>11/11/2021</a:t>
            </a:fld>
            <a:endParaRPr lang="en-US">
              <a:solidFill>
                <a:prstClr val="white">
                  <a:alpha val="60000"/>
                </a:prstClr>
              </a:solidFill>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solidFill>
                <a:prstClr val="white">
                  <a:alpha val="60000"/>
                </a:prstClr>
              </a:solidFill>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49402B8-C18D-4EBA-9A2C-E4762167A36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70519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2DA0A0-3AE6-4A06-B199-55D6DE617BC8}" type="datetimeFigureOut">
              <a:rPr lang="en-US" smtClean="0">
                <a:solidFill>
                  <a:srgbClr val="B31166"/>
                </a:solidFill>
              </a:rPr>
              <a:pPr/>
              <a:t>11/11/2021</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F49402B8-C18D-4EBA-9A2C-E4762167A36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4036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2DA0A0-3AE6-4A06-B199-55D6DE617BC8}" type="datetimeFigureOut">
              <a:rPr lang="en-US" smtClean="0">
                <a:solidFill>
                  <a:srgbClr val="B31166"/>
                </a:solidFill>
              </a:rPr>
              <a:pPr/>
              <a:t>11/11/2021</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49402B8-C18D-4EBA-9A2C-E4762167A36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93373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2DA0A0-3AE6-4A06-B199-55D6DE617BC8}" type="datetimeFigureOut">
              <a:rPr lang="en-US" smtClean="0">
                <a:solidFill>
                  <a:srgbClr val="B31166"/>
                </a:solidFill>
              </a:rPr>
              <a:pPr/>
              <a:t>11/11/2021</a:t>
            </a:fld>
            <a:endParaRPr lang="en-US">
              <a:solidFill>
                <a:srgbClr val="B31166"/>
              </a:solidFill>
            </a:endParaRPr>
          </a:p>
        </p:txBody>
      </p:sp>
      <p:sp>
        <p:nvSpPr>
          <p:cNvPr id="6" name="Footer Placeholder 5"/>
          <p:cNvSpPr>
            <a:spLocks noGrp="1"/>
          </p:cNvSpPr>
          <p:nvPr>
            <p:ph type="ftr" sz="quarter" idx="11"/>
          </p:nvPr>
        </p:nvSpPr>
        <p:spPr/>
        <p:txBody>
          <a:bodyPr/>
          <a:lstStyle/>
          <a:p>
            <a:endParaRPr lang="en-US">
              <a:solidFill>
                <a:srgbClr val="B31166"/>
              </a:solidFill>
            </a:endParaRPr>
          </a:p>
        </p:txBody>
      </p:sp>
      <p:sp>
        <p:nvSpPr>
          <p:cNvPr id="7" name="Slide Number Placeholder 6"/>
          <p:cNvSpPr>
            <a:spLocks noGrp="1"/>
          </p:cNvSpPr>
          <p:nvPr>
            <p:ph type="sldNum" sz="quarter" idx="12"/>
          </p:nvPr>
        </p:nvSpPr>
        <p:spPr/>
        <p:txBody>
          <a:bodyPr/>
          <a:lstStyle/>
          <a:p>
            <a:fld id="{F49402B8-C18D-4EBA-9A2C-E4762167A36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25058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2DA0A0-3AE6-4A06-B199-55D6DE617BC8}" type="datetimeFigureOut">
              <a:rPr lang="en-US" smtClean="0">
                <a:solidFill>
                  <a:srgbClr val="B31166"/>
                </a:solidFill>
              </a:rPr>
              <a:pPr/>
              <a:t>11/11/2021</a:t>
            </a:fld>
            <a:endParaRPr lang="en-US">
              <a:solidFill>
                <a:srgbClr val="B31166"/>
              </a:solidFill>
            </a:endParaRPr>
          </a:p>
        </p:txBody>
      </p:sp>
      <p:sp>
        <p:nvSpPr>
          <p:cNvPr id="8" name="Footer Placeholder 7"/>
          <p:cNvSpPr>
            <a:spLocks noGrp="1"/>
          </p:cNvSpPr>
          <p:nvPr>
            <p:ph type="ftr" sz="quarter" idx="11"/>
          </p:nvPr>
        </p:nvSpPr>
        <p:spPr/>
        <p:txBody>
          <a:bodyPr/>
          <a:lstStyle/>
          <a:p>
            <a:endParaRPr lang="en-US">
              <a:solidFill>
                <a:srgbClr val="B31166"/>
              </a:solidFill>
            </a:endParaRPr>
          </a:p>
        </p:txBody>
      </p:sp>
      <p:sp>
        <p:nvSpPr>
          <p:cNvPr id="9" name="Slide Number Placeholder 8"/>
          <p:cNvSpPr>
            <a:spLocks noGrp="1"/>
          </p:cNvSpPr>
          <p:nvPr>
            <p:ph type="sldNum" sz="quarter" idx="12"/>
          </p:nvPr>
        </p:nvSpPr>
        <p:spPr/>
        <p:txBody>
          <a:bodyPr/>
          <a:lstStyle/>
          <a:p>
            <a:fld id="{F49402B8-C18D-4EBA-9A2C-E4762167A36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2625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2DA0A0-3AE6-4A06-B199-55D6DE617BC8}" type="datetimeFigureOut">
              <a:rPr lang="en-US" smtClean="0">
                <a:solidFill>
                  <a:srgbClr val="B31166"/>
                </a:solidFill>
              </a:rPr>
              <a:pPr/>
              <a:t>11/11/2021</a:t>
            </a:fld>
            <a:endParaRPr lang="en-US">
              <a:solidFill>
                <a:srgbClr val="B31166"/>
              </a:solidFill>
            </a:endParaRPr>
          </a:p>
        </p:txBody>
      </p:sp>
      <p:sp>
        <p:nvSpPr>
          <p:cNvPr id="4" name="Footer Placeholder 3"/>
          <p:cNvSpPr>
            <a:spLocks noGrp="1"/>
          </p:cNvSpPr>
          <p:nvPr>
            <p:ph type="ftr" sz="quarter" idx="11"/>
          </p:nvPr>
        </p:nvSpPr>
        <p:spPr/>
        <p:txBody>
          <a:bodyPr/>
          <a:lstStyle/>
          <a:p>
            <a:endParaRPr lang="en-US">
              <a:solidFill>
                <a:srgbClr val="B31166"/>
              </a:solidFill>
            </a:endParaRPr>
          </a:p>
        </p:txBody>
      </p:sp>
      <p:sp>
        <p:nvSpPr>
          <p:cNvPr id="5" name="Slide Number Placeholder 4"/>
          <p:cNvSpPr>
            <a:spLocks noGrp="1"/>
          </p:cNvSpPr>
          <p:nvPr>
            <p:ph type="sldNum" sz="quarter" idx="12"/>
          </p:nvPr>
        </p:nvSpPr>
        <p:spPr/>
        <p:txBody>
          <a:bodyPr/>
          <a:lstStyle/>
          <a:p>
            <a:fld id="{F49402B8-C18D-4EBA-9A2C-E4762167A36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53089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DA0A0-3AE6-4A06-B199-55D6DE617BC8}" type="datetimeFigureOut">
              <a:rPr lang="en-US" smtClean="0">
                <a:solidFill>
                  <a:srgbClr val="B31166"/>
                </a:solidFill>
              </a:rPr>
              <a:pPr/>
              <a:t>11/11/2021</a:t>
            </a:fld>
            <a:endParaRPr lang="en-US">
              <a:solidFill>
                <a:srgbClr val="B31166"/>
              </a:solidFill>
            </a:endParaRPr>
          </a:p>
        </p:txBody>
      </p:sp>
      <p:sp>
        <p:nvSpPr>
          <p:cNvPr id="3" name="Footer Placeholder 2"/>
          <p:cNvSpPr>
            <a:spLocks noGrp="1"/>
          </p:cNvSpPr>
          <p:nvPr>
            <p:ph type="ftr" sz="quarter" idx="11"/>
          </p:nvPr>
        </p:nvSpPr>
        <p:spPr/>
        <p:txBody>
          <a:bodyPr/>
          <a:lstStyle/>
          <a:p>
            <a:endParaRPr lang="en-US">
              <a:solidFill>
                <a:srgbClr val="B31166"/>
              </a:solidFill>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49402B8-C18D-4EBA-9A2C-E4762167A36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7465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82DA0A0-3AE6-4A06-B199-55D6DE617BC8}" type="datetimeFigureOut">
              <a:rPr lang="en-US" smtClean="0">
                <a:solidFill>
                  <a:srgbClr val="B31166"/>
                </a:solidFill>
              </a:rPr>
              <a:pPr/>
              <a:t>11/11/2021</a:t>
            </a:fld>
            <a:endParaRPr lang="en-US">
              <a:solidFill>
                <a:srgbClr val="B31166"/>
              </a:solidFill>
            </a:endParaRPr>
          </a:p>
        </p:txBody>
      </p:sp>
      <p:sp>
        <p:nvSpPr>
          <p:cNvPr id="6" name="Footer Placeholder 5"/>
          <p:cNvSpPr>
            <a:spLocks noGrp="1"/>
          </p:cNvSpPr>
          <p:nvPr>
            <p:ph type="ftr" sz="quarter" idx="11"/>
          </p:nvPr>
        </p:nvSpPr>
        <p:spPr/>
        <p:txBody>
          <a:bodyPr/>
          <a:lstStyle/>
          <a:p>
            <a:endParaRPr lang="en-US">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49402B8-C18D-4EBA-9A2C-E4762167A36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67835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BAC992-0F8E-4B3E-B68E-4CEF81DCD540}"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73DD7-E9AA-4654-9A0E-B495B159348A}" type="slidenum">
              <a:rPr lang="en-US" smtClean="0"/>
              <a:t>‹#›</a:t>
            </a:fld>
            <a:endParaRPr lang="en-US"/>
          </a:p>
        </p:txBody>
      </p:sp>
    </p:spTree>
    <p:extLst>
      <p:ext uri="{BB962C8B-B14F-4D97-AF65-F5344CB8AC3E}">
        <p14:creationId xmlns:p14="http://schemas.microsoft.com/office/powerpoint/2010/main" val="42664604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82DA0A0-3AE6-4A06-B199-55D6DE617BC8}" type="datetimeFigureOut">
              <a:rPr lang="en-US" smtClean="0">
                <a:solidFill>
                  <a:srgbClr val="B31166"/>
                </a:solidFill>
              </a:rPr>
              <a:pPr/>
              <a:t>11/11/2021</a:t>
            </a:fld>
            <a:endParaRPr lang="en-US">
              <a:solidFill>
                <a:srgbClr val="B31166"/>
              </a:solidFill>
            </a:endParaRPr>
          </a:p>
        </p:txBody>
      </p:sp>
      <p:sp>
        <p:nvSpPr>
          <p:cNvPr id="6" name="Footer Placeholder 5"/>
          <p:cNvSpPr>
            <a:spLocks noGrp="1"/>
          </p:cNvSpPr>
          <p:nvPr>
            <p:ph type="ftr" sz="quarter" idx="11"/>
          </p:nvPr>
        </p:nvSpPr>
        <p:spPr/>
        <p:txBody>
          <a:bodyPr/>
          <a:lstStyle/>
          <a:p>
            <a:endParaRPr lang="en-US">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49402B8-C18D-4EBA-9A2C-E4762167A36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31905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82DA0A0-3AE6-4A06-B199-55D6DE617BC8}" type="datetimeFigureOut">
              <a:rPr lang="en-US" smtClean="0">
                <a:solidFill>
                  <a:srgbClr val="B31166"/>
                </a:solidFill>
              </a:rPr>
              <a:pPr/>
              <a:t>11/11/2021</a:t>
            </a:fld>
            <a:endParaRPr lang="en-US">
              <a:solidFill>
                <a:srgbClr val="B31166"/>
              </a:solidFill>
            </a:endParaRPr>
          </a:p>
        </p:txBody>
      </p:sp>
      <p:sp>
        <p:nvSpPr>
          <p:cNvPr id="6" name="Footer Placeholder 5"/>
          <p:cNvSpPr>
            <a:spLocks noGrp="1"/>
          </p:cNvSpPr>
          <p:nvPr>
            <p:ph type="ftr" sz="quarter" idx="11"/>
          </p:nvPr>
        </p:nvSpPr>
        <p:spPr/>
        <p:txBody>
          <a:bodyPr/>
          <a:lstStyle/>
          <a:p>
            <a:endParaRPr lang="en-US">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49402B8-C18D-4EBA-9A2C-E4762167A36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86375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82DA0A0-3AE6-4A06-B199-55D6DE617BC8}" type="datetimeFigureOut">
              <a:rPr lang="en-US" smtClean="0">
                <a:solidFill>
                  <a:srgbClr val="B31166"/>
                </a:solidFill>
              </a:rPr>
              <a:pPr/>
              <a:t>11/11/2021</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49402B8-C18D-4EBA-9A2C-E4762167A36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01287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defTabSz="457200"/>
            <a:r>
              <a:rPr lang="en-US" sz="9600" dirty="0">
                <a:solidFill>
                  <a:srgbClr val="B31166">
                    <a:lumMod val="60000"/>
                    <a:lumOff val="40000"/>
                  </a:srgb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defTabSz="457200"/>
            <a:r>
              <a:rPr lang="en-US" sz="96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82DA0A0-3AE6-4A06-B199-55D6DE617BC8}" type="datetimeFigureOut">
              <a:rPr lang="en-US" smtClean="0">
                <a:solidFill>
                  <a:srgbClr val="B31166"/>
                </a:solidFill>
              </a:rPr>
              <a:pPr/>
              <a:t>11/11/2021</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49402B8-C18D-4EBA-9A2C-E4762167A36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3510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2DA0A0-3AE6-4A06-B199-55D6DE617BC8}" type="datetimeFigureOut">
              <a:rPr lang="en-US" smtClean="0">
                <a:solidFill>
                  <a:srgbClr val="B31166"/>
                </a:solidFill>
              </a:rPr>
              <a:pPr/>
              <a:t>11/11/2021</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49402B8-C18D-4EBA-9A2C-E4762167A36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95962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82DA0A0-3AE6-4A06-B199-55D6DE617BC8}" type="datetimeFigureOut">
              <a:rPr lang="en-US" smtClean="0">
                <a:solidFill>
                  <a:srgbClr val="B31166"/>
                </a:solidFill>
              </a:rPr>
              <a:pPr/>
              <a:t>11/11/2021</a:t>
            </a:fld>
            <a:endParaRPr lang="en-US">
              <a:solidFill>
                <a:srgbClr val="B31166"/>
              </a:solidFill>
            </a:endParaRPr>
          </a:p>
        </p:txBody>
      </p:sp>
      <p:sp>
        <p:nvSpPr>
          <p:cNvPr id="8" name="Footer Placeholder 7"/>
          <p:cNvSpPr>
            <a:spLocks noGrp="1"/>
          </p:cNvSpPr>
          <p:nvPr>
            <p:ph type="ftr" sz="quarter" idx="11"/>
          </p:nvPr>
        </p:nvSpPr>
        <p:spPr/>
        <p:txBody>
          <a:bodyPr/>
          <a:lstStyle/>
          <a:p>
            <a:endParaRPr lang="en-US">
              <a:solidFill>
                <a:srgbClr val="B31166"/>
              </a:solidFill>
            </a:endParaRPr>
          </a:p>
        </p:txBody>
      </p:sp>
      <p:sp>
        <p:nvSpPr>
          <p:cNvPr id="9" name="Slide Number Placeholder 8"/>
          <p:cNvSpPr>
            <a:spLocks noGrp="1"/>
          </p:cNvSpPr>
          <p:nvPr>
            <p:ph type="sldNum" sz="quarter" idx="12"/>
          </p:nvPr>
        </p:nvSpPr>
        <p:spPr/>
        <p:txBody>
          <a:bodyPr/>
          <a:lstStyle/>
          <a:p>
            <a:fld id="{F49402B8-C18D-4EBA-9A2C-E4762167A36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77140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82DA0A0-3AE6-4A06-B199-55D6DE617BC8}" type="datetimeFigureOut">
              <a:rPr lang="en-US" smtClean="0">
                <a:solidFill>
                  <a:srgbClr val="B31166"/>
                </a:solidFill>
              </a:rPr>
              <a:pPr/>
              <a:t>11/11/2021</a:t>
            </a:fld>
            <a:endParaRPr lang="en-US">
              <a:solidFill>
                <a:srgbClr val="B31166"/>
              </a:solidFill>
            </a:endParaRPr>
          </a:p>
        </p:txBody>
      </p:sp>
      <p:sp>
        <p:nvSpPr>
          <p:cNvPr id="8" name="Footer Placeholder 7"/>
          <p:cNvSpPr>
            <a:spLocks noGrp="1"/>
          </p:cNvSpPr>
          <p:nvPr>
            <p:ph type="ftr" sz="quarter" idx="11"/>
          </p:nvPr>
        </p:nvSpPr>
        <p:spPr>
          <a:xfrm>
            <a:off x="561111" y="6391838"/>
            <a:ext cx="3644282" cy="304801"/>
          </a:xfrm>
        </p:spPr>
        <p:txBody>
          <a:bodyPr/>
          <a:lstStyle/>
          <a:p>
            <a:endParaRPr lang="en-US">
              <a:solidFill>
                <a:srgbClr val="B31166"/>
              </a:solidFill>
            </a:endParaRPr>
          </a:p>
        </p:txBody>
      </p:sp>
      <p:sp>
        <p:nvSpPr>
          <p:cNvPr id="9" name="Slide Number Placeholder 8"/>
          <p:cNvSpPr>
            <a:spLocks noGrp="1"/>
          </p:cNvSpPr>
          <p:nvPr>
            <p:ph type="sldNum" sz="quarter" idx="12"/>
          </p:nvPr>
        </p:nvSpPr>
        <p:spPr/>
        <p:txBody>
          <a:bodyPr/>
          <a:lstStyle/>
          <a:p>
            <a:fld id="{F49402B8-C18D-4EBA-9A2C-E4762167A36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23947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82DA0A0-3AE6-4A06-B199-55D6DE617BC8}" type="datetimeFigureOut">
              <a:rPr lang="en-US" smtClean="0">
                <a:solidFill>
                  <a:srgbClr val="B31166"/>
                </a:solidFill>
              </a:rPr>
              <a:pPr/>
              <a:t>11/11/2021</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F49402B8-C18D-4EBA-9A2C-E4762167A36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85503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82DA0A0-3AE6-4A06-B199-55D6DE617BC8}" type="datetimeFigureOut">
              <a:rPr lang="en-US" smtClean="0">
                <a:solidFill>
                  <a:srgbClr val="B31166"/>
                </a:solidFill>
              </a:rPr>
              <a:pPr/>
              <a:t>11/11/2021</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49402B8-C18D-4EBA-9A2C-E4762167A36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79091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BAC992-0F8E-4B3E-B68E-4CEF81DCD540}" type="datetimeFigureOut">
              <a:rPr lang="en-US" smtClean="0"/>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73DD7-E9AA-4654-9A0E-B495B159348A}" type="slidenum">
              <a:rPr lang="en-US" smtClean="0"/>
              <a:t>‹#›</a:t>
            </a:fld>
            <a:endParaRPr lang="en-US"/>
          </a:p>
        </p:txBody>
      </p:sp>
    </p:spTree>
    <p:extLst>
      <p:ext uri="{BB962C8B-B14F-4D97-AF65-F5344CB8AC3E}">
        <p14:creationId xmlns:p14="http://schemas.microsoft.com/office/powerpoint/2010/main" val="2731575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BAC992-0F8E-4B3E-B68E-4CEF81DCD540}" type="datetimeFigureOut">
              <a:rPr lang="en-US" smtClean="0"/>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73DD7-E9AA-4654-9A0E-B495B159348A}" type="slidenum">
              <a:rPr lang="en-US" smtClean="0"/>
              <a:t>‹#›</a:t>
            </a:fld>
            <a:endParaRPr lang="en-US"/>
          </a:p>
        </p:txBody>
      </p:sp>
    </p:spTree>
    <p:extLst>
      <p:ext uri="{BB962C8B-B14F-4D97-AF65-F5344CB8AC3E}">
        <p14:creationId xmlns:p14="http://schemas.microsoft.com/office/powerpoint/2010/main" val="3075464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BAC992-0F8E-4B3E-B68E-4CEF81DCD540}" type="datetimeFigureOut">
              <a:rPr lang="en-US" smtClean="0"/>
              <a:t>11/11/2021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673DD7-E9AA-4654-9A0E-B495B159348A}" type="slidenum">
              <a:rPr lang="en-US" smtClean="0"/>
              <a:t>‹#›</a:t>
            </a:fld>
            <a:endParaRPr lang="en-US"/>
          </a:p>
        </p:txBody>
      </p:sp>
    </p:spTree>
    <p:extLst>
      <p:ext uri="{BB962C8B-B14F-4D97-AF65-F5344CB8AC3E}">
        <p14:creationId xmlns:p14="http://schemas.microsoft.com/office/powerpoint/2010/main" val="1246942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BAC992-0F8E-4B3E-B68E-4CEF81DCD540}" type="datetimeFigureOut">
              <a:rPr lang="en-US" smtClean="0"/>
              <a:t>11/11/2021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673DD7-E9AA-4654-9A0E-B495B159348A}" type="slidenum">
              <a:rPr lang="en-US" smtClean="0"/>
              <a:t>‹#›</a:t>
            </a:fld>
            <a:endParaRPr lang="en-US"/>
          </a:p>
        </p:txBody>
      </p:sp>
    </p:spTree>
    <p:extLst>
      <p:ext uri="{BB962C8B-B14F-4D97-AF65-F5344CB8AC3E}">
        <p14:creationId xmlns:p14="http://schemas.microsoft.com/office/powerpoint/2010/main" val="2608167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BAC992-0F8E-4B3E-B68E-4CEF81DCD540}" type="datetimeFigureOut">
              <a:rPr lang="en-US" smtClean="0"/>
              <a:t>11/11/2021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673DD7-E9AA-4654-9A0E-B495B159348A}" type="slidenum">
              <a:rPr lang="en-US" smtClean="0"/>
              <a:t>‹#›</a:t>
            </a:fld>
            <a:endParaRPr lang="en-US"/>
          </a:p>
        </p:txBody>
      </p:sp>
    </p:spTree>
    <p:extLst>
      <p:ext uri="{BB962C8B-B14F-4D97-AF65-F5344CB8AC3E}">
        <p14:creationId xmlns:p14="http://schemas.microsoft.com/office/powerpoint/2010/main" val="2379778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BAC992-0F8E-4B3E-B68E-4CEF81DCD540}" type="datetimeFigureOut">
              <a:rPr lang="en-US" smtClean="0"/>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73DD7-E9AA-4654-9A0E-B495B159348A}" type="slidenum">
              <a:rPr lang="en-US" smtClean="0"/>
              <a:t>‹#›</a:t>
            </a:fld>
            <a:endParaRPr lang="en-US"/>
          </a:p>
        </p:txBody>
      </p:sp>
    </p:spTree>
    <p:extLst>
      <p:ext uri="{BB962C8B-B14F-4D97-AF65-F5344CB8AC3E}">
        <p14:creationId xmlns:p14="http://schemas.microsoft.com/office/powerpoint/2010/main" val="3660460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BAC992-0F8E-4B3E-B68E-4CEF81DCD540}" type="datetimeFigureOut">
              <a:rPr lang="en-US" smtClean="0"/>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73DD7-E9AA-4654-9A0E-B495B159348A}" type="slidenum">
              <a:rPr lang="en-US" smtClean="0"/>
              <a:t>‹#›</a:t>
            </a:fld>
            <a:endParaRPr lang="en-US"/>
          </a:p>
        </p:txBody>
      </p:sp>
    </p:spTree>
    <p:extLst>
      <p:ext uri="{BB962C8B-B14F-4D97-AF65-F5344CB8AC3E}">
        <p14:creationId xmlns:p14="http://schemas.microsoft.com/office/powerpoint/2010/main" val="1859397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AC992-0F8E-4B3E-B68E-4CEF81DCD540}" type="datetimeFigureOut">
              <a:rPr lang="en-US" smtClean="0"/>
              <a:t>11/11/2021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73DD7-E9AA-4654-9A0E-B495B159348A}" type="slidenum">
              <a:rPr lang="en-US" smtClean="0"/>
              <a:t>‹#›</a:t>
            </a:fld>
            <a:endParaRPr lang="en-US"/>
          </a:p>
        </p:txBody>
      </p:sp>
    </p:spTree>
    <p:extLst>
      <p:ext uri="{BB962C8B-B14F-4D97-AF65-F5344CB8AC3E}">
        <p14:creationId xmlns:p14="http://schemas.microsoft.com/office/powerpoint/2010/main" val="4106278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defTabSz="457200"/>
            <a:fld id="{C82DA0A0-3AE6-4A06-B199-55D6DE617BC8}" type="datetimeFigureOut">
              <a:rPr lang="en-US" smtClean="0">
                <a:solidFill>
                  <a:srgbClr val="B31166"/>
                </a:solidFill>
              </a:rPr>
              <a:pPr defTabSz="457200"/>
              <a:t>11/11/2021</a:t>
            </a:fld>
            <a:endParaRPr lang="en-US">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defTabSz="457200"/>
            <a:endParaRPr lang="en-US">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defTabSz="457200"/>
            <a:fld id="{F49402B8-C18D-4EBA-9A2C-E4762167A366}" type="slidenum">
              <a:rPr lang="en-US" smtClean="0">
                <a:solidFill>
                  <a:prstClr val="white"/>
                </a:solidFill>
              </a:rPr>
              <a:pPr defTabSz="457200"/>
              <a:t>‹#›</a:t>
            </a:fld>
            <a:endParaRPr lang="en-US">
              <a:solidFill>
                <a:prstClr val="white"/>
              </a:solidFill>
            </a:endParaRPr>
          </a:p>
        </p:txBody>
      </p:sp>
    </p:spTree>
    <p:extLst>
      <p:ext uri="{BB962C8B-B14F-4D97-AF65-F5344CB8AC3E}">
        <p14:creationId xmlns:p14="http://schemas.microsoft.com/office/powerpoint/2010/main" val="3343297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538" y="609600"/>
            <a:ext cx="10561558" cy="1219200"/>
          </a:xfrm>
        </p:spPr>
        <p:txBody>
          <a:bodyPr/>
          <a:lstStyle/>
          <a:p>
            <a:r>
              <a:rPr lang="ru-RU" sz="2400" b="1" dirty="0">
                <a:ln w="12700" cmpd="sng">
                  <a:solidFill>
                    <a:srgbClr val="0070C0"/>
                  </a:solidFill>
                  <a:prstDash val="solid"/>
                </a:ln>
                <a:solidFill>
                  <a:schemeClr val="tx2">
                    <a:lumMod val="60000"/>
                    <a:lumOff val="40000"/>
                  </a:schemeClr>
                </a:solidFill>
              </a:rPr>
              <a:t/>
            </a:r>
            <a:br>
              <a:rPr lang="ru-RU" sz="2400" b="1" dirty="0">
                <a:ln w="12700" cmpd="sng">
                  <a:solidFill>
                    <a:srgbClr val="0070C0"/>
                  </a:solidFill>
                  <a:prstDash val="solid"/>
                </a:ln>
                <a:solidFill>
                  <a:schemeClr val="tx2">
                    <a:lumMod val="60000"/>
                    <a:lumOff val="40000"/>
                  </a:schemeClr>
                </a:solidFill>
              </a:rPr>
            </a:br>
            <a:endParaRPr lang="en-US" sz="2400" dirty="0"/>
          </a:p>
        </p:txBody>
      </p:sp>
      <p:sp>
        <p:nvSpPr>
          <p:cNvPr id="4" name="Rectangle 3"/>
          <p:cNvSpPr/>
          <p:nvPr/>
        </p:nvSpPr>
        <p:spPr>
          <a:xfrm>
            <a:off x="353568" y="344032"/>
            <a:ext cx="11411712" cy="2985433"/>
          </a:xfrm>
          <a:prstGeom prst="rect">
            <a:avLst/>
          </a:prstGeom>
        </p:spPr>
        <p:txBody>
          <a:bodyPr wrap="square">
            <a:spAutoFit/>
          </a:bodyPr>
          <a:lstStyle/>
          <a:p>
            <a:pPr algn="ctr"/>
            <a:endParaRPr lang="ru-RU" sz="2400" b="1" dirty="0" smtClean="0">
              <a:ln w="12700" cmpd="sng">
                <a:solidFill>
                  <a:srgbClr val="0070C0"/>
                </a:solidFill>
                <a:prstDash val="solid"/>
              </a:ln>
              <a:solidFill>
                <a:schemeClr val="tx2">
                  <a:lumMod val="60000"/>
                  <a:lumOff val="40000"/>
                </a:schemeClr>
              </a:solidFill>
            </a:endParaRPr>
          </a:p>
          <a:p>
            <a:pPr algn="ctr"/>
            <a:r>
              <a:rPr lang="ru-RU" sz="2400" b="1" dirty="0" smtClean="0">
                <a:ln w="12700" cmpd="sng">
                  <a:solidFill>
                    <a:srgbClr val="0070C0"/>
                  </a:solidFill>
                  <a:prstDash val="solid"/>
                </a:ln>
                <a:solidFill>
                  <a:schemeClr val="tx2">
                    <a:lumMod val="60000"/>
                    <a:lumOff val="40000"/>
                  </a:schemeClr>
                </a:solidFill>
              </a:rPr>
              <a:t>ФИЗИЧЕСКАТА </a:t>
            </a:r>
            <a:r>
              <a:rPr lang="ru-RU" sz="2400" b="1" dirty="0">
                <a:ln w="12700" cmpd="sng">
                  <a:solidFill>
                    <a:srgbClr val="0070C0"/>
                  </a:solidFill>
                  <a:prstDash val="solid"/>
                </a:ln>
                <a:solidFill>
                  <a:schemeClr val="tx2">
                    <a:lumMod val="60000"/>
                    <a:lumOff val="40000"/>
                  </a:schemeClr>
                </a:solidFill>
              </a:rPr>
              <a:t>АКТИВНОСТ ВЪВ ВОДА </a:t>
            </a:r>
            <a:endParaRPr lang="ru-RU" sz="2400" b="1" dirty="0" smtClean="0">
              <a:ln w="12700" cmpd="sng">
                <a:solidFill>
                  <a:srgbClr val="0070C0"/>
                </a:solidFill>
                <a:prstDash val="solid"/>
              </a:ln>
              <a:solidFill>
                <a:schemeClr val="tx2">
                  <a:lumMod val="60000"/>
                  <a:lumOff val="40000"/>
                </a:schemeClr>
              </a:solidFill>
            </a:endParaRPr>
          </a:p>
          <a:p>
            <a:pPr algn="ctr"/>
            <a:r>
              <a:rPr lang="ru-RU" sz="2400" b="1" dirty="0" smtClean="0">
                <a:ln w="12700" cmpd="sng">
                  <a:solidFill>
                    <a:srgbClr val="0070C0"/>
                  </a:solidFill>
                  <a:prstDash val="solid"/>
                </a:ln>
                <a:solidFill>
                  <a:schemeClr val="tx2">
                    <a:lumMod val="60000"/>
                    <a:lumOff val="40000"/>
                  </a:schemeClr>
                </a:solidFill>
              </a:rPr>
              <a:t>АКВА-ПРАКТИКИ</a:t>
            </a:r>
          </a:p>
          <a:p>
            <a:pPr algn="ctr"/>
            <a:r>
              <a:rPr lang="ru-RU" sz="2400" b="1" dirty="0" smtClean="0">
                <a:ln w="12700" cmpd="sng">
                  <a:solidFill>
                    <a:srgbClr val="0070C0"/>
                  </a:solidFill>
                  <a:prstDash val="solid"/>
                </a:ln>
                <a:solidFill>
                  <a:schemeClr val="tx2">
                    <a:lumMod val="60000"/>
                    <a:lumOff val="40000"/>
                  </a:schemeClr>
                </a:solidFill>
              </a:rPr>
              <a:t>ИСТОРИЧЕСКИ АСПЕКТИ</a:t>
            </a:r>
          </a:p>
          <a:p>
            <a:pPr algn="ctr"/>
            <a:r>
              <a:rPr lang="ru-RU" sz="2400" b="1" dirty="0" smtClean="0">
                <a:ln w="12700" cmpd="sng">
                  <a:solidFill>
                    <a:srgbClr val="0070C0"/>
                  </a:solidFill>
                  <a:prstDash val="solid"/>
                </a:ln>
                <a:solidFill>
                  <a:schemeClr val="tx2">
                    <a:lumMod val="60000"/>
                    <a:lumOff val="40000"/>
                  </a:schemeClr>
                </a:solidFill>
              </a:rPr>
              <a:t>ПРЕВЕНЦИЯ</a:t>
            </a:r>
          </a:p>
          <a:p>
            <a:pPr algn="ctr"/>
            <a:endParaRPr lang="ru-RU" sz="2800" b="1" dirty="0" smtClean="0">
              <a:ln w="12700" cmpd="sng">
                <a:solidFill>
                  <a:srgbClr val="0070C0"/>
                </a:solidFill>
                <a:prstDash val="solid"/>
              </a:ln>
              <a:solidFill>
                <a:schemeClr val="tx2">
                  <a:lumMod val="60000"/>
                  <a:lumOff val="40000"/>
                </a:schemeClr>
              </a:solidFill>
            </a:endParaRPr>
          </a:p>
          <a:p>
            <a:pPr algn="r"/>
            <a:r>
              <a:rPr lang="bg-BG" sz="2000" i="1" dirty="0" smtClean="0">
                <a:latin typeface="Arial" pitchFamily="34" charset="0"/>
                <a:cs typeface="Arial" pitchFamily="34" charset="0"/>
              </a:rPr>
              <a:t>Автор:</a:t>
            </a:r>
          </a:p>
          <a:p>
            <a:pPr algn="r"/>
            <a:r>
              <a:rPr lang="bg-BG" i="1" dirty="0" smtClean="0">
                <a:latin typeface="Arial" pitchFamily="34" charset="0"/>
                <a:cs typeface="Arial" pitchFamily="34" charset="0"/>
              </a:rPr>
              <a:t>БИЛЯНА РАНГЕЛОВА</a:t>
            </a:r>
            <a:endParaRPr lang="ru-RU" i="1" dirty="0">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024" y="2401825"/>
            <a:ext cx="7046976" cy="445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286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g-BG" dirty="0" smtClean="0"/>
              <a:t>Най-големият успех</a:t>
            </a:r>
            <a:br>
              <a:rPr lang="bg-BG" dirty="0" smtClean="0"/>
            </a:br>
            <a:r>
              <a:rPr lang="bg-BG" dirty="0" smtClean="0"/>
              <a:t>1988 г-</a:t>
            </a:r>
            <a:r>
              <a:rPr lang="en-US" dirty="0" err="1" smtClean="0"/>
              <a:t>Олимпииски</a:t>
            </a:r>
            <a:r>
              <a:rPr lang="en-US" dirty="0" smtClean="0"/>
              <a:t> </a:t>
            </a:r>
            <a:r>
              <a:rPr lang="en-US" dirty="0" err="1" smtClean="0"/>
              <a:t>игри</a:t>
            </a:r>
            <a:r>
              <a:rPr lang="bg-BG" dirty="0" smtClean="0"/>
              <a:t> в Сеул</a:t>
            </a:r>
            <a:endParaRPr lang="en-US" dirty="0"/>
          </a:p>
        </p:txBody>
      </p:sp>
      <p:sp>
        <p:nvSpPr>
          <p:cNvPr id="4" name="Rectangle 3"/>
          <p:cNvSpPr/>
          <p:nvPr/>
        </p:nvSpPr>
        <p:spPr>
          <a:xfrm>
            <a:off x="256032" y="2320189"/>
            <a:ext cx="7595616" cy="3785652"/>
          </a:xfrm>
          <a:prstGeom prst="rect">
            <a:avLst/>
          </a:prstGeom>
        </p:spPr>
        <p:txBody>
          <a:bodyPr wrap="square">
            <a:spAutoFit/>
          </a:bodyPr>
          <a:lstStyle/>
          <a:p>
            <a:r>
              <a:rPr lang="bg-BG" dirty="0" smtClean="0"/>
              <a:t>	</a:t>
            </a:r>
            <a:r>
              <a:rPr lang="en-US" sz="2400" b="1" i="1" dirty="0" err="1" smtClean="0"/>
              <a:t>България</a:t>
            </a:r>
            <a:r>
              <a:rPr lang="en-US" sz="2400" b="1" i="1" dirty="0" smtClean="0"/>
              <a:t> </a:t>
            </a:r>
            <a:r>
              <a:rPr lang="en-US" sz="2400" b="1" i="1" dirty="0"/>
              <a:t>е </a:t>
            </a:r>
            <a:r>
              <a:rPr lang="en-US" sz="2400" b="1" i="1" dirty="0" err="1"/>
              <a:t>във</a:t>
            </a:r>
            <a:r>
              <a:rPr lang="en-US" sz="2400" b="1" i="1" dirty="0"/>
              <a:t> </a:t>
            </a:r>
            <a:r>
              <a:rPr lang="en-US" sz="2400" b="1" i="1" dirty="0" err="1" smtClean="0"/>
              <a:t>възторг</a:t>
            </a:r>
            <a:r>
              <a:rPr lang="bg-BG" sz="2400" b="1" i="1" dirty="0" smtClean="0"/>
              <a:t> !!!</a:t>
            </a:r>
          </a:p>
          <a:p>
            <a:endParaRPr lang="bg-BG" dirty="0" smtClean="0"/>
          </a:p>
          <a:p>
            <a:r>
              <a:rPr lang="bg-BG" dirty="0"/>
              <a:t>	</a:t>
            </a:r>
            <a:r>
              <a:rPr lang="en-US" dirty="0" err="1" smtClean="0"/>
              <a:t>За</a:t>
            </a:r>
            <a:r>
              <a:rPr lang="en-US" dirty="0" smtClean="0"/>
              <a:t> </a:t>
            </a:r>
            <a:r>
              <a:rPr lang="en-US" dirty="0" err="1"/>
              <a:t>първи</a:t>
            </a:r>
            <a:r>
              <a:rPr lang="en-US" dirty="0"/>
              <a:t> </a:t>
            </a:r>
            <a:r>
              <a:rPr lang="en-US" dirty="0" err="1"/>
              <a:t>път</a:t>
            </a:r>
            <a:r>
              <a:rPr lang="en-US" dirty="0"/>
              <a:t> </a:t>
            </a:r>
            <a:r>
              <a:rPr lang="en-US" b="1" i="1" dirty="0" err="1"/>
              <a:t>две</a:t>
            </a:r>
            <a:r>
              <a:rPr lang="en-US" b="1" i="1" dirty="0"/>
              <a:t> </a:t>
            </a:r>
            <a:r>
              <a:rPr lang="en-US" b="1" i="1" dirty="0" err="1"/>
              <a:t>българки</a:t>
            </a:r>
            <a:r>
              <a:rPr lang="en-US" b="1" i="1" dirty="0"/>
              <a:t> </a:t>
            </a:r>
            <a:r>
              <a:rPr lang="en-US" dirty="0"/>
              <a:t>на </a:t>
            </a:r>
            <a:r>
              <a:rPr lang="en-US" dirty="0" err="1"/>
              <a:t>почитната</a:t>
            </a:r>
            <a:r>
              <a:rPr lang="en-US" dirty="0"/>
              <a:t> </a:t>
            </a:r>
            <a:r>
              <a:rPr lang="en-US" dirty="0" err="1"/>
              <a:t>стълбичка</a:t>
            </a:r>
            <a:r>
              <a:rPr lang="en-US" dirty="0"/>
              <a:t> </a:t>
            </a:r>
            <a:r>
              <a:rPr lang="en-US" dirty="0" smtClean="0"/>
              <a:t>на </a:t>
            </a:r>
            <a:r>
              <a:rPr lang="en-US" b="1" i="1" dirty="0" err="1"/>
              <a:t>Олимпиада</a:t>
            </a:r>
            <a:r>
              <a:rPr lang="en-US" dirty="0" smtClean="0"/>
              <a:t>.</a:t>
            </a:r>
            <a:endParaRPr lang="bg-BG" dirty="0" smtClean="0"/>
          </a:p>
          <a:p>
            <a:endParaRPr lang="bg-BG" dirty="0" smtClean="0"/>
          </a:p>
          <a:p>
            <a:endParaRPr lang="bg-BG" dirty="0"/>
          </a:p>
          <a:p>
            <a:r>
              <a:rPr lang="bg-BG" dirty="0" smtClean="0"/>
              <a:t>	</a:t>
            </a:r>
            <a:r>
              <a:rPr lang="en-US" b="1" i="1" dirty="0" err="1" smtClean="0"/>
              <a:t>Злато</a:t>
            </a:r>
            <a:r>
              <a:rPr lang="en-US" dirty="0" smtClean="0"/>
              <a:t> </a:t>
            </a:r>
            <a:r>
              <a:rPr lang="en-US" dirty="0" err="1"/>
              <a:t>подплатено</a:t>
            </a:r>
            <a:r>
              <a:rPr lang="en-US" dirty="0"/>
              <a:t> с </a:t>
            </a:r>
            <a:r>
              <a:rPr lang="en-US" dirty="0" err="1"/>
              <a:t>олимпийски</a:t>
            </a:r>
            <a:r>
              <a:rPr lang="en-US" dirty="0"/>
              <a:t> </a:t>
            </a:r>
            <a:r>
              <a:rPr lang="en-US" dirty="0" err="1"/>
              <a:t>рекорд</a:t>
            </a:r>
            <a:r>
              <a:rPr lang="en-US" dirty="0"/>
              <a:t> </a:t>
            </a:r>
            <a:r>
              <a:rPr lang="en-US" dirty="0" err="1"/>
              <a:t>за</a:t>
            </a:r>
            <a:r>
              <a:rPr lang="en-US" dirty="0"/>
              <a:t> </a:t>
            </a:r>
            <a:r>
              <a:rPr lang="en-US" b="1" i="1" dirty="0" err="1"/>
              <a:t>Таня</a:t>
            </a:r>
            <a:r>
              <a:rPr lang="en-US" b="1" i="1" dirty="0"/>
              <a:t> </a:t>
            </a:r>
            <a:r>
              <a:rPr lang="en-US" b="1" i="1" dirty="0" err="1" smtClean="0"/>
              <a:t>Богомилова</a:t>
            </a:r>
            <a:r>
              <a:rPr lang="bg-BG" dirty="0" smtClean="0"/>
              <a:t>.</a:t>
            </a:r>
          </a:p>
          <a:p>
            <a:endParaRPr lang="bg-BG" dirty="0" smtClean="0"/>
          </a:p>
          <a:p>
            <a:r>
              <a:rPr lang="bg-BG" dirty="0"/>
              <a:t>	</a:t>
            </a:r>
            <a:r>
              <a:rPr lang="bg-BG" b="1" i="1" dirty="0" smtClean="0"/>
              <a:t>С</a:t>
            </a:r>
            <a:r>
              <a:rPr lang="en-US" b="1" i="1" dirty="0" err="1" smtClean="0"/>
              <a:t>ребро</a:t>
            </a:r>
            <a:r>
              <a:rPr lang="en-US" b="1" i="1" dirty="0" smtClean="0"/>
              <a:t>  </a:t>
            </a:r>
            <a:r>
              <a:rPr lang="en-US" dirty="0" err="1"/>
              <a:t>за</a:t>
            </a:r>
            <a:r>
              <a:rPr lang="en-US" dirty="0"/>
              <a:t> </a:t>
            </a:r>
            <a:r>
              <a:rPr lang="en-US" b="1" i="1" dirty="0" err="1"/>
              <a:t>Антоанета</a:t>
            </a:r>
            <a:r>
              <a:rPr lang="en-US" b="1" i="1" dirty="0"/>
              <a:t> </a:t>
            </a:r>
            <a:r>
              <a:rPr lang="en-US" b="1" i="1" dirty="0" err="1"/>
              <a:t>Френкева</a:t>
            </a:r>
            <a:r>
              <a:rPr lang="en-US" b="1" i="1" dirty="0"/>
              <a:t> </a:t>
            </a:r>
            <a:r>
              <a:rPr lang="en-US" dirty="0"/>
              <a:t>в </a:t>
            </a:r>
            <a:r>
              <a:rPr lang="en-US" dirty="0" err="1"/>
              <a:t>дисциплината</a:t>
            </a:r>
            <a:r>
              <a:rPr lang="en-US" dirty="0"/>
              <a:t>  100м </a:t>
            </a:r>
            <a:r>
              <a:rPr lang="en-US" dirty="0" err="1"/>
              <a:t>бруст</a:t>
            </a:r>
            <a:r>
              <a:rPr lang="en-US" dirty="0"/>
              <a:t> </a:t>
            </a:r>
            <a:r>
              <a:rPr lang="bg-BG" dirty="0" smtClean="0"/>
              <a:t>.</a:t>
            </a:r>
          </a:p>
          <a:p>
            <a:endParaRPr lang="bg-BG" dirty="0" smtClean="0"/>
          </a:p>
          <a:p>
            <a:r>
              <a:rPr lang="bg-BG" dirty="0"/>
              <a:t>	</a:t>
            </a:r>
            <a:r>
              <a:rPr lang="bg-BG" b="1" i="1" dirty="0" smtClean="0"/>
              <a:t>Б</a:t>
            </a:r>
            <a:r>
              <a:rPr lang="en-US" b="1" i="1" dirty="0" err="1" smtClean="0"/>
              <a:t>ронз</a:t>
            </a:r>
            <a:r>
              <a:rPr lang="en-US" b="1" i="1" dirty="0" smtClean="0"/>
              <a:t> </a:t>
            </a:r>
            <a:r>
              <a:rPr lang="en-US" dirty="0" err="1"/>
              <a:t>отново</a:t>
            </a:r>
            <a:r>
              <a:rPr lang="en-US" dirty="0"/>
              <a:t> </a:t>
            </a:r>
            <a:r>
              <a:rPr lang="en-US" dirty="0" err="1"/>
              <a:t>за</a:t>
            </a:r>
            <a:r>
              <a:rPr lang="en-US" dirty="0"/>
              <a:t> </a:t>
            </a:r>
            <a:r>
              <a:rPr lang="en-US" b="1" i="1" dirty="0" err="1"/>
              <a:t>Френкева</a:t>
            </a:r>
            <a:r>
              <a:rPr lang="en-US" dirty="0"/>
              <a:t> на 200м </a:t>
            </a:r>
            <a:r>
              <a:rPr lang="en-US" dirty="0" err="1"/>
              <a:t>бруст</a:t>
            </a:r>
            <a:r>
              <a:rPr lang="en-US"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1648" y="2320188"/>
            <a:ext cx="3950208" cy="430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395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7232" y="1207008"/>
            <a:ext cx="5084064" cy="413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384" y="1134148"/>
            <a:ext cx="6096000" cy="1754326"/>
          </a:xfrm>
          <a:prstGeom prst="rect">
            <a:avLst/>
          </a:prstGeom>
        </p:spPr>
        <p:txBody>
          <a:bodyPr>
            <a:spAutoFit/>
          </a:bodyPr>
          <a:lstStyle/>
          <a:p>
            <a:r>
              <a:rPr lang="bg-BG" dirty="0" smtClean="0"/>
              <a:t>	</a:t>
            </a:r>
            <a:r>
              <a:rPr lang="en-US" dirty="0" err="1" smtClean="0"/>
              <a:t>Забележителни</a:t>
            </a:r>
            <a:r>
              <a:rPr lang="en-US" dirty="0" smtClean="0"/>
              <a:t> </a:t>
            </a:r>
            <a:r>
              <a:rPr lang="en-US" dirty="0" err="1"/>
              <a:t>са</a:t>
            </a:r>
            <a:r>
              <a:rPr lang="en-US" dirty="0"/>
              <a:t>  </a:t>
            </a:r>
            <a:r>
              <a:rPr lang="en-US" dirty="0" err="1"/>
              <a:t>българските</a:t>
            </a:r>
            <a:r>
              <a:rPr lang="en-US" dirty="0"/>
              <a:t> </a:t>
            </a:r>
            <a:r>
              <a:rPr lang="en-US" dirty="0" err="1"/>
              <a:t>успехи</a:t>
            </a:r>
            <a:r>
              <a:rPr lang="en-US" dirty="0"/>
              <a:t> и в  </a:t>
            </a:r>
            <a:r>
              <a:rPr lang="en-US" b="1" i="1" dirty="0" err="1"/>
              <a:t>Маратонското</a:t>
            </a:r>
            <a:r>
              <a:rPr lang="en-US" b="1" i="1" dirty="0"/>
              <a:t> </a:t>
            </a:r>
            <a:r>
              <a:rPr lang="en-US" b="1" i="1" dirty="0" err="1"/>
              <a:t>плуване</a:t>
            </a:r>
            <a:r>
              <a:rPr lang="en-US" b="1" i="1" dirty="0"/>
              <a:t>, </a:t>
            </a:r>
            <a:r>
              <a:rPr lang="en-US" dirty="0" err="1"/>
              <a:t>чието</a:t>
            </a:r>
            <a:r>
              <a:rPr lang="en-US" dirty="0"/>
              <a:t> </a:t>
            </a:r>
            <a:r>
              <a:rPr lang="en-US" dirty="0" err="1"/>
              <a:t>начало</a:t>
            </a:r>
            <a:r>
              <a:rPr lang="en-US" dirty="0"/>
              <a:t> е </a:t>
            </a:r>
            <a:r>
              <a:rPr lang="en-US" dirty="0" err="1"/>
              <a:t>поставено</a:t>
            </a:r>
            <a:r>
              <a:rPr lang="en-US" dirty="0"/>
              <a:t> </a:t>
            </a:r>
            <a:r>
              <a:rPr lang="en-US" dirty="0" err="1"/>
              <a:t>през</a:t>
            </a:r>
            <a:r>
              <a:rPr lang="en-US" dirty="0"/>
              <a:t> 1914година с </a:t>
            </a:r>
            <a:r>
              <a:rPr lang="en-US" dirty="0" err="1"/>
              <a:t>преплуването</a:t>
            </a:r>
            <a:r>
              <a:rPr lang="en-US" dirty="0"/>
              <a:t> </a:t>
            </a:r>
            <a:r>
              <a:rPr lang="en-US" dirty="0" err="1"/>
              <a:t>на</a:t>
            </a:r>
            <a:r>
              <a:rPr lang="en-US" dirty="0"/>
              <a:t> </a:t>
            </a:r>
            <a:r>
              <a:rPr lang="en-US" dirty="0" err="1" smtClean="0"/>
              <a:t>раз</a:t>
            </a:r>
            <a:r>
              <a:rPr lang="bg-BG" dirty="0" smtClean="0"/>
              <a:t>с</a:t>
            </a:r>
            <a:r>
              <a:rPr lang="en-US" dirty="0" err="1" smtClean="0"/>
              <a:t>тоянието</a:t>
            </a:r>
            <a:r>
              <a:rPr lang="en-US" dirty="0" smtClean="0"/>
              <a:t>  </a:t>
            </a:r>
            <a:r>
              <a:rPr lang="en-US" dirty="0" err="1"/>
              <a:t>нос</a:t>
            </a:r>
            <a:r>
              <a:rPr lang="en-US" dirty="0"/>
              <a:t> </a:t>
            </a:r>
            <a:r>
              <a:rPr lang="en-US" dirty="0" err="1"/>
              <a:t>Галата</a:t>
            </a:r>
            <a:r>
              <a:rPr lang="en-US" dirty="0"/>
              <a:t> </a:t>
            </a:r>
            <a:r>
              <a:rPr lang="en-US" dirty="0" smtClean="0"/>
              <a:t>– </a:t>
            </a:r>
            <a:r>
              <a:rPr lang="en-US" dirty="0" err="1" smtClean="0"/>
              <a:t>Варна</a:t>
            </a:r>
            <a:r>
              <a:rPr lang="bg-BG" dirty="0" smtClean="0"/>
              <a:t>.</a:t>
            </a:r>
          </a:p>
          <a:p>
            <a:endParaRPr lang="bg-BG" dirty="0"/>
          </a:p>
          <a:p>
            <a:endParaRPr lang="en-US" dirty="0"/>
          </a:p>
        </p:txBody>
      </p:sp>
      <p:sp>
        <p:nvSpPr>
          <p:cNvPr id="3" name="Rectangle 2"/>
          <p:cNvSpPr/>
          <p:nvPr/>
        </p:nvSpPr>
        <p:spPr>
          <a:xfrm>
            <a:off x="24384" y="2613767"/>
            <a:ext cx="6096000" cy="3139321"/>
          </a:xfrm>
          <a:prstGeom prst="rect">
            <a:avLst/>
          </a:prstGeom>
        </p:spPr>
        <p:txBody>
          <a:bodyPr wrap="square">
            <a:spAutoFit/>
          </a:bodyPr>
          <a:lstStyle/>
          <a:p>
            <a:r>
              <a:rPr lang="en-US" b="1" i="1" dirty="0" err="1"/>
              <a:t>Петър</a:t>
            </a:r>
            <a:r>
              <a:rPr lang="en-US" b="1" i="1" dirty="0"/>
              <a:t> </a:t>
            </a:r>
            <a:r>
              <a:rPr lang="en-US" b="1" i="1" dirty="0" err="1"/>
              <a:t>Стойчев</a:t>
            </a:r>
            <a:r>
              <a:rPr lang="en-US" b="1" i="1" dirty="0"/>
              <a:t> </a:t>
            </a:r>
            <a:r>
              <a:rPr lang="en-US" dirty="0" err="1"/>
              <a:t>утъпква</a:t>
            </a:r>
            <a:r>
              <a:rPr lang="en-US" dirty="0"/>
              <a:t> </a:t>
            </a:r>
            <a:r>
              <a:rPr lang="en-US" dirty="0" err="1"/>
              <a:t>пътя</a:t>
            </a:r>
            <a:r>
              <a:rPr lang="en-US" dirty="0"/>
              <a:t> </a:t>
            </a:r>
            <a:r>
              <a:rPr lang="en-US" dirty="0" err="1"/>
              <a:t>за</a:t>
            </a:r>
            <a:r>
              <a:rPr lang="en-US" dirty="0"/>
              <a:t> </a:t>
            </a:r>
            <a:r>
              <a:rPr lang="bg-BG" dirty="0" smtClean="0"/>
              <a:t> </a:t>
            </a:r>
            <a:r>
              <a:rPr lang="en-US" dirty="0" err="1" smtClean="0"/>
              <a:t>поколения</a:t>
            </a:r>
            <a:r>
              <a:rPr lang="bg-BG" dirty="0" smtClean="0"/>
              <a:t>та ни </a:t>
            </a:r>
            <a:r>
              <a:rPr lang="en-US" dirty="0" smtClean="0"/>
              <a:t> </a:t>
            </a:r>
            <a:r>
              <a:rPr lang="en-US" dirty="0" err="1"/>
              <a:t>плувни</a:t>
            </a:r>
            <a:r>
              <a:rPr lang="en-US" dirty="0"/>
              <a:t> </a:t>
            </a:r>
            <a:r>
              <a:rPr lang="en-US" dirty="0" err="1"/>
              <a:t>маратонци</a:t>
            </a:r>
            <a:r>
              <a:rPr lang="en-US" dirty="0"/>
              <a:t> </a:t>
            </a:r>
            <a:r>
              <a:rPr lang="en-US" dirty="0" err="1"/>
              <a:t>със</a:t>
            </a:r>
            <a:r>
              <a:rPr lang="en-US" dirty="0"/>
              <a:t> </a:t>
            </a:r>
            <a:r>
              <a:rPr lang="en-US" dirty="0" err="1"/>
              <a:t>забележителната</a:t>
            </a:r>
            <a:r>
              <a:rPr lang="en-US" dirty="0"/>
              <a:t> </a:t>
            </a:r>
            <a:r>
              <a:rPr lang="en-US" dirty="0" err="1"/>
              <a:t>си</a:t>
            </a:r>
            <a:r>
              <a:rPr lang="en-US" dirty="0"/>
              <a:t> </a:t>
            </a:r>
            <a:r>
              <a:rPr lang="en-US" dirty="0" err="1" smtClean="0"/>
              <a:t>кариера</a:t>
            </a:r>
            <a:r>
              <a:rPr lang="bg-BG" dirty="0" smtClean="0"/>
              <a:t>:</a:t>
            </a:r>
          </a:p>
          <a:p>
            <a:endParaRPr lang="bg-BG" b="1" i="1" dirty="0"/>
          </a:p>
          <a:p>
            <a:pPr marL="285750" indent="-285750">
              <a:buFont typeface="Arial" pitchFamily="34" charset="0"/>
              <a:buChar char="•"/>
            </a:pPr>
            <a:r>
              <a:rPr lang="en-US" b="1" i="1" dirty="0" err="1"/>
              <a:t>Световен</a:t>
            </a:r>
            <a:r>
              <a:rPr lang="en-US" b="1" i="1" dirty="0"/>
              <a:t> </a:t>
            </a:r>
            <a:r>
              <a:rPr lang="en-US" b="1" i="1" dirty="0" err="1" smtClean="0"/>
              <a:t>шампион</a:t>
            </a:r>
            <a:r>
              <a:rPr lang="bg-BG" b="1" i="1" dirty="0"/>
              <a:t> </a:t>
            </a:r>
            <a:r>
              <a:rPr lang="bg-BG" b="1" i="1" dirty="0" smtClean="0"/>
              <a:t> </a:t>
            </a:r>
            <a:r>
              <a:rPr lang="bg-BG" dirty="0" smtClean="0"/>
              <a:t>25 км – 2011 г в Шанхай;</a:t>
            </a:r>
          </a:p>
          <a:p>
            <a:pPr marL="285750" indent="-285750">
              <a:buFont typeface="Arial" pitchFamily="34" charset="0"/>
              <a:buChar char="•"/>
            </a:pPr>
            <a:endParaRPr lang="bg-BG" dirty="0"/>
          </a:p>
          <a:p>
            <a:pPr marL="285750" indent="-285750">
              <a:buFont typeface="Arial" pitchFamily="34" charset="0"/>
              <a:buChar char="•"/>
            </a:pPr>
            <a:r>
              <a:rPr lang="bg-BG" dirty="0" smtClean="0"/>
              <a:t>12  </a:t>
            </a:r>
            <a:r>
              <a:rPr lang="en-US" dirty="0" err="1"/>
              <a:t>пъти</a:t>
            </a:r>
            <a:r>
              <a:rPr lang="en-US" dirty="0"/>
              <a:t> </a:t>
            </a:r>
            <a:r>
              <a:rPr lang="en-US" dirty="0" err="1"/>
              <a:t>носител</a:t>
            </a:r>
            <a:r>
              <a:rPr lang="en-US" dirty="0"/>
              <a:t> на </a:t>
            </a:r>
            <a:r>
              <a:rPr lang="en-US" b="1" i="1" dirty="0" err="1"/>
              <a:t>световната</a:t>
            </a:r>
            <a:r>
              <a:rPr lang="en-US" b="1" i="1" dirty="0"/>
              <a:t> </a:t>
            </a:r>
            <a:r>
              <a:rPr lang="en-US" b="1" i="1" dirty="0" err="1"/>
              <a:t>купа</a:t>
            </a:r>
            <a:r>
              <a:rPr lang="en-US" b="1" i="1" dirty="0"/>
              <a:t> </a:t>
            </a:r>
            <a:r>
              <a:rPr lang="en-US" dirty="0"/>
              <a:t>(2001-2013</a:t>
            </a:r>
            <a:r>
              <a:rPr lang="en-US" dirty="0" smtClean="0"/>
              <a:t>)</a:t>
            </a:r>
            <a:r>
              <a:rPr lang="bg-BG" dirty="0" smtClean="0"/>
              <a:t>;</a:t>
            </a:r>
          </a:p>
          <a:p>
            <a:pPr marL="285750" indent="-285750">
              <a:buFont typeface="Arial" pitchFamily="34" charset="0"/>
              <a:buChar char="•"/>
            </a:pPr>
            <a:endParaRPr lang="bg-BG" dirty="0"/>
          </a:p>
          <a:p>
            <a:pPr marL="285750" indent="-285750">
              <a:buFont typeface="Arial" pitchFamily="34" charset="0"/>
              <a:buChar char="•"/>
            </a:pPr>
            <a:r>
              <a:rPr lang="en-US" dirty="0" smtClean="0"/>
              <a:t> </a:t>
            </a:r>
            <a:r>
              <a:rPr lang="en-US" b="1" i="1" dirty="0" err="1"/>
              <a:t>Шесто</a:t>
            </a:r>
            <a:r>
              <a:rPr lang="en-US" b="1" i="1" dirty="0"/>
              <a:t> </a:t>
            </a:r>
            <a:r>
              <a:rPr lang="en-US" b="1" i="1" dirty="0" err="1"/>
              <a:t>място</a:t>
            </a:r>
            <a:r>
              <a:rPr lang="en-US" b="1" i="1" dirty="0"/>
              <a:t> </a:t>
            </a:r>
            <a:r>
              <a:rPr lang="en-US" dirty="0" err="1"/>
              <a:t>на</a:t>
            </a:r>
            <a:r>
              <a:rPr lang="en-US" dirty="0"/>
              <a:t> </a:t>
            </a:r>
            <a:r>
              <a:rPr lang="en-US" b="1" i="1" dirty="0" err="1" smtClean="0"/>
              <a:t>Олимпи</a:t>
            </a:r>
            <a:r>
              <a:rPr lang="bg-BG" b="1" i="1" dirty="0" smtClean="0"/>
              <a:t>й</a:t>
            </a:r>
            <a:r>
              <a:rPr lang="en-US" b="1" i="1" dirty="0" err="1" smtClean="0"/>
              <a:t>ските</a:t>
            </a:r>
            <a:r>
              <a:rPr lang="en-US" b="1" i="1" dirty="0" smtClean="0"/>
              <a:t> </a:t>
            </a:r>
            <a:r>
              <a:rPr lang="en-US" b="1" i="1" dirty="0" err="1"/>
              <a:t>игри</a:t>
            </a:r>
            <a:r>
              <a:rPr lang="en-US" b="1" i="1" dirty="0"/>
              <a:t> </a:t>
            </a:r>
            <a:r>
              <a:rPr lang="en-US" dirty="0"/>
              <a:t>в </a:t>
            </a:r>
            <a:r>
              <a:rPr lang="bg-BG" dirty="0" smtClean="0"/>
              <a:t>Пекин – 2008 г.</a:t>
            </a:r>
            <a:endParaRPr lang="en-US" dirty="0"/>
          </a:p>
        </p:txBody>
      </p:sp>
    </p:spTree>
    <p:extLst>
      <p:ext uri="{BB962C8B-B14F-4D97-AF65-F5344CB8AC3E}">
        <p14:creationId xmlns:p14="http://schemas.microsoft.com/office/powerpoint/2010/main" val="596677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g-BG" dirty="0" smtClean="0"/>
              <a:t>Феномените в пувния спорт</a:t>
            </a:r>
            <a:br>
              <a:rPr lang="bg-BG" dirty="0" smtClean="0"/>
            </a:br>
            <a:r>
              <a:rPr lang="bg-BG" dirty="0" smtClean="0"/>
              <a:t>ДАРА ТОРЕС</a:t>
            </a:r>
            <a:endParaRPr lang="en-US" dirty="0"/>
          </a:p>
        </p:txBody>
      </p:sp>
      <p:sp>
        <p:nvSpPr>
          <p:cNvPr id="3" name="Rectangle 2"/>
          <p:cNvSpPr/>
          <p:nvPr/>
        </p:nvSpPr>
        <p:spPr>
          <a:xfrm>
            <a:off x="621792" y="2175867"/>
            <a:ext cx="6937248" cy="3970318"/>
          </a:xfrm>
          <a:prstGeom prst="rect">
            <a:avLst/>
          </a:prstGeom>
        </p:spPr>
        <p:txBody>
          <a:bodyPr wrap="square">
            <a:spAutoFit/>
          </a:bodyPr>
          <a:lstStyle/>
          <a:p>
            <a:pPr marL="285750" indent="-285750">
              <a:buFont typeface="Arial" pitchFamily="34" charset="0"/>
              <a:buChar char="•"/>
            </a:pPr>
            <a:r>
              <a:rPr lang="ru-RU" dirty="0" smtClean="0"/>
              <a:t>12-кратна олимпийска медалистка </a:t>
            </a:r>
            <a:r>
              <a:rPr lang="ru-RU" dirty="0"/>
              <a:t>и </a:t>
            </a:r>
            <a:r>
              <a:rPr lang="ru-RU" dirty="0" smtClean="0"/>
              <a:t>световен </a:t>
            </a:r>
            <a:r>
              <a:rPr lang="ru-RU" dirty="0"/>
              <a:t>рекордьор в три състезания. </a:t>
            </a:r>
            <a:endParaRPr lang="ru-RU" dirty="0" smtClean="0"/>
          </a:p>
          <a:p>
            <a:pPr marL="285750" indent="-285750">
              <a:buFont typeface="Arial" pitchFamily="34" charset="0"/>
              <a:buChar char="•"/>
            </a:pPr>
            <a:r>
              <a:rPr lang="ru-RU" dirty="0" smtClean="0"/>
              <a:t>Първият и единствен спортист, </a:t>
            </a:r>
            <a:r>
              <a:rPr lang="ru-RU" dirty="0"/>
              <a:t>представил САЩ в пет олимпийски игри (1984, 1988, 1992, 2000 и 2008</a:t>
            </a:r>
            <a:r>
              <a:rPr lang="ru-RU" dirty="0" smtClean="0"/>
              <a:t>),;</a:t>
            </a:r>
          </a:p>
          <a:p>
            <a:pPr marL="285750" indent="-285750">
              <a:buFont typeface="Arial" pitchFamily="34" charset="0"/>
              <a:buChar char="•"/>
            </a:pPr>
            <a:r>
              <a:rPr lang="ru-RU" dirty="0" smtClean="0"/>
              <a:t>На възраст от 41 години намира </a:t>
            </a:r>
            <a:r>
              <a:rPr lang="ru-RU" dirty="0"/>
              <a:t>място в олимпийския отбор на </a:t>
            </a:r>
            <a:r>
              <a:rPr lang="ru-RU" dirty="0" smtClean="0"/>
              <a:t>САЩ за </a:t>
            </a:r>
            <a:r>
              <a:rPr lang="ru-RU" dirty="0"/>
              <a:t>Летните олимпийски игри 2008 </a:t>
            </a:r>
            <a:r>
              <a:rPr lang="ru-RU" dirty="0" smtClean="0"/>
              <a:t>г</a:t>
            </a:r>
            <a:endParaRPr lang="ru-RU" dirty="0"/>
          </a:p>
          <a:p>
            <a:r>
              <a:rPr lang="ru-RU" b="1" i="1" dirty="0"/>
              <a:t>Торес</a:t>
            </a:r>
            <a:r>
              <a:rPr lang="ru-RU" dirty="0"/>
              <a:t> е </a:t>
            </a:r>
            <a:r>
              <a:rPr lang="ru-RU" dirty="0" smtClean="0"/>
              <a:t>спечелила </a:t>
            </a:r>
            <a:r>
              <a:rPr lang="ru-RU" dirty="0"/>
              <a:t>12 олимпийски медала (четири златни, четири сребърни, четири бронзови), една от трите жени с най-много олимпийски медали за плуване при жените. </a:t>
            </a:r>
            <a:r>
              <a:rPr lang="ru-RU" dirty="0" err="1" smtClean="0"/>
              <a:t>Торес</a:t>
            </a:r>
            <a:r>
              <a:rPr lang="ru-RU" dirty="0" smtClean="0"/>
              <a:t> </a:t>
            </a:r>
            <a:r>
              <a:rPr lang="ru-RU" dirty="0" err="1" smtClean="0"/>
              <a:t>печели</a:t>
            </a:r>
            <a:r>
              <a:rPr lang="ru-RU" dirty="0" smtClean="0"/>
              <a:t> </a:t>
            </a:r>
            <a:r>
              <a:rPr lang="ru-RU" dirty="0"/>
              <a:t>пет медала на Летните олимпийски игри през 2000 г., когато </a:t>
            </a:r>
            <a:r>
              <a:rPr lang="ru-RU" dirty="0" smtClean="0"/>
              <a:t>е на </a:t>
            </a:r>
            <a:r>
              <a:rPr lang="ru-RU" dirty="0"/>
              <a:t>33 години </a:t>
            </a:r>
            <a:r>
              <a:rPr lang="ru-RU" dirty="0" smtClean="0"/>
              <a:t>и е най-възрастният </a:t>
            </a:r>
            <a:r>
              <a:rPr lang="ru-RU" dirty="0"/>
              <a:t>член на отбора по </a:t>
            </a:r>
            <a:r>
              <a:rPr lang="ru-RU" dirty="0" smtClean="0"/>
              <a:t>плуване тогава. </a:t>
            </a:r>
          </a:p>
          <a:p>
            <a:r>
              <a:rPr lang="ru-RU" dirty="0" smtClean="0"/>
              <a:t>И в </a:t>
            </a:r>
            <a:r>
              <a:rPr lang="ru-RU" dirty="0" err="1" smtClean="0"/>
              <a:t>петте</a:t>
            </a:r>
            <a:r>
              <a:rPr lang="ru-RU" dirty="0" smtClean="0"/>
              <a:t> Олимпийски </a:t>
            </a:r>
            <a:r>
              <a:rPr lang="ru-RU" dirty="0" err="1" smtClean="0"/>
              <a:t>игри</a:t>
            </a:r>
            <a:r>
              <a:rPr lang="ru-RU" dirty="0" smtClean="0"/>
              <a:t>, </a:t>
            </a:r>
            <a:r>
              <a:rPr lang="ru-RU" dirty="0"/>
              <a:t>в които се е </a:t>
            </a:r>
            <a:r>
              <a:rPr lang="ru-RU" dirty="0" err="1" smtClean="0"/>
              <a:t>състезавала</a:t>
            </a:r>
            <a:r>
              <a:rPr lang="ru-RU" dirty="0" smtClean="0"/>
              <a:t> е </a:t>
            </a:r>
            <a:r>
              <a:rPr lang="ru-RU" dirty="0" err="1" smtClean="0"/>
              <a:t>печелила</a:t>
            </a:r>
            <a:r>
              <a:rPr lang="ru-RU" dirty="0" smtClean="0"/>
              <a:t> </a:t>
            </a:r>
            <a:r>
              <a:rPr lang="ru-RU" dirty="0" err="1" smtClean="0"/>
              <a:t>поне</a:t>
            </a:r>
            <a:r>
              <a:rPr lang="ru-RU" dirty="0" smtClean="0"/>
              <a:t>  един </a:t>
            </a:r>
            <a:r>
              <a:rPr lang="ru-RU" dirty="0" err="1" smtClean="0"/>
              <a:t>медал</a:t>
            </a:r>
            <a:r>
              <a:rPr lang="ru-RU" dirty="0" smtClean="0"/>
              <a:t>.</a:t>
            </a:r>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7120" y="2263139"/>
            <a:ext cx="4279392" cy="388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579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g-BG" dirty="0" smtClean="0"/>
              <a:t>МАЙКЪЛ ФЕЛПС</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9824" y="2279904"/>
            <a:ext cx="5730240" cy="381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26720" y="2274838"/>
            <a:ext cx="5145024" cy="3139321"/>
          </a:xfrm>
          <a:prstGeom prst="rect">
            <a:avLst/>
          </a:prstGeom>
        </p:spPr>
        <p:txBody>
          <a:bodyPr wrap="square">
            <a:spAutoFit/>
          </a:bodyPr>
          <a:lstStyle/>
          <a:p>
            <a:pPr marL="285750" indent="-285750">
              <a:buFont typeface="Wingdings" pitchFamily="2" charset="2"/>
              <a:buChar char="Ø"/>
            </a:pPr>
            <a:r>
              <a:rPr lang="ru-RU" dirty="0"/>
              <a:t> </a:t>
            </a:r>
            <a:r>
              <a:rPr lang="ru-RU" dirty="0" smtClean="0"/>
              <a:t>Спортистът </a:t>
            </a:r>
            <a:r>
              <a:rPr lang="ru-RU" dirty="0"/>
              <a:t>с </a:t>
            </a:r>
            <a:r>
              <a:rPr lang="ru-RU" b="1" i="1" dirty="0"/>
              <a:t>най-много златни олимпийски медали за всички времена</a:t>
            </a:r>
            <a:r>
              <a:rPr lang="ru-RU" dirty="0"/>
              <a:t>. </a:t>
            </a:r>
            <a:endParaRPr lang="ru-RU" dirty="0" smtClean="0"/>
          </a:p>
          <a:p>
            <a:pPr marL="285750" indent="-285750">
              <a:buFont typeface="Wingdings" pitchFamily="2" charset="2"/>
              <a:buChar char="Ø"/>
            </a:pPr>
            <a:r>
              <a:rPr lang="ru-RU" dirty="0" smtClean="0"/>
              <a:t>28 </a:t>
            </a:r>
            <a:r>
              <a:rPr lang="ru-RU" dirty="0"/>
              <a:t>олимпийски </a:t>
            </a:r>
            <a:r>
              <a:rPr lang="ru-RU" dirty="0" smtClean="0"/>
              <a:t>медала;</a:t>
            </a:r>
          </a:p>
          <a:p>
            <a:pPr marL="285750" indent="-285750">
              <a:buFont typeface="Wingdings" pitchFamily="2" charset="2"/>
              <a:buChar char="Ø"/>
            </a:pPr>
            <a:r>
              <a:rPr lang="ru-RU" dirty="0" smtClean="0"/>
              <a:t>23-кратен </a:t>
            </a:r>
            <a:r>
              <a:rPr lang="ru-RU" dirty="0"/>
              <a:t>олимпийски </a:t>
            </a:r>
            <a:r>
              <a:rPr lang="ru-RU" dirty="0" smtClean="0"/>
              <a:t>шампион;</a:t>
            </a:r>
          </a:p>
          <a:p>
            <a:pPr marL="285750" indent="-285750">
              <a:buFont typeface="Wingdings" pitchFamily="2" charset="2"/>
              <a:buChar char="Ø"/>
            </a:pPr>
            <a:r>
              <a:rPr lang="ru-RU" dirty="0" smtClean="0"/>
              <a:t>Държи </a:t>
            </a:r>
            <a:r>
              <a:rPr lang="ru-RU" dirty="0"/>
              <a:t>рекордите за най-много златни медали за всички времена (23</a:t>
            </a:r>
            <a:r>
              <a:rPr lang="ru-RU" dirty="0" smtClean="0"/>
              <a:t>);</a:t>
            </a:r>
          </a:p>
          <a:p>
            <a:pPr marL="285750" indent="-285750">
              <a:buFont typeface="Wingdings" pitchFamily="2" charset="2"/>
              <a:buChar char="Ø"/>
            </a:pPr>
            <a:r>
              <a:rPr lang="ru-RU" dirty="0" smtClean="0"/>
              <a:t>за </a:t>
            </a:r>
            <a:r>
              <a:rPr lang="ru-RU" dirty="0"/>
              <a:t>най-много златни медали в индивидуално състезание (13) </a:t>
            </a:r>
            <a:r>
              <a:rPr lang="ru-RU" dirty="0" smtClean="0"/>
              <a:t>;</a:t>
            </a:r>
          </a:p>
          <a:p>
            <a:pPr marL="285750" indent="-285750">
              <a:buFont typeface="Wingdings" pitchFamily="2" charset="2"/>
              <a:buChar char="Ø"/>
            </a:pPr>
            <a:r>
              <a:rPr lang="ru-RU" dirty="0" smtClean="0"/>
              <a:t> </a:t>
            </a:r>
            <a:r>
              <a:rPr lang="ru-RU" dirty="0"/>
              <a:t>за най-много олимпийски медали в индивидуално състезание за мъже (16</a:t>
            </a:r>
            <a:r>
              <a:rPr lang="ru-RU" dirty="0" smtClean="0"/>
              <a:t>).</a:t>
            </a:r>
            <a:endParaRPr lang="en-US" dirty="0"/>
          </a:p>
        </p:txBody>
      </p:sp>
    </p:spTree>
    <p:extLst>
      <p:ext uri="{BB962C8B-B14F-4D97-AF65-F5344CB8AC3E}">
        <p14:creationId xmlns:p14="http://schemas.microsoft.com/office/powerpoint/2010/main" val="1946529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7" y="1254084"/>
            <a:ext cx="8761413" cy="706964"/>
          </a:xfrm>
        </p:spPr>
        <p:txBody>
          <a:bodyPr/>
          <a:lstStyle/>
          <a:p>
            <a:pPr algn="ctr"/>
            <a:r>
              <a:rPr lang="bg-BG" b="1" i="1" dirty="0"/>
              <a:t>Превенция</a:t>
            </a:r>
            <a:endParaRPr lang="en-US" dirty="0"/>
          </a:p>
        </p:txBody>
      </p:sp>
      <p:sp>
        <p:nvSpPr>
          <p:cNvPr id="3" name="Rectangle 2"/>
          <p:cNvSpPr/>
          <p:nvPr/>
        </p:nvSpPr>
        <p:spPr>
          <a:xfrm>
            <a:off x="438912" y="2940040"/>
            <a:ext cx="10814304" cy="3416320"/>
          </a:xfrm>
          <a:prstGeom prst="rect">
            <a:avLst/>
          </a:prstGeom>
        </p:spPr>
        <p:txBody>
          <a:bodyPr wrap="square">
            <a:spAutoFit/>
          </a:bodyPr>
          <a:lstStyle/>
          <a:p>
            <a:pPr lvl="0"/>
            <a:r>
              <a:rPr lang="bg-BG" dirty="0" smtClean="0"/>
              <a:t>	Наред </a:t>
            </a:r>
            <a:r>
              <a:rPr lang="bg-BG" dirty="0"/>
              <a:t>с положителния ефект върху психо </a:t>
            </a:r>
            <a:r>
              <a:rPr lang="bg-BG" dirty="0" smtClean="0"/>
              <a:t>- емоционалния </a:t>
            </a:r>
            <a:r>
              <a:rPr lang="bg-BG" dirty="0"/>
              <a:t>и физически статус на организма, водата крие и редица </a:t>
            </a:r>
            <a:r>
              <a:rPr lang="bg-BG" b="1" i="1" dirty="0"/>
              <a:t>опасности</a:t>
            </a:r>
            <a:r>
              <a:rPr lang="bg-BG" dirty="0"/>
              <a:t>. </a:t>
            </a:r>
            <a:endParaRPr lang="bg-BG" dirty="0" smtClean="0"/>
          </a:p>
          <a:p>
            <a:pPr lvl="0"/>
            <a:endParaRPr lang="bg-BG" dirty="0" smtClean="0"/>
          </a:p>
          <a:p>
            <a:pPr lvl="0"/>
            <a:r>
              <a:rPr lang="bg-BG" dirty="0"/>
              <a:t>	</a:t>
            </a:r>
            <a:r>
              <a:rPr lang="bg-BG" dirty="0" smtClean="0"/>
              <a:t>Информираността </a:t>
            </a:r>
            <a:r>
              <a:rPr lang="bg-BG" dirty="0"/>
              <a:t>и въвеждането на конкретни мерки и правила за избягване и преодоляване на рискови ситуации, породени от множеството медицински състояния са задължителни. </a:t>
            </a:r>
            <a:endParaRPr lang="bg-BG" dirty="0" smtClean="0"/>
          </a:p>
          <a:p>
            <a:pPr lvl="0"/>
            <a:endParaRPr lang="bg-BG" dirty="0"/>
          </a:p>
          <a:p>
            <a:pPr lvl="0"/>
            <a:r>
              <a:rPr lang="bg-BG" dirty="0" smtClean="0"/>
              <a:t>	Наложително </a:t>
            </a:r>
            <a:r>
              <a:rPr lang="bg-BG" dirty="0"/>
              <a:t>е да се откроят рисковите фактори, които крият заниманията във водна </a:t>
            </a:r>
            <a:r>
              <a:rPr lang="bg-BG" dirty="0" smtClean="0"/>
              <a:t>среда. </a:t>
            </a:r>
          </a:p>
          <a:p>
            <a:pPr lvl="0"/>
            <a:endParaRPr lang="bg-BG" dirty="0"/>
          </a:p>
          <a:p>
            <a:pPr lvl="0"/>
            <a:r>
              <a:rPr lang="bg-BG" dirty="0" smtClean="0"/>
              <a:t>	Необходимо </a:t>
            </a:r>
            <a:r>
              <a:rPr lang="bg-BG" dirty="0"/>
              <a:t>е да се откроят водещите и специфични рискови ситуации обусловени от тях. </a:t>
            </a:r>
            <a:endParaRPr lang="en-US" dirty="0"/>
          </a:p>
        </p:txBody>
      </p:sp>
    </p:spTree>
    <p:extLst>
      <p:ext uri="{BB962C8B-B14F-4D97-AF65-F5344CB8AC3E}">
        <p14:creationId xmlns:p14="http://schemas.microsoft.com/office/powerpoint/2010/main" val="3978987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Опасности при плуване и къпъне</a:t>
            </a:r>
            <a:br>
              <a:rPr lang="ru-RU" dirty="0"/>
            </a:br>
            <a:endParaRPr lang="en-US" dirty="0"/>
          </a:p>
        </p:txBody>
      </p:sp>
      <p:sp>
        <p:nvSpPr>
          <p:cNvPr id="3" name="Rectangle 2"/>
          <p:cNvSpPr/>
          <p:nvPr/>
        </p:nvSpPr>
        <p:spPr>
          <a:xfrm>
            <a:off x="414528" y="2177302"/>
            <a:ext cx="11423904" cy="5078313"/>
          </a:xfrm>
          <a:prstGeom prst="rect">
            <a:avLst/>
          </a:prstGeom>
        </p:spPr>
        <p:txBody>
          <a:bodyPr wrap="square">
            <a:spAutoFit/>
          </a:bodyPr>
          <a:lstStyle/>
          <a:p>
            <a:pPr marL="285750" indent="-285750">
              <a:buFont typeface="Arial" pitchFamily="34" charset="0"/>
              <a:buChar char="•"/>
            </a:pPr>
            <a:r>
              <a:rPr lang="ru-RU" dirty="0" smtClean="0"/>
              <a:t>По </a:t>
            </a:r>
            <a:r>
              <a:rPr lang="ru-RU" dirty="0"/>
              <a:t>данни на Българския червен кръст водните инциденти в </a:t>
            </a:r>
            <a:r>
              <a:rPr lang="ru-RU" dirty="0" smtClean="0"/>
              <a:t>България не </a:t>
            </a:r>
            <a:r>
              <a:rPr lang="ru-RU" dirty="0"/>
              <a:t>са рядкост, а твърде често </a:t>
            </a:r>
            <a:r>
              <a:rPr lang="ru-RU" b="1" i="1" dirty="0"/>
              <a:t>жертвите са млади хора </a:t>
            </a:r>
            <a:r>
              <a:rPr lang="ru-RU" dirty="0"/>
              <a:t>предприели къпане </a:t>
            </a:r>
            <a:r>
              <a:rPr lang="ru-RU" dirty="0" smtClean="0"/>
              <a:t>в различни </a:t>
            </a:r>
            <a:r>
              <a:rPr lang="ru-RU" dirty="0"/>
              <a:t>водоеми. </a:t>
            </a:r>
            <a:endParaRPr lang="ru-RU" dirty="0" smtClean="0"/>
          </a:p>
          <a:p>
            <a:pPr marL="285750" indent="-285750">
              <a:buFont typeface="Arial" pitchFamily="34" charset="0"/>
              <a:buChar char="•"/>
            </a:pPr>
            <a:endParaRPr lang="ru-RU" dirty="0" smtClean="0"/>
          </a:p>
          <a:p>
            <a:pPr marL="285750" indent="-285750">
              <a:buFont typeface="Arial" pitchFamily="34" charset="0"/>
              <a:buChar char="•"/>
            </a:pPr>
            <a:r>
              <a:rPr lang="ru-RU" b="1" i="1" dirty="0" smtClean="0"/>
              <a:t>Познаването </a:t>
            </a:r>
            <a:r>
              <a:rPr lang="ru-RU" b="1" i="1" dirty="0"/>
              <a:t>на опасностите </a:t>
            </a:r>
            <a:r>
              <a:rPr lang="ru-RU" dirty="0"/>
              <a:t>от плуване и къпане </a:t>
            </a:r>
            <a:r>
              <a:rPr lang="ru-RU" dirty="0" smtClean="0"/>
              <a:t>е </a:t>
            </a:r>
            <a:r>
              <a:rPr lang="ru-RU" b="1" i="1" dirty="0" smtClean="0"/>
              <a:t>възможност </a:t>
            </a:r>
            <a:r>
              <a:rPr lang="ru-RU" b="1" i="1" dirty="0"/>
              <a:t>за превенция</a:t>
            </a:r>
            <a:r>
              <a:rPr lang="ru-RU" dirty="0"/>
              <a:t> на водния травматизъм</a:t>
            </a:r>
            <a:r>
              <a:rPr lang="ru-RU" dirty="0" smtClean="0"/>
              <a:t>.</a:t>
            </a:r>
          </a:p>
          <a:p>
            <a:pPr marL="285750" indent="-285750">
              <a:buFont typeface="Arial" pitchFamily="34" charset="0"/>
              <a:buChar char="•"/>
            </a:pPr>
            <a:endParaRPr lang="ru-RU" dirty="0"/>
          </a:p>
          <a:p>
            <a:pPr marL="285750" indent="-285750">
              <a:buFont typeface="Arial" pitchFamily="34" charset="0"/>
              <a:buChar char="•"/>
            </a:pPr>
            <a:r>
              <a:rPr lang="ru-RU" dirty="0"/>
              <a:t>Ключови моменти за успеха на добрата превенция са:</a:t>
            </a:r>
          </a:p>
          <a:p>
            <a:pPr marL="285750" indent="-285750">
              <a:buFont typeface="Arial" pitchFamily="34" charset="0"/>
              <a:buChar char="•"/>
            </a:pPr>
            <a:endParaRPr lang="ru-RU" dirty="0"/>
          </a:p>
          <a:p>
            <a:pPr marL="285750" indent="-285750">
              <a:buFont typeface="Arial" pitchFamily="34" charset="0"/>
              <a:buChar char="•"/>
            </a:pPr>
            <a:r>
              <a:rPr lang="ru-RU" dirty="0"/>
              <a:t>Адекватна информираност;</a:t>
            </a:r>
          </a:p>
          <a:p>
            <a:pPr marL="285750" indent="-285750">
              <a:buFont typeface="Arial" pitchFamily="34" charset="0"/>
              <a:buChar char="•"/>
            </a:pPr>
            <a:endParaRPr lang="ru-RU" dirty="0"/>
          </a:p>
          <a:p>
            <a:pPr marL="285750" indent="-285750">
              <a:buFont typeface="Arial" pitchFamily="34" charset="0"/>
              <a:buChar char="•"/>
            </a:pPr>
            <a:r>
              <a:rPr lang="ru-RU" dirty="0"/>
              <a:t>Комуникация и обмен на информация; </a:t>
            </a:r>
          </a:p>
          <a:p>
            <a:pPr marL="285750" indent="-285750">
              <a:buFont typeface="Arial" pitchFamily="34" charset="0"/>
              <a:buChar char="•"/>
            </a:pPr>
            <a:endParaRPr lang="ru-RU" dirty="0"/>
          </a:p>
          <a:p>
            <a:pPr marL="285750" indent="-285750">
              <a:buFont typeface="Arial" pitchFamily="34" charset="0"/>
              <a:buChar char="•"/>
            </a:pPr>
            <a:r>
              <a:rPr lang="ru-RU" dirty="0"/>
              <a:t>Добро планиране и делегиране на отговорност;</a:t>
            </a:r>
          </a:p>
          <a:p>
            <a:pPr marL="285750" indent="-285750">
              <a:buFont typeface="Arial" pitchFamily="34" charset="0"/>
              <a:buChar char="•"/>
            </a:pPr>
            <a:endParaRPr lang="ru-RU" dirty="0"/>
          </a:p>
          <a:p>
            <a:pPr marL="285750" indent="-285750">
              <a:buFont typeface="Arial" pitchFamily="34" charset="0"/>
              <a:buChar char="•"/>
            </a:pPr>
            <a:r>
              <a:rPr lang="ru-RU" dirty="0"/>
              <a:t>Нива на взимане на решения за обезпечаване на безопасността;</a:t>
            </a:r>
          </a:p>
          <a:p>
            <a:pPr marL="285750" indent="-285750">
              <a:buFont typeface="Arial" pitchFamily="34" charset="0"/>
              <a:buChar char="•"/>
            </a:pPr>
            <a:r>
              <a:rPr lang="ru-RU" dirty="0"/>
              <a:t> </a:t>
            </a:r>
          </a:p>
          <a:p>
            <a:pPr marL="285750" indent="-285750">
              <a:buFont typeface="Arial" pitchFamily="34" charset="0"/>
              <a:buChar char="•"/>
            </a:pPr>
            <a:r>
              <a:rPr lang="ru-RU" dirty="0"/>
              <a:t>Достатъчно оборудване.</a:t>
            </a:r>
          </a:p>
          <a:p>
            <a:endParaRPr lang="en-US" dirty="0"/>
          </a:p>
        </p:txBody>
      </p:sp>
    </p:spTree>
    <p:extLst>
      <p:ext uri="{BB962C8B-B14F-4D97-AF65-F5344CB8AC3E}">
        <p14:creationId xmlns:p14="http://schemas.microsoft.com/office/powerpoint/2010/main" val="2777619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Най-често срещаните причини за удавяне са:</a:t>
            </a:r>
            <a:br>
              <a:rPr lang="ru-RU" dirty="0"/>
            </a:br>
            <a:endParaRPr lang="en-US" dirty="0"/>
          </a:p>
        </p:txBody>
      </p:sp>
      <p:sp>
        <p:nvSpPr>
          <p:cNvPr id="3" name="Rectangle 2"/>
          <p:cNvSpPr/>
          <p:nvPr/>
        </p:nvSpPr>
        <p:spPr>
          <a:xfrm>
            <a:off x="524256" y="2543062"/>
            <a:ext cx="11045952" cy="3970318"/>
          </a:xfrm>
          <a:prstGeom prst="rect">
            <a:avLst/>
          </a:prstGeom>
        </p:spPr>
        <p:txBody>
          <a:bodyPr wrap="square">
            <a:spAutoFit/>
          </a:bodyPr>
          <a:lstStyle/>
          <a:p>
            <a:r>
              <a:rPr lang="ru-RU" dirty="0" smtClean="0"/>
              <a:t>• </a:t>
            </a:r>
            <a:r>
              <a:rPr lang="ru-RU" dirty="0"/>
              <a:t>непознаване на опасностите при плуване и къпане</a:t>
            </a:r>
            <a:r>
              <a:rPr lang="ru-RU" dirty="0" smtClean="0"/>
              <a:t>;</a:t>
            </a:r>
          </a:p>
          <a:p>
            <a:endParaRPr lang="ru-RU" dirty="0"/>
          </a:p>
          <a:p>
            <a:r>
              <a:rPr lang="ru-RU" dirty="0"/>
              <a:t>• неумение за адекватно излизане от опасни </a:t>
            </a:r>
            <a:r>
              <a:rPr lang="ru-RU" dirty="0" smtClean="0"/>
              <a:t>положения възникнали </a:t>
            </a:r>
            <a:r>
              <a:rPr lang="ru-RU" dirty="0"/>
              <a:t>по време на плуване</a:t>
            </a:r>
            <a:r>
              <a:rPr lang="ru-RU" dirty="0" smtClean="0"/>
              <a:t>;</a:t>
            </a:r>
          </a:p>
          <a:p>
            <a:endParaRPr lang="ru-RU" dirty="0"/>
          </a:p>
          <a:p>
            <a:r>
              <a:rPr lang="ru-RU" dirty="0"/>
              <a:t>• дълъг престой във водата, водещ до охлаждане и схващане в различни мускулни групи (мускулен крамп</a:t>
            </a:r>
            <a:r>
              <a:rPr lang="ru-RU" dirty="0" smtClean="0"/>
              <a:t>);</a:t>
            </a:r>
          </a:p>
          <a:p>
            <a:endParaRPr lang="ru-RU" dirty="0"/>
          </a:p>
          <a:p>
            <a:r>
              <a:rPr lang="ru-RU" dirty="0"/>
              <a:t>• плуване до изтощение или голяма умора, </a:t>
            </a:r>
            <a:r>
              <a:rPr lang="ru-RU" dirty="0" smtClean="0"/>
              <a:t>неправилно разпределение </a:t>
            </a:r>
            <a:r>
              <a:rPr lang="ru-RU" dirty="0"/>
              <a:t>на силите</a:t>
            </a:r>
            <a:r>
              <a:rPr lang="ru-RU" dirty="0" smtClean="0"/>
              <a:t>;</a:t>
            </a:r>
          </a:p>
          <a:p>
            <a:endParaRPr lang="ru-RU" dirty="0"/>
          </a:p>
          <a:p>
            <a:r>
              <a:rPr lang="ru-RU" dirty="0"/>
              <a:t>• загуба на ориентация, прилошаване, виене на свят (</a:t>
            </a:r>
            <a:r>
              <a:rPr lang="ru-RU" dirty="0" smtClean="0"/>
              <a:t>лабиринтна треска);</a:t>
            </a:r>
          </a:p>
          <a:p>
            <a:endParaRPr lang="ru-RU" dirty="0"/>
          </a:p>
          <a:p>
            <a:r>
              <a:rPr lang="ru-RU" dirty="0"/>
              <a:t>• плуване непосредствено след хранене или консумация </a:t>
            </a:r>
            <a:r>
              <a:rPr lang="ru-RU" dirty="0" smtClean="0"/>
              <a:t>на алкохол </a:t>
            </a:r>
            <a:r>
              <a:rPr lang="ru-RU" dirty="0"/>
              <a:t>и др. упойващи вещества;</a:t>
            </a:r>
          </a:p>
          <a:p>
            <a:endParaRPr lang="en-US" dirty="0"/>
          </a:p>
        </p:txBody>
      </p:sp>
    </p:spTree>
    <p:extLst>
      <p:ext uri="{BB962C8B-B14F-4D97-AF65-F5344CB8AC3E}">
        <p14:creationId xmlns:p14="http://schemas.microsoft.com/office/powerpoint/2010/main" val="743935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0016" y="2722525"/>
            <a:ext cx="10058400" cy="369332"/>
          </a:xfrm>
          <a:prstGeom prst="rect">
            <a:avLst/>
          </a:prstGeom>
        </p:spPr>
        <p:txBody>
          <a:bodyPr wrap="square">
            <a:spAutoFit/>
          </a:bodyPr>
          <a:lstStyle/>
          <a:p>
            <a:r>
              <a:rPr lang="bg-BG" dirty="0" smtClean="0"/>
              <a:t>	</a:t>
            </a:r>
            <a:endParaRPr lang="en-US" dirty="0"/>
          </a:p>
        </p:txBody>
      </p:sp>
      <p:sp>
        <p:nvSpPr>
          <p:cNvPr id="3" name="Rectangle 2"/>
          <p:cNvSpPr/>
          <p:nvPr/>
        </p:nvSpPr>
        <p:spPr>
          <a:xfrm>
            <a:off x="585216" y="1363855"/>
            <a:ext cx="11180064" cy="3693319"/>
          </a:xfrm>
          <a:prstGeom prst="rect">
            <a:avLst/>
          </a:prstGeom>
        </p:spPr>
        <p:txBody>
          <a:bodyPr wrap="square">
            <a:spAutoFit/>
          </a:bodyPr>
          <a:lstStyle/>
          <a:p>
            <a:r>
              <a:rPr lang="ru-RU" dirty="0"/>
              <a:t>• попадане в течение или водовъртеж</a:t>
            </a:r>
            <a:r>
              <a:rPr lang="ru-RU" dirty="0" smtClean="0"/>
              <a:t>;</a:t>
            </a:r>
          </a:p>
          <a:p>
            <a:endParaRPr lang="ru-RU" dirty="0"/>
          </a:p>
          <a:p>
            <a:r>
              <a:rPr lang="ru-RU" dirty="0"/>
              <a:t>• нараняване при влизане във водата със скок </a:t>
            </a:r>
            <a:r>
              <a:rPr lang="ru-RU" dirty="0" smtClean="0"/>
              <a:t>;</a:t>
            </a:r>
          </a:p>
          <a:p>
            <a:endParaRPr lang="ru-RU" dirty="0"/>
          </a:p>
          <a:p>
            <a:r>
              <a:rPr lang="ru-RU" dirty="0"/>
              <a:t>• плуване в близост до зона за моторни съдове, сърфове и </a:t>
            </a:r>
            <a:r>
              <a:rPr lang="ru-RU" dirty="0" smtClean="0"/>
              <a:t>лодки, както </a:t>
            </a:r>
            <a:r>
              <a:rPr lang="ru-RU" dirty="0"/>
              <a:t>и край стоящи на котва плавателни съдове</a:t>
            </a:r>
            <a:r>
              <a:rPr lang="ru-RU" dirty="0" smtClean="0"/>
              <a:t>;</a:t>
            </a:r>
          </a:p>
          <a:p>
            <a:endParaRPr lang="ru-RU" dirty="0"/>
          </a:p>
          <a:p>
            <a:r>
              <a:rPr lang="ru-RU" dirty="0"/>
              <a:t>• използване на надуваеми предмети при вятър или наличие </a:t>
            </a:r>
            <a:r>
              <a:rPr lang="ru-RU" dirty="0" smtClean="0"/>
              <a:t>на водни </a:t>
            </a:r>
            <a:r>
              <a:rPr lang="ru-RU" dirty="0"/>
              <a:t>течения</a:t>
            </a:r>
            <a:r>
              <a:rPr lang="ru-RU" dirty="0" smtClean="0"/>
              <a:t>;</a:t>
            </a:r>
          </a:p>
          <a:p>
            <a:endParaRPr lang="ru-RU" dirty="0"/>
          </a:p>
          <a:p>
            <a:r>
              <a:rPr lang="ru-RU" dirty="0"/>
              <a:t>• силно вълнение и прибой</a:t>
            </a:r>
            <a:r>
              <a:rPr lang="ru-RU" dirty="0" smtClean="0"/>
              <a:t>;</a:t>
            </a:r>
          </a:p>
          <a:p>
            <a:endParaRPr lang="ru-RU" dirty="0"/>
          </a:p>
          <a:p>
            <a:r>
              <a:rPr lang="ru-RU" dirty="0"/>
              <a:t>• незнание за даване на помощ на давещ се</a:t>
            </a:r>
            <a:r>
              <a:rPr lang="ru-RU" dirty="0" smtClean="0"/>
              <a:t>.</a:t>
            </a:r>
          </a:p>
          <a:p>
            <a:endParaRPr lang="ru-RU" dirty="0"/>
          </a:p>
        </p:txBody>
      </p:sp>
    </p:spTree>
    <p:extLst>
      <p:ext uri="{BB962C8B-B14F-4D97-AF65-F5344CB8AC3E}">
        <p14:creationId xmlns:p14="http://schemas.microsoft.com/office/powerpoint/2010/main" val="2835705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Превенция за намаляване на възможност от злополука:</a:t>
            </a:r>
            <a:endParaRPr lang="en-US" dirty="0"/>
          </a:p>
        </p:txBody>
      </p:sp>
      <p:sp>
        <p:nvSpPr>
          <p:cNvPr id="3" name="Rectangle 2"/>
          <p:cNvSpPr/>
          <p:nvPr/>
        </p:nvSpPr>
        <p:spPr>
          <a:xfrm>
            <a:off x="341376" y="2315802"/>
            <a:ext cx="11765280" cy="3693319"/>
          </a:xfrm>
          <a:prstGeom prst="rect">
            <a:avLst/>
          </a:prstGeom>
        </p:spPr>
        <p:txBody>
          <a:bodyPr wrap="square">
            <a:spAutoFit/>
          </a:bodyPr>
          <a:lstStyle/>
          <a:p>
            <a:pPr marL="285750" indent="-285750">
              <a:buFont typeface="Arial" pitchFamily="34" charset="0"/>
              <a:buChar char="•"/>
            </a:pPr>
            <a:r>
              <a:rPr lang="ru-RU" dirty="0" smtClean="0"/>
              <a:t>Спазване </a:t>
            </a:r>
            <a:r>
              <a:rPr lang="ru-RU" dirty="0"/>
              <a:t>на правилата (флаговите орентири</a:t>
            </a:r>
            <a:r>
              <a:rPr lang="ru-RU" dirty="0" smtClean="0"/>
              <a:t>);</a:t>
            </a:r>
            <a:endParaRPr lang="ru-RU" dirty="0"/>
          </a:p>
          <a:p>
            <a:r>
              <a:rPr lang="ru-RU" dirty="0"/>
              <a:t>• </a:t>
            </a:r>
            <a:r>
              <a:rPr lang="ru-RU" dirty="0" smtClean="0"/>
              <a:t>Влизане </a:t>
            </a:r>
            <a:r>
              <a:rPr lang="ru-RU" dirty="0"/>
              <a:t>само в обозначените за това места</a:t>
            </a:r>
            <a:r>
              <a:rPr lang="ru-RU" dirty="0" smtClean="0"/>
              <a:t>;</a:t>
            </a:r>
            <a:endParaRPr lang="ru-RU" dirty="0"/>
          </a:p>
          <a:p>
            <a:r>
              <a:rPr lang="ru-RU" dirty="0"/>
              <a:t>• </a:t>
            </a:r>
            <a:r>
              <a:rPr lang="ru-RU" b="1" i="1" dirty="0"/>
              <a:t>След хранене </a:t>
            </a:r>
            <a:r>
              <a:rPr lang="ru-RU" dirty="0"/>
              <a:t>стомахът е разширен. Храносмилателните </a:t>
            </a:r>
            <a:r>
              <a:rPr lang="ru-RU" dirty="0" smtClean="0"/>
              <a:t>органи се </a:t>
            </a:r>
            <a:r>
              <a:rPr lang="ru-RU" dirty="0"/>
              <a:t>снабдяват по- обилно с кръв за сметка на мозъка и крайниците. След обилно хранене трябва да се изчака около </a:t>
            </a:r>
            <a:r>
              <a:rPr lang="ru-RU" dirty="0" smtClean="0"/>
              <a:t>един, два </a:t>
            </a:r>
            <a:r>
              <a:rPr lang="ru-RU" dirty="0"/>
              <a:t>часа. </a:t>
            </a:r>
          </a:p>
          <a:p>
            <a:pPr marL="285750" indent="-285750">
              <a:buFont typeface="Arial" pitchFamily="34" charset="0"/>
              <a:buChar char="•"/>
            </a:pPr>
            <a:r>
              <a:rPr lang="ru-RU" dirty="0"/>
              <a:t>Плуването след </a:t>
            </a:r>
            <a:r>
              <a:rPr lang="ru-RU" b="1" i="1" dirty="0"/>
              <a:t>употреба на алкохол </a:t>
            </a:r>
            <a:r>
              <a:rPr lang="ru-RU" dirty="0"/>
              <a:t>или наркотични вещества много често</a:t>
            </a:r>
          </a:p>
          <a:p>
            <a:pPr marL="285750" indent="-285750">
              <a:buFont typeface="Arial" pitchFamily="34" charset="0"/>
              <a:buChar char="•"/>
            </a:pPr>
            <a:r>
              <a:rPr lang="ru-RU" dirty="0"/>
              <a:t>води до трагични последици</a:t>
            </a:r>
            <a:r>
              <a:rPr lang="ru-RU" dirty="0" smtClean="0"/>
              <a:t>.</a:t>
            </a:r>
          </a:p>
          <a:p>
            <a:pPr marL="285750" indent="-285750">
              <a:buFont typeface="Arial" pitchFamily="34" charset="0"/>
              <a:buChar char="•"/>
            </a:pPr>
            <a:r>
              <a:rPr lang="ru-RU" b="1" i="1" dirty="0" smtClean="0"/>
              <a:t>Не </a:t>
            </a:r>
            <a:r>
              <a:rPr lang="ru-RU" b="1" i="1" dirty="0"/>
              <a:t>се влиза </a:t>
            </a:r>
            <a:r>
              <a:rPr lang="ru-RU" dirty="0"/>
              <a:t>във водата </a:t>
            </a:r>
            <a:r>
              <a:rPr lang="ru-RU" i="1" dirty="0"/>
              <a:t>с дъвка </a:t>
            </a:r>
            <a:r>
              <a:rPr lang="ru-RU" dirty="0"/>
              <a:t>в устата</a:t>
            </a:r>
            <a:r>
              <a:rPr lang="ru-RU" dirty="0" smtClean="0"/>
              <a:t>;</a:t>
            </a:r>
            <a:endParaRPr lang="ru-RU" dirty="0"/>
          </a:p>
          <a:p>
            <a:r>
              <a:rPr lang="ru-RU" dirty="0"/>
              <a:t>• </a:t>
            </a:r>
            <a:r>
              <a:rPr lang="ru-RU" dirty="0" smtClean="0"/>
              <a:t>При </a:t>
            </a:r>
            <a:r>
              <a:rPr lang="ru-RU" dirty="0"/>
              <a:t>попадане във водовъртеж плувецът трябва да </a:t>
            </a:r>
            <a:r>
              <a:rPr lang="ru-RU" dirty="0" smtClean="0"/>
              <a:t>поеме максимално </a:t>
            </a:r>
            <a:r>
              <a:rPr lang="ru-RU" dirty="0"/>
              <a:t>дълбоко въздух, да се спусне към дъното и да се отблъсне </a:t>
            </a:r>
            <a:r>
              <a:rPr lang="ru-RU" dirty="0" smtClean="0"/>
              <a:t>от него </a:t>
            </a:r>
            <a:r>
              <a:rPr lang="ru-RU" dirty="0"/>
              <a:t>встрани и нагоре</a:t>
            </a:r>
            <a:r>
              <a:rPr lang="ru-RU" dirty="0" smtClean="0"/>
              <a:t>;</a:t>
            </a:r>
            <a:endParaRPr lang="ru-RU" dirty="0"/>
          </a:p>
          <a:p>
            <a:r>
              <a:rPr lang="ru-RU" dirty="0"/>
              <a:t>• </a:t>
            </a:r>
            <a:r>
              <a:rPr lang="ru-RU" dirty="0" smtClean="0"/>
              <a:t>При </a:t>
            </a:r>
            <a:r>
              <a:rPr lang="ru-RU" dirty="0"/>
              <a:t>попадане в течение се плува косо на него и след това </a:t>
            </a:r>
            <a:r>
              <a:rPr lang="ru-RU" dirty="0" smtClean="0"/>
              <a:t>към брега </a:t>
            </a:r>
            <a:r>
              <a:rPr lang="ru-RU" dirty="0"/>
              <a:t>или се ляга по гръб с извита глава в страни, обратно на посоката </a:t>
            </a:r>
            <a:r>
              <a:rPr lang="ru-RU" dirty="0" smtClean="0"/>
              <a:t>към брега</a:t>
            </a:r>
            <a:r>
              <a:rPr lang="ru-RU" dirty="0"/>
              <a:t>, пестейки сили без влагане на излишни усилия, което би довело </a:t>
            </a:r>
            <a:r>
              <a:rPr lang="ru-RU" dirty="0" smtClean="0"/>
              <a:t>до изтощаване </a:t>
            </a:r>
            <a:r>
              <a:rPr lang="ru-RU" dirty="0"/>
              <a:t>на организма;</a:t>
            </a:r>
          </a:p>
        </p:txBody>
      </p:sp>
    </p:spTree>
    <p:extLst>
      <p:ext uri="{BB962C8B-B14F-4D97-AF65-F5344CB8AC3E}">
        <p14:creationId xmlns:p14="http://schemas.microsoft.com/office/powerpoint/2010/main" val="4151211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9872" y="751344"/>
            <a:ext cx="10863072" cy="3970318"/>
          </a:xfrm>
          <a:prstGeom prst="rect">
            <a:avLst/>
          </a:prstGeom>
        </p:spPr>
        <p:txBody>
          <a:bodyPr wrap="square">
            <a:spAutoFit/>
          </a:bodyPr>
          <a:lstStyle/>
          <a:p>
            <a:pPr marL="285750" indent="-285750">
              <a:buFont typeface="Arial" pitchFamily="34" charset="0"/>
              <a:buChar char="•"/>
            </a:pPr>
            <a:r>
              <a:rPr lang="ru-RU" dirty="0" smtClean="0"/>
              <a:t>Постепенно </a:t>
            </a:r>
            <a:r>
              <a:rPr lang="ru-RU" dirty="0"/>
              <a:t>влизане във водата</a:t>
            </a:r>
            <a:r>
              <a:rPr lang="ru-RU" dirty="0" smtClean="0"/>
              <a:t>;</a:t>
            </a:r>
          </a:p>
          <a:p>
            <a:pPr marL="285750" indent="-285750">
              <a:buFont typeface="Arial" pitchFamily="34" charset="0"/>
              <a:buChar char="•"/>
            </a:pPr>
            <a:endParaRPr lang="ru-RU" dirty="0"/>
          </a:p>
          <a:p>
            <a:pPr marL="285750" indent="-285750">
              <a:buFont typeface="Arial" pitchFamily="34" charset="0"/>
              <a:buChar char="•"/>
            </a:pPr>
            <a:r>
              <a:rPr lang="ru-RU" dirty="0" smtClean="0"/>
              <a:t>При </a:t>
            </a:r>
            <a:r>
              <a:rPr lang="ru-RU" dirty="0"/>
              <a:t>поява </a:t>
            </a:r>
            <a:r>
              <a:rPr lang="ru-RU" b="1" i="1" dirty="0"/>
              <a:t>на мускулен крамп </a:t>
            </a:r>
            <a:r>
              <a:rPr lang="ru-RU" dirty="0"/>
              <a:t>трябва да се </a:t>
            </a:r>
            <a:r>
              <a:rPr lang="ru-RU" dirty="0" smtClean="0"/>
              <a:t>запази самообладание</a:t>
            </a:r>
            <a:r>
              <a:rPr lang="ru-RU" dirty="0"/>
              <a:t>. При поемане на въздух човешкото тяло има </a:t>
            </a:r>
            <a:r>
              <a:rPr lang="ru-RU" dirty="0" smtClean="0"/>
              <a:t>положителна плаваемост</a:t>
            </a:r>
            <a:r>
              <a:rPr lang="ru-RU" dirty="0"/>
              <a:t>, която позволява задържане на водната повърхност без </a:t>
            </a:r>
            <a:r>
              <a:rPr lang="ru-RU" dirty="0" smtClean="0"/>
              <a:t>плувни движения</a:t>
            </a:r>
            <a:r>
              <a:rPr lang="ru-RU" dirty="0"/>
              <a:t>. С една или две ръце крайникът се сгъва и разгъва с </a:t>
            </a:r>
            <a:r>
              <a:rPr lang="ru-RU" dirty="0" smtClean="0"/>
              <a:t>цел неколкократно </a:t>
            </a:r>
            <a:r>
              <a:rPr lang="ru-RU" dirty="0"/>
              <a:t>разтягане на мускула до неговото отпускане. След </a:t>
            </a:r>
            <a:r>
              <a:rPr lang="ru-RU" dirty="0" smtClean="0"/>
              <a:t>това мускулът </a:t>
            </a:r>
            <a:r>
              <a:rPr lang="ru-RU" dirty="0"/>
              <a:t>се размачква. </a:t>
            </a:r>
            <a:endParaRPr lang="ru-RU" dirty="0" smtClean="0"/>
          </a:p>
          <a:p>
            <a:pPr marL="285750" indent="-285750">
              <a:buFont typeface="Arial" pitchFamily="34" charset="0"/>
              <a:buChar char="•"/>
            </a:pPr>
            <a:endParaRPr lang="ru-RU" dirty="0"/>
          </a:p>
          <a:p>
            <a:pPr marL="285750" indent="-285750">
              <a:buFont typeface="Arial" pitchFamily="34" charset="0"/>
              <a:buChar char="•"/>
            </a:pPr>
            <a:r>
              <a:rPr lang="ru-RU" dirty="0" smtClean="0"/>
              <a:t> При </a:t>
            </a:r>
            <a:r>
              <a:rPr lang="ru-RU" dirty="0"/>
              <a:t>ползване на плавателни съдове да се облича </a:t>
            </a:r>
            <a:r>
              <a:rPr lang="ru-RU" dirty="0" smtClean="0"/>
              <a:t>спасителна жилетка;</a:t>
            </a:r>
          </a:p>
          <a:p>
            <a:pPr marL="285750" indent="-285750">
              <a:buFont typeface="Arial" pitchFamily="34" charset="0"/>
              <a:buChar char="•"/>
            </a:pPr>
            <a:endParaRPr lang="ru-RU" dirty="0"/>
          </a:p>
          <a:p>
            <a:pPr marL="285750" indent="-285750">
              <a:buFont typeface="Arial" pitchFamily="34" charset="0"/>
              <a:buChar char="•"/>
            </a:pPr>
            <a:r>
              <a:rPr lang="ru-RU" dirty="0" smtClean="0"/>
              <a:t> Да </a:t>
            </a:r>
            <a:r>
              <a:rPr lang="ru-RU" dirty="0"/>
              <a:t>се избягват опасни </a:t>
            </a:r>
            <a:r>
              <a:rPr lang="ru-RU" dirty="0" smtClean="0"/>
              <a:t>игри;</a:t>
            </a:r>
          </a:p>
          <a:p>
            <a:r>
              <a:rPr lang="ru-RU" dirty="0" smtClean="0"/>
              <a:t> </a:t>
            </a:r>
          </a:p>
          <a:p>
            <a:pPr marL="285750" indent="-285750">
              <a:buFont typeface="Arial" pitchFamily="34" charset="0"/>
              <a:buChar char="•"/>
            </a:pPr>
            <a:r>
              <a:rPr lang="ru-RU" b="1" i="1" dirty="0" smtClean="0"/>
              <a:t>Без ПАНИКА . </a:t>
            </a:r>
            <a:r>
              <a:rPr lang="ru-RU" dirty="0" smtClean="0"/>
              <a:t>Запазване </a:t>
            </a:r>
            <a:r>
              <a:rPr lang="ru-RU" dirty="0"/>
              <a:t>на самообладание при възникнал инцидент </a:t>
            </a:r>
            <a:r>
              <a:rPr lang="ru-RU" dirty="0" smtClean="0"/>
              <a:t>и </a:t>
            </a:r>
            <a:r>
              <a:rPr lang="ru-RU" b="1" i="1" dirty="0" smtClean="0"/>
              <a:t>незабавно </a:t>
            </a:r>
            <a:r>
              <a:rPr lang="ru-RU" b="1" i="1" dirty="0"/>
              <a:t>търсене на помощ</a:t>
            </a:r>
            <a:r>
              <a:rPr lang="ru-RU" dirty="0"/>
              <a:t>.</a:t>
            </a:r>
            <a:endParaRPr lang="en-US" dirty="0"/>
          </a:p>
        </p:txBody>
      </p:sp>
    </p:spTree>
    <p:extLst>
      <p:ext uri="{BB962C8B-B14F-4D97-AF65-F5344CB8AC3E}">
        <p14:creationId xmlns:p14="http://schemas.microsoft.com/office/powerpoint/2010/main" val="3751271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g-BG" sz="3200" dirty="0" smtClean="0"/>
              <a:t>Аква - практиката</a:t>
            </a:r>
            <a:endParaRPr lang="en-US" sz="3200" dirty="0"/>
          </a:p>
        </p:txBody>
      </p:sp>
      <p:sp>
        <p:nvSpPr>
          <p:cNvPr id="3" name="Rectangle 2"/>
          <p:cNvSpPr/>
          <p:nvPr/>
        </p:nvSpPr>
        <p:spPr>
          <a:xfrm>
            <a:off x="768096" y="2084832"/>
            <a:ext cx="10887456" cy="984885"/>
          </a:xfrm>
          <a:prstGeom prst="rect">
            <a:avLst/>
          </a:prstGeom>
        </p:spPr>
        <p:txBody>
          <a:bodyPr wrap="square">
            <a:spAutoFit/>
          </a:bodyPr>
          <a:lstStyle/>
          <a:p>
            <a:endParaRPr lang="bg-BG" dirty="0" smtClean="0">
              <a:latin typeface="Times New Roman" pitchFamily="18" charset="0"/>
              <a:cs typeface="Times New Roman" pitchFamily="18" charset="0"/>
            </a:endParaRPr>
          </a:p>
          <a:p>
            <a:r>
              <a:rPr lang="en-US" sz="2000" dirty="0"/>
              <a:t/>
            </a:r>
            <a:br>
              <a:rPr lang="en-US" sz="2000" dirty="0"/>
            </a:br>
            <a:endParaRPr lang="en-US" sz="2000" dirty="0"/>
          </a:p>
        </p:txBody>
      </p:sp>
      <p:sp>
        <p:nvSpPr>
          <p:cNvPr id="4" name="Rectangle 3"/>
          <p:cNvSpPr/>
          <p:nvPr/>
        </p:nvSpPr>
        <p:spPr>
          <a:xfrm>
            <a:off x="902208" y="2413338"/>
            <a:ext cx="10351008" cy="2862322"/>
          </a:xfrm>
          <a:prstGeom prst="rect">
            <a:avLst/>
          </a:prstGeom>
        </p:spPr>
        <p:txBody>
          <a:bodyPr wrap="square">
            <a:spAutoFit/>
          </a:bodyPr>
          <a:lstStyle/>
          <a:p>
            <a:pPr marL="285750" indent="-285750">
              <a:buFont typeface="Arial" pitchFamily="34" charset="0"/>
              <a:buChar char="•"/>
            </a:pPr>
            <a:r>
              <a:rPr lang="bg-BG" sz="2000" dirty="0"/>
              <a:t>Физическата активност във вода (Аква-практиката) има </a:t>
            </a:r>
            <a:r>
              <a:rPr lang="bg-BG" sz="2000" b="1" i="1" dirty="0"/>
              <a:t>многостранно влияние върху човешкия </a:t>
            </a:r>
            <a:r>
              <a:rPr lang="bg-BG" sz="2000" b="1" i="1" dirty="0" smtClean="0"/>
              <a:t>организъм</a:t>
            </a:r>
            <a:r>
              <a:rPr lang="bg-BG" sz="2000" dirty="0" smtClean="0"/>
              <a:t>;</a:t>
            </a:r>
          </a:p>
          <a:p>
            <a:endParaRPr lang="bg-BG" sz="2000" dirty="0" smtClean="0"/>
          </a:p>
          <a:p>
            <a:pPr marL="285750" indent="-285750">
              <a:buFont typeface="Arial" pitchFamily="34" charset="0"/>
              <a:buChar char="•"/>
            </a:pPr>
            <a:r>
              <a:rPr lang="bg-BG" sz="2000" dirty="0" smtClean="0"/>
              <a:t>Полезна </a:t>
            </a:r>
            <a:r>
              <a:rPr lang="bg-BG" sz="2000" dirty="0"/>
              <a:t>и желана преди всичко заради възможността да се постигне </a:t>
            </a:r>
            <a:r>
              <a:rPr lang="bg-BG" sz="2000" b="1" i="1" dirty="0"/>
              <a:t>разностранно и хармонично физическо развитие </a:t>
            </a:r>
            <a:r>
              <a:rPr lang="bg-BG" sz="2000" dirty="0" smtClean="0"/>
              <a:t>;</a:t>
            </a:r>
          </a:p>
          <a:p>
            <a:endParaRPr lang="bg-BG" sz="2000" dirty="0" smtClean="0"/>
          </a:p>
          <a:p>
            <a:pPr marL="285750" indent="-285750">
              <a:buFont typeface="Arial" pitchFamily="34" charset="0"/>
              <a:buChar char="•"/>
            </a:pPr>
            <a:r>
              <a:rPr lang="bg-BG" sz="2000" dirty="0" smtClean="0"/>
              <a:t> Укрепва здравето;</a:t>
            </a:r>
          </a:p>
          <a:p>
            <a:endParaRPr lang="bg-BG" sz="2000" dirty="0" smtClean="0"/>
          </a:p>
          <a:p>
            <a:pPr marL="285750" indent="-285750">
              <a:buFont typeface="Arial" pitchFamily="34" charset="0"/>
              <a:buChar char="•"/>
            </a:pPr>
            <a:r>
              <a:rPr lang="bg-BG" sz="2000" dirty="0" smtClean="0"/>
              <a:t>Еднакво необходима </a:t>
            </a:r>
            <a:r>
              <a:rPr lang="bg-BG" sz="2000" dirty="0"/>
              <a:t>за всички хора при всички възрасти.</a:t>
            </a:r>
            <a:endParaRPr lang="en-US" sz="2000" dirty="0"/>
          </a:p>
        </p:txBody>
      </p:sp>
    </p:spTree>
    <p:extLst>
      <p:ext uri="{BB962C8B-B14F-4D97-AF65-F5344CB8AC3E}">
        <p14:creationId xmlns:p14="http://schemas.microsoft.com/office/powerpoint/2010/main" val="4162225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153" y="1039685"/>
            <a:ext cx="9156191" cy="1325563"/>
          </a:xfrm>
          <a:scene3d>
            <a:camera prst="perspectiveRelaxed"/>
            <a:lightRig rig="threePt" dir="t"/>
          </a:scene3d>
        </p:spPr>
        <p:style>
          <a:lnRef idx="1">
            <a:schemeClr val="accent1"/>
          </a:lnRef>
          <a:fillRef idx="2">
            <a:schemeClr val="accent1"/>
          </a:fillRef>
          <a:effectRef idx="1">
            <a:schemeClr val="accent1"/>
          </a:effectRef>
          <a:fontRef idx="minor">
            <a:schemeClr val="dk1"/>
          </a:fontRef>
        </p:style>
        <p:txBody>
          <a:bodyPr>
            <a:normAutofit/>
          </a:bodyPr>
          <a:lstStyle/>
          <a:p>
            <a:pPr algn="just"/>
            <a:r>
              <a:rPr lang="bg-BG" sz="5400" b="1" dirty="0" smtClean="0">
                <a:ln w="12700">
                  <a:solidFill>
                    <a:schemeClr val="accent3">
                      <a:lumMod val="50000"/>
                    </a:schemeClr>
                  </a:solidFill>
                  <a:prstDash val="solid"/>
                </a:ln>
                <a:solidFill>
                  <a:srgbClr val="FFC000"/>
                </a:solidFill>
                <a:effectLst>
                  <a:innerShdw blurRad="177800">
                    <a:schemeClr val="accent3">
                      <a:lumMod val="50000"/>
                    </a:schemeClr>
                  </a:innerShdw>
                </a:effectLst>
                <a:latin typeface="+mn-lt"/>
              </a:rPr>
              <a:t>БЛАГОДАРЯ ЗА ВНИМАНИЕТО</a:t>
            </a:r>
            <a:endParaRPr lang="en-US" sz="5400" b="1" dirty="0">
              <a:ln w="12700">
                <a:solidFill>
                  <a:schemeClr val="accent3">
                    <a:lumMod val="50000"/>
                  </a:schemeClr>
                </a:solidFill>
                <a:prstDash val="solid"/>
              </a:ln>
              <a:solidFill>
                <a:srgbClr val="FFC000"/>
              </a:solidFill>
              <a:effectLst>
                <a:innerShdw blurRad="177800">
                  <a:schemeClr val="accent3">
                    <a:lumMod val="50000"/>
                  </a:schemeClr>
                </a:innerShdw>
              </a:effectLst>
              <a:latin typeface="+mn-lt"/>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24" y="2182369"/>
            <a:ext cx="9436608" cy="4181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9891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642" y="985860"/>
            <a:ext cx="8761413" cy="706964"/>
          </a:xfrm>
        </p:spPr>
        <p:txBody>
          <a:bodyPr/>
          <a:lstStyle/>
          <a:p>
            <a:pPr algn="ctr"/>
            <a:r>
              <a:rPr lang="bg-BG" b="1" i="1" dirty="0"/>
              <a:t>Аква </a:t>
            </a:r>
            <a:r>
              <a:rPr lang="bg-BG" b="1" i="1" dirty="0" smtClean="0"/>
              <a:t>терапията</a:t>
            </a:r>
            <a:r>
              <a:rPr lang="bg-BG" dirty="0" smtClean="0"/>
              <a:t> </a:t>
            </a:r>
            <a:endParaRPr lang="en-US" dirty="0"/>
          </a:p>
        </p:txBody>
      </p:sp>
      <p:sp>
        <p:nvSpPr>
          <p:cNvPr id="3" name="Rectangle 2"/>
          <p:cNvSpPr/>
          <p:nvPr/>
        </p:nvSpPr>
        <p:spPr>
          <a:xfrm>
            <a:off x="609600" y="3069765"/>
            <a:ext cx="11094720" cy="2862322"/>
          </a:xfrm>
          <a:prstGeom prst="rect">
            <a:avLst/>
          </a:prstGeom>
        </p:spPr>
        <p:txBody>
          <a:bodyPr wrap="square">
            <a:spAutoFit/>
          </a:bodyPr>
          <a:lstStyle/>
          <a:p>
            <a:pPr marL="285750" lvl="0" indent="-285750">
              <a:buFont typeface="Arial" pitchFamily="34" charset="0"/>
              <a:buChar char="•"/>
            </a:pPr>
            <a:r>
              <a:rPr lang="bg-BG" dirty="0" smtClean="0"/>
              <a:t>Аква терапията най-общо </a:t>
            </a:r>
            <a:r>
              <a:rPr lang="bg-BG" dirty="0"/>
              <a:t>казано </a:t>
            </a:r>
            <a:r>
              <a:rPr lang="bg-BG" dirty="0" smtClean="0"/>
              <a:t>е използването </a:t>
            </a:r>
            <a:r>
              <a:rPr lang="bg-BG" dirty="0"/>
              <a:t>на вода, индуцирана водна струя или вълни за подобряване на физическото функциониране. </a:t>
            </a:r>
            <a:endParaRPr lang="bg-BG" dirty="0" smtClean="0"/>
          </a:p>
          <a:p>
            <a:pPr marL="285750" lvl="0" indent="-285750">
              <a:buFont typeface="Arial" pitchFamily="34" charset="0"/>
              <a:buChar char="•"/>
            </a:pPr>
            <a:endParaRPr lang="bg-BG" dirty="0" smtClean="0"/>
          </a:p>
          <a:p>
            <a:pPr marL="285750" lvl="0" indent="-285750">
              <a:buFont typeface="Arial" pitchFamily="34" charset="0"/>
              <a:buChar char="•"/>
            </a:pPr>
            <a:r>
              <a:rPr lang="bg-BG" dirty="0" smtClean="0"/>
              <a:t>Друга </a:t>
            </a:r>
            <a:r>
              <a:rPr lang="bg-BG" dirty="0"/>
              <a:t>дефиниция представя водната терапия като терапевтична процедура, която се опитва да подобри функциите на тялото чрез прилагане на водно базирани терапевтични упражнения. Тези процедури изискват провеждането им да става от терапевт, обучен в извършването на водно терапевтични </a:t>
            </a:r>
            <a:r>
              <a:rPr lang="bg-BG" dirty="0" smtClean="0"/>
              <a:t>упражнения.</a:t>
            </a:r>
          </a:p>
          <a:p>
            <a:pPr marL="285750" lvl="0" indent="-285750">
              <a:buFont typeface="Arial" pitchFamily="34" charset="0"/>
              <a:buChar char="•"/>
            </a:pPr>
            <a:endParaRPr lang="bg-BG" dirty="0" smtClean="0"/>
          </a:p>
          <a:p>
            <a:pPr marL="285750" lvl="0" indent="-285750">
              <a:buFont typeface="Arial" pitchFamily="34" charset="0"/>
              <a:buChar char="•"/>
            </a:pPr>
            <a:r>
              <a:rPr lang="bg-BG" dirty="0" smtClean="0"/>
              <a:t>В </a:t>
            </a:r>
            <a:r>
              <a:rPr lang="bg-BG" dirty="0"/>
              <a:t>съвременната практика съществува голямо разнообразие от техники и методи поради научно доказаните ползи за всякакаъв вид здравословни състояния.</a:t>
            </a:r>
            <a:endParaRPr lang="en-US" dirty="0"/>
          </a:p>
        </p:txBody>
      </p:sp>
    </p:spTree>
    <p:extLst>
      <p:ext uri="{BB962C8B-B14F-4D97-AF65-F5344CB8AC3E}">
        <p14:creationId xmlns:p14="http://schemas.microsoft.com/office/powerpoint/2010/main" val="322329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g-BG" b="1" i="1" dirty="0" smtClean="0"/>
              <a:t>ВОДНИ СПОРТОВЕ</a:t>
            </a:r>
            <a:endParaRPr lang="en-US" dirty="0"/>
          </a:p>
        </p:txBody>
      </p:sp>
      <p:sp>
        <p:nvSpPr>
          <p:cNvPr id="3" name="Rectangle 2"/>
          <p:cNvSpPr/>
          <p:nvPr/>
        </p:nvSpPr>
        <p:spPr>
          <a:xfrm>
            <a:off x="743712" y="2538014"/>
            <a:ext cx="10899648" cy="3693319"/>
          </a:xfrm>
          <a:prstGeom prst="rect">
            <a:avLst/>
          </a:prstGeom>
        </p:spPr>
        <p:txBody>
          <a:bodyPr wrap="square">
            <a:spAutoFit/>
          </a:bodyPr>
          <a:lstStyle/>
          <a:p>
            <a:pPr lvl="0"/>
            <a:r>
              <a:rPr lang="bg-BG" b="1" i="1" dirty="0" smtClean="0"/>
              <a:t>	Спортовете </a:t>
            </a:r>
            <a:r>
              <a:rPr lang="bg-BG" b="1" i="1" dirty="0"/>
              <a:t>и </a:t>
            </a:r>
            <a:r>
              <a:rPr lang="bg-BG" b="1" i="1" dirty="0" smtClean="0"/>
              <a:t>дейностите</a:t>
            </a:r>
            <a:r>
              <a:rPr lang="bg-BG" dirty="0" smtClean="0"/>
              <a:t>, </a:t>
            </a:r>
            <a:r>
              <a:rPr lang="bg-BG" dirty="0"/>
              <a:t>които се практикуват във водата са все по-популярни в България и по </a:t>
            </a:r>
            <a:r>
              <a:rPr lang="bg-BG" dirty="0" smtClean="0"/>
              <a:t>Света </a:t>
            </a:r>
            <a:r>
              <a:rPr lang="bg-BG" dirty="0"/>
              <a:t>и биват </a:t>
            </a:r>
            <a:r>
              <a:rPr lang="bg-BG" dirty="0" smtClean="0"/>
              <a:t>за: </a:t>
            </a:r>
          </a:p>
          <a:p>
            <a:pPr lvl="0"/>
            <a:endParaRPr lang="bg-BG" dirty="0" smtClean="0"/>
          </a:p>
          <a:p>
            <a:pPr marL="285750" lvl="0" indent="-285750">
              <a:buFont typeface="Arial" pitchFamily="34" charset="0"/>
              <a:buChar char="•"/>
            </a:pPr>
            <a:r>
              <a:rPr lang="bg-BG" b="1" i="1" dirty="0" smtClean="0"/>
              <a:t>превенция;</a:t>
            </a:r>
          </a:p>
          <a:p>
            <a:pPr marL="285750" lvl="0" indent="-285750">
              <a:buFont typeface="Arial" pitchFamily="34" charset="0"/>
              <a:buChar char="•"/>
            </a:pPr>
            <a:r>
              <a:rPr lang="bg-BG" b="1" i="1" dirty="0" smtClean="0"/>
              <a:t>възстановяване;</a:t>
            </a:r>
          </a:p>
          <a:p>
            <a:pPr marL="285750" lvl="0" indent="-285750">
              <a:buFont typeface="Arial" pitchFamily="34" charset="0"/>
              <a:buChar char="•"/>
            </a:pPr>
            <a:r>
              <a:rPr lang="bg-BG" b="1" i="1" dirty="0" smtClean="0"/>
              <a:t>спорт;</a:t>
            </a:r>
          </a:p>
          <a:p>
            <a:pPr marL="285750" lvl="0" indent="-285750">
              <a:buFont typeface="Arial" pitchFamily="34" charset="0"/>
              <a:buChar char="•"/>
            </a:pPr>
            <a:r>
              <a:rPr lang="bg-BG" b="1" i="1" dirty="0" smtClean="0"/>
              <a:t>забавления</a:t>
            </a:r>
            <a:r>
              <a:rPr lang="bg-BG" dirty="0"/>
              <a:t>. </a:t>
            </a:r>
            <a:endParaRPr lang="bg-BG" dirty="0" smtClean="0"/>
          </a:p>
          <a:p>
            <a:pPr lvl="0"/>
            <a:endParaRPr lang="bg-BG" dirty="0" smtClean="0"/>
          </a:p>
          <a:p>
            <a:pPr lvl="0"/>
            <a:r>
              <a:rPr lang="bg-BG" dirty="0" smtClean="0"/>
              <a:t>	Чрез </a:t>
            </a:r>
            <a:r>
              <a:rPr lang="bg-BG" dirty="0"/>
              <a:t>своите специфични свойства </a:t>
            </a:r>
            <a:r>
              <a:rPr lang="bg-BG" b="1" i="1" dirty="0"/>
              <a:t>водата</a:t>
            </a:r>
            <a:r>
              <a:rPr lang="bg-BG" dirty="0"/>
              <a:t> осигурява възможности за </a:t>
            </a:r>
            <a:r>
              <a:rPr lang="bg-BG" b="1" i="1" dirty="0"/>
              <a:t>свободно придвижване</a:t>
            </a:r>
            <a:r>
              <a:rPr lang="bg-BG" dirty="0"/>
              <a:t> на индивида, което на сушата е свързано с редица </a:t>
            </a:r>
            <a:r>
              <a:rPr lang="bg-BG" dirty="0" smtClean="0"/>
              <a:t>трудности.</a:t>
            </a:r>
          </a:p>
          <a:p>
            <a:pPr lvl="0"/>
            <a:r>
              <a:rPr lang="bg-BG" dirty="0" smtClean="0"/>
              <a:t> 	</a:t>
            </a:r>
          </a:p>
          <a:p>
            <a:pPr lvl="0"/>
            <a:r>
              <a:rPr lang="bg-BG" dirty="0"/>
              <a:t>	</a:t>
            </a:r>
            <a:r>
              <a:rPr lang="bg-BG" dirty="0" smtClean="0"/>
              <a:t>Участниците </a:t>
            </a:r>
            <a:r>
              <a:rPr lang="bg-BG" dirty="0"/>
              <a:t>се научават да привикнат към водната среда, да придобият нови умения, насърчават се към занимания с аква практика в по-дългосрочен план.</a:t>
            </a:r>
            <a:endParaRPr lang="en-US" dirty="0"/>
          </a:p>
        </p:txBody>
      </p:sp>
    </p:spTree>
    <p:extLst>
      <p:ext uri="{BB962C8B-B14F-4D97-AF65-F5344CB8AC3E}">
        <p14:creationId xmlns:p14="http://schemas.microsoft.com/office/powerpoint/2010/main" val="431019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g-BG" dirty="0"/>
              <a:t>ВИДОВЕ</a:t>
            </a:r>
            <a:endParaRPr lang="en-US" dirty="0"/>
          </a:p>
        </p:txBody>
      </p:sp>
      <p:sp>
        <p:nvSpPr>
          <p:cNvPr id="3" name="Text Placeholder 2"/>
          <p:cNvSpPr>
            <a:spLocks noGrp="1"/>
          </p:cNvSpPr>
          <p:nvPr>
            <p:ph type="body" sz="half" idx="2"/>
          </p:nvPr>
        </p:nvSpPr>
        <p:spPr>
          <a:xfrm>
            <a:off x="585216" y="3364992"/>
            <a:ext cx="10948416" cy="3008376"/>
          </a:xfrm>
        </p:spPr>
        <p:txBody>
          <a:bodyPr>
            <a:normAutofit fontScale="40000" lnSpcReduction="20000"/>
          </a:bodyPr>
          <a:lstStyle/>
          <a:p>
            <a:r>
              <a:rPr lang="ru-RU" sz="4500" b="1" i="1" dirty="0" smtClean="0"/>
              <a:t>Категорияа Водни спортове включва:</a:t>
            </a:r>
          </a:p>
          <a:p>
            <a:pPr marL="285750" indent="-285750">
              <a:buFont typeface="Arial" pitchFamily="34" charset="0"/>
              <a:buChar char="•"/>
            </a:pPr>
            <a:r>
              <a:rPr lang="ru-RU" sz="3500" dirty="0" smtClean="0"/>
              <a:t>Ветроходство</a:t>
            </a:r>
            <a:r>
              <a:rPr lang="ru-RU" sz="3500" dirty="0"/>
              <a:t>‎ </a:t>
            </a:r>
            <a:endParaRPr lang="ru-RU" sz="3500" dirty="0" smtClean="0"/>
          </a:p>
          <a:p>
            <a:pPr marL="285750" indent="-285750">
              <a:buFont typeface="Arial" pitchFamily="34" charset="0"/>
              <a:buChar char="•"/>
            </a:pPr>
            <a:r>
              <a:rPr lang="ru-RU" sz="3500" dirty="0" smtClean="0"/>
              <a:t>Водна </a:t>
            </a:r>
            <a:r>
              <a:rPr lang="ru-RU" sz="3500" dirty="0"/>
              <a:t>топка‎ </a:t>
            </a:r>
            <a:endParaRPr lang="ru-RU" sz="3500" dirty="0" smtClean="0"/>
          </a:p>
          <a:p>
            <a:pPr marL="285750" indent="-285750">
              <a:buFont typeface="Arial" pitchFamily="34" charset="0"/>
              <a:buChar char="•"/>
            </a:pPr>
            <a:r>
              <a:rPr lang="ru-RU" sz="3500" dirty="0" smtClean="0"/>
              <a:t>Водна аеробика</a:t>
            </a:r>
          </a:p>
          <a:p>
            <a:pPr marL="285750" indent="-285750">
              <a:buFont typeface="Arial" pitchFamily="34" charset="0"/>
              <a:buChar char="•"/>
            </a:pPr>
            <a:r>
              <a:rPr lang="ru-RU" sz="3500" dirty="0" smtClean="0"/>
              <a:t>Гребане</a:t>
            </a:r>
            <a:r>
              <a:rPr lang="ru-RU" sz="3500" dirty="0"/>
              <a:t>‎ </a:t>
            </a:r>
            <a:endParaRPr lang="ru-RU" sz="3500" dirty="0" smtClean="0"/>
          </a:p>
          <a:p>
            <a:pPr marL="285750" indent="-285750">
              <a:buFont typeface="Arial" pitchFamily="34" charset="0"/>
              <a:buChar char="•"/>
            </a:pPr>
            <a:r>
              <a:rPr lang="ru-RU" sz="3500" dirty="0" smtClean="0"/>
              <a:t>Плуване</a:t>
            </a:r>
          </a:p>
          <a:p>
            <a:pPr marL="285750" indent="-285750">
              <a:buFont typeface="Arial" pitchFamily="34" charset="0"/>
              <a:buChar char="•"/>
            </a:pPr>
            <a:r>
              <a:rPr lang="ru-RU" sz="3500" dirty="0" smtClean="0"/>
              <a:t>Подводни </a:t>
            </a:r>
            <a:r>
              <a:rPr lang="ru-RU" sz="3500" dirty="0"/>
              <a:t>спортове</a:t>
            </a:r>
            <a:r>
              <a:rPr lang="ru-RU" sz="3500" dirty="0" smtClean="0"/>
              <a:t>‎</a:t>
            </a:r>
          </a:p>
          <a:p>
            <a:pPr marL="285750" indent="-285750">
              <a:buFont typeface="Arial" pitchFamily="34" charset="0"/>
              <a:buChar char="•"/>
            </a:pPr>
            <a:r>
              <a:rPr lang="ru-RU" sz="3500" dirty="0" smtClean="0"/>
              <a:t>‎ Скокове </a:t>
            </a:r>
            <a:r>
              <a:rPr lang="ru-RU" sz="3500" dirty="0"/>
              <a:t>във вода</a:t>
            </a:r>
            <a:r>
              <a:rPr lang="ru-RU" sz="3500" dirty="0" smtClean="0"/>
              <a:t>‎</a:t>
            </a:r>
          </a:p>
          <a:p>
            <a:pPr marL="285750" indent="-285750">
              <a:buFont typeface="Arial" pitchFamily="34" charset="0"/>
              <a:buChar char="•"/>
            </a:pPr>
            <a:r>
              <a:rPr lang="ru-RU" sz="3500" dirty="0" smtClean="0"/>
              <a:t>Сърфиране‎</a:t>
            </a:r>
          </a:p>
          <a:p>
            <a:pPr marL="285750" indent="-285750">
              <a:buFont typeface="Arial" pitchFamily="34" charset="0"/>
              <a:buChar char="•"/>
            </a:pPr>
            <a:r>
              <a:rPr lang="ru-RU" sz="3500" dirty="0" smtClean="0"/>
              <a:t>Артистично плуване</a:t>
            </a:r>
          </a:p>
          <a:p>
            <a:pPr marL="285750" indent="-285750">
              <a:buFont typeface="Arial" pitchFamily="34" charset="0"/>
              <a:buChar char="•"/>
            </a:pPr>
            <a:endParaRPr lang="en-US" dirty="0"/>
          </a:p>
        </p:txBody>
      </p:sp>
    </p:spTree>
    <p:extLst>
      <p:ext uri="{BB962C8B-B14F-4D97-AF65-F5344CB8AC3E}">
        <p14:creationId xmlns:p14="http://schemas.microsoft.com/office/powerpoint/2010/main" val="377302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ИСТОРИЧЕСКИ АСПЕКТИ ОТ РАЗВИТИЕТО НА  ПЛУВАНЕТО</a:t>
            </a:r>
            <a:r>
              <a:rPr lang="en-US" dirty="0"/>
              <a:t/>
            </a:r>
            <a:br>
              <a:rPr lang="en-US" dirty="0"/>
            </a:br>
            <a:endParaRPr lang="en-US" dirty="0"/>
          </a:p>
        </p:txBody>
      </p:sp>
      <p:sp>
        <p:nvSpPr>
          <p:cNvPr id="3" name="Rectangle 2"/>
          <p:cNvSpPr/>
          <p:nvPr/>
        </p:nvSpPr>
        <p:spPr>
          <a:xfrm>
            <a:off x="670560" y="2173885"/>
            <a:ext cx="11033760" cy="4247317"/>
          </a:xfrm>
          <a:prstGeom prst="rect">
            <a:avLst/>
          </a:prstGeom>
        </p:spPr>
        <p:txBody>
          <a:bodyPr wrap="square">
            <a:spAutoFit/>
          </a:bodyPr>
          <a:lstStyle/>
          <a:p>
            <a:pPr marL="285750" indent="-285750">
              <a:buFont typeface="Arial" pitchFamily="34" charset="0"/>
              <a:buChar char="•"/>
            </a:pPr>
            <a:r>
              <a:rPr lang="en-US" dirty="0" err="1"/>
              <a:t>Още</a:t>
            </a:r>
            <a:r>
              <a:rPr lang="en-US" dirty="0"/>
              <a:t> </a:t>
            </a:r>
            <a:r>
              <a:rPr lang="en-US" dirty="0" err="1"/>
              <a:t>от</a:t>
            </a:r>
            <a:r>
              <a:rPr lang="en-US" dirty="0"/>
              <a:t> </a:t>
            </a:r>
            <a:r>
              <a:rPr lang="en-US" dirty="0" err="1"/>
              <a:t>древни</a:t>
            </a:r>
            <a:r>
              <a:rPr lang="en-US" dirty="0"/>
              <a:t> </a:t>
            </a:r>
            <a:r>
              <a:rPr lang="en-US" dirty="0" err="1"/>
              <a:t>времена</a:t>
            </a:r>
            <a:r>
              <a:rPr lang="en-US" dirty="0"/>
              <a:t> </a:t>
            </a:r>
            <a:r>
              <a:rPr lang="en-US" dirty="0" err="1"/>
              <a:t>съществува</a:t>
            </a:r>
            <a:r>
              <a:rPr lang="en-US" dirty="0"/>
              <a:t> </a:t>
            </a:r>
            <a:r>
              <a:rPr lang="bg-BG" dirty="0" smtClean="0"/>
              <a:t> </a:t>
            </a:r>
            <a:r>
              <a:rPr lang="en-US" b="1" i="1" dirty="0" err="1" smtClean="0"/>
              <a:t>култът</a:t>
            </a:r>
            <a:r>
              <a:rPr lang="en-US" b="1" i="1" dirty="0" smtClean="0"/>
              <a:t> </a:t>
            </a:r>
            <a:r>
              <a:rPr lang="en-US" b="1" i="1" dirty="0" err="1"/>
              <a:t>към</a:t>
            </a:r>
            <a:r>
              <a:rPr lang="en-US" b="1" i="1" dirty="0"/>
              <a:t> </a:t>
            </a:r>
            <a:r>
              <a:rPr lang="en-US" b="1" i="1" dirty="0" err="1"/>
              <a:t>водата</a:t>
            </a:r>
            <a:r>
              <a:rPr lang="en-US" dirty="0"/>
              <a:t> и </a:t>
            </a:r>
            <a:r>
              <a:rPr lang="en-US" dirty="0" err="1"/>
              <a:t>нейните</a:t>
            </a:r>
            <a:r>
              <a:rPr lang="en-US" dirty="0"/>
              <a:t> </a:t>
            </a:r>
            <a:r>
              <a:rPr lang="en-US" dirty="0" err="1"/>
              <a:t>оздравителни</a:t>
            </a:r>
            <a:r>
              <a:rPr lang="en-US" dirty="0"/>
              <a:t> и </a:t>
            </a:r>
            <a:r>
              <a:rPr lang="en-US" dirty="0" err="1"/>
              <a:t>закаляващи</a:t>
            </a:r>
            <a:r>
              <a:rPr lang="en-US" dirty="0"/>
              <a:t> </a:t>
            </a:r>
            <a:r>
              <a:rPr lang="en-US" dirty="0" err="1"/>
              <a:t>свойства</a:t>
            </a:r>
            <a:r>
              <a:rPr lang="en-US" dirty="0"/>
              <a:t>. </a:t>
            </a:r>
            <a:endParaRPr lang="bg-BG" dirty="0" smtClean="0"/>
          </a:p>
          <a:p>
            <a:endParaRPr lang="bg-BG" dirty="0"/>
          </a:p>
          <a:p>
            <a:pPr marL="285750" indent="-285750">
              <a:buFont typeface="Arial" pitchFamily="34" charset="0"/>
              <a:buChar char="•"/>
            </a:pPr>
            <a:r>
              <a:rPr lang="en-US" dirty="0" err="1" smtClean="0"/>
              <a:t>Плуването</a:t>
            </a:r>
            <a:r>
              <a:rPr lang="en-US" dirty="0" smtClean="0"/>
              <a:t> </a:t>
            </a:r>
            <a:r>
              <a:rPr lang="en-US" dirty="0"/>
              <a:t>е </a:t>
            </a:r>
            <a:r>
              <a:rPr lang="en-US" dirty="0" err="1"/>
              <a:t>било</a:t>
            </a:r>
            <a:r>
              <a:rPr lang="en-US" dirty="0"/>
              <a:t> </a:t>
            </a:r>
            <a:r>
              <a:rPr lang="en-US" dirty="0" err="1"/>
              <a:t>използвано</a:t>
            </a:r>
            <a:r>
              <a:rPr lang="en-US" dirty="0"/>
              <a:t> </a:t>
            </a:r>
            <a:r>
              <a:rPr lang="en-US" dirty="0" err="1"/>
              <a:t>през</a:t>
            </a:r>
            <a:r>
              <a:rPr lang="en-US" dirty="0"/>
              <a:t> </a:t>
            </a:r>
            <a:r>
              <a:rPr lang="en-US" dirty="0" err="1"/>
              <a:t>всички</a:t>
            </a:r>
            <a:r>
              <a:rPr lang="en-US" dirty="0"/>
              <a:t> </a:t>
            </a:r>
            <a:r>
              <a:rPr lang="en-US" dirty="0" err="1"/>
              <a:t>епохи</a:t>
            </a:r>
            <a:r>
              <a:rPr lang="en-US" dirty="0"/>
              <a:t> в </a:t>
            </a:r>
            <a:r>
              <a:rPr lang="en-US" dirty="0" err="1"/>
              <a:t>развитието</a:t>
            </a:r>
            <a:r>
              <a:rPr lang="en-US" dirty="0"/>
              <a:t> на </a:t>
            </a:r>
            <a:r>
              <a:rPr lang="en-US" dirty="0" err="1"/>
              <a:t>човечеството</a:t>
            </a:r>
            <a:r>
              <a:rPr lang="en-US" dirty="0"/>
              <a:t>, </a:t>
            </a:r>
            <a:r>
              <a:rPr lang="en-US" dirty="0" err="1"/>
              <a:t>като</a:t>
            </a:r>
            <a:r>
              <a:rPr lang="en-US" dirty="0"/>
              <a:t> </a:t>
            </a:r>
            <a:r>
              <a:rPr lang="en-US" b="1" i="1" dirty="0" err="1"/>
              <a:t>приложна</a:t>
            </a:r>
            <a:r>
              <a:rPr lang="en-US" b="1" i="1" dirty="0"/>
              <a:t>, </a:t>
            </a:r>
            <a:r>
              <a:rPr lang="en-US" b="1" i="1" dirty="0" err="1"/>
              <a:t>възпитателна</a:t>
            </a:r>
            <a:r>
              <a:rPr lang="en-US" b="1" i="1" dirty="0"/>
              <a:t>, </a:t>
            </a:r>
            <a:r>
              <a:rPr lang="en-US" b="1" i="1" dirty="0" err="1"/>
              <a:t>оздравителна</a:t>
            </a:r>
            <a:r>
              <a:rPr lang="en-US" b="1" i="1" dirty="0"/>
              <a:t> и </a:t>
            </a:r>
            <a:r>
              <a:rPr lang="en-US" b="1" i="1" dirty="0" err="1"/>
              <a:t>хигиенна</a:t>
            </a:r>
            <a:r>
              <a:rPr lang="en-US" b="1" i="1" dirty="0"/>
              <a:t> </a:t>
            </a:r>
            <a:r>
              <a:rPr lang="en-US" b="1" i="1" dirty="0" err="1" smtClean="0"/>
              <a:t>необходимост</a:t>
            </a:r>
            <a:r>
              <a:rPr lang="bg-BG" dirty="0" smtClean="0"/>
              <a:t>.</a:t>
            </a:r>
          </a:p>
          <a:p>
            <a:pPr marL="285750" indent="-285750">
              <a:buFont typeface="Arial" pitchFamily="34" charset="0"/>
              <a:buChar char="•"/>
            </a:pPr>
            <a:endParaRPr lang="bg-BG" dirty="0"/>
          </a:p>
          <a:p>
            <a:pPr marL="285750" indent="-285750">
              <a:buFont typeface="Arial" pitchFamily="34" charset="0"/>
              <a:buChar char="•"/>
            </a:pPr>
            <a:r>
              <a:rPr lang="bg-BG" dirty="0" smtClean="0"/>
              <a:t>П</a:t>
            </a:r>
            <a:r>
              <a:rPr lang="en-US" dirty="0" err="1" smtClean="0"/>
              <a:t>луването</a:t>
            </a:r>
            <a:r>
              <a:rPr lang="en-US" dirty="0" smtClean="0"/>
              <a:t> </a:t>
            </a:r>
            <a:r>
              <a:rPr lang="en-US" dirty="0"/>
              <a:t>е </a:t>
            </a:r>
            <a:r>
              <a:rPr lang="en-US" dirty="0" err="1"/>
              <a:t>било</a:t>
            </a:r>
            <a:r>
              <a:rPr lang="en-US" dirty="0"/>
              <a:t> </a:t>
            </a:r>
            <a:r>
              <a:rPr lang="en-US" b="1" i="1" dirty="0" err="1"/>
              <a:t>естествена</a:t>
            </a:r>
            <a:r>
              <a:rPr lang="en-US" b="1" i="1" dirty="0"/>
              <a:t> </a:t>
            </a:r>
            <a:r>
              <a:rPr lang="en-US" b="1" i="1" dirty="0" err="1"/>
              <a:t>необходимост</a:t>
            </a:r>
            <a:r>
              <a:rPr lang="en-US" b="1" i="1" dirty="0"/>
              <a:t> </a:t>
            </a:r>
            <a:r>
              <a:rPr lang="en-US" dirty="0"/>
              <a:t>на </a:t>
            </a:r>
            <a:r>
              <a:rPr lang="en-US" dirty="0" err="1"/>
              <a:t>всички</a:t>
            </a:r>
            <a:r>
              <a:rPr lang="en-US" dirty="0"/>
              <a:t> </a:t>
            </a:r>
            <a:r>
              <a:rPr lang="en-US" dirty="0" err="1"/>
              <a:t>народи</a:t>
            </a:r>
            <a:r>
              <a:rPr lang="en-US" dirty="0"/>
              <a:t>, </a:t>
            </a:r>
            <a:r>
              <a:rPr lang="en-US" dirty="0" err="1"/>
              <a:t>живеещи</a:t>
            </a:r>
            <a:r>
              <a:rPr lang="en-US" dirty="0"/>
              <a:t> </a:t>
            </a:r>
            <a:r>
              <a:rPr lang="en-US" b="1" i="1" dirty="0" err="1" smtClean="0"/>
              <a:t>край</a:t>
            </a:r>
            <a:r>
              <a:rPr lang="en-US" b="1" i="1" dirty="0" smtClean="0"/>
              <a:t> </a:t>
            </a:r>
            <a:r>
              <a:rPr lang="en-US" b="1" i="1" dirty="0" err="1"/>
              <a:t>водни</a:t>
            </a:r>
            <a:r>
              <a:rPr lang="en-US" b="1" i="1" dirty="0"/>
              <a:t> </a:t>
            </a:r>
            <a:r>
              <a:rPr lang="en-US" b="1" i="1" dirty="0" err="1" smtClean="0"/>
              <a:t>площи</a:t>
            </a:r>
            <a:r>
              <a:rPr lang="bg-BG" b="1" i="1" dirty="0" smtClean="0"/>
              <a:t>.</a:t>
            </a:r>
          </a:p>
          <a:p>
            <a:pPr marL="285750" indent="-285750">
              <a:buFont typeface="Arial" pitchFamily="34" charset="0"/>
              <a:buChar char="•"/>
            </a:pPr>
            <a:endParaRPr lang="bg-BG" dirty="0"/>
          </a:p>
          <a:p>
            <a:pPr marL="285750" indent="-285750">
              <a:buFont typeface="Arial" pitchFamily="34" charset="0"/>
              <a:buChar char="•"/>
            </a:pPr>
            <a:r>
              <a:rPr lang="en-US" dirty="0"/>
              <a:t>В </a:t>
            </a:r>
            <a:r>
              <a:rPr lang="en-US" dirty="0" err="1"/>
              <a:t>Древна</a:t>
            </a:r>
            <a:r>
              <a:rPr lang="en-US" dirty="0"/>
              <a:t> </a:t>
            </a:r>
            <a:r>
              <a:rPr lang="en-US" dirty="0" err="1"/>
              <a:t>Гърция</a:t>
            </a:r>
            <a:r>
              <a:rPr lang="en-US" dirty="0"/>
              <a:t> и </a:t>
            </a:r>
            <a:r>
              <a:rPr lang="en-US" dirty="0" err="1"/>
              <a:t>Рим</a:t>
            </a:r>
            <a:r>
              <a:rPr lang="en-US" dirty="0"/>
              <a:t> </a:t>
            </a:r>
            <a:r>
              <a:rPr lang="en-US" dirty="0" err="1"/>
              <a:t>водата</a:t>
            </a:r>
            <a:r>
              <a:rPr lang="en-US" dirty="0"/>
              <a:t>, </a:t>
            </a:r>
            <a:r>
              <a:rPr lang="en-US" dirty="0" err="1"/>
              <a:t>масажът</a:t>
            </a:r>
            <a:r>
              <a:rPr lang="en-US" dirty="0"/>
              <a:t> и </a:t>
            </a:r>
            <a:r>
              <a:rPr lang="en-US" dirty="0" err="1"/>
              <a:t>физическите</a:t>
            </a:r>
            <a:r>
              <a:rPr lang="en-US" dirty="0"/>
              <a:t> </a:t>
            </a:r>
            <a:r>
              <a:rPr lang="en-US" dirty="0" err="1"/>
              <a:t>упражнения</a:t>
            </a:r>
            <a:r>
              <a:rPr lang="en-US" dirty="0"/>
              <a:t> </a:t>
            </a:r>
            <a:r>
              <a:rPr lang="en-US" dirty="0" err="1"/>
              <a:t>са</a:t>
            </a:r>
            <a:r>
              <a:rPr lang="en-US" dirty="0"/>
              <a:t> </a:t>
            </a:r>
            <a:r>
              <a:rPr lang="en-US" dirty="0" err="1"/>
              <a:t>се</a:t>
            </a:r>
            <a:r>
              <a:rPr lang="en-US" dirty="0"/>
              <a:t> </a:t>
            </a:r>
            <a:r>
              <a:rPr lang="en-US" dirty="0" err="1"/>
              <a:t>считали</a:t>
            </a:r>
            <a:r>
              <a:rPr lang="en-US" dirty="0"/>
              <a:t> </a:t>
            </a:r>
            <a:r>
              <a:rPr lang="en-US" dirty="0" err="1"/>
              <a:t>за</a:t>
            </a:r>
            <a:r>
              <a:rPr lang="en-US" dirty="0"/>
              <a:t> </a:t>
            </a:r>
            <a:r>
              <a:rPr lang="en-US" dirty="0" err="1"/>
              <a:t>трите</a:t>
            </a:r>
            <a:r>
              <a:rPr lang="en-US" dirty="0"/>
              <a:t> </a:t>
            </a:r>
            <a:r>
              <a:rPr lang="en-US" dirty="0" err="1"/>
              <a:t>основни</a:t>
            </a:r>
            <a:r>
              <a:rPr lang="en-US" dirty="0"/>
              <a:t> </a:t>
            </a:r>
            <a:r>
              <a:rPr lang="en-US" b="1" i="1" dirty="0" err="1"/>
              <a:t>лечебни</a:t>
            </a:r>
            <a:r>
              <a:rPr lang="en-US" b="1" i="1" dirty="0"/>
              <a:t> </a:t>
            </a:r>
            <a:r>
              <a:rPr lang="en-US" b="1" i="1" dirty="0" err="1" smtClean="0"/>
              <a:t>средства</a:t>
            </a:r>
            <a:r>
              <a:rPr lang="bg-BG" dirty="0" smtClean="0"/>
              <a:t>.</a:t>
            </a:r>
          </a:p>
          <a:p>
            <a:pPr marL="285750" indent="-285750">
              <a:buFont typeface="Arial" pitchFamily="34" charset="0"/>
              <a:buChar char="•"/>
            </a:pPr>
            <a:endParaRPr lang="bg-BG" dirty="0"/>
          </a:p>
          <a:p>
            <a:pPr marL="285750" indent="-285750">
              <a:buFont typeface="Arial" pitchFamily="34" charset="0"/>
              <a:buChar char="•"/>
            </a:pPr>
            <a:r>
              <a:rPr lang="en-US" dirty="0" err="1"/>
              <a:t>Популярно</a:t>
            </a:r>
            <a:r>
              <a:rPr lang="en-US" dirty="0"/>
              <a:t> </a:t>
            </a:r>
            <a:r>
              <a:rPr lang="en-US" dirty="0" err="1"/>
              <a:t>събитие</a:t>
            </a:r>
            <a:r>
              <a:rPr lang="en-US" dirty="0"/>
              <a:t> и </a:t>
            </a:r>
            <a:r>
              <a:rPr lang="en-US" dirty="0" err="1"/>
              <a:t>до</a:t>
            </a:r>
            <a:r>
              <a:rPr lang="en-US" dirty="0"/>
              <a:t> </a:t>
            </a:r>
            <a:r>
              <a:rPr lang="en-US" dirty="0" err="1"/>
              <a:t>ден</a:t>
            </a:r>
            <a:r>
              <a:rPr lang="en-US" dirty="0"/>
              <a:t> </a:t>
            </a:r>
            <a:r>
              <a:rPr lang="en-US" dirty="0" err="1"/>
              <a:t>днешен</a:t>
            </a:r>
            <a:r>
              <a:rPr lang="en-US" dirty="0"/>
              <a:t> е </a:t>
            </a:r>
            <a:r>
              <a:rPr lang="en-US" b="1" i="1" dirty="0" err="1"/>
              <a:t>преплуването</a:t>
            </a:r>
            <a:r>
              <a:rPr lang="en-US" b="1" i="1" dirty="0"/>
              <a:t> на </a:t>
            </a:r>
            <a:r>
              <a:rPr lang="bg-BG" b="1" i="1" dirty="0" smtClean="0"/>
              <a:t>протокът „</a:t>
            </a:r>
            <a:r>
              <a:rPr lang="en-US" b="1" i="1" dirty="0" err="1" smtClean="0"/>
              <a:t>Ла</a:t>
            </a:r>
            <a:r>
              <a:rPr lang="bg-BG" b="1" i="1" dirty="0" smtClean="0"/>
              <a:t> М</a:t>
            </a:r>
            <a:r>
              <a:rPr lang="en-US" b="1" i="1" dirty="0" err="1" smtClean="0"/>
              <a:t>анш</a:t>
            </a:r>
            <a:r>
              <a:rPr lang="bg-BG" b="1" i="1" dirty="0" smtClean="0"/>
              <a:t>“</a:t>
            </a:r>
            <a:r>
              <a:rPr lang="en-US" dirty="0" smtClean="0"/>
              <a:t>, </a:t>
            </a:r>
            <a:r>
              <a:rPr lang="en-US" dirty="0" err="1"/>
              <a:t>като</a:t>
            </a:r>
            <a:r>
              <a:rPr lang="en-US" dirty="0"/>
              <a:t> </a:t>
            </a:r>
            <a:r>
              <a:rPr lang="en-US" dirty="0" err="1"/>
              <a:t>това</a:t>
            </a:r>
            <a:r>
              <a:rPr lang="en-US" dirty="0"/>
              <a:t> </a:t>
            </a:r>
            <a:r>
              <a:rPr lang="en-US" dirty="0" err="1"/>
              <a:t>става</a:t>
            </a:r>
            <a:r>
              <a:rPr lang="en-US" dirty="0"/>
              <a:t> </a:t>
            </a:r>
            <a:r>
              <a:rPr lang="en-US" dirty="0" err="1"/>
              <a:t>за</a:t>
            </a:r>
            <a:r>
              <a:rPr lang="en-US" dirty="0"/>
              <a:t> </a:t>
            </a:r>
            <a:r>
              <a:rPr lang="en-US" dirty="0" err="1"/>
              <a:t>първи</a:t>
            </a:r>
            <a:r>
              <a:rPr lang="en-US" dirty="0"/>
              <a:t> </a:t>
            </a:r>
            <a:r>
              <a:rPr lang="en-US" dirty="0" err="1"/>
              <a:t>път</a:t>
            </a:r>
            <a:r>
              <a:rPr lang="en-US" dirty="0"/>
              <a:t> </a:t>
            </a:r>
            <a:r>
              <a:rPr lang="en-US" dirty="0" err="1"/>
              <a:t>през</a:t>
            </a:r>
            <a:r>
              <a:rPr lang="en-US" dirty="0"/>
              <a:t> 1815г. </a:t>
            </a:r>
            <a:r>
              <a:rPr lang="en-US" dirty="0" err="1"/>
              <a:t>от</a:t>
            </a:r>
            <a:r>
              <a:rPr lang="en-US" dirty="0"/>
              <a:t> </a:t>
            </a:r>
            <a:r>
              <a:rPr lang="en-US" dirty="0" err="1"/>
              <a:t>френският</a:t>
            </a:r>
            <a:r>
              <a:rPr lang="en-US" dirty="0"/>
              <a:t> </a:t>
            </a:r>
            <a:r>
              <a:rPr lang="en-US" dirty="0" err="1"/>
              <a:t>войник</a:t>
            </a:r>
            <a:r>
              <a:rPr lang="en-US" dirty="0"/>
              <a:t> </a:t>
            </a:r>
            <a:r>
              <a:rPr lang="en-US" dirty="0" err="1"/>
              <a:t>Жан</a:t>
            </a:r>
            <a:r>
              <a:rPr lang="en-US" dirty="0"/>
              <a:t> </a:t>
            </a:r>
            <a:r>
              <a:rPr lang="en-US" dirty="0" err="1"/>
              <a:t>Салати</a:t>
            </a:r>
            <a:r>
              <a:rPr lang="en-US" dirty="0"/>
              <a:t>, а в </a:t>
            </a:r>
            <a:r>
              <a:rPr lang="en-US" dirty="0" err="1"/>
              <a:t>наши</a:t>
            </a:r>
            <a:r>
              <a:rPr lang="en-US" dirty="0"/>
              <a:t> </a:t>
            </a:r>
            <a:r>
              <a:rPr lang="en-US" dirty="0" err="1"/>
              <a:t>дни</a:t>
            </a:r>
            <a:r>
              <a:rPr lang="en-US" dirty="0"/>
              <a:t> </a:t>
            </a:r>
            <a:r>
              <a:rPr lang="bg-BG" dirty="0" smtClean="0"/>
              <a:t>едно от </a:t>
            </a:r>
            <a:r>
              <a:rPr lang="en-US" dirty="0" err="1" smtClean="0"/>
              <a:t>най</a:t>
            </a:r>
            <a:r>
              <a:rPr lang="en-US" dirty="0" smtClean="0"/>
              <a:t> –</a:t>
            </a:r>
            <a:r>
              <a:rPr lang="bg-BG" dirty="0" smtClean="0"/>
              <a:t> </a:t>
            </a:r>
            <a:r>
              <a:rPr lang="en-US" dirty="0" err="1" smtClean="0"/>
              <a:t>добр</a:t>
            </a:r>
            <a:r>
              <a:rPr lang="bg-BG" dirty="0" smtClean="0"/>
              <a:t>ите</a:t>
            </a:r>
            <a:r>
              <a:rPr lang="en-US" dirty="0" smtClean="0"/>
              <a:t> </a:t>
            </a:r>
            <a:r>
              <a:rPr lang="en-US" dirty="0" err="1" smtClean="0"/>
              <a:t>постижени</a:t>
            </a:r>
            <a:r>
              <a:rPr lang="bg-BG" dirty="0" smtClean="0"/>
              <a:t>я</a:t>
            </a:r>
            <a:r>
              <a:rPr lang="en-US" dirty="0" smtClean="0"/>
              <a:t> </a:t>
            </a:r>
            <a:r>
              <a:rPr lang="en-US" dirty="0" err="1"/>
              <a:t>се</a:t>
            </a:r>
            <a:r>
              <a:rPr lang="en-US" dirty="0"/>
              <a:t> </a:t>
            </a:r>
            <a:r>
              <a:rPr lang="en-US" dirty="0" err="1"/>
              <a:t>държи</a:t>
            </a:r>
            <a:r>
              <a:rPr lang="en-US" dirty="0"/>
              <a:t> </a:t>
            </a:r>
            <a:r>
              <a:rPr lang="en-US" dirty="0" err="1"/>
              <a:t>от</a:t>
            </a:r>
            <a:r>
              <a:rPr lang="en-US" dirty="0"/>
              <a:t> </a:t>
            </a:r>
            <a:r>
              <a:rPr lang="en-US" dirty="0" err="1"/>
              <a:t>българинът</a:t>
            </a:r>
            <a:r>
              <a:rPr lang="en-US" dirty="0"/>
              <a:t> </a:t>
            </a:r>
            <a:r>
              <a:rPr lang="en-US" b="1" i="1" dirty="0" err="1"/>
              <a:t>Петър</a:t>
            </a:r>
            <a:r>
              <a:rPr lang="en-US" b="1" i="1" dirty="0"/>
              <a:t> </a:t>
            </a:r>
            <a:r>
              <a:rPr lang="en-US" b="1" i="1" dirty="0" err="1" smtClean="0"/>
              <a:t>Стойче</a:t>
            </a:r>
            <a:r>
              <a:rPr lang="bg-BG" b="1" i="1" dirty="0" smtClean="0"/>
              <a:t>в.</a:t>
            </a:r>
            <a:endParaRPr lang="en-US" b="1" i="1" dirty="0"/>
          </a:p>
        </p:txBody>
      </p:sp>
    </p:spTree>
    <p:extLst>
      <p:ext uri="{BB962C8B-B14F-4D97-AF65-F5344CB8AC3E}">
        <p14:creationId xmlns:p14="http://schemas.microsoft.com/office/powerpoint/2010/main" val="2423674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256" y="1859340"/>
            <a:ext cx="10911840" cy="3416320"/>
          </a:xfrm>
          <a:prstGeom prst="rect">
            <a:avLst/>
          </a:prstGeom>
        </p:spPr>
        <p:txBody>
          <a:bodyPr wrap="square">
            <a:spAutoFit/>
          </a:bodyPr>
          <a:lstStyle/>
          <a:p>
            <a:pPr marL="285750" indent="-285750">
              <a:buFont typeface="Arial" pitchFamily="34" charset="0"/>
              <a:buChar char="•"/>
            </a:pPr>
            <a:r>
              <a:rPr lang="en-US" dirty="0" err="1"/>
              <a:t>Плуването</a:t>
            </a:r>
            <a:r>
              <a:rPr lang="en-US" dirty="0"/>
              <a:t> </a:t>
            </a:r>
            <a:r>
              <a:rPr lang="en-US" b="1" i="1" dirty="0" err="1"/>
              <a:t>не</a:t>
            </a:r>
            <a:r>
              <a:rPr lang="en-US" b="1" i="1" dirty="0"/>
              <a:t> е</a:t>
            </a:r>
            <a:r>
              <a:rPr lang="en-US" dirty="0"/>
              <a:t> </a:t>
            </a:r>
            <a:r>
              <a:rPr lang="en-US" dirty="0" err="1"/>
              <a:t>било</a:t>
            </a:r>
            <a:r>
              <a:rPr lang="en-US" dirty="0"/>
              <a:t> </a:t>
            </a:r>
            <a:r>
              <a:rPr lang="en-US" dirty="0" err="1"/>
              <a:t>включено</a:t>
            </a:r>
            <a:r>
              <a:rPr lang="en-US" dirty="0"/>
              <a:t> в </a:t>
            </a:r>
            <a:r>
              <a:rPr lang="en-US" b="1" i="1" dirty="0" err="1"/>
              <a:t>древните</a:t>
            </a:r>
            <a:r>
              <a:rPr lang="en-US" b="1" i="1" dirty="0"/>
              <a:t> </a:t>
            </a:r>
            <a:r>
              <a:rPr lang="en-US" b="1" i="1" dirty="0" err="1"/>
              <a:t>Олимпийски</a:t>
            </a:r>
            <a:r>
              <a:rPr lang="en-US" b="1" i="1" dirty="0"/>
              <a:t> </a:t>
            </a:r>
            <a:r>
              <a:rPr lang="en-US" b="1" i="1" dirty="0" err="1" smtClean="0"/>
              <a:t>игри</a:t>
            </a:r>
            <a:r>
              <a:rPr lang="bg-BG" dirty="0" smtClean="0"/>
              <a:t>;</a:t>
            </a:r>
          </a:p>
          <a:p>
            <a:pPr marL="285750" indent="-285750">
              <a:buFont typeface="Arial" pitchFamily="34" charset="0"/>
              <a:buChar char="•"/>
            </a:pPr>
            <a:endParaRPr lang="bg-BG" dirty="0" smtClean="0"/>
          </a:p>
          <a:p>
            <a:pPr marL="285750" indent="-285750">
              <a:buFont typeface="Arial" pitchFamily="34" charset="0"/>
              <a:buChar char="•"/>
            </a:pPr>
            <a:r>
              <a:rPr lang="bg-BG" dirty="0" smtClean="0"/>
              <a:t>Състезания по плуване са се провеждали на </a:t>
            </a:r>
            <a:r>
              <a:rPr lang="en-US" b="1" i="1" dirty="0" err="1" smtClean="0"/>
              <a:t>Истмийските</a:t>
            </a:r>
            <a:r>
              <a:rPr lang="en-US" b="1" i="1" dirty="0" smtClean="0"/>
              <a:t> </a:t>
            </a:r>
            <a:r>
              <a:rPr lang="en-US" b="1" i="1" dirty="0" err="1"/>
              <a:t>игри</a:t>
            </a:r>
            <a:r>
              <a:rPr lang="en-US" b="1" i="1" dirty="0"/>
              <a:t> </a:t>
            </a:r>
            <a:r>
              <a:rPr lang="en-US" dirty="0" err="1"/>
              <a:t>посветени</a:t>
            </a:r>
            <a:r>
              <a:rPr lang="en-US" dirty="0"/>
              <a:t> на </a:t>
            </a:r>
            <a:r>
              <a:rPr lang="en-US" dirty="0" err="1"/>
              <a:t>бога</a:t>
            </a:r>
            <a:r>
              <a:rPr lang="en-US" dirty="0"/>
              <a:t> на </a:t>
            </a:r>
            <a:r>
              <a:rPr lang="en-US" dirty="0" err="1"/>
              <a:t>морето</a:t>
            </a:r>
            <a:r>
              <a:rPr lang="en-US" dirty="0"/>
              <a:t> </a:t>
            </a:r>
            <a:r>
              <a:rPr lang="en-US" b="1" i="1" dirty="0" err="1"/>
              <a:t>Посейдон</a:t>
            </a:r>
            <a:r>
              <a:rPr lang="en-US" dirty="0"/>
              <a:t>. </a:t>
            </a:r>
            <a:endParaRPr lang="bg-BG" dirty="0" smtClean="0"/>
          </a:p>
          <a:p>
            <a:pPr marL="285750" indent="-285750">
              <a:buFont typeface="Arial" pitchFamily="34" charset="0"/>
              <a:buChar char="•"/>
            </a:pPr>
            <a:endParaRPr lang="bg-BG" dirty="0" smtClean="0"/>
          </a:p>
          <a:p>
            <a:pPr marL="285750" indent="-285750">
              <a:buFont typeface="Arial" pitchFamily="34" charset="0"/>
              <a:buChar char="•"/>
            </a:pPr>
            <a:r>
              <a:rPr lang="en-US" dirty="0" err="1" smtClean="0"/>
              <a:t>Включва</a:t>
            </a:r>
            <a:r>
              <a:rPr lang="en-US" dirty="0" smtClean="0"/>
              <a:t> </a:t>
            </a:r>
            <a:r>
              <a:rPr lang="en-US" dirty="0" err="1"/>
              <a:t>се</a:t>
            </a:r>
            <a:r>
              <a:rPr lang="en-US" dirty="0"/>
              <a:t> в </a:t>
            </a:r>
            <a:r>
              <a:rPr lang="en-US" dirty="0" err="1"/>
              <a:t>олимпийската</a:t>
            </a:r>
            <a:r>
              <a:rPr lang="en-US" dirty="0"/>
              <a:t> </a:t>
            </a:r>
            <a:r>
              <a:rPr lang="en-US" dirty="0" err="1"/>
              <a:t>програма</a:t>
            </a:r>
            <a:r>
              <a:rPr lang="en-US" dirty="0"/>
              <a:t> </a:t>
            </a:r>
            <a:r>
              <a:rPr lang="en-US" dirty="0" err="1"/>
              <a:t>през</a:t>
            </a:r>
            <a:r>
              <a:rPr lang="en-US" dirty="0"/>
              <a:t> </a:t>
            </a:r>
            <a:r>
              <a:rPr lang="en-US" b="1" i="1" dirty="0"/>
              <a:t>1896 </a:t>
            </a:r>
            <a:r>
              <a:rPr lang="en-US" b="1" i="1" dirty="0" smtClean="0"/>
              <a:t>г</a:t>
            </a:r>
            <a:r>
              <a:rPr lang="bg-BG" b="1" i="1" dirty="0" smtClean="0"/>
              <a:t> в Атина</a:t>
            </a:r>
            <a:r>
              <a:rPr lang="en-US" dirty="0" smtClean="0"/>
              <a:t>. </a:t>
            </a:r>
            <a:endParaRPr lang="bg-BG" dirty="0" smtClean="0"/>
          </a:p>
          <a:p>
            <a:pPr marL="285750" indent="-285750">
              <a:buFont typeface="Arial" pitchFamily="34" charset="0"/>
              <a:buChar char="•"/>
            </a:pPr>
            <a:endParaRPr lang="bg-BG" dirty="0"/>
          </a:p>
          <a:p>
            <a:pPr marL="285750" indent="-285750">
              <a:buFont typeface="Arial" pitchFamily="34" charset="0"/>
              <a:buChar char="•"/>
            </a:pPr>
            <a:r>
              <a:rPr lang="en-US" dirty="0" err="1" smtClean="0"/>
              <a:t>Учредява</a:t>
            </a:r>
            <a:r>
              <a:rPr lang="en-US" dirty="0" smtClean="0"/>
              <a:t> </a:t>
            </a:r>
            <a:r>
              <a:rPr lang="en-US" dirty="0" err="1"/>
              <a:t>се</a:t>
            </a:r>
            <a:r>
              <a:rPr lang="en-US" dirty="0"/>
              <a:t> </a:t>
            </a:r>
            <a:r>
              <a:rPr lang="en-US" dirty="0" err="1"/>
              <a:t>Международна</a:t>
            </a:r>
            <a:r>
              <a:rPr lang="en-US" dirty="0"/>
              <a:t> </a:t>
            </a:r>
            <a:r>
              <a:rPr lang="en-US" dirty="0" err="1"/>
              <a:t>федерация</a:t>
            </a:r>
            <a:r>
              <a:rPr lang="en-US" dirty="0"/>
              <a:t> </a:t>
            </a:r>
            <a:r>
              <a:rPr lang="en-US" dirty="0" err="1"/>
              <a:t>по</a:t>
            </a:r>
            <a:r>
              <a:rPr lang="en-US" dirty="0"/>
              <a:t> </a:t>
            </a:r>
            <a:r>
              <a:rPr lang="en-US" dirty="0" err="1"/>
              <a:t>плувни</a:t>
            </a:r>
            <a:r>
              <a:rPr lang="en-US" dirty="0"/>
              <a:t> </a:t>
            </a:r>
            <a:r>
              <a:rPr lang="en-US" dirty="0" err="1"/>
              <a:t>спортове</a:t>
            </a:r>
            <a:r>
              <a:rPr lang="en-US" dirty="0"/>
              <a:t> </a:t>
            </a:r>
            <a:r>
              <a:rPr lang="en-US" b="1" i="1" dirty="0"/>
              <a:t>(ФИНА) </a:t>
            </a:r>
            <a:r>
              <a:rPr lang="en-US" b="1" i="1" dirty="0" err="1"/>
              <a:t>през</a:t>
            </a:r>
            <a:r>
              <a:rPr lang="en-US" b="1" i="1" dirty="0"/>
              <a:t> 1908 г</a:t>
            </a:r>
            <a:r>
              <a:rPr lang="en-US" dirty="0"/>
              <a:t>. </a:t>
            </a:r>
            <a:endParaRPr lang="bg-BG" dirty="0" smtClean="0"/>
          </a:p>
          <a:p>
            <a:pPr marL="285750" indent="-285750">
              <a:buFont typeface="Arial" pitchFamily="34" charset="0"/>
              <a:buChar char="•"/>
            </a:pPr>
            <a:endParaRPr lang="bg-BG" dirty="0"/>
          </a:p>
          <a:p>
            <a:pPr marL="285750" indent="-285750">
              <a:buFont typeface="Arial" pitchFamily="34" charset="0"/>
              <a:buChar char="•"/>
            </a:pPr>
            <a:r>
              <a:rPr lang="en-US" dirty="0" err="1" smtClean="0"/>
              <a:t>Вследствие</a:t>
            </a:r>
            <a:r>
              <a:rPr lang="en-US" dirty="0" smtClean="0"/>
              <a:t> </a:t>
            </a:r>
            <a:r>
              <a:rPr lang="en-US" dirty="0" err="1"/>
              <a:t>голямото</a:t>
            </a:r>
            <a:r>
              <a:rPr lang="en-US" dirty="0"/>
              <a:t> </a:t>
            </a:r>
            <a:r>
              <a:rPr lang="en-US" dirty="0" err="1"/>
              <a:t>значение</a:t>
            </a:r>
            <a:r>
              <a:rPr lang="en-US" dirty="0"/>
              <a:t> и </a:t>
            </a:r>
            <a:r>
              <a:rPr lang="en-US" dirty="0" err="1"/>
              <a:t>разпространение</a:t>
            </a:r>
            <a:r>
              <a:rPr lang="en-US" dirty="0"/>
              <a:t> на </a:t>
            </a:r>
            <a:r>
              <a:rPr lang="en-US" dirty="0" err="1"/>
              <a:t>плуването</a:t>
            </a:r>
            <a:r>
              <a:rPr lang="en-US" dirty="0"/>
              <a:t>, </a:t>
            </a:r>
            <a:r>
              <a:rPr lang="en-US" dirty="0" err="1"/>
              <a:t>то</a:t>
            </a:r>
            <a:r>
              <a:rPr lang="en-US" dirty="0"/>
              <a:t> </a:t>
            </a:r>
            <a:r>
              <a:rPr lang="en-US" dirty="0" err="1"/>
              <a:t>става</a:t>
            </a:r>
            <a:r>
              <a:rPr lang="en-US" dirty="0"/>
              <a:t> </a:t>
            </a:r>
            <a:r>
              <a:rPr lang="en-US" b="1" i="1" dirty="0" err="1"/>
              <a:t>втората</a:t>
            </a:r>
            <a:r>
              <a:rPr lang="en-US" b="1" i="1" dirty="0"/>
              <a:t> </a:t>
            </a:r>
            <a:r>
              <a:rPr lang="en-US" b="1" i="1" dirty="0" err="1"/>
              <a:t>дисциплина</a:t>
            </a:r>
            <a:r>
              <a:rPr lang="en-US" b="1" i="1" dirty="0"/>
              <a:t> </a:t>
            </a:r>
            <a:r>
              <a:rPr lang="en-US" b="1" i="1" dirty="0" err="1"/>
              <a:t>по</a:t>
            </a:r>
            <a:r>
              <a:rPr lang="en-US" b="1" i="1" dirty="0"/>
              <a:t> </a:t>
            </a:r>
            <a:r>
              <a:rPr lang="en-US" b="1" i="1" dirty="0" err="1"/>
              <a:t>представителност</a:t>
            </a:r>
            <a:r>
              <a:rPr lang="en-US" dirty="0"/>
              <a:t>, </a:t>
            </a:r>
            <a:r>
              <a:rPr lang="en-US" dirty="0" err="1"/>
              <a:t>след</a:t>
            </a:r>
            <a:r>
              <a:rPr lang="en-US" dirty="0"/>
              <a:t> </a:t>
            </a:r>
            <a:r>
              <a:rPr lang="en-US" dirty="0" err="1"/>
              <a:t>леката</a:t>
            </a:r>
            <a:r>
              <a:rPr lang="en-US" dirty="0"/>
              <a:t> </a:t>
            </a:r>
            <a:r>
              <a:rPr lang="en-US" dirty="0" err="1"/>
              <a:t>атлетика</a:t>
            </a:r>
            <a:r>
              <a:rPr lang="en-US" dirty="0"/>
              <a:t>, в </a:t>
            </a:r>
            <a:r>
              <a:rPr lang="en-US" dirty="0" err="1"/>
              <a:t>олимпийските</a:t>
            </a:r>
            <a:r>
              <a:rPr lang="en-US" dirty="0"/>
              <a:t> </a:t>
            </a:r>
            <a:r>
              <a:rPr lang="en-US" dirty="0" err="1"/>
              <a:t>програми</a:t>
            </a:r>
            <a:r>
              <a:rPr lang="en-US" dirty="0"/>
              <a:t> с </a:t>
            </a:r>
            <a:endParaRPr lang="bg-BG" dirty="0" smtClean="0"/>
          </a:p>
          <a:p>
            <a:r>
              <a:rPr lang="bg-BG" b="1" i="1" dirty="0" smtClean="0"/>
              <a:t>    </a:t>
            </a:r>
            <a:r>
              <a:rPr lang="en-US" b="1" i="1" dirty="0" smtClean="0"/>
              <a:t>31 </a:t>
            </a:r>
            <a:r>
              <a:rPr lang="en-US" b="1" i="1" dirty="0"/>
              <a:t>на </a:t>
            </a:r>
            <a:r>
              <a:rPr lang="en-US" b="1" i="1" dirty="0" err="1"/>
              <a:t>брой</a:t>
            </a:r>
            <a:r>
              <a:rPr lang="en-US" b="1" i="1" dirty="0"/>
              <a:t> </a:t>
            </a:r>
            <a:r>
              <a:rPr lang="en-US" b="1" i="1" dirty="0" err="1"/>
              <a:t>дисциплини</a:t>
            </a:r>
            <a:r>
              <a:rPr lang="bg-BG" b="1" i="1" dirty="0"/>
              <a:t>. </a:t>
            </a:r>
            <a:endParaRPr lang="en-US" b="1" i="1" dirty="0"/>
          </a:p>
        </p:txBody>
      </p:sp>
    </p:spTree>
    <p:extLst>
      <p:ext uri="{BB962C8B-B14F-4D97-AF65-F5344CB8AC3E}">
        <p14:creationId xmlns:p14="http://schemas.microsoft.com/office/powerpoint/2010/main" val="3023941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8912" y="515773"/>
            <a:ext cx="5757672" cy="5078313"/>
          </a:xfrm>
          <a:prstGeom prst="rect">
            <a:avLst/>
          </a:prstGeom>
        </p:spPr>
        <p:txBody>
          <a:bodyPr wrap="square">
            <a:spAutoFit/>
          </a:bodyPr>
          <a:lstStyle/>
          <a:p>
            <a:pPr marL="285750" indent="-285750">
              <a:buFont typeface="Arial" pitchFamily="34" charset="0"/>
              <a:buChar char="•"/>
            </a:pPr>
            <a:r>
              <a:rPr lang="bg-BG" b="1" i="1" dirty="0"/>
              <a:t>Първият олимпийски шампион </a:t>
            </a:r>
            <a:r>
              <a:rPr lang="bg-BG" dirty="0"/>
              <a:t>по плуване от олимпийските игри в Атина през 1896 г. е 18-годишният унгарски студент по архитектура Алфред Хайош. Той използва </a:t>
            </a:r>
            <a:r>
              <a:rPr lang="bg-BG" b="1" i="1" dirty="0"/>
              <a:t>стил треджън </a:t>
            </a:r>
            <a:r>
              <a:rPr lang="bg-BG" dirty="0"/>
              <a:t>. При изключително лоши условия (температура на водата 10°С и 4-метрови </a:t>
            </a:r>
            <a:r>
              <a:rPr lang="bg-BG" dirty="0" smtClean="0"/>
              <a:t>вълни).</a:t>
            </a:r>
          </a:p>
          <a:p>
            <a:pPr marL="285750" indent="-285750">
              <a:buFont typeface="Arial" pitchFamily="34" charset="0"/>
              <a:buChar char="•"/>
            </a:pPr>
            <a:endParaRPr lang="bg-BG" dirty="0" smtClean="0"/>
          </a:p>
          <a:p>
            <a:pPr marL="285750" indent="-285750">
              <a:buFont typeface="Arial" pitchFamily="34" charset="0"/>
              <a:buChar char="•"/>
            </a:pPr>
            <a:r>
              <a:rPr lang="bg-BG" dirty="0"/>
              <a:t>От </a:t>
            </a:r>
            <a:r>
              <a:rPr lang="bg-BG" dirty="0" smtClean="0"/>
              <a:t>1908 г </a:t>
            </a:r>
            <a:r>
              <a:rPr lang="bg-BG" dirty="0"/>
              <a:t>олимпийските състезания се провеждат по правилник на 50- и 100-метрови басейни (ІV, V и VІІ ОИ се провеждат на 100-метрови басейни), а от </a:t>
            </a:r>
            <a:r>
              <a:rPr lang="bg-BG" dirty="0" smtClean="0"/>
              <a:t>1924 г само </a:t>
            </a:r>
            <a:r>
              <a:rPr lang="bg-BG" dirty="0"/>
              <a:t>на </a:t>
            </a:r>
            <a:r>
              <a:rPr lang="bg-BG" b="1" i="1" dirty="0"/>
              <a:t>50-метрови</a:t>
            </a:r>
            <a:r>
              <a:rPr lang="bg-BG" dirty="0" smtClean="0"/>
              <a:t>.</a:t>
            </a:r>
          </a:p>
          <a:p>
            <a:pPr marL="285750" indent="-285750">
              <a:buFont typeface="Arial" pitchFamily="34" charset="0"/>
              <a:buChar char="•"/>
            </a:pPr>
            <a:endParaRPr lang="bg-BG" dirty="0"/>
          </a:p>
          <a:p>
            <a:pPr marL="285750" indent="-285750">
              <a:buFont typeface="Arial" pitchFamily="34" charset="0"/>
              <a:buChar char="•"/>
            </a:pPr>
            <a:r>
              <a:rPr lang="bg-BG" dirty="0"/>
              <a:t>В началото на </a:t>
            </a:r>
            <a:r>
              <a:rPr lang="en-US" dirty="0"/>
              <a:t>XX</a:t>
            </a:r>
            <a:r>
              <a:rPr lang="bg-BG" dirty="0"/>
              <a:t> век </a:t>
            </a:r>
            <a:r>
              <a:rPr lang="bg-BG" b="1" i="1" dirty="0"/>
              <a:t>кроулът</a:t>
            </a:r>
            <a:r>
              <a:rPr lang="bg-BG" dirty="0"/>
              <a:t> постепенно измества стила </a:t>
            </a:r>
            <a:r>
              <a:rPr lang="bg-BG" b="1" i="1" dirty="0"/>
              <a:t>треджън </a:t>
            </a:r>
            <a:r>
              <a:rPr lang="bg-BG" dirty="0"/>
              <a:t>, появява се </a:t>
            </a:r>
            <a:r>
              <a:rPr lang="bg-BG" b="1" i="1" dirty="0"/>
              <a:t>гръбният кроул</a:t>
            </a:r>
            <a:r>
              <a:rPr lang="bg-BG" dirty="0"/>
              <a:t>, а по-късно </a:t>
            </a:r>
            <a:r>
              <a:rPr lang="bg-BG" b="1" i="1" dirty="0" smtClean="0"/>
              <a:t>бътерфлаят.</a:t>
            </a:r>
          </a:p>
          <a:p>
            <a:pPr marL="285750" indent="-285750">
              <a:buFont typeface="Arial" pitchFamily="34" charset="0"/>
              <a:buChar char="•"/>
            </a:pPr>
            <a:endParaRPr lang="en-US" b="1" i="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8792" y="756983"/>
            <a:ext cx="4724400" cy="4741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098792" y="5603153"/>
            <a:ext cx="4885944" cy="923330"/>
          </a:xfrm>
          <a:prstGeom prst="rect">
            <a:avLst/>
          </a:prstGeom>
        </p:spPr>
        <p:txBody>
          <a:bodyPr wrap="square">
            <a:spAutoFit/>
          </a:bodyPr>
          <a:lstStyle/>
          <a:p>
            <a:r>
              <a:rPr lang="ru-RU" dirty="0"/>
              <a:t>Алфред Хайош, Унгария - първият Олимпийски шампион по </a:t>
            </a:r>
            <a:r>
              <a:rPr lang="ru-RU" dirty="0" smtClean="0"/>
              <a:t>плуване със своят олимпийски медал</a:t>
            </a:r>
            <a:endParaRPr lang="ru-RU" dirty="0"/>
          </a:p>
        </p:txBody>
      </p:sp>
    </p:spTree>
    <p:extLst>
      <p:ext uri="{BB962C8B-B14F-4D97-AF65-F5344CB8AC3E}">
        <p14:creationId xmlns:p14="http://schemas.microsoft.com/office/powerpoint/2010/main" val="3776979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g-BG" dirty="0" smtClean="0"/>
              <a:t>У нас</a:t>
            </a:r>
            <a:endParaRPr lang="en-US" dirty="0"/>
          </a:p>
        </p:txBody>
      </p:sp>
      <p:sp>
        <p:nvSpPr>
          <p:cNvPr id="3" name="Rectangle 2"/>
          <p:cNvSpPr/>
          <p:nvPr/>
        </p:nvSpPr>
        <p:spPr>
          <a:xfrm>
            <a:off x="682752" y="3105835"/>
            <a:ext cx="10911840" cy="3970318"/>
          </a:xfrm>
          <a:prstGeom prst="rect">
            <a:avLst/>
          </a:prstGeom>
        </p:spPr>
        <p:txBody>
          <a:bodyPr wrap="square">
            <a:spAutoFit/>
          </a:bodyPr>
          <a:lstStyle/>
          <a:p>
            <a:pPr marL="285750" indent="-285750">
              <a:buFont typeface="Arial" pitchFamily="34" charset="0"/>
              <a:buChar char="•"/>
            </a:pPr>
            <a:r>
              <a:rPr lang="en-US" dirty="0"/>
              <a:t>В </a:t>
            </a:r>
            <a:r>
              <a:rPr lang="en-US" dirty="0" err="1"/>
              <a:t>България</a:t>
            </a:r>
            <a:r>
              <a:rPr lang="en-US" dirty="0"/>
              <a:t> </a:t>
            </a:r>
            <a:r>
              <a:rPr lang="en-US" b="1" i="1" dirty="0" err="1"/>
              <a:t>началото</a:t>
            </a:r>
            <a:r>
              <a:rPr lang="en-US" dirty="0"/>
              <a:t> на </a:t>
            </a:r>
            <a:r>
              <a:rPr lang="en-US" dirty="0" err="1"/>
              <a:t>този</a:t>
            </a:r>
            <a:r>
              <a:rPr lang="en-US" dirty="0"/>
              <a:t> </a:t>
            </a:r>
            <a:r>
              <a:rPr lang="en-US" dirty="0" err="1"/>
              <a:t>спорт</a:t>
            </a:r>
            <a:r>
              <a:rPr lang="en-US" dirty="0"/>
              <a:t> </a:t>
            </a:r>
            <a:r>
              <a:rPr lang="en-US" dirty="0" err="1"/>
              <a:t>се</a:t>
            </a:r>
            <a:r>
              <a:rPr lang="en-US" dirty="0"/>
              <a:t> </a:t>
            </a:r>
            <a:r>
              <a:rPr lang="en-US" dirty="0" err="1"/>
              <a:t>поставя</a:t>
            </a:r>
            <a:r>
              <a:rPr lang="en-US" dirty="0"/>
              <a:t> </a:t>
            </a:r>
            <a:r>
              <a:rPr lang="en-US" dirty="0" err="1"/>
              <a:t>през</a:t>
            </a:r>
            <a:r>
              <a:rPr lang="en-US" dirty="0"/>
              <a:t> </a:t>
            </a:r>
            <a:r>
              <a:rPr lang="en-US" b="1" i="1" dirty="0" smtClean="0"/>
              <a:t>1871</a:t>
            </a:r>
            <a:r>
              <a:rPr lang="bg-BG" b="1" i="1" dirty="0" smtClean="0"/>
              <a:t> </a:t>
            </a:r>
            <a:r>
              <a:rPr lang="en-US" dirty="0" err="1" smtClean="0"/>
              <a:t>година</a:t>
            </a:r>
            <a:r>
              <a:rPr lang="en-US" dirty="0" smtClean="0"/>
              <a:t> </a:t>
            </a:r>
            <a:r>
              <a:rPr lang="en-US" dirty="0"/>
              <a:t>в  </a:t>
            </a:r>
            <a:r>
              <a:rPr lang="en-US" dirty="0" err="1" smtClean="0"/>
              <a:t>гр.Шумен</a:t>
            </a:r>
            <a:r>
              <a:rPr lang="bg-BG" dirty="0" smtClean="0"/>
              <a:t>, </a:t>
            </a:r>
            <a:r>
              <a:rPr lang="en-US" dirty="0" err="1"/>
              <a:t>където</a:t>
            </a:r>
            <a:r>
              <a:rPr lang="en-US" dirty="0"/>
              <a:t> на </a:t>
            </a:r>
            <a:r>
              <a:rPr lang="en-US" dirty="0" smtClean="0"/>
              <a:t>р</a:t>
            </a:r>
            <a:r>
              <a:rPr lang="bg-BG" dirty="0" smtClean="0"/>
              <a:t>ека </a:t>
            </a:r>
            <a:r>
              <a:rPr lang="en-US" dirty="0" err="1" smtClean="0"/>
              <a:t>Камчия</a:t>
            </a:r>
            <a:r>
              <a:rPr lang="en-US" dirty="0" smtClean="0"/>
              <a:t> </a:t>
            </a:r>
            <a:r>
              <a:rPr lang="en-US" dirty="0" err="1"/>
              <a:t>се</a:t>
            </a:r>
            <a:r>
              <a:rPr lang="en-US" dirty="0"/>
              <a:t> </a:t>
            </a:r>
            <a:r>
              <a:rPr lang="en-US" dirty="0" err="1"/>
              <a:t>провежда</a:t>
            </a:r>
            <a:r>
              <a:rPr lang="en-US" dirty="0"/>
              <a:t> </a:t>
            </a:r>
            <a:r>
              <a:rPr lang="en-US" dirty="0" err="1"/>
              <a:t>за</a:t>
            </a:r>
            <a:r>
              <a:rPr lang="en-US" dirty="0"/>
              <a:t> </a:t>
            </a:r>
            <a:r>
              <a:rPr lang="en-US" dirty="0" err="1"/>
              <a:t>първи</a:t>
            </a:r>
            <a:r>
              <a:rPr lang="en-US" dirty="0"/>
              <a:t> </a:t>
            </a:r>
            <a:r>
              <a:rPr lang="en-US" dirty="0" err="1"/>
              <a:t>път</a:t>
            </a:r>
            <a:r>
              <a:rPr lang="en-US" dirty="0"/>
              <a:t> </a:t>
            </a:r>
            <a:r>
              <a:rPr lang="en-US" dirty="0" err="1"/>
              <a:t>обучение</a:t>
            </a:r>
            <a:r>
              <a:rPr lang="en-US" dirty="0"/>
              <a:t> </a:t>
            </a:r>
            <a:r>
              <a:rPr lang="en-US" dirty="0" err="1"/>
              <a:t>по</a:t>
            </a:r>
            <a:r>
              <a:rPr lang="en-US" dirty="0"/>
              <a:t> </a:t>
            </a:r>
            <a:r>
              <a:rPr lang="en-US" dirty="0" err="1" smtClean="0"/>
              <a:t>плуване</a:t>
            </a:r>
            <a:r>
              <a:rPr lang="bg-BG" dirty="0" smtClean="0"/>
              <a:t>.</a:t>
            </a:r>
          </a:p>
          <a:p>
            <a:pPr marL="285750" indent="-285750">
              <a:buFont typeface="Arial" pitchFamily="34" charset="0"/>
              <a:buChar char="•"/>
            </a:pPr>
            <a:endParaRPr lang="bg-BG" dirty="0"/>
          </a:p>
          <a:p>
            <a:pPr marL="285750" indent="-285750">
              <a:buFont typeface="Arial" pitchFamily="34" charset="0"/>
              <a:buChar char="•"/>
            </a:pPr>
            <a:r>
              <a:rPr lang="en-US" dirty="0" err="1"/>
              <a:t>Развитието</a:t>
            </a:r>
            <a:r>
              <a:rPr lang="en-US" dirty="0"/>
              <a:t> </a:t>
            </a:r>
            <a:r>
              <a:rPr lang="bg-BG" dirty="0" smtClean="0"/>
              <a:t>му </a:t>
            </a:r>
            <a:r>
              <a:rPr lang="en-US" dirty="0" err="1" smtClean="0"/>
              <a:t>бележи</a:t>
            </a:r>
            <a:r>
              <a:rPr lang="en-US" dirty="0" smtClean="0"/>
              <a:t> </a:t>
            </a:r>
            <a:r>
              <a:rPr lang="en-US" dirty="0" err="1"/>
              <a:t>голям</a:t>
            </a:r>
            <a:r>
              <a:rPr lang="en-US" dirty="0"/>
              <a:t> </a:t>
            </a:r>
            <a:r>
              <a:rPr lang="en-US" dirty="0" err="1"/>
              <a:t>подем</a:t>
            </a:r>
            <a:r>
              <a:rPr lang="en-US" dirty="0"/>
              <a:t> </a:t>
            </a:r>
            <a:r>
              <a:rPr lang="en-US" dirty="0" err="1"/>
              <a:t>след</a:t>
            </a:r>
            <a:r>
              <a:rPr lang="en-US" dirty="0"/>
              <a:t> </a:t>
            </a:r>
            <a:r>
              <a:rPr lang="en-US" dirty="0" err="1"/>
              <a:t>построяване</a:t>
            </a:r>
            <a:r>
              <a:rPr lang="en-US" dirty="0"/>
              <a:t> на </a:t>
            </a:r>
            <a:r>
              <a:rPr lang="en-US" b="1" i="1" dirty="0" err="1"/>
              <a:t>първия</a:t>
            </a:r>
            <a:r>
              <a:rPr lang="en-US" b="1" i="1" dirty="0"/>
              <a:t> </a:t>
            </a:r>
            <a:r>
              <a:rPr lang="en-US" b="1" i="1" dirty="0" err="1"/>
              <a:t>покрит</a:t>
            </a:r>
            <a:r>
              <a:rPr lang="en-US" b="1" i="1" dirty="0"/>
              <a:t> </a:t>
            </a:r>
            <a:r>
              <a:rPr lang="en-US" b="1" i="1" dirty="0" err="1"/>
              <a:t>плувен</a:t>
            </a:r>
            <a:r>
              <a:rPr lang="en-US" b="1" i="1" dirty="0"/>
              <a:t> </a:t>
            </a:r>
            <a:r>
              <a:rPr lang="en-US" b="1" i="1" dirty="0" err="1"/>
              <a:t>басейн</a:t>
            </a:r>
            <a:r>
              <a:rPr lang="en-US" b="1" i="1" dirty="0"/>
              <a:t> </a:t>
            </a:r>
            <a:r>
              <a:rPr lang="en-US" dirty="0"/>
              <a:t>в </a:t>
            </a:r>
            <a:r>
              <a:rPr lang="en-US" dirty="0" err="1"/>
              <a:t>сградата</a:t>
            </a:r>
            <a:r>
              <a:rPr lang="en-US" dirty="0"/>
              <a:t> на </a:t>
            </a:r>
            <a:r>
              <a:rPr lang="en-US" dirty="0" err="1"/>
              <a:t>Софийската</a:t>
            </a:r>
            <a:r>
              <a:rPr lang="en-US" dirty="0"/>
              <a:t> </a:t>
            </a:r>
            <a:r>
              <a:rPr lang="en-US" dirty="0" err="1"/>
              <a:t>централна</a:t>
            </a:r>
            <a:r>
              <a:rPr lang="en-US" dirty="0"/>
              <a:t> </a:t>
            </a:r>
            <a:r>
              <a:rPr lang="en-US" dirty="0" err="1"/>
              <a:t>минерална</a:t>
            </a:r>
            <a:r>
              <a:rPr lang="en-US" dirty="0"/>
              <a:t> </a:t>
            </a:r>
            <a:r>
              <a:rPr lang="en-US" dirty="0" err="1"/>
              <a:t>баня</a:t>
            </a:r>
            <a:r>
              <a:rPr lang="en-US" dirty="0"/>
              <a:t> </a:t>
            </a:r>
            <a:r>
              <a:rPr lang="en-US" dirty="0" err="1"/>
              <a:t>през</a:t>
            </a:r>
            <a:r>
              <a:rPr lang="en-US" dirty="0"/>
              <a:t> </a:t>
            </a:r>
            <a:r>
              <a:rPr lang="en-US" b="1" i="1" dirty="0"/>
              <a:t>1900 </a:t>
            </a:r>
            <a:r>
              <a:rPr lang="en-US" b="1" i="1" dirty="0" err="1" smtClean="0"/>
              <a:t>година</a:t>
            </a:r>
            <a:r>
              <a:rPr lang="bg-BG" b="1" i="1" dirty="0" smtClean="0"/>
              <a:t>.</a:t>
            </a:r>
          </a:p>
          <a:p>
            <a:pPr marL="285750" indent="-285750">
              <a:buFont typeface="Arial" pitchFamily="34" charset="0"/>
              <a:buChar char="•"/>
            </a:pPr>
            <a:endParaRPr lang="bg-BG" b="1" i="1" dirty="0"/>
          </a:p>
          <a:p>
            <a:pPr marL="285750" indent="-285750">
              <a:buFont typeface="Arial" pitchFamily="34" charset="0"/>
              <a:buChar char="•"/>
            </a:pPr>
            <a:r>
              <a:rPr lang="en-US" b="1" i="1" dirty="0" smtClean="0"/>
              <a:t>80</a:t>
            </a:r>
            <a:r>
              <a:rPr lang="bg-BG" b="1" i="1" dirty="0" smtClean="0"/>
              <a:t>-те</a:t>
            </a:r>
            <a:r>
              <a:rPr lang="en-US" b="1" i="1" dirty="0" smtClean="0"/>
              <a:t> </a:t>
            </a:r>
            <a:r>
              <a:rPr lang="en-US" b="1" i="1" dirty="0" err="1"/>
              <a:t>години</a:t>
            </a:r>
            <a:r>
              <a:rPr lang="en-US" b="1" i="1" dirty="0"/>
              <a:t> на </a:t>
            </a:r>
            <a:r>
              <a:rPr lang="en-US" b="1" i="1" dirty="0" err="1"/>
              <a:t>изминалия</a:t>
            </a:r>
            <a:r>
              <a:rPr lang="en-US" b="1" i="1" dirty="0"/>
              <a:t> </a:t>
            </a:r>
            <a:r>
              <a:rPr lang="en-US" b="1" i="1" dirty="0" err="1"/>
              <a:t>век</a:t>
            </a:r>
            <a:r>
              <a:rPr lang="en-US" b="1" i="1" dirty="0"/>
              <a:t> </a:t>
            </a:r>
            <a:r>
              <a:rPr lang="en-US" dirty="0" err="1"/>
              <a:t>са</a:t>
            </a:r>
            <a:r>
              <a:rPr lang="en-US" dirty="0"/>
              <a:t> </a:t>
            </a:r>
            <a:r>
              <a:rPr lang="en-US" dirty="0" err="1"/>
              <a:t>елитни</a:t>
            </a:r>
            <a:r>
              <a:rPr lang="en-US" dirty="0"/>
              <a:t> </a:t>
            </a:r>
            <a:r>
              <a:rPr lang="en-US" dirty="0" err="1"/>
              <a:t>за</a:t>
            </a:r>
            <a:r>
              <a:rPr lang="en-US" dirty="0"/>
              <a:t> </a:t>
            </a:r>
            <a:r>
              <a:rPr lang="en-US" dirty="0" err="1"/>
              <a:t>историята</a:t>
            </a:r>
            <a:r>
              <a:rPr lang="en-US" dirty="0"/>
              <a:t> на </a:t>
            </a:r>
            <a:r>
              <a:rPr lang="en-US" dirty="0" err="1"/>
              <a:t>плуването</a:t>
            </a:r>
            <a:r>
              <a:rPr lang="en-US" dirty="0"/>
              <a:t> у </a:t>
            </a:r>
            <a:r>
              <a:rPr lang="en-US" dirty="0" err="1" smtClean="0"/>
              <a:t>нас</a:t>
            </a:r>
            <a:r>
              <a:rPr lang="bg-BG" dirty="0" smtClean="0"/>
              <a:t>:</a:t>
            </a:r>
          </a:p>
          <a:p>
            <a:pPr marL="285750" indent="-285750">
              <a:buFont typeface="Wingdings" pitchFamily="2" charset="2"/>
              <a:buChar char="Ø"/>
            </a:pPr>
            <a:r>
              <a:rPr lang="en-US" dirty="0" err="1"/>
              <a:t>Европейското</a:t>
            </a:r>
            <a:r>
              <a:rPr lang="en-US" dirty="0"/>
              <a:t> </a:t>
            </a:r>
            <a:r>
              <a:rPr lang="en-US" dirty="0" err="1"/>
              <a:t>първенство</a:t>
            </a:r>
            <a:r>
              <a:rPr lang="en-US" dirty="0"/>
              <a:t> в  </a:t>
            </a:r>
            <a:r>
              <a:rPr lang="en-US" dirty="0" err="1"/>
              <a:t>Рим</a:t>
            </a:r>
            <a:r>
              <a:rPr lang="en-US" dirty="0"/>
              <a:t>, </a:t>
            </a:r>
            <a:r>
              <a:rPr lang="en-US" dirty="0" smtClean="0"/>
              <a:t>1983</a:t>
            </a:r>
            <a:r>
              <a:rPr lang="bg-BG" dirty="0" smtClean="0"/>
              <a:t> </a:t>
            </a:r>
            <a:r>
              <a:rPr lang="en-US" dirty="0" smtClean="0"/>
              <a:t>г</a:t>
            </a:r>
            <a:r>
              <a:rPr lang="bg-BG" dirty="0" smtClean="0"/>
              <a:t>  - първият медал от Таня Богомилова.</a:t>
            </a:r>
          </a:p>
          <a:p>
            <a:pPr marL="285750" indent="-285750">
              <a:buFont typeface="Wingdings" pitchFamily="2" charset="2"/>
              <a:buChar char="Ø"/>
            </a:pPr>
            <a:r>
              <a:rPr lang="en-US" dirty="0" err="1"/>
              <a:t>Европейското</a:t>
            </a:r>
            <a:r>
              <a:rPr lang="en-US" dirty="0"/>
              <a:t> </a:t>
            </a:r>
            <a:r>
              <a:rPr lang="en-US" dirty="0" err="1"/>
              <a:t>първенство</a:t>
            </a:r>
            <a:r>
              <a:rPr lang="en-US" dirty="0"/>
              <a:t> в  </a:t>
            </a:r>
            <a:r>
              <a:rPr lang="en-US" dirty="0" err="1"/>
              <a:t>София</a:t>
            </a:r>
            <a:r>
              <a:rPr lang="en-US" dirty="0"/>
              <a:t>, </a:t>
            </a:r>
            <a:r>
              <a:rPr lang="en-US" dirty="0" smtClean="0"/>
              <a:t>1985</a:t>
            </a:r>
            <a:r>
              <a:rPr lang="bg-BG" dirty="0" smtClean="0"/>
              <a:t> </a:t>
            </a:r>
            <a:r>
              <a:rPr lang="en-US" dirty="0" smtClean="0"/>
              <a:t>г</a:t>
            </a:r>
            <a:r>
              <a:rPr lang="bg-BG" dirty="0" smtClean="0"/>
              <a:t> – 6 нови медала за скромната ни плувна история.</a:t>
            </a:r>
          </a:p>
          <a:p>
            <a:pPr marL="285750" indent="-285750">
              <a:buFont typeface="Wingdings" pitchFamily="2" charset="2"/>
              <a:buChar char="Ø"/>
            </a:pPr>
            <a:r>
              <a:rPr lang="en-US" dirty="0" err="1"/>
              <a:t>Световното</a:t>
            </a:r>
            <a:r>
              <a:rPr lang="en-US" dirty="0"/>
              <a:t> </a:t>
            </a:r>
            <a:r>
              <a:rPr lang="en-US" dirty="0" err="1"/>
              <a:t>първенство</a:t>
            </a:r>
            <a:r>
              <a:rPr lang="en-US" dirty="0"/>
              <a:t> в  </a:t>
            </a:r>
            <a:r>
              <a:rPr lang="en-US" dirty="0" err="1" smtClean="0"/>
              <a:t>Мадри</a:t>
            </a:r>
            <a:r>
              <a:rPr lang="bg-BG" dirty="0" smtClean="0"/>
              <a:t>д</a:t>
            </a:r>
            <a:r>
              <a:rPr lang="en-US" dirty="0" smtClean="0"/>
              <a:t>, 1985</a:t>
            </a:r>
            <a:r>
              <a:rPr lang="bg-BG" dirty="0" smtClean="0"/>
              <a:t> </a:t>
            </a:r>
            <a:r>
              <a:rPr lang="en-US" dirty="0" smtClean="0"/>
              <a:t>г</a:t>
            </a:r>
            <a:r>
              <a:rPr lang="bg-BG" dirty="0" smtClean="0"/>
              <a:t> – два медала за Богомилова;</a:t>
            </a:r>
          </a:p>
          <a:p>
            <a:endParaRPr lang="en-US" dirty="0"/>
          </a:p>
          <a:p>
            <a:pPr marL="285750" indent="-285750">
              <a:buFont typeface="Wingdings" pitchFamily="2" charset="2"/>
              <a:buChar char="Ø"/>
            </a:pPr>
            <a:endParaRPr lang="bg-BG" dirty="0" smtClean="0"/>
          </a:p>
          <a:p>
            <a:pPr marL="285750" indent="-285750">
              <a:buFont typeface="Wingdings" pitchFamily="2" charset="2"/>
              <a:buChar char="Ø"/>
            </a:pPr>
            <a:endParaRPr lang="en-US" b="1" i="1" dirty="0"/>
          </a:p>
        </p:txBody>
      </p:sp>
    </p:spTree>
    <p:extLst>
      <p:ext uri="{BB962C8B-B14F-4D97-AF65-F5344CB8AC3E}">
        <p14:creationId xmlns:p14="http://schemas.microsoft.com/office/powerpoint/2010/main" val="99373988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1074</TotalTime>
  <Words>1346</Words>
  <Application>Microsoft Office PowerPoint</Application>
  <PresentationFormat>Widescreen</PresentationFormat>
  <Paragraphs>182</Paragraphs>
  <Slides>20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Calibri Light</vt:lpstr>
      <vt:lpstr>Century Gothic</vt:lpstr>
      <vt:lpstr>Times New Roman</vt:lpstr>
      <vt:lpstr>Wingdings</vt:lpstr>
      <vt:lpstr>Wingdings 3</vt:lpstr>
      <vt:lpstr>Office Theme</vt:lpstr>
      <vt:lpstr>Ion Boardroom</vt:lpstr>
      <vt:lpstr> </vt:lpstr>
      <vt:lpstr>Аква - практиката</vt:lpstr>
      <vt:lpstr>Аква терапията </vt:lpstr>
      <vt:lpstr>ВОДНИ СПОРТОВЕ</vt:lpstr>
      <vt:lpstr>ВИДОВЕ</vt:lpstr>
      <vt:lpstr>ИСТОРИЧЕСКИ АСПЕКТИ ОТ РАЗВИТИЕТО НА  ПЛУВАНЕТО </vt:lpstr>
      <vt:lpstr>PowerPoint Presentation</vt:lpstr>
      <vt:lpstr>PowerPoint Presentation</vt:lpstr>
      <vt:lpstr>У нас</vt:lpstr>
      <vt:lpstr>Най-големият успех 1988 г-Олимпииски игри в Сеул</vt:lpstr>
      <vt:lpstr>PowerPoint Presentation</vt:lpstr>
      <vt:lpstr>Феномените в пувния спорт ДАРА ТОРЕС</vt:lpstr>
      <vt:lpstr>МАЙКЪЛ ФЕЛПС</vt:lpstr>
      <vt:lpstr>Превенция</vt:lpstr>
      <vt:lpstr>Опасности при плуване и къпъне </vt:lpstr>
      <vt:lpstr>Най-често срещаните причини за удавяне са: </vt:lpstr>
      <vt:lpstr>PowerPoint Presentation</vt:lpstr>
      <vt:lpstr>Превенция за намаляване на възможност от злополука:</vt:lpstr>
      <vt:lpstr>PowerPoint Presentation</vt:lpstr>
      <vt:lpstr>БЛАГОДАРЯ ЗА ВНИМАНИЕТО</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petya hristova</dc:creator>
  <cp:lastModifiedBy>Admin</cp:lastModifiedBy>
  <cp:revision>112</cp:revision>
  <dcterms:created xsi:type="dcterms:W3CDTF">2018-05-26T11:59:45Z</dcterms:created>
  <dcterms:modified xsi:type="dcterms:W3CDTF">2021-11-11T11:46:14Z</dcterms:modified>
</cp:coreProperties>
</file>