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60" r:id="rId3"/>
    <p:sldId id="261" r:id="rId4"/>
    <p:sldId id="258" r:id="rId5"/>
    <p:sldId id="285" r:id="rId6"/>
    <p:sldId id="286" r:id="rId7"/>
    <p:sldId id="287" r:id="rId8"/>
    <p:sldId id="288" r:id="rId9"/>
    <p:sldId id="265" r:id="rId10"/>
    <p:sldId id="277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B2264"/>
    <a:srgbClr val="04B1C4"/>
    <a:srgbClr val="F98E3D"/>
    <a:srgbClr val="FFD961"/>
    <a:srgbClr val="22B7CB"/>
    <a:srgbClr val="B451D3"/>
    <a:srgbClr val="D785CD"/>
    <a:srgbClr val="B284D8"/>
    <a:srgbClr val="FFE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86E565-0B53-40DE-9C24-5D419EECADD3}">
  <a:tblStyle styleId="{C886E565-0B53-40DE-9C24-5D419EECAD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2261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4348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937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bit.ly/TEJContest?fbclid=IwAR2azxQRaCVbsKS9Y2-iyDDpoZaQ9mXOH7bQfU4xIbQzaKS63TNvDYYl2X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 rot="306621">
            <a:off x="1556064" y="2652864"/>
            <a:ext cx="6061363" cy="1354908"/>
          </a:xfrm>
          <a:prstGeom prst="roundRect">
            <a:avLst/>
          </a:prstGeom>
          <a:solidFill>
            <a:srgbClr val="EB2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285197">
            <a:off x="1451603" y="2822486"/>
            <a:ext cx="612962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xie One"/>
              </a:rPr>
              <a:t>… </a:t>
            </a:r>
            <a:r>
              <a:rPr lang="ru-RU" sz="3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Nixie One"/>
              </a:rPr>
              <a:t>какво </a:t>
            </a:r>
            <a:r>
              <a:rPr lang="ru-RU" sz="3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xie One"/>
              </a:rPr>
              <a:t>общо има </a:t>
            </a:r>
            <a:r>
              <a:rPr lang="ru-RU" sz="3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Nixie One"/>
              </a:rPr>
              <a:t>ЕС с</a:t>
            </a:r>
            <a:r>
              <a:rPr lang="ru-RU" sz="3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xie One"/>
              </a:rPr>
              <a:t> </a:t>
            </a:r>
            <a:r>
              <a:rPr lang="ru-RU" sz="3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Nixie One"/>
              </a:rPr>
              <a:t>ямболската гроздова ракия?</a:t>
            </a:r>
            <a:endParaRPr lang="en-GB" sz="3000" b="1" dirty="0">
              <a:solidFill>
                <a:schemeClr val="accent5">
                  <a:lumMod val="20000"/>
                  <a:lumOff val="80000"/>
                </a:schemeClr>
              </a:solidFill>
              <a:latin typeface="Nixie One"/>
            </a:endParaRPr>
          </a:p>
        </p:txBody>
      </p:sp>
      <p:sp>
        <p:nvSpPr>
          <p:cNvPr id="6" name="Rounded Rectangle 5"/>
          <p:cNvSpPr/>
          <p:nvPr/>
        </p:nvSpPr>
        <p:spPr>
          <a:xfrm rot="20367068">
            <a:off x="118803" y="944811"/>
            <a:ext cx="4798522" cy="154675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 rot="20371105">
            <a:off x="4303" y="974295"/>
            <a:ext cx="5027522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g-BG" sz="3000" b="1" dirty="0" smtClean="0">
                <a:solidFill>
                  <a:srgbClr val="002060"/>
                </a:solidFill>
                <a:latin typeface="Nixie One"/>
              </a:rPr>
              <a:t>През коя година България става член на ЕС?</a:t>
            </a:r>
            <a:endParaRPr lang="en-GB" sz="3000" b="1" dirty="0">
              <a:solidFill>
                <a:srgbClr val="002060"/>
              </a:solidFill>
              <a:latin typeface="Nixie One"/>
            </a:endParaRPr>
          </a:p>
        </p:txBody>
      </p:sp>
      <p:sp>
        <p:nvSpPr>
          <p:cNvPr id="7" name="Rounded Rectangle 6"/>
          <p:cNvSpPr/>
          <p:nvPr/>
        </p:nvSpPr>
        <p:spPr>
          <a:xfrm rot="1802412">
            <a:off x="4799730" y="1557846"/>
            <a:ext cx="3990108" cy="1212273"/>
          </a:xfrm>
          <a:prstGeom prst="roundRect">
            <a:avLst/>
          </a:prstGeom>
          <a:solidFill>
            <a:srgbClr val="04B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 rot="1790769">
            <a:off x="4838496" y="1676675"/>
            <a:ext cx="3912577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g-BG" sz="3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xie One"/>
              </a:rPr>
              <a:t>Кои са Жан Моне и Робер Шуман?</a:t>
            </a:r>
            <a:endParaRPr lang="en-GB" sz="3000" b="1" dirty="0">
              <a:solidFill>
                <a:schemeClr val="accent4">
                  <a:lumMod val="20000"/>
                  <a:lumOff val="80000"/>
                </a:schemeClr>
              </a:solidFill>
              <a:latin typeface="Nixie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379" y="1245611"/>
            <a:ext cx="1462133" cy="2223655"/>
          </a:xfrm>
          <a:prstGeom prst="rect">
            <a:avLst/>
          </a:prstGeom>
        </p:spPr>
      </p:pic>
      <p:sp>
        <p:nvSpPr>
          <p:cNvPr id="409" name="Google Shape;409;p34"/>
          <p:cNvSpPr/>
          <p:nvPr/>
        </p:nvSpPr>
        <p:spPr>
          <a:xfrm>
            <a:off x="1233363" y="1094024"/>
            <a:ext cx="1698167" cy="3061525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A1BE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11" name="Google Shape;411;p34"/>
          <p:cNvSpPr txBox="1">
            <a:spLocks noGrp="1"/>
          </p:cNvSpPr>
          <p:nvPr>
            <p:ph type="body" idx="4294967295"/>
          </p:nvPr>
        </p:nvSpPr>
        <p:spPr>
          <a:xfrm>
            <a:off x="3297381" y="1245611"/>
            <a:ext cx="4045527" cy="21210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500" b="1" dirty="0" smtClean="0">
                <a:solidFill>
                  <a:srgbClr val="0140BF"/>
                </a:solidFill>
                <a:latin typeface="Nixie One"/>
              </a:rPr>
              <a:t>Facebook: </a:t>
            </a:r>
            <a:r>
              <a:rPr lang="en-GB" sz="2500" b="1" dirty="0">
                <a:solidFill>
                  <a:srgbClr val="002060"/>
                </a:solidFill>
                <a:latin typeface="Nixie One"/>
              </a:rPr>
              <a:t>Team Europe Junior Bulgaria / </a:t>
            </a:r>
            <a:r>
              <a:rPr lang="bg-BG" sz="2500" b="1" dirty="0">
                <a:solidFill>
                  <a:srgbClr val="002060"/>
                </a:solidFill>
                <a:latin typeface="Nixie One"/>
              </a:rPr>
              <a:t>Младежки Екип </a:t>
            </a:r>
            <a:r>
              <a:rPr lang="bg-BG" sz="2500" b="1" dirty="0" smtClean="0">
                <a:solidFill>
                  <a:srgbClr val="002060"/>
                </a:solidFill>
                <a:latin typeface="Nixie One"/>
              </a:rPr>
              <a:t>Европа</a:t>
            </a:r>
            <a:endParaRPr lang="en-US" sz="2500" b="1" dirty="0" smtClean="0">
              <a:solidFill>
                <a:srgbClr val="002060"/>
              </a:solidFill>
              <a:latin typeface="Nixie One"/>
            </a:endParaRPr>
          </a:p>
          <a:p>
            <a:pPr marL="0" lvl="0" indent="0">
              <a:buNone/>
            </a:pPr>
            <a:endParaRPr lang="en-US" sz="2500" b="1" u="sng" dirty="0">
              <a:latin typeface="Nixie One"/>
            </a:endParaRPr>
          </a:p>
          <a:p>
            <a:pPr marL="0" lvl="0" indent="0">
              <a:buNone/>
            </a:pPr>
            <a:r>
              <a:rPr lang="en-US" sz="2500" b="1" dirty="0" smtClean="0">
                <a:solidFill>
                  <a:srgbClr val="0140BF"/>
                </a:solidFill>
                <a:latin typeface="Nixie One"/>
              </a:rPr>
              <a:t>Instagram: </a:t>
            </a:r>
            <a:r>
              <a:rPr lang="en-US" sz="2500" b="1" dirty="0" err="1" smtClean="0">
                <a:solidFill>
                  <a:srgbClr val="002060"/>
                </a:solidFill>
                <a:latin typeface="Nixie One"/>
              </a:rPr>
              <a:t>teameuropejunior</a:t>
            </a:r>
            <a:endParaRPr lang="en-US" sz="2500" b="1" dirty="0" smtClean="0">
              <a:solidFill>
                <a:srgbClr val="002060"/>
              </a:solidFill>
              <a:latin typeface="Nixie One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3" name="Rectangle 2"/>
          <p:cNvSpPr/>
          <p:nvPr/>
        </p:nvSpPr>
        <p:spPr>
          <a:xfrm>
            <a:off x="2721857" y="205171"/>
            <a:ext cx="36590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000" b="1" dirty="0" smtClean="0">
                <a:solidFill>
                  <a:srgbClr val="002060"/>
                </a:solidFill>
                <a:latin typeface="Nixie One"/>
              </a:rPr>
              <a:t>Последвайте ни</a:t>
            </a:r>
            <a:r>
              <a:rPr lang="en-US" sz="3000" b="1" dirty="0" smtClean="0">
                <a:solidFill>
                  <a:srgbClr val="002060"/>
                </a:solidFill>
                <a:latin typeface="Nixie One"/>
              </a:rPr>
              <a:t>:</a:t>
            </a:r>
            <a:endParaRPr lang="ru-RU" sz="3000" b="1" dirty="0">
              <a:solidFill>
                <a:srgbClr val="002060"/>
              </a:solidFill>
              <a:latin typeface="Nixie One"/>
            </a:endParaRPr>
          </a:p>
        </p:txBody>
      </p:sp>
      <p:grpSp>
        <p:nvGrpSpPr>
          <p:cNvPr id="9" name="Google Shape;590;p40"/>
          <p:cNvGrpSpPr/>
          <p:nvPr/>
        </p:nvGrpSpPr>
        <p:grpSpPr>
          <a:xfrm rot="20662403">
            <a:off x="7072907" y="2213062"/>
            <a:ext cx="1118872" cy="1103000"/>
            <a:chOff x="5975075" y="2327500"/>
            <a:chExt cx="420100" cy="388350"/>
          </a:xfrm>
          <a:pattFill prst="trellis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10" name="Google Shape;591;p40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92;p40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93;p40"/>
          <p:cNvGrpSpPr/>
          <p:nvPr/>
        </p:nvGrpSpPr>
        <p:grpSpPr>
          <a:xfrm rot="1228647">
            <a:off x="6573746" y="1012530"/>
            <a:ext cx="923245" cy="1347754"/>
            <a:chOff x="6730350" y="2315900"/>
            <a:chExt cx="257700" cy="420100"/>
          </a:xfrm>
          <a:solidFill>
            <a:srgbClr val="FFD961"/>
          </a:solidFill>
        </p:grpSpPr>
        <p:sp>
          <p:nvSpPr>
            <p:cNvPr id="5" name="Google Shape;594;p4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95;p4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96;p40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98;p4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97;p4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17"/>
          <p:cNvSpPr txBox="1">
            <a:spLocks noGrp="1"/>
          </p:cNvSpPr>
          <p:nvPr>
            <p:ph type="body" idx="4294967295"/>
          </p:nvPr>
        </p:nvSpPr>
        <p:spPr>
          <a:xfrm>
            <a:off x="1401080" y="1439552"/>
            <a:ext cx="6302490" cy="27639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3500" b="1" dirty="0" smtClean="0">
                <a:solidFill>
                  <a:srgbClr val="002060"/>
                </a:solidFill>
              </a:rPr>
              <a:t>Ако знаеш отговорите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3500" b="1" dirty="0" smtClean="0">
                <a:solidFill>
                  <a:srgbClr val="002060"/>
                </a:solidFill>
              </a:rPr>
              <a:t>… стани част от </a:t>
            </a:r>
            <a:r>
              <a:rPr lang="bg-BG" sz="4000" b="1" dirty="0" smtClean="0">
                <a:solidFill>
                  <a:srgbClr val="0070C0"/>
                </a:solidFill>
              </a:rPr>
              <a:t>Младежки екип Европа</a:t>
            </a:r>
            <a:r>
              <a:rPr lang="en-US" sz="3500" b="1" dirty="0" smtClean="0">
                <a:solidFill>
                  <a:srgbClr val="002060"/>
                </a:solidFill>
              </a:rPr>
              <a:t>!</a:t>
            </a:r>
            <a:endParaRPr sz="3500" b="1" dirty="0">
              <a:solidFill>
                <a:srgbClr val="002060"/>
              </a:solidFill>
            </a:endParaRPr>
          </a:p>
        </p:txBody>
      </p:sp>
      <p:sp>
        <p:nvSpPr>
          <p:cNvPr id="227" name="Google Shape;227;p17"/>
          <p:cNvSpPr txBox="1">
            <a:spLocks noGrp="1"/>
          </p:cNvSpPr>
          <p:nvPr>
            <p:ph type="sldNum" idx="4294967295"/>
          </p:nvPr>
        </p:nvSpPr>
        <p:spPr>
          <a:xfrm>
            <a:off x="0" y="4751388"/>
            <a:ext cx="469900" cy="392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>
            <a:spLocks noGrp="1"/>
          </p:cNvSpPr>
          <p:nvPr>
            <p:ph type="title"/>
          </p:nvPr>
        </p:nvSpPr>
        <p:spPr>
          <a:xfrm>
            <a:off x="2701637" y="644236"/>
            <a:ext cx="5069405" cy="7258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sz="3000" b="1" dirty="0" smtClean="0">
                <a:solidFill>
                  <a:srgbClr val="002060"/>
                </a:solidFill>
              </a:rPr>
              <a:t>Включи се, ако си:</a:t>
            </a:r>
            <a:endParaRPr sz="3000" b="1" dirty="0">
              <a:solidFill>
                <a:srgbClr val="002060"/>
              </a:solidFill>
            </a:endParaRPr>
          </a:p>
        </p:txBody>
      </p:sp>
      <p:sp>
        <p:nvSpPr>
          <p:cNvPr id="233" name="Google Shape;233;p18"/>
          <p:cNvSpPr txBox="1">
            <a:spLocks noGrp="1"/>
          </p:cNvSpPr>
          <p:nvPr>
            <p:ph type="body" idx="1"/>
          </p:nvPr>
        </p:nvSpPr>
        <p:spPr>
          <a:xfrm>
            <a:off x="3200400" y="1753873"/>
            <a:ext cx="5774333" cy="29977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latin typeface="Nixie One"/>
              </a:rPr>
              <a:t>Студент</a:t>
            </a:r>
            <a:br>
              <a:rPr lang="ru-RU" sz="2500" b="1" dirty="0" smtClean="0">
                <a:solidFill>
                  <a:srgbClr val="002060"/>
                </a:solidFill>
                <a:latin typeface="Nixie One"/>
              </a:rPr>
            </a:br>
            <a:endParaRPr lang="ru-RU" sz="2500" b="1" dirty="0" smtClean="0">
              <a:solidFill>
                <a:srgbClr val="002060"/>
              </a:solidFill>
              <a:latin typeface="Nixie One"/>
            </a:endParaRPr>
          </a:p>
          <a:p>
            <a:r>
              <a:rPr lang="ru-RU" sz="2500" b="1" dirty="0" smtClean="0">
                <a:solidFill>
                  <a:srgbClr val="002060"/>
                </a:solidFill>
                <a:latin typeface="Nixie One"/>
              </a:rPr>
              <a:t>На възраст </a:t>
            </a:r>
            <a:r>
              <a:rPr lang="ru-RU" sz="2500" b="1" dirty="0" smtClean="0">
                <a:solidFill>
                  <a:srgbClr val="22B7CB"/>
                </a:solidFill>
                <a:latin typeface="Nixie One"/>
              </a:rPr>
              <a:t>18-25 г.</a:t>
            </a:r>
            <a:r>
              <a:rPr lang="ru-RU" sz="2500" b="1" dirty="0" smtClean="0">
                <a:solidFill>
                  <a:srgbClr val="002060"/>
                </a:solidFill>
                <a:latin typeface="Nixie One"/>
              </a:rPr>
              <a:t/>
            </a:r>
            <a:br>
              <a:rPr lang="ru-RU" sz="2500" b="1" dirty="0" smtClean="0">
                <a:solidFill>
                  <a:srgbClr val="002060"/>
                </a:solidFill>
                <a:latin typeface="Nixie One"/>
              </a:rPr>
            </a:br>
            <a:endParaRPr lang="ru-RU" sz="2500" b="1" dirty="0">
              <a:solidFill>
                <a:srgbClr val="002060"/>
              </a:solidFill>
              <a:latin typeface="Nixie One"/>
            </a:endParaRPr>
          </a:p>
          <a:p>
            <a:r>
              <a:rPr lang="ru-RU" sz="2500" b="1" dirty="0" smtClean="0">
                <a:solidFill>
                  <a:srgbClr val="002060"/>
                </a:solidFill>
                <a:latin typeface="Nixie One"/>
              </a:rPr>
              <a:t>Интересуваш се от </a:t>
            </a:r>
            <a:r>
              <a:rPr lang="ru-RU" sz="2500" b="1" dirty="0" smtClean="0">
                <a:solidFill>
                  <a:srgbClr val="22B7CB"/>
                </a:solidFill>
                <a:latin typeface="Nixie One"/>
              </a:rPr>
              <a:t>ЕС</a:t>
            </a:r>
          </a:p>
          <a:p>
            <a:pPr marL="76200" indent="0">
              <a:buNone/>
            </a:pPr>
            <a:endParaRPr sz="2000" dirty="0">
              <a:latin typeface="Nixie One"/>
            </a:endParaRPr>
          </a:p>
        </p:txBody>
      </p:sp>
      <p:sp>
        <p:nvSpPr>
          <p:cNvPr id="234" name="Google Shape;234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09" name="Google Shape;209;p15"/>
          <p:cNvSpPr txBox="1">
            <a:spLocks noGrp="1"/>
          </p:cNvSpPr>
          <p:nvPr>
            <p:ph type="ctrTitle" idx="4294967295"/>
          </p:nvPr>
        </p:nvSpPr>
        <p:spPr>
          <a:xfrm>
            <a:off x="768927" y="1939636"/>
            <a:ext cx="7561119" cy="14877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500" b="1" dirty="0" smtClean="0">
                <a:solidFill>
                  <a:srgbClr val="002060"/>
                </a:solidFill>
              </a:rPr>
              <a:t>С Младежки екип Европа можеш да се включиш в… </a:t>
            </a:r>
            <a:endParaRPr sz="35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0968">
            <a:off x="-88538" y="1465555"/>
            <a:ext cx="4009645" cy="26768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9" name="Google Shape;209;p15"/>
          <p:cNvSpPr txBox="1">
            <a:spLocks noGrp="1"/>
          </p:cNvSpPr>
          <p:nvPr>
            <p:ph type="title"/>
          </p:nvPr>
        </p:nvSpPr>
        <p:spPr>
          <a:xfrm>
            <a:off x="609600" y="200889"/>
            <a:ext cx="7737764" cy="1233056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</a:rPr>
              <a:t>Обучени</a:t>
            </a:r>
            <a:r>
              <a:rPr lang="bg-BG" sz="2500" b="1" dirty="0">
                <a:solidFill>
                  <a:srgbClr val="002060"/>
                </a:solidFill>
              </a:rPr>
              <a:t>я</a:t>
            </a:r>
            <a:r>
              <a:rPr lang="ru-RU" sz="2500" b="1" dirty="0" smtClean="0">
                <a:solidFill>
                  <a:srgbClr val="002060"/>
                </a:solidFill>
              </a:rPr>
              <a:t> </a:t>
            </a:r>
            <a:r>
              <a:rPr lang="ru-RU" sz="2500" b="1" dirty="0">
                <a:solidFill>
                  <a:srgbClr val="002060"/>
                </a:solidFill>
              </a:rPr>
              <a:t>по умения за говорене пред публика </a:t>
            </a:r>
            <a:r>
              <a:rPr lang="ru-RU" sz="2500" b="1" dirty="0" smtClean="0">
                <a:solidFill>
                  <a:srgbClr val="002060"/>
                </a:solidFill>
              </a:rPr>
              <a:t>и комуникация </a:t>
            </a:r>
            <a:r>
              <a:rPr lang="ru-RU" sz="2500" b="1" dirty="0">
                <a:solidFill>
                  <a:srgbClr val="002060"/>
                </a:solidFill>
              </a:rPr>
              <a:t>на европейски </a:t>
            </a:r>
            <a:r>
              <a:rPr lang="ru-RU" sz="2500" b="1" dirty="0" smtClean="0">
                <a:solidFill>
                  <a:srgbClr val="002060"/>
                </a:solidFill>
              </a:rPr>
              <a:t>теми: </a:t>
            </a:r>
            <a:endParaRPr lang="ru-RU" sz="25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1042">
            <a:off x="5089188" y="1353631"/>
            <a:ext cx="3888388" cy="25958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158" y="2538293"/>
            <a:ext cx="3947504" cy="2632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9689504"/>
      </p:ext>
    </p:extLst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09" name="Google Shape;209;p15"/>
          <p:cNvSpPr txBox="1">
            <a:spLocks noGrp="1"/>
          </p:cNvSpPr>
          <p:nvPr>
            <p:ph type="title"/>
          </p:nvPr>
        </p:nvSpPr>
        <p:spPr>
          <a:xfrm>
            <a:off x="1354255" y="267488"/>
            <a:ext cx="5963478" cy="5433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bg-BG" sz="3000" b="1" dirty="0" smtClean="0">
                <a:solidFill>
                  <a:srgbClr val="002060"/>
                </a:solidFill>
              </a:rPr>
              <a:t>Информационни турнета </a:t>
            </a:r>
            <a:endParaRPr lang="ru-RU" sz="30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0379">
            <a:off x="54822" y="901280"/>
            <a:ext cx="3747370" cy="250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169" y="2461590"/>
            <a:ext cx="3913024" cy="2612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836" y="2505304"/>
            <a:ext cx="4097804" cy="2735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4689">
            <a:off x="-125845" y="3370139"/>
            <a:ext cx="2960201" cy="1976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5458">
            <a:off x="3947657" y="820320"/>
            <a:ext cx="5279076" cy="1972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583477"/>
      </p:ext>
    </p:extLst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8810">
            <a:off x="-166247" y="745302"/>
            <a:ext cx="3754218" cy="2506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09" name="Google Shape;209;p15"/>
          <p:cNvSpPr txBox="1">
            <a:spLocks noGrp="1"/>
          </p:cNvSpPr>
          <p:nvPr>
            <p:ph type="title"/>
          </p:nvPr>
        </p:nvSpPr>
        <p:spPr>
          <a:xfrm rot="20941495">
            <a:off x="185090" y="276910"/>
            <a:ext cx="2979845" cy="737523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</a:rPr>
              <a:t>Национални дни на кариерата</a:t>
            </a:r>
            <a:endParaRPr lang="ru-RU" sz="2500" b="1" dirty="0">
              <a:solidFill>
                <a:srgbClr val="002060"/>
              </a:solidFill>
            </a:endParaRPr>
          </a:p>
        </p:txBody>
      </p:sp>
      <p:sp>
        <p:nvSpPr>
          <p:cNvPr id="8" name="Google Shape;209;p15"/>
          <p:cNvSpPr txBox="1">
            <a:spLocks/>
          </p:cNvSpPr>
          <p:nvPr/>
        </p:nvSpPr>
        <p:spPr>
          <a:xfrm rot="382925">
            <a:off x="3205025" y="2682116"/>
            <a:ext cx="3260756" cy="956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bg-BG" sz="2500" b="1" dirty="0" smtClean="0">
                <a:solidFill>
                  <a:srgbClr val="002060"/>
                </a:solidFill>
              </a:rPr>
              <a:t>Европейски ден </a:t>
            </a:r>
          </a:p>
          <a:p>
            <a:pPr algn="ctr"/>
            <a:r>
              <a:rPr lang="bg-BG" sz="2500" b="1" dirty="0" smtClean="0">
                <a:solidFill>
                  <a:srgbClr val="002060"/>
                </a:solidFill>
              </a:rPr>
              <a:t>на езиците</a:t>
            </a:r>
            <a:endParaRPr lang="ru-RU" sz="25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679" y="338434"/>
            <a:ext cx="3971501" cy="2651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23" y="2761508"/>
            <a:ext cx="3797126" cy="25349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Google Shape;209;p15"/>
          <p:cNvSpPr txBox="1">
            <a:spLocks/>
          </p:cNvSpPr>
          <p:nvPr/>
        </p:nvSpPr>
        <p:spPr>
          <a:xfrm rot="20914421">
            <a:off x="3581501" y="229734"/>
            <a:ext cx="2707125" cy="54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bg-BG" sz="2500" b="1" dirty="0" err="1" smtClean="0">
                <a:solidFill>
                  <a:srgbClr val="002060"/>
                </a:solidFill>
              </a:rPr>
              <a:t>Фамилатлон</a:t>
            </a:r>
            <a:endParaRPr lang="ru-RU" sz="25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3326">
            <a:off x="5581883" y="3015493"/>
            <a:ext cx="3386986" cy="2261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1557153"/>
      </p:ext>
    </p:extLst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83139" y="0"/>
            <a:ext cx="5493225" cy="1419368"/>
          </a:xfrm>
          <a:solidFill>
            <a:schemeClr val="bg1"/>
          </a:solidFill>
        </p:spPr>
        <p:txBody>
          <a:bodyPr/>
          <a:lstStyle/>
          <a:p>
            <a:r>
              <a:rPr lang="bg-BG" sz="2500" b="1" dirty="0" smtClean="0">
                <a:solidFill>
                  <a:srgbClr val="002060"/>
                </a:solidFill>
              </a:rPr>
              <a:t>Посещение на европейските институции в Брюксел</a:t>
            </a:r>
            <a:endParaRPr lang="en-GB" sz="2500" b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8674100" y="4751388"/>
            <a:ext cx="469900" cy="39211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238" y="2204002"/>
            <a:ext cx="3046134" cy="2329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5508">
            <a:off x="5064911" y="2430860"/>
            <a:ext cx="4022905" cy="2680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122" y="1055601"/>
            <a:ext cx="3480180" cy="2986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6816641"/>
      </p:ext>
    </p:extLst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"/>
          <p:cNvSpPr txBox="1">
            <a:spLocks noGrp="1"/>
          </p:cNvSpPr>
          <p:nvPr>
            <p:ph type="title"/>
          </p:nvPr>
        </p:nvSpPr>
        <p:spPr>
          <a:xfrm>
            <a:off x="5600225" y="277092"/>
            <a:ext cx="3505200" cy="20366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500" b="1" dirty="0">
                <a:solidFill>
                  <a:srgbClr val="002060"/>
                </a:solidFill>
              </a:rPr>
              <a:t>Кандидатствайте до 22 ч. на 4 ноември 2019 г. по имейл на </a:t>
            </a:r>
            <a:r>
              <a:rPr lang="ru-RU" sz="2500" b="1" u="sng" dirty="0" smtClean="0">
                <a:solidFill>
                  <a:srgbClr val="0140BF"/>
                </a:solidFill>
              </a:rPr>
              <a:t>COMM-REP-SOF-TEJ@ec.europa.eu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endParaRPr sz="2500" dirty="0">
              <a:solidFill>
                <a:srgbClr val="002060"/>
              </a:solidFill>
            </a:endParaRPr>
          </a:p>
        </p:txBody>
      </p:sp>
      <p:sp>
        <p:nvSpPr>
          <p:cNvPr id="275" name="Google Shape;275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55" y="846858"/>
            <a:ext cx="3475759" cy="3475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Google Shape;272;p22"/>
          <p:cNvSpPr txBox="1">
            <a:spLocks/>
          </p:cNvSpPr>
          <p:nvPr/>
        </p:nvSpPr>
        <p:spPr>
          <a:xfrm>
            <a:off x="4307032" y="2701635"/>
            <a:ext cx="4437698" cy="1323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ru-RU" sz="2500" b="1" dirty="0" smtClean="0">
                <a:solidFill>
                  <a:srgbClr val="002060"/>
                </a:solidFill>
              </a:rPr>
              <a:t>Можеш да откриеш пълната информация на </a:t>
            </a:r>
            <a:r>
              <a:rPr lang="en-GB" sz="2500" b="1" dirty="0"/>
              <a:t> </a:t>
            </a:r>
            <a:r>
              <a:rPr lang="en-GB" sz="2500" b="1" u="sng" dirty="0">
                <a:hlinkClick r:id="rId4"/>
              </a:rPr>
              <a:t>http://</a:t>
            </a:r>
            <a:r>
              <a:rPr lang="en-GB" sz="2500" b="1" u="sng" dirty="0" smtClean="0">
                <a:hlinkClick r:id="rId4"/>
              </a:rPr>
              <a:t>bit.ly/TEJContest</a:t>
            </a:r>
            <a:r>
              <a:rPr lang="en-GB" sz="2500" b="1" u="sng" dirty="0" smtClean="0"/>
              <a:t> </a:t>
            </a:r>
            <a:endParaRPr lang="ru-RU" sz="2500" b="1" dirty="0"/>
          </a:p>
        </p:txBody>
      </p:sp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125</Words>
  <Application>Microsoft Office PowerPoint</Application>
  <PresentationFormat>On-screen Show (16:9)</PresentationFormat>
  <Paragraphs>32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Nixie One</vt:lpstr>
      <vt:lpstr>Varela Round</vt:lpstr>
      <vt:lpstr>Puck template</vt:lpstr>
      <vt:lpstr>PowerPoint Presentation</vt:lpstr>
      <vt:lpstr>PowerPoint Presentation</vt:lpstr>
      <vt:lpstr>Включи се, ако си:</vt:lpstr>
      <vt:lpstr>С Младежки екип Европа можеш да се включиш в… </vt:lpstr>
      <vt:lpstr>Обучения по умения за говорене пред публика и комуникация на европейски теми: </vt:lpstr>
      <vt:lpstr>Информационни турнета </vt:lpstr>
      <vt:lpstr>Национални дни на кариерата</vt:lpstr>
      <vt:lpstr>Посещение на европейските институции в Брюксел</vt:lpstr>
      <vt:lpstr>Кандидатствайте до 22 ч. на 4 ноември 2019 г. по имейл на COMM-REP-SOF-TEJ@ec.europa.eu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Знаете ли кои са държавите в Европейския съюз?</dc:title>
  <dc:creator>student</dc:creator>
  <cp:lastModifiedBy>student</cp:lastModifiedBy>
  <cp:revision>42</cp:revision>
  <dcterms:modified xsi:type="dcterms:W3CDTF">2019-10-28T05:10:01Z</dcterms:modified>
</cp:coreProperties>
</file>