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57" r:id="rId10"/>
    <p:sldId id="258" r:id="rId11"/>
    <p:sldId id="259" r:id="rId12"/>
    <p:sldId id="260" r:id="rId13"/>
    <p:sldId id="261" r:id="rId14"/>
    <p:sldId id="265" r:id="rId15"/>
    <p:sldId id="262" r:id="rId16"/>
    <p:sldId id="263" r:id="rId17"/>
    <p:sldId id="266" r:id="rId18"/>
    <p:sldId id="267" r:id="rId19"/>
    <p:sldId id="268" r:id="rId20"/>
    <p:sldId id="269" r:id="rId21"/>
    <p:sldId id="264" r:id="rId22"/>
    <p:sldId id="270" r:id="rId23"/>
    <p:sldId id="27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07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EF9FA2-3293-4FDE-B396-17B6A40441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42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43DF0-B639-4DD6-8927-795189955ACD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9548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8D6376-FDC7-4CA0-BA09-01505CF8445A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371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8E806-CE61-402A-A4A3-7C8FD2706EA7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4196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E08163-326C-49C3-9FD2-EDDB08D2D03F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5483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2CFC1-CFA1-4355-AD8E-2EB7629097C6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000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1A1C5A-CBCD-424A-8816-208516FF06B4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91580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20983-3925-4CA8-B3D3-1C0ACA890B45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9047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94909-4C35-4E2C-8AA1-D9282CEC7329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93516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48E3B-AB74-4793-A8B7-5D996A1AC988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0942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21344-06C5-4647-AEC1-2F760338199C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28572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B1A5A-A006-4A81-A53C-7E91E0FF4734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1557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00BB56-43B6-40BB-A8B8-A15AFABFC0C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24388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441A6-49DE-436B-90B6-F7A92E31D387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617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7F9D61-B12F-4CCB-9AE3-B3203ECA0AFD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3274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8F434-9FD4-4D59-B061-CD6C87661766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98368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EBE37-DE90-4C36-95B9-3C1DDF1A1DA1}" type="slidenum">
              <a:rPr lang="en-GB" altLang="en-US"/>
              <a:pPr/>
              <a:t>23</a:t>
            </a:fld>
            <a:endParaRPr lang="en-GB" alt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8467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C32E0-FD69-4666-A94B-3E1F4FABECB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0132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CFB53-DEC2-4F1A-A8DF-0DC38501598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2021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FDFB4-B385-4374-B677-0E210AE8E3E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518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78BFE-C3F7-4715-AD22-38AE4739F91B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0585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5416C-AEE2-4F75-A217-576E9F06A512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4770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DA0FE-A42F-44E3-AED8-297F7470EEF3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9977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35B94-AAE9-4549-B721-0D0C166D3438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3017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56285-1474-4B86-B378-D961B4BEF5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14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831C5-A47E-492F-99DE-50DBD3B66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8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ECDEB-24DB-4F1C-BBE9-5DD235B844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37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59B7E-F9A6-44D4-BE53-CFE4DF7E6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53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70B9B-B1A4-4005-B564-86A80FB932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41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87801-1288-40B2-97E1-E5E93BEE2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91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AA122-F5B6-49FD-98AC-66344ABB21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16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29652-BBAB-476B-9B7C-FD87C3BF3C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34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CA6D6-B97F-419E-889C-94621CE768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53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CA7FE-933E-4E01-B3A1-31C5DD736A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52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42DA6-CDB6-45C1-95E9-E5941A614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40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9F6F02-6D3B-4A01-852C-719F963965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10" Type="http://schemas.openxmlformats.org/officeDocument/2006/relationships/image" Target="../media/image1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55588" y="914400"/>
            <a:ext cx="8582025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bg-BG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Варианти на </a:t>
            </a:r>
            <a:r>
              <a:rPr lang="en-US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HF</a:t>
            </a:r>
            <a:r>
              <a:rPr lang="bg-BG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 методите</a:t>
            </a:r>
            <a:endParaRPr lang="en-US" altLang="en-US" sz="48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  <a:p>
            <a:pPr algn="ctr"/>
            <a:endParaRPr lang="en-US" altLang="en-US" sz="44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  <a:p>
            <a:pPr algn="ctr"/>
            <a:r>
              <a:rPr lang="bg-BG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Неограничени методи</a:t>
            </a:r>
          </a:p>
          <a:p>
            <a:pPr algn="ctr"/>
            <a:endParaRPr lang="bg-BG" altLang="en-US" sz="44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  <a:p>
            <a:pPr algn="ctr"/>
            <a:r>
              <a:rPr lang="bg-BG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Спинови оператори</a:t>
            </a:r>
          </a:p>
          <a:p>
            <a:pPr algn="ctr"/>
            <a:endParaRPr lang="bg-BG" altLang="en-US" sz="44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  <a:p>
            <a:pPr algn="ctr"/>
            <a:r>
              <a:rPr lang="en-US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“</a:t>
            </a:r>
            <a:r>
              <a:rPr lang="bg-BG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Спиново замърсяване</a:t>
            </a:r>
            <a:r>
              <a:rPr lang="en-US" altLang="en-US" sz="48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”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320925" y="152400"/>
            <a:ext cx="446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Кога се използват?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0" y="838200"/>
            <a:ext cx="8991600" cy="3276600"/>
            <a:chOff x="0" y="528"/>
            <a:chExt cx="5664" cy="2064"/>
          </a:xfrm>
        </p:grpSpPr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0" y="528"/>
              <a:ext cx="566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4175" indent="-384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666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Aft>
                  <a:spcPct val="35000"/>
                </a:spcAft>
                <a:buSzPct val="115000"/>
                <a:buFont typeface="Wingdings" panose="05000000000000000000" pitchFamily="2" charset="2"/>
                <a:buChar char="8"/>
              </a:pPr>
              <a:r>
                <a:rPr lang="bg-BG" altLang="en-US" sz="18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При необходимост от познаване на точния енергетичен ред на спин-състоянията при системи с отворена обвивка (полирадикали) – магнитни свойства</a:t>
              </a:r>
            </a:p>
          </p:txBody>
        </p:sp>
        <p:graphicFrame>
          <p:nvGraphicFramePr>
            <p:cNvPr id="4108" name="Object 12"/>
            <p:cNvGraphicFramePr>
              <a:graphicFrameLocks noChangeAspect="1"/>
            </p:cNvGraphicFramePr>
            <p:nvPr/>
          </p:nvGraphicFramePr>
          <p:xfrm>
            <a:off x="3582" y="675"/>
            <a:ext cx="1746" cy="19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" name="ISIS/Draw Sketch" r:id="rId4" imgW="1847520" imgH="2028600" progId="ISISServer">
                    <p:embed/>
                  </p:oleObj>
                </mc:Choice>
                <mc:Fallback>
                  <p:oleObj name="ISIS/Draw Sketch" r:id="rId4" imgW="1847520" imgH="2028600" progId="ISISServer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2" y="675"/>
                          <a:ext cx="1746" cy="19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16" name="Group 20"/>
          <p:cNvGrpSpPr>
            <a:grpSpLocks/>
          </p:cNvGrpSpPr>
          <p:nvPr/>
        </p:nvGrpSpPr>
        <p:grpSpPr bwMode="auto">
          <a:xfrm>
            <a:off x="1295400" y="2133600"/>
            <a:ext cx="3613150" cy="1433513"/>
            <a:chOff x="816" y="1344"/>
            <a:chExt cx="2276" cy="903"/>
          </a:xfrm>
        </p:grpSpPr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1728" y="1344"/>
              <a:ext cx="468" cy="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8800" b="1">
                  <a:latin typeface="Letter Gothic" panose="020B0409020202030204" pitchFamily="49" charset="0"/>
                </a:rPr>
                <a:t>?</a:t>
              </a:r>
              <a:endParaRPr lang="en-US" altLang="en-US" sz="8800" b="1">
                <a:latin typeface="Letter Gothic" panose="020B0409020202030204" pitchFamily="49" charset="0"/>
              </a:endParaRPr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816" y="1632"/>
              <a:ext cx="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Letter Gothic" panose="020B0409020202030204" pitchFamily="49" charset="0"/>
                </a:rPr>
                <a:t>S = 3/2</a:t>
              </a:r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2304" y="1632"/>
              <a:ext cx="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Letter Gothic" panose="020B0409020202030204" pitchFamily="49" charset="0"/>
                </a:rPr>
                <a:t>S = 1/2</a:t>
              </a:r>
            </a:p>
          </p:txBody>
        </p:sp>
      </p:grp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0" y="4006850"/>
            <a:ext cx="9144000" cy="2851150"/>
            <a:chOff x="0" y="2524"/>
            <a:chExt cx="5760" cy="1796"/>
          </a:xfrm>
        </p:grpSpPr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0" y="2524"/>
              <a:ext cx="57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4175" indent="-384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4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35000"/>
                </a:spcAft>
                <a:buSzPct val="115000"/>
                <a:buFont typeface="Wingdings" panose="05000000000000000000" pitchFamily="2" charset="2"/>
                <a:buChar char="8"/>
              </a:pPr>
              <a:r>
                <a:rPr lang="bg-BG" altLang="en-US" sz="18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При изчисляване на разпределението на спиновата плътност в моно- и полирадикали (ЕПР-спектри)</a:t>
              </a:r>
              <a:endParaRPr lang="en-US" altLang="en-US" sz="18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graphicFrame>
          <p:nvGraphicFramePr>
            <p:cNvPr id="4112" name="Object 16"/>
            <p:cNvGraphicFramePr>
              <a:graphicFrameLocks noChangeAspect="1"/>
            </p:cNvGraphicFramePr>
            <p:nvPr/>
          </p:nvGraphicFramePr>
          <p:xfrm>
            <a:off x="624" y="3024"/>
            <a:ext cx="2258" cy="9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9" name="Document" r:id="rId6" imgW="3543480" imgH="1514520" progId="ChemWindow.Document">
                    <p:embed/>
                  </p:oleObj>
                </mc:Choice>
                <mc:Fallback>
                  <p:oleObj name="Document" r:id="rId6" imgW="3543480" imgH="1514520" progId="ChemWindow.Document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3024"/>
                          <a:ext cx="2258" cy="9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3" name="Object 17"/>
            <p:cNvGraphicFramePr>
              <a:graphicFrameLocks noChangeAspect="1"/>
            </p:cNvGraphicFramePr>
            <p:nvPr/>
          </p:nvGraphicFramePr>
          <p:xfrm>
            <a:off x="3264" y="2705"/>
            <a:ext cx="2185" cy="16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0" name="Graph" r:id="rId8" imgW="3790080" imgH="2897280" progId="Origin50.Graph">
                    <p:embed/>
                  </p:oleObj>
                </mc:Choice>
                <mc:Fallback>
                  <p:oleObj name="Graph" r:id="rId8" imgW="3790080" imgH="2897280" progId="Origin50.Graph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2705"/>
                          <a:ext cx="2185" cy="16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4" name="Rectangle 18" descr="Canvas"/>
          <p:cNvSpPr>
            <a:spLocks noChangeArrowheads="1"/>
          </p:cNvSpPr>
          <p:nvPr/>
        </p:nvSpPr>
        <p:spPr bwMode="auto">
          <a:xfrm>
            <a:off x="2667000" y="5943600"/>
            <a:ext cx="304800" cy="304800"/>
          </a:xfrm>
          <a:prstGeom prst="rect">
            <a:avLst/>
          </a:prstGeom>
          <a:blipFill dpi="0" rotWithShape="0">
            <a:blip r:embed="rId10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320925" y="152400"/>
            <a:ext cx="446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Кога се използват?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304800" y="838200"/>
            <a:ext cx="8610600" cy="5576888"/>
            <a:chOff x="192" y="528"/>
            <a:chExt cx="5424" cy="3513"/>
          </a:xfrm>
        </p:grpSpPr>
        <p:sp>
          <p:nvSpPr>
            <p:cNvPr id="5122" name="Rectangle 2"/>
            <p:cNvSpPr>
              <a:spLocks noChangeArrowheads="1"/>
            </p:cNvSpPr>
            <p:nvPr/>
          </p:nvSpPr>
          <p:spPr bwMode="auto">
            <a:xfrm>
              <a:off x="192" y="528"/>
              <a:ext cx="54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4175" indent="-384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4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35000"/>
                </a:spcAft>
                <a:buSzPct val="115000"/>
                <a:buFont typeface="Wingdings" panose="05000000000000000000" pitchFamily="2" charset="2"/>
                <a:buChar char="8"/>
              </a:pPr>
              <a:r>
                <a:rPr lang="bg-BG" altLang="en-US" sz="18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При изследване на преходни състояния, включващи участници с несдвоени електрони</a:t>
              </a:r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1392" y="768"/>
            <a:ext cx="3455" cy="3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ISIS/Draw Sketch" r:id="rId4" imgW="5438520" imgH="5152680" progId="ISISServer">
                    <p:embed/>
                  </p:oleObj>
                </mc:Choice>
                <mc:Fallback>
                  <p:oleObj name="ISIS/Draw Sketch" r:id="rId4" imgW="5438520" imgH="5152680" progId="ISISServer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768"/>
                          <a:ext cx="3455" cy="3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20925" y="152400"/>
            <a:ext cx="446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Кога се използват?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228600" y="914400"/>
            <a:ext cx="8305800" cy="1998663"/>
            <a:chOff x="144" y="576"/>
            <a:chExt cx="5232" cy="1259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144" y="576"/>
              <a:ext cx="52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4175" indent="-384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666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35000"/>
                </a:spcAft>
                <a:buSzPct val="115000"/>
                <a:buFont typeface="Wingdings" panose="05000000000000000000" pitchFamily="2" charset="2"/>
                <a:buChar char="8"/>
              </a:pPr>
              <a:r>
                <a:rPr lang="bg-BG" altLang="en-US" sz="18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При изучаване на реакции, протичащи по фотохимичен път</a:t>
              </a:r>
            </a:p>
          </p:txBody>
        </p:sp>
        <p:graphicFrame>
          <p:nvGraphicFramePr>
            <p:cNvPr id="6149" name="Object 5"/>
            <p:cNvGraphicFramePr>
              <a:graphicFrameLocks noChangeAspect="1"/>
            </p:cNvGraphicFramePr>
            <p:nvPr/>
          </p:nvGraphicFramePr>
          <p:xfrm>
            <a:off x="1392" y="1152"/>
            <a:ext cx="2827" cy="6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ISIS/Draw Sketch" r:id="rId4" imgW="3743280" imgH="904680" progId="ISISServer">
                    <p:embed/>
                  </p:oleObj>
                </mc:Choice>
                <mc:Fallback>
                  <p:oleObj name="ISIS/Draw Sketch" r:id="rId4" imgW="3743280" imgH="904680" progId="ISISServer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152"/>
                          <a:ext cx="2827" cy="6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152400" y="3519488"/>
            <a:ext cx="8839200" cy="2368550"/>
            <a:chOff x="96" y="2217"/>
            <a:chExt cx="5568" cy="1492"/>
          </a:xfrm>
        </p:grpSpPr>
        <p:sp>
          <p:nvSpPr>
            <p:cNvPr id="6146" name="Rectangle 2"/>
            <p:cNvSpPr>
              <a:spLocks noChangeArrowheads="1"/>
            </p:cNvSpPr>
            <p:nvPr/>
          </p:nvSpPr>
          <p:spPr bwMode="auto">
            <a:xfrm>
              <a:off x="96" y="2217"/>
              <a:ext cx="55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4175" indent="-384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46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35000"/>
                </a:spcAft>
                <a:buSzPct val="115000"/>
                <a:buFont typeface="Wingdings" panose="05000000000000000000" pitchFamily="2" charset="2"/>
                <a:buChar char="8"/>
              </a:pPr>
              <a:r>
                <a:rPr lang="bg-BG" altLang="en-US" sz="18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При пресмятане на възбудени състояния с висока мултиплетност</a:t>
              </a:r>
            </a:p>
          </p:txBody>
        </p:sp>
        <p:graphicFrame>
          <p:nvGraphicFramePr>
            <p:cNvPr id="6150" name="Object 6"/>
            <p:cNvGraphicFramePr>
              <a:graphicFrameLocks noChangeAspect="1"/>
            </p:cNvGraphicFramePr>
            <p:nvPr/>
          </p:nvGraphicFramePr>
          <p:xfrm>
            <a:off x="960" y="2640"/>
            <a:ext cx="3720" cy="10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ISIS/Draw Sketch" r:id="rId6" imgW="4543200" imgH="1304640" progId="ISISServer">
                    <p:embed/>
                  </p:oleObj>
                </mc:Choice>
                <mc:Fallback>
                  <p:oleObj name="ISIS/Draw Sketch" r:id="rId6" imgW="4543200" imgH="1304640" progId="ISISServer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640"/>
                          <a:ext cx="3720" cy="10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917825" y="152400"/>
            <a:ext cx="2873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Резултатите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549275"/>
            <a:ext cx="9099550" cy="608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700" b="1"/>
              <a:t>……………</a:t>
            </a:r>
          </a:p>
          <a:p>
            <a:r>
              <a:rPr lang="en-US" altLang="en-US" sz="1700"/>
              <a:t> 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116 alpha</a:t>
            </a:r>
            <a:r>
              <a:rPr lang="en-US" altLang="en-US" sz="1700" b="1">
                <a:latin typeface="Courier New" panose="02070309020205020404" pitchFamily="49" charset="0"/>
              </a:rPr>
              <a:t> electrons      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114 beta</a:t>
            </a:r>
            <a:r>
              <a:rPr lang="en-US" altLang="en-US" sz="1700" b="1">
                <a:latin typeface="Courier New" panose="02070309020205020404" pitchFamily="49" charset="0"/>
              </a:rPr>
              <a:t> electrons</a:t>
            </a:r>
          </a:p>
          <a:p>
            <a:r>
              <a:rPr lang="en-US" altLang="en-US" sz="1700" b="1"/>
              <a:t>……………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&lt;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S**2</a:t>
            </a:r>
            <a:r>
              <a:rPr lang="en-US" altLang="en-US" sz="1700" b="1">
                <a:latin typeface="Courier New" panose="02070309020205020404" pitchFamily="49" charset="0"/>
              </a:rPr>
              <a:t>&gt; of initial guess= 2.0000</a:t>
            </a:r>
          </a:p>
          <a:p>
            <a:r>
              <a:rPr lang="en-US" altLang="en-US" sz="1700" b="1"/>
              <a:t>……………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SCF Done:  E(UHF) =  -2880.45757085     A.U. after   87 cycles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             Convg  =    0.2158D-08             -V/T =  2.0026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             S**2   =   </a:t>
            </a:r>
            <a:r>
              <a:rPr lang="en-US" altLang="en-US" sz="1700" b="1">
                <a:solidFill>
                  <a:srgbClr val="336600"/>
                </a:solidFill>
                <a:latin typeface="Courier New" panose="02070309020205020404" pitchFamily="49" charset="0"/>
              </a:rPr>
              <a:t>2.2567</a:t>
            </a:r>
          </a:p>
          <a:p>
            <a:r>
              <a:rPr lang="en-US" altLang="en-US" sz="1700" b="1"/>
              <a:t>……………</a:t>
            </a:r>
          </a:p>
          <a:p>
            <a:r>
              <a:rPr lang="en-US" altLang="en-US" sz="1800" b="1">
                <a:latin typeface="Courier New" panose="02070309020205020404" pitchFamily="49" charset="0"/>
              </a:rPr>
              <a:t> </a:t>
            </a:r>
            <a:r>
              <a:rPr lang="en-US" altLang="en-US" sz="1500" b="1">
                <a:latin typeface="Courier New" panose="02070309020205020404" pitchFamily="49" charset="0"/>
              </a:rPr>
              <a:t>The electronic state is 3-A.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Alpha  occ. eigenvalues -- -326.92328 -40.81310 -35.58083 -35.54024 -35.53865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Alpha  occ. eigenvalues --  -20.56304 -20.41978 -20.41915 -20.41861 -20.41792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Alpha  occ. eigenvalues --  -15.56571 -15.53329 -11.27093 -11.26165 -11.26120</a:t>
            </a:r>
          </a:p>
          <a:p>
            <a:r>
              <a:rPr lang="en-US" altLang="en-US" sz="1800" b="1"/>
              <a:t>……………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Alpha virt. eigenvalues --    0.09159   0.11605   0.13181   0.13258   0.15644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Alpha virt. eigenvalues --    0.17939   0.18261   0.19215   0.19872   0.23522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Alpha virt. eigenvalues --    0.26636   0.28299   0.28716   0.29198   0.29298</a:t>
            </a:r>
          </a:p>
          <a:p>
            <a:r>
              <a:rPr lang="en-US" altLang="en-US" sz="1800" b="1"/>
              <a:t>……………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Beta  occ. eigenvalues -- -326.92292 -40.77367 -35.51742 -35.51659 -35.51639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Beta  occ. eigenvalues --  -20.52386 -20.41823 -20.41786 -20.41758 -20.41715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Beta  occ. eigenvalues --  -15.58595 -15.53413 -11.26164 -11.26123 -11.26080</a:t>
            </a:r>
          </a:p>
          <a:p>
            <a:r>
              <a:rPr lang="en-US" altLang="en-US" sz="1800" b="1"/>
              <a:t>……………</a:t>
            </a:r>
          </a:p>
          <a:p>
            <a:r>
              <a:rPr lang="en-US" altLang="en-US" sz="1500" b="1">
                <a:latin typeface="Courier New" panose="02070309020205020404" pitchFamily="49" charset="0"/>
              </a:rPr>
              <a:t> Beta virt. eigenvalues --    0.09142   0.09223   0.12027   0.13238   0.13314</a:t>
            </a:r>
          </a:p>
          <a:p>
            <a:r>
              <a:rPr lang="en-US" altLang="en-US" sz="1800" b="1"/>
              <a:t>……………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917825" y="152400"/>
            <a:ext cx="2873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Резултатите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152400" y="703263"/>
            <a:ext cx="8839200" cy="5849937"/>
            <a:chOff x="96" y="443"/>
            <a:chExt cx="5568" cy="3685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96" y="647"/>
              <a:ext cx="5568" cy="3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Mulliken atomic spin densities: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         1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1  C    0.001504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2  C   -0.002770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3  C   -0.000069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4  O    0.007783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5  C   -0.001242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6  Cu   0.955440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7  C    0.002325</a:t>
              </a:r>
            </a:p>
            <a:p>
              <a:pPr lvl="1"/>
              <a:r>
                <a:rPr lang="en-US" altLang="en-US" sz="1700" b="1">
                  <a:latin typeface="Courier New" panose="02070309020205020404" pitchFamily="49" charset="0"/>
                </a:rPr>
                <a:t>     8  O    0.013004</a:t>
              </a:r>
            </a:p>
            <a:p>
              <a:r>
                <a:rPr lang="en-US" altLang="en-US" sz="1700" b="1"/>
                <a:t>……………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Isotropic Fermi Contact Couplings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   Atom     a.u.       MegaHertz       Gauss      10(-4) cm-1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1  C(13)  0.00105       0.59043       0.21068       0.19695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2  C(13)  0.00014       0.07985       0.02849       0.02663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3  C(13) -0.00046      -0.25699      -0.09170      -0.08572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4  O(17)  0.02199      -6.66385      -2.37783      -2.22282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5  C(13)  0.00088       0.49220       0.17563       0.16418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6  Cu(63)-0.03847     -22.81759      -8.14188      -7.61113</a:t>
              </a:r>
            </a:p>
            <a:p>
              <a:r>
                <a:rPr lang="en-US" altLang="en-US" sz="1700" b="1">
                  <a:latin typeface="Courier New" panose="02070309020205020404" pitchFamily="49" charset="0"/>
                </a:rPr>
                <a:t>     7  C(13)  0.00195       1.09654       0.39127       0.36577</a:t>
              </a:r>
            </a:p>
            <a:p>
              <a:r>
                <a:rPr lang="en-US" altLang="en-US" sz="1700" b="1"/>
                <a:t>……………</a:t>
              </a:r>
            </a:p>
          </p:txBody>
        </p:sp>
        <p:pic>
          <p:nvPicPr>
            <p:cNvPr id="11271" name="Picture 7" descr="CuT_true6_spi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443"/>
              <a:ext cx="1174" cy="2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7239000" y="1219200"/>
            <a:ext cx="1676400" cy="2743200"/>
            <a:chOff x="4560" y="768"/>
            <a:chExt cx="1056" cy="1728"/>
          </a:xfrm>
        </p:grpSpPr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4944" y="2160"/>
              <a:ext cx="144" cy="336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4560" y="768"/>
              <a:ext cx="1056" cy="1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bg-BG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Директно</a:t>
              </a:r>
            </a:p>
            <a:p>
              <a:pPr algn="just">
                <a:spcBef>
                  <a:spcPct val="50000"/>
                </a:spcBef>
              </a:pPr>
              <a:r>
                <a:rPr lang="bg-BG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сравнение</a:t>
              </a:r>
            </a:p>
            <a:p>
              <a:pPr algn="just">
                <a:spcBef>
                  <a:spcPct val="50000"/>
                </a:spcBef>
              </a:pPr>
              <a:r>
                <a:rPr lang="bg-BG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с ЕПР </a:t>
              </a:r>
            </a:p>
            <a:p>
              <a:pPr algn="just">
                <a:spcBef>
                  <a:spcPct val="50000"/>
                </a:spcBef>
              </a:pPr>
              <a:r>
                <a:rPr lang="bg-BG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спектри!</a:t>
              </a:r>
              <a:endPara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990600" y="152400"/>
            <a:ext cx="735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Проблемите – спинови оператори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8211" name="Group 19"/>
          <p:cNvGrpSpPr>
            <a:grpSpLocks/>
          </p:cNvGrpSpPr>
          <p:nvPr/>
        </p:nvGrpSpPr>
        <p:grpSpPr bwMode="auto">
          <a:xfrm>
            <a:off x="152400" y="5334000"/>
            <a:ext cx="9099550" cy="823913"/>
            <a:chOff x="96" y="3360"/>
            <a:chExt cx="5732" cy="519"/>
          </a:xfrm>
        </p:grpSpPr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04" y="3408"/>
              <a:ext cx="54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Основен проблем – вълновата функция в неорганичените методи </a:t>
              </a:r>
              <a:r>
                <a:rPr lang="bg-BG" altLang="en-US" sz="2000" b="1" u="sng">
                  <a:solidFill>
                    <a:srgbClr val="336600"/>
                  </a:solidFill>
                  <a:latin typeface="Letter Gothic" panose="020B0409020202030204" pitchFamily="49" charset="0"/>
                </a:rPr>
                <a:t>не е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 собствена функция на оператора 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S</a:t>
              </a:r>
              <a:r>
                <a:rPr lang="en-US" altLang="en-US" sz="2000" b="1" baseline="30000">
                  <a:solidFill>
                    <a:srgbClr val="336600"/>
                  </a:solidFill>
                  <a:latin typeface="Letter Gothic" panose="020B0409020202030204" pitchFamily="49" charset="0"/>
                </a:rPr>
                <a:t>2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!</a:t>
              </a:r>
              <a:endParaRPr lang="en-US" altLang="en-US" sz="2000" b="1" baseline="30000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96" y="3360"/>
              <a:ext cx="50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800">
                  <a:sym typeface="Webdings" panose="05030102010509060703" pitchFamily="18" charset="2"/>
                </a:rPr>
                <a:t></a:t>
              </a:r>
              <a:endParaRPr lang="en-US" altLang="en-US" sz="4800"/>
            </a:p>
          </p:txBody>
        </p: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3741738" y="3810000"/>
            <a:ext cx="5097462" cy="1006475"/>
            <a:chOff x="2357" y="2400"/>
            <a:chExt cx="3211" cy="634"/>
          </a:xfrm>
        </p:grpSpPr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2357" y="2508"/>
              <a:ext cx="3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ym typeface="Wingdings 3" panose="05040102010807070707" pitchFamily="18" charset="2"/>
                </a:rPr>
                <a:t></a:t>
              </a:r>
              <a:endParaRPr lang="en-US" altLang="en-US" sz="3600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832" y="2400"/>
              <a:ext cx="27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Когато вълновата функция е собствена функция на </a:t>
              </a: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S</a:t>
              </a:r>
              <a:r>
                <a:rPr lang="en-US" altLang="en-US" sz="2000" b="1" baseline="30000">
                  <a:solidFill>
                    <a:srgbClr val="336600"/>
                  </a:solidFill>
                  <a:latin typeface="Courier New" panose="02070309020205020404" pitchFamily="49" charset="0"/>
                </a:rPr>
                <a:t>2</a:t>
              </a: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 се получават чисти мултиплети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2133600" y="1219200"/>
            <a:ext cx="4983163" cy="2036763"/>
            <a:chOff x="1344" y="768"/>
            <a:chExt cx="3139" cy="1283"/>
          </a:xfrm>
        </p:grpSpPr>
        <p:graphicFrame>
          <p:nvGraphicFramePr>
            <p:cNvPr id="8199" name="Object 7"/>
            <p:cNvGraphicFramePr>
              <a:graphicFrameLocks noChangeAspect="1"/>
            </p:cNvGraphicFramePr>
            <p:nvPr/>
          </p:nvGraphicFramePr>
          <p:xfrm>
            <a:off x="1344" y="768"/>
            <a:ext cx="1199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2" name="Equation" r:id="rId4" imgW="761760" imgH="393480" progId="Equation.3">
                    <p:embed/>
                  </p:oleObj>
                </mc:Choice>
                <mc:Fallback>
                  <p:oleObj name="Equation" r:id="rId4" imgW="761760" imgH="393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768"/>
                          <a:ext cx="1199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0" name="Object 8"/>
            <p:cNvGraphicFramePr>
              <a:graphicFrameLocks noChangeAspect="1"/>
            </p:cNvGraphicFramePr>
            <p:nvPr/>
          </p:nvGraphicFramePr>
          <p:xfrm>
            <a:off x="3244" y="768"/>
            <a:ext cx="1239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3" name="Equation" r:id="rId6" imgW="787320" imgH="393480" progId="Equation.3">
                    <p:embed/>
                  </p:oleObj>
                </mc:Choice>
                <mc:Fallback>
                  <p:oleObj name="Equation" r:id="rId6" imgW="787320" imgH="3934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4" y="768"/>
                          <a:ext cx="1239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12"/>
            <p:cNvGraphicFramePr>
              <a:graphicFrameLocks noChangeAspect="1"/>
            </p:cNvGraphicFramePr>
            <p:nvPr/>
          </p:nvGraphicFramePr>
          <p:xfrm>
            <a:off x="1920" y="1632"/>
            <a:ext cx="1714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4" name="Equation" r:id="rId8" imgW="1091880" imgH="266400" progId="Equation.3">
                    <p:embed/>
                  </p:oleObj>
                </mc:Choice>
                <mc:Fallback>
                  <p:oleObj name="Equation" r:id="rId8" imgW="1091880" imgH="2664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632"/>
                          <a:ext cx="1714" cy="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381000" y="3886200"/>
            <a:ext cx="3124200" cy="762000"/>
            <a:chOff x="240" y="2448"/>
            <a:chExt cx="1968" cy="480"/>
          </a:xfrm>
        </p:grpSpPr>
        <p:graphicFrame>
          <p:nvGraphicFramePr>
            <p:cNvPr id="8201" name="Object 9"/>
            <p:cNvGraphicFramePr>
              <a:graphicFrameLocks noChangeAspect="1"/>
            </p:cNvGraphicFramePr>
            <p:nvPr/>
          </p:nvGraphicFramePr>
          <p:xfrm>
            <a:off x="308" y="2496"/>
            <a:ext cx="1852" cy="4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5" name="Equation" r:id="rId10" imgW="1091880" imgH="241200" progId="Equation.3">
                    <p:embed/>
                  </p:oleObj>
                </mc:Choice>
                <mc:Fallback>
                  <p:oleObj name="Equation" r:id="rId10" imgW="1091880" imgH="2412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" y="2496"/>
                          <a:ext cx="1852" cy="4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240" y="2448"/>
              <a:ext cx="1968" cy="480"/>
            </a:xfrm>
            <a:prstGeom prst="roundRect">
              <a:avLst>
                <a:gd name="adj" fmla="val 16667"/>
              </a:avLst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905000" y="152400"/>
            <a:ext cx="5194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“</a:t>
            </a:r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Спиново замърсяване</a:t>
            </a:r>
            <a:r>
              <a:rPr lang="en-US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”</a:t>
            </a:r>
          </a:p>
        </p:txBody>
      </p:sp>
      <p:grpSp>
        <p:nvGrpSpPr>
          <p:cNvPr id="9226" name="Group 10"/>
          <p:cNvGrpSpPr>
            <a:grpSpLocks/>
          </p:cNvGrpSpPr>
          <p:nvPr/>
        </p:nvGrpSpPr>
        <p:grpSpPr bwMode="auto">
          <a:xfrm>
            <a:off x="985838" y="914400"/>
            <a:ext cx="6862762" cy="1006475"/>
            <a:chOff x="621" y="576"/>
            <a:chExt cx="4323" cy="634"/>
          </a:xfrm>
        </p:grpSpPr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621" y="700"/>
              <a:ext cx="3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ym typeface="Wingdings 3" panose="05040102010807070707" pitchFamily="18" charset="2"/>
                </a:rPr>
                <a:t></a:t>
              </a:r>
              <a:endParaRPr lang="en-US" altLang="en-US" sz="3600"/>
            </a:p>
          </p:txBody>
        </p:sp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944" y="576"/>
              <a:ext cx="400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2000" b="1">
                  <a:latin typeface="Courier New" panose="02070309020205020404" pitchFamily="49" charset="0"/>
                </a:rPr>
                <a:t>За синглет: </a:t>
              </a:r>
              <a:r>
                <a:rPr lang="en-US" altLang="en-US" sz="2000" b="1">
                  <a:latin typeface="Courier New" panose="02070309020205020404" pitchFamily="49" charset="0"/>
                </a:rPr>
                <a:t>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S</a:t>
              </a:r>
              <a:r>
                <a:rPr lang="en-US" altLang="en-US" sz="2000" b="1">
                  <a:latin typeface="Courier New" panose="02070309020205020404" pitchFamily="49" charset="0"/>
                </a:rPr>
                <a:t> (UHF) = 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S</a:t>
              </a:r>
              <a:r>
                <a:rPr lang="en-US" altLang="en-US" sz="2000" b="1">
                  <a:latin typeface="Courier New" panose="02070309020205020404" pitchFamily="49" charset="0"/>
                </a:rPr>
                <a:t> + 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T</a:t>
              </a:r>
              <a:r>
                <a:rPr lang="en-US" altLang="en-US" sz="2000" b="1">
                  <a:latin typeface="Courier New" panose="02070309020205020404" pitchFamily="49" charset="0"/>
                </a:rPr>
                <a:t> + 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QUINT</a:t>
              </a:r>
              <a:r>
                <a:rPr lang="en-US" altLang="en-US" sz="2000" b="1">
                  <a:latin typeface="Courier New" panose="02070309020205020404" pitchFamily="49" charset="0"/>
                </a:rPr>
                <a:t> + …</a:t>
              </a:r>
            </a:p>
            <a:p>
              <a:endParaRPr lang="en-US" altLang="en-US" sz="2000" b="1">
                <a:latin typeface="Courier New" panose="02070309020205020404" pitchFamily="49" charset="0"/>
              </a:endParaRPr>
            </a:p>
            <a:p>
              <a:r>
                <a:rPr lang="bg-BG" altLang="en-US" sz="2000" b="1">
                  <a:latin typeface="Courier New" panose="02070309020205020404" pitchFamily="49" charset="0"/>
                </a:rPr>
                <a:t>За дублет: </a:t>
              </a:r>
              <a:r>
                <a:rPr lang="en-US" altLang="en-US" sz="2000" b="1">
                  <a:latin typeface="Courier New" panose="02070309020205020404" pitchFamily="49" charset="0"/>
                </a:rPr>
                <a:t>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D</a:t>
              </a:r>
              <a:r>
                <a:rPr lang="en-US" altLang="en-US" sz="2000" b="1">
                  <a:latin typeface="Courier New" panose="02070309020205020404" pitchFamily="49" charset="0"/>
                </a:rPr>
                <a:t> (UHF) = 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D</a:t>
              </a:r>
              <a:r>
                <a:rPr lang="en-US" altLang="en-US" sz="2000" b="1">
                  <a:latin typeface="Courier New" panose="02070309020205020404" pitchFamily="49" charset="0"/>
                </a:rPr>
                <a:t> + 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QUART</a:t>
              </a:r>
              <a:r>
                <a:rPr lang="en-US" altLang="en-US" sz="2000" b="1">
                  <a:latin typeface="Courier New" panose="02070309020205020404" pitchFamily="49" charset="0"/>
                </a:rPr>
                <a:t> + E</a:t>
              </a:r>
              <a:r>
                <a:rPr lang="en-US" altLang="en-US" sz="2000" b="1" baseline="-25000">
                  <a:latin typeface="Courier New" panose="02070309020205020404" pitchFamily="49" charset="0"/>
                </a:rPr>
                <a:t>HEX</a:t>
              </a:r>
              <a:r>
                <a:rPr lang="en-US" altLang="en-US" sz="2000" b="1">
                  <a:latin typeface="Courier New" panose="02070309020205020404" pitchFamily="49" charset="0"/>
                </a:rPr>
                <a:t> + …</a:t>
              </a:r>
            </a:p>
          </p:txBody>
        </p:sp>
      </p:grpSp>
      <p:grpSp>
        <p:nvGrpSpPr>
          <p:cNvPr id="9228" name="Group 12"/>
          <p:cNvGrpSpPr>
            <a:grpSpLocks/>
          </p:cNvGrpSpPr>
          <p:nvPr/>
        </p:nvGrpSpPr>
        <p:grpSpPr bwMode="auto">
          <a:xfrm>
            <a:off x="2092325" y="1905000"/>
            <a:ext cx="4689475" cy="1281113"/>
            <a:chOff x="1318" y="1200"/>
            <a:chExt cx="2954" cy="807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 rot="5400000">
              <a:off x="2592" y="1248"/>
              <a:ext cx="288" cy="192"/>
            </a:xfrm>
            <a:custGeom>
              <a:avLst/>
              <a:gdLst>
                <a:gd name="G0" fmla="+- 16191 0 0"/>
                <a:gd name="G1" fmla="+- 8048 0 0"/>
                <a:gd name="G2" fmla="+- 21600 0 8048"/>
                <a:gd name="G3" fmla="+- 10800 0 8048"/>
                <a:gd name="G4" fmla="+- 21600 0 16191"/>
                <a:gd name="G5" fmla="*/ G4 G3 10800"/>
                <a:gd name="G6" fmla="+- 21600 0 G5"/>
                <a:gd name="T0" fmla="*/ 16191 w 21600"/>
                <a:gd name="T1" fmla="*/ 0 h 21600"/>
                <a:gd name="T2" fmla="*/ 0 w 21600"/>
                <a:gd name="T3" fmla="*/ 10800 h 21600"/>
                <a:gd name="T4" fmla="*/ 16191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191" y="0"/>
                  </a:moveTo>
                  <a:lnTo>
                    <a:pt x="16191" y="8048"/>
                  </a:lnTo>
                  <a:lnTo>
                    <a:pt x="3375" y="8048"/>
                  </a:lnTo>
                  <a:lnTo>
                    <a:pt x="3375" y="13552"/>
                  </a:lnTo>
                  <a:lnTo>
                    <a:pt x="16191" y="13552"/>
                  </a:lnTo>
                  <a:lnTo>
                    <a:pt x="16191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8048"/>
                  </a:moveTo>
                  <a:lnTo>
                    <a:pt x="1350" y="13552"/>
                  </a:lnTo>
                  <a:lnTo>
                    <a:pt x="2700" y="13552"/>
                  </a:lnTo>
                  <a:lnTo>
                    <a:pt x="2700" y="8048"/>
                  </a:lnTo>
                  <a:close/>
                </a:path>
                <a:path w="21600" h="21600">
                  <a:moveTo>
                    <a:pt x="0" y="8048"/>
                  </a:moveTo>
                  <a:lnTo>
                    <a:pt x="0" y="13552"/>
                  </a:lnTo>
                  <a:lnTo>
                    <a:pt x="675" y="13552"/>
                  </a:lnTo>
                  <a:lnTo>
                    <a:pt x="675" y="804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1680" y="1488"/>
              <a:ext cx="21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Spin contamination</a:t>
              </a:r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318" y="1776"/>
              <a:ext cx="29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1800" b="1">
                  <a:latin typeface="Courier New" panose="02070309020205020404" pitchFamily="49" charset="0"/>
                </a:rPr>
                <a:t>Не се получават чисти мултиплети.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</p:grp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90525" y="3330575"/>
            <a:ext cx="8601075" cy="330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 </a:t>
            </a:r>
            <a:r>
              <a:rPr lang="en-US" altLang="en-US" sz="1700" b="1">
                <a:latin typeface="Courier New" panose="02070309020205020404" pitchFamily="49" charset="0"/>
              </a:rPr>
              <a:t>#uhf mp2=semidirect gen maxdisk=2100MB</a:t>
            </a:r>
            <a:endParaRPr lang="bg-BG" altLang="en-US" sz="1700" b="1">
              <a:latin typeface="Courier New" panose="02070309020205020404" pitchFamily="49" charset="0"/>
            </a:endParaRPr>
          </a:p>
          <a:p>
            <a:r>
              <a:rPr lang="bg-BG" altLang="en-US" sz="1700" b="1">
                <a:latin typeface="Courier New" panose="02070309020205020404" pitchFamily="49" charset="0"/>
              </a:rPr>
              <a:t>.........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Charge =  0 Multiplicity = 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2</a:t>
            </a:r>
            <a:r>
              <a:rPr lang="bg-BG" altLang="en-US" sz="1700" b="1">
                <a:latin typeface="Courier New" panose="02070309020205020404" pitchFamily="49" charset="0"/>
              </a:rPr>
              <a:t>	(</a:t>
            </a:r>
            <a:r>
              <a:rPr lang="en-US" altLang="en-US" sz="1700" b="1">
                <a:latin typeface="Courier New" panose="02070309020205020404" pitchFamily="49" charset="0"/>
              </a:rPr>
              <a:t>&lt;S**2&gt;</a:t>
            </a:r>
            <a:r>
              <a:rPr lang="bg-BG" altLang="en-US" sz="1700" b="1">
                <a:latin typeface="Courier New" panose="02070309020205020404" pitchFamily="49" charset="0"/>
              </a:rPr>
              <a:t>=</a:t>
            </a:r>
            <a:r>
              <a:rPr lang="bg-BG" altLang="en-US" sz="1700" b="1" i="1">
                <a:solidFill>
                  <a:srgbClr val="336600"/>
                </a:solidFill>
                <a:latin typeface="Courier New" panose="02070309020205020404" pitchFamily="49" charset="0"/>
              </a:rPr>
              <a:t>0.75</a:t>
            </a:r>
            <a:r>
              <a:rPr lang="bg-BG" altLang="en-US" sz="1700" b="1">
                <a:latin typeface="Courier New" panose="02070309020205020404" pitchFamily="49" charset="0"/>
              </a:rPr>
              <a:t> – точна стойност)</a:t>
            </a:r>
          </a:p>
          <a:p>
            <a:r>
              <a:rPr lang="bg-BG" altLang="en-US" sz="1700" b="1">
                <a:latin typeface="Courier New" panose="02070309020205020404" pitchFamily="49" charset="0"/>
              </a:rPr>
              <a:t>.........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&lt;S**2&gt; of initial guess= 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1.0488</a:t>
            </a:r>
            <a:endParaRPr lang="bg-BG" altLang="en-US" sz="1700" b="1">
              <a:solidFill>
                <a:srgbClr val="CC3300"/>
              </a:solidFill>
              <a:latin typeface="Courier New" panose="02070309020205020404" pitchFamily="49" charset="0"/>
            </a:endParaRPr>
          </a:p>
          <a:p>
            <a:r>
              <a:rPr lang="bg-BG" altLang="en-US" sz="1700" b="1">
                <a:latin typeface="Courier New" panose="02070309020205020404" pitchFamily="49" charset="0"/>
              </a:rPr>
              <a:t>.........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SCF Done:  E(UHF) =  -1642.65346835     A.U. after   42 cycles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             Convg  =    0.3474D-08             -V/T =  1.9993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             S**2   =   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3.4974</a:t>
            </a:r>
            <a:endParaRPr lang="bg-BG" altLang="en-US" sz="1700" b="1">
              <a:solidFill>
                <a:srgbClr val="CC3300"/>
              </a:solidFill>
              <a:latin typeface="Courier New" panose="02070309020205020404" pitchFamily="49" charset="0"/>
            </a:endParaRPr>
          </a:p>
          <a:p>
            <a:r>
              <a:rPr lang="bg-BG" altLang="en-US" sz="1700" b="1">
                <a:latin typeface="Courier New" panose="02070309020205020404" pitchFamily="49" charset="0"/>
              </a:rPr>
              <a:t>.........</a:t>
            </a:r>
          </a:p>
          <a:p>
            <a:r>
              <a:rPr lang="en-US" altLang="en-US" sz="1700" b="1">
                <a:latin typeface="Courier New" panose="02070309020205020404" pitchFamily="49" charset="0"/>
              </a:rPr>
              <a:t>(S**2,0)=  3</a:t>
            </a:r>
            <a:r>
              <a:rPr lang="bg-BG" altLang="en-US" sz="1700" b="1">
                <a:latin typeface="Courier New" panose="02070309020205020404" pitchFamily="49" charset="0"/>
              </a:rPr>
              <a:t>.</a:t>
            </a:r>
            <a:r>
              <a:rPr lang="en-US" altLang="en-US" sz="1700" b="1">
                <a:latin typeface="Courier New" panose="02070309020205020404" pitchFamily="49" charset="0"/>
              </a:rPr>
              <a:t>4974           (S**2,1)=  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2</a:t>
            </a:r>
            <a:r>
              <a:rPr lang="bg-BG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.</a:t>
            </a:r>
            <a:r>
              <a:rPr lang="en-US" altLang="en-US" sz="1700" b="1">
                <a:solidFill>
                  <a:srgbClr val="CC3300"/>
                </a:solidFill>
                <a:latin typeface="Courier New" panose="02070309020205020404" pitchFamily="49" charset="0"/>
              </a:rPr>
              <a:t>9335</a:t>
            </a:r>
            <a:endParaRPr lang="bg-BG" altLang="en-US" sz="1700" b="1">
              <a:solidFill>
                <a:srgbClr val="CC3300"/>
              </a:solidFill>
              <a:latin typeface="Courier New" panose="02070309020205020404" pitchFamily="49" charset="0"/>
            </a:endParaRPr>
          </a:p>
          <a:p>
            <a:r>
              <a:rPr lang="bg-BG" altLang="en-US" sz="1700" b="1">
                <a:latin typeface="Courier New" panose="02070309020205020404" pitchFamily="49" charset="0"/>
              </a:rPr>
              <a:t>.........</a:t>
            </a:r>
            <a:endParaRPr lang="en-US" altLang="en-US" sz="17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676400" y="152400"/>
            <a:ext cx="5886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От кого е замърсяването?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12300" name="Group 12"/>
          <p:cNvGrpSpPr>
            <a:grpSpLocks/>
          </p:cNvGrpSpPr>
          <p:nvPr/>
        </p:nvGrpSpPr>
        <p:grpSpPr bwMode="auto">
          <a:xfrm>
            <a:off x="228600" y="882650"/>
            <a:ext cx="8610600" cy="1600200"/>
            <a:chOff x="144" y="480"/>
            <a:chExt cx="5424" cy="1008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144" y="480"/>
              <a:ext cx="5424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anose="02070309020205020404" pitchFamily="49" charset="0"/>
                </a:rPr>
                <a:t>Annihilation of the first spin contaminant: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anose="02070309020205020404" pitchFamily="49" charset="0"/>
                </a:rPr>
                <a:t>S**2 before annihilation     2.2567,   after  </a:t>
              </a: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2.0115</a:t>
              </a:r>
            </a:p>
          </p:txBody>
        </p:sp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381" y="1074"/>
              <a:ext cx="3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ym typeface="Wingdings 3" panose="05040102010807070707" pitchFamily="18" charset="2"/>
                </a:rPr>
                <a:t></a:t>
              </a:r>
              <a:endParaRPr lang="en-US" altLang="en-US" sz="3600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816" y="1046"/>
              <a:ext cx="465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Замърсяването се дължи предимно на най-близкия мултиплет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228600" y="2787650"/>
            <a:ext cx="8915400" cy="1524000"/>
            <a:chOff x="144" y="1680"/>
            <a:chExt cx="5616" cy="960"/>
          </a:xfrm>
        </p:grpSpPr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144" y="1680"/>
              <a:ext cx="5616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anose="02070309020205020404" pitchFamily="49" charset="0"/>
                </a:rPr>
                <a:t>Annihilation of the first spin contaminant: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anose="02070309020205020404" pitchFamily="49" charset="0"/>
                </a:rPr>
                <a:t> S**2 before annihilation    3.4974,   after </a:t>
              </a:r>
              <a:r>
                <a:rPr lang="en-US" altLang="en-US" sz="2000" b="1">
                  <a:solidFill>
                    <a:srgbClr val="CC3300"/>
                  </a:solidFill>
                  <a:latin typeface="Courier New" panose="02070309020205020404" pitchFamily="49" charset="0"/>
                </a:rPr>
                <a:t>11.4363</a:t>
              </a: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381" y="2236"/>
              <a:ext cx="3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ym typeface="Wingdings 3" panose="05040102010807070707" pitchFamily="18" charset="2"/>
                </a:rPr>
                <a:t></a:t>
              </a:r>
              <a:endParaRPr lang="en-US" altLang="en-US" sz="3600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816" y="2294"/>
              <a:ext cx="46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Има замърсяване и от по-високи мултиплети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228600" y="4524375"/>
            <a:ext cx="8686800" cy="2105025"/>
            <a:chOff x="144" y="2774"/>
            <a:chExt cx="5472" cy="1326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44" y="2774"/>
              <a:ext cx="5472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SCF Done:  E(UB-LYP) =  -1770.18936767 A.U. after   21 cycles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            Convg  =    0.8007D-08             -V/T =  2.0011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            S**2   =   </a:t>
              </a:r>
              <a:r>
                <a:rPr lang="en-US" altLang="en-US" sz="1800" b="1">
                  <a:solidFill>
                    <a:srgbClr val="336600"/>
                  </a:solidFill>
                  <a:latin typeface="Courier New" panose="02070309020205020404" pitchFamily="49" charset="0"/>
                </a:rPr>
                <a:t>2.0320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Annihilation of the first spin contaminant: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S**2 before annihilation     2.0320,   after     </a:t>
              </a:r>
              <a:r>
                <a:rPr lang="en-US" altLang="en-US" sz="1800" b="1">
                  <a:solidFill>
                    <a:srgbClr val="336600"/>
                  </a:solidFill>
                  <a:latin typeface="Courier New" panose="02070309020205020404" pitchFamily="49" charset="0"/>
                </a:rPr>
                <a:t>2.0007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381" y="3696"/>
              <a:ext cx="3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ym typeface="Wingdings 3" panose="05040102010807070707" pitchFamily="18" charset="2"/>
                </a:rPr>
                <a:t></a:t>
              </a:r>
              <a:endParaRPr lang="en-US" altLang="en-US" sz="3600"/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816" y="3754"/>
              <a:ext cx="46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В </a:t>
              </a: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DFT</a:t>
              </a: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 обикновено замърсяването е по-малко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95600" y="152400"/>
            <a:ext cx="3362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Последствията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381000" y="914400"/>
            <a:ext cx="8458200" cy="1082675"/>
            <a:chOff x="240" y="576"/>
            <a:chExt cx="5328" cy="682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1296" y="576"/>
              <a:ext cx="3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000" b="1">
                  <a:latin typeface="Courier New" panose="02070309020205020404" pitchFamily="49" charset="0"/>
                </a:rPr>
                <a:t>Е(</a:t>
              </a:r>
              <a:r>
                <a:rPr lang="en-US" altLang="en-US" sz="2000" b="1">
                  <a:latin typeface="Courier New" panose="02070309020205020404" pitchFamily="49" charset="0"/>
                </a:rPr>
                <a:t>Low-spin) – E(High-spin) &gt; 0</a:t>
              </a:r>
              <a:endParaRPr lang="en-US" altLang="en-US" sz="20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240" y="998"/>
              <a:ext cx="5328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Винаги се стабилизират високоспиновите състояния!!!</a:t>
              </a:r>
              <a:endPara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1828800" y="2362200"/>
            <a:ext cx="5257800" cy="3154363"/>
            <a:chOff x="1152" y="1488"/>
            <a:chExt cx="3312" cy="1987"/>
          </a:xfrm>
        </p:grpSpPr>
        <p:pic>
          <p:nvPicPr>
            <p:cNvPr id="15365" name="Picture 5" descr="energy_fi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73" b="29428"/>
            <a:stretch>
              <a:fillRect/>
            </a:stretch>
          </p:blipFill>
          <p:spPr bwMode="auto">
            <a:xfrm>
              <a:off x="1152" y="1488"/>
              <a:ext cx="3312" cy="1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152" y="1488"/>
              <a:ext cx="1152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UHF/6-31G*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365" y="1447800"/>
            <a:ext cx="3789635" cy="28917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511" y="1447800"/>
            <a:ext cx="3684089" cy="2889759"/>
          </a:xfrm>
          <a:prstGeom prst="rect">
            <a:avLst/>
          </a:prstGeom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09875" y="152400"/>
            <a:ext cx="3362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Последствията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5867400"/>
            <a:ext cx="8991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Пресметнатите спинови плътности са (силно) завишени!!!</a:t>
            </a:r>
            <a:endParaRPr lang="en-US" altLang="en-US" sz="2100" b="1">
              <a:solidFill>
                <a:srgbClr val="336600"/>
              </a:solidFill>
              <a:latin typeface="Courier New" panose="02070309020205020404" pitchFamily="49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295400" y="9906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000" b="1">
                <a:latin typeface="Courier New" panose="02070309020205020404" pitchFamily="49" charset="0"/>
                <a:cs typeface="Times New Roman" panose="02020603050405020304" pitchFamily="18" charset="0"/>
              </a:rPr>
              <a:t>UHF/6-311G</a:t>
            </a:r>
            <a:endParaRPr lang="de-DE" altLang="en-US" sz="2000" b="1">
              <a:latin typeface="Courier New" panose="02070309020205020404" pitchFamily="49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562600" y="10033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000" b="1">
                <a:latin typeface="Courier New" panose="02070309020205020404" pitchFamily="49" charset="0"/>
                <a:cs typeface="Times New Roman" panose="02020603050405020304" pitchFamily="18" charset="0"/>
              </a:rPr>
              <a:t>UB3LYP/6-311G</a:t>
            </a:r>
            <a:endParaRPr lang="de-DE" altLang="en-US" sz="2000" b="1">
              <a:latin typeface="Courier New" panose="02070309020205020404" pitchFamily="49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838200" y="4876800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GB" altLang="en-US" sz="2000" b="1" i="1">
                <a:latin typeface="Courier New" panose="02070309020205020404" pitchFamily="49" charset="0"/>
                <a:cs typeface="Times New Roman" panose="02020603050405020304" pitchFamily="18" charset="0"/>
              </a:rPr>
              <a:t>Experimental: </a:t>
            </a:r>
            <a:r>
              <a:rPr lang="en-GB" altLang="en-US" sz="2000" b="1" i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GB" altLang="en-US" sz="2000" b="1" i="1" baseline="-30000">
                <a:latin typeface="Courier New" panose="02070309020205020404" pitchFamily="49" charset="0"/>
                <a:cs typeface="Times New Roman" panose="02020603050405020304" pitchFamily="18" charset="0"/>
              </a:rPr>
              <a:t>9 </a:t>
            </a:r>
            <a:r>
              <a:rPr lang="en-GB" altLang="en-US" sz="2000" b="1" i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 0.093; </a:t>
            </a:r>
            <a:r>
              <a:rPr lang="en-GB" altLang="en-US" sz="2000" b="1" i="1" baseline="-30000">
                <a:latin typeface="Courier New" panose="02070309020205020404" pitchFamily="49" charset="0"/>
                <a:cs typeface="Times New Roman" panose="02020603050405020304" pitchFamily="18" charset="0"/>
              </a:rPr>
              <a:t>11 </a:t>
            </a:r>
            <a:r>
              <a:rPr lang="en-GB" altLang="en-US" sz="2000" b="1" i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 0.189; </a:t>
            </a:r>
            <a:r>
              <a:rPr lang="en-GB" altLang="en-US" sz="2000" b="1" i="1" baseline="-30000">
                <a:latin typeface="Courier New" panose="02070309020205020404" pitchFamily="49" charset="0"/>
                <a:cs typeface="Times New Roman" panose="02020603050405020304" pitchFamily="18" charset="0"/>
              </a:rPr>
              <a:t>12 </a:t>
            </a:r>
            <a:r>
              <a:rPr lang="en-GB" altLang="en-US" sz="2000" b="1" i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 -0.054</a:t>
            </a:r>
            <a:endParaRPr lang="de-DE" altLang="en-US" sz="2000" b="1" i="1">
              <a:latin typeface="Courier New" panose="02070309020205020404" pitchFamily="49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094660" y="377926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1800" b="1" dirty="0">
                <a:latin typeface="Courier New" panose="02070309020205020404" pitchFamily="49" charset="0"/>
              </a:rPr>
              <a:t>9</a:t>
            </a:r>
            <a:endParaRPr lang="en-US" alt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996757" y="3712722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1800" b="1" dirty="0">
                <a:latin typeface="Courier New" panose="02070309020205020404" pitchFamily="49" charset="0"/>
              </a:rPr>
              <a:t>9</a:t>
            </a:r>
            <a:endParaRPr lang="en-US" alt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257800" y="3342041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1800" b="1" dirty="0">
                <a:latin typeface="Courier New" panose="02070309020205020404" pitchFamily="49" charset="0"/>
              </a:rPr>
              <a:t>11</a:t>
            </a:r>
            <a:endParaRPr lang="en-US" alt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395095" y="351110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1800" b="1" dirty="0">
                <a:latin typeface="Courier New" panose="02070309020205020404" pitchFamily="49" charset="0"/>
              </a:rPr>
              <a:t>11</a:t>
            </a:r>
            <a:endParaRPr lang="en-US" alt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729843" y="289267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1800" b="1" dirty="0">
                <a:latin typeface="Courier New" panose="02070309020205020404" pitchFamily="49" charset="0"/>
              </a:rPr>
              <a:t>12</a:t>
            </a:r>
            <a:endParaRPr lang="en-US" altLang="en-US" sz="1800" b="1" dirty="0">
              <a:latin typeface="Courier New" panose="02070309020205020404" pitchFamily="49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859971" y="297929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1800" b="1" dirty="0">
                <a:latin typeface="Courier New" panose="02070309020205020404" pitchFamily="49" charset="0"/>
              </a:rPr>
              <a:t>12</a:t>
            </a:r>
            <a:endParaRPr lang="en-US" altLang="en-US" sz="18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823913" y="106363"/>
            <a:ext cx="7762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Предимства ... и .. недостатъци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4724400" y="685800"/>
            <a:ext cx="0" cy="5486400"/>
          </a:xfrm>
          <a:prstGeom prst="line">
            <a:avLst/>
          </a:prstGeom>
          <a:noFill/>
          <a:ln w="57150" cmpd="thinThick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14" name="Group 14"/>
          <p:cNvGrpSpPr>
            <a:grpSpLocks/>
          </p:cNvGrpSpPr>
          <p:nvPr/>
        </p:nvGrpSpPr>
        <p:grpSpPr bwMode="auto">
          <a:xfrm>
            <a:off x="228600" y="1016000"/>
            <a:ext cx="4191000" cy="1006475"/>
            <a:chOff x="144" y="832"/>
            <a:chExt cx="2640" cy="634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144" y="100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RHF</a:t>
              </a:r>
              <a:r>
                <a:rPr lang="bg-BG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:</a:t>
              </a:r>
              <a:endParaRPr lang="en-US" altLang="en-US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672" y="832"/>
              <a:ext cx="211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92100" indent="-2921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82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Ясна схема</a:t>
              </a:r>
            </a:p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Достъпен навсякъде</a:t>
              </a:r>
            </a:p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Бърз 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25615" name="Group 15"/>
          <p:cNvGrpSpPr>
            <a:grpSpLocks/>
          </p:cNvGrpSpPr>
          <p:nvPr/>
        </p:nvGrpSpPr>
        <p:grpSpPr bwMode="auto">
          <a:xfrm>
            <a:off x="33338" y="2590800"/>
            <a:ext cx="4538662" cy="1311275"/>
            <a:chOff x="21" y="1824"/>
            <a:chExt cx="2859" cy="826"/>
          </a:xfrm>
        </p:grpSpPr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21" y="1978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ROHF</a:t>
              </a:r>
              <a:r>
                <a:rPr lang="bg-BG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:</a:t>
              </a:r>
              <a:endParaRPr lang="en-US" altLang="en-US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624" y="1824"/>
              <a:ext cx="2256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92100" indent="-2921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82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Чисти мултиплети</a:t>
              </a:r>
            </a:p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Директно надграждане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  с </a:t>
              </a: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CI</a:t>
              </a:r>
              <a:endPara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Сравнително бърз 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25616" name="Group 16"/>
          <p:cNvGrpSpPr>
            <a:grpSpLocks/>
          </p:cNvGrpSpPr>
          <p:nvPr/>
        </p:nvGrpSpPr>
        <p:grpSpPr bwMode="auto">
          <a:xfrm>
            <a:off x="228600" y="4479925"/>
            <a:ext cx="4572000" cy="1311275"/>
            <a:chOff x="144" y="3014"/>
            <a:chExt cx="2880" cy="826"/>
          </a:xfrm>
        </p:grpSpPr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144" y="316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UHF</a:t>
              </a:r>
              <a:r>
                <a:rPr lang="bg-BG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:</a:t>
              </a:r>
              <a:endParaRPr lang="en-US" altLang="en-US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624" y="3014"/>
              <a:ext cx="2400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92100" indent="-2921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482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По-ниска обща енергия</a:t>
              </a:r>
            </a:p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Ясна схема</a:t>
              </a:r>
            </a:p>
            <a:p>
              <a:pPr>
                <a:buFont typeface="Wingdings" panose="05000000000000000000" pitchFamily="2" charset="2"/>
                <a:buChar char="ü"/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Добре описва радикали и късане на връзки 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4800600" y="990600"/>
            <a:ext cx="365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2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Работи само за затворена обвивка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Не описва дисоциация</a:t>
            </a:r>
            <a:endParaRPr lang="en-US" altLang="en-US" sz="2000" b="1">
              <a:solidFill>
                <a:srgbClr val="336600"/>
              </a:solidFill>
              <a:latin typeface="Courier New" panose="02070309020205020404" pitchFamily="49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4800600" y="2514600"/>
            <a:ext cx="4191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2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Трудно се програмира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Достъпен в много малко пакети, особено за синглети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Трудна </a:t>
            </a:r>
            <a:r>
              <a: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U/R</a:t>
            </a: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 връзка </a:t>
            </a:r>
            <a:endParaRPr lang="en-US" altLang="en-US" sz="2000" b="1">
              <a:solidFill>
                <a:srgbClr val="336600"/>
              </a:solidFill>
              <a:latin typeface="Courier New" panose="02070309020205020404" pitchFamily="49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800600" y="4479925"/>
            <a:ext cx="4343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2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Нечисти спинови състояния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Трудно се надгражда с </a:t>
            </a:r>
            <a:r>
              <a: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CI</a:t>
            </a:r>
            <a:endParaRPr lang="bg-BG" altLang="en-US" sz="2000" b="1">
              <a:solidFill>
                <a:srgbClr val="336600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Бавен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altLang="en-US" sz="2000" b="1">
                <a:solidFill>
                  <a:srgbClr val="336600"/>
                </a:solidFill>
                <a:latin typeface="Courier New" panose="02070309020205020404" pitchFamily="49" charset="0"/>
              </a:rPr>
              <a:t>Чувствителен към избор на началните МО (синглети)</a:t>
            </a:r>
            <a:endParaRPr lang="en-US" altLang="en-US" sz="2000" b="1">
              <a:solidFill>
                <a:srgbClr val="336600"/>
              </a:solidFill>
              <a:latin typeface="Courier New" panose="02070309020205020404" pitchFamily="49" charset="0"/>
            </a:endParaRP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209800" y="6105525"/>
            <a:ext cx="556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bg-BG" altLang="en-US" sz="2000" b="1">
                <a:solidFill>
                  <a:srgbClr val="336600"/>
                </a:solidFill>
                <a:latin typeface="Letter Gothic" panose="020B0409020202030204" pitchFamily="49" charset="0"/>
              </a:rPr>
              <a:t>Нито един от вариантите </a:t>
            </a:r>
            <a:r>
              <a:rPr lang="bg-BG" altLang="en-US" sz="20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не описва</a:t>
            </a:r>
            <a:r>
              <a:rPr lang="bg-BG" altLang="en-US" sz="2000" b="1">
                <a:solidFill>
                  <a:srgbClr val="336600"/>
                </a:solidFill>
                <a:latin typeface="Letter Gothic" panose="020B0409020202030204" pitchFamily="49" charset="0"/>
              </a:rPr>
              <a:t> </a:t>
            </a:r>
          </a:p>
          <a:p>
            <a:pPr algn="ctr"/>
            <a:r>
              <a:rPr lang="bg-BG" altLang="en-US" sz="2000" b="1">
                <a:solidFill>
                  <a:srgbClr val="336600"/>
                </a:solidFill>
                <a:latin typeface="Letter Gothic" panose="020B0409020202030204" pitchFamily="49" charset="0"/>
              </a:rPr>
              <a:t>чисто корелационни явления</a:t>
            </a:r>
            <a:r>
              <a: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rPr>
              <a:t>!</a:t>
            </a:r>
            <a:endParaRPr lang="en-US" altLang="en-US" sz="2000" b="1" baseline="30000">
              <a:solidFill>
                <a:srgbClr val="336600"/>
              </a:solidFill>
              <a:latin typeface="Letter Gothic" panose="020B04090202020302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utoUpdateAnimBg="0"/>
      <p:bldP spid="25612" grpId="0" autoUpdateAnimBg="0"/>
      <p:bldP spid="25613" grpId="0" autoUpdateAnimBg="0"/>
      <p:bldP spid="2561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320925" y="152400"/>
            <a:ext cx="437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Възможен изход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228600" y="854075"/>
            <a:ext cx="5638800" cy="2574925"/>
            <a:chOff x="144" y="432"/>
            <a:chExt cx="3552" cy="1622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144" y="43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За енергията:</a:t>
              </a:r>
              <a:endParaRPr lang="en-US" altLang="en-US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144" y="768"/>
              <a:ext cx="3552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b="1">
                  <a:latin typeface="Courier New" panose="02070309020205020404" pitchFamily="49" charset="0"/>
                </a:rPr>
                <a:t>%chk=whocus13</a:t>
              </a:r>
            </a:p>
            <a:p>
              <a:r>
                <a:rPr lang="en-US" altLang="en-US" sz="2000" b="1">
                  <a:latin typeface="Courier New" panose="02070309020205020404" pitchFamily="49" charset="0"/>
                </a:rPr>
                <a:t>%mem=32MB</a:t>
              </a:r>
            </a:p>
            <a:p>
              <a:r>
                <a:rPr lang="en-US" altLang="en-US" sz="2000" b="1">
                  <a:latin typeface="Courier New" panose="02070309020205020404" pitchFamily="49" charset="0"/>
                </a:rPr>
                <a:t>#OPT UHF/3-21G* Guess=</a:t>
              </a:r>
              <a:r>
                <a:rPr lang="en-US" altLang="en-US" sz="2000" b="1">
                  <a:solidFill>
                    <a:srgbClr val="CC3300"/>
                  </a:solidFill>
                  <a:latin typeface="Courier New" panose="02070309020205020404" pitchFamily="49" charset="0"/>
                </a:rPr>
                <a:t>Mix</a:t>
              </a:r>
            </a:p>
            <a:p>
              <a:r>
                <a:rPr lang="en-US" altLang="en-US" sz="1400" b="1">
                  <a:latin typeface="Courier New" panose="02070309020205020404" pitchFamily="49" charset="0"/>
                </a:rPr>
                <a:t> </a:t>
              </a:r>
            </a:p>
            <a:p>
              <a:r>
                <a:rPr lang="en-US" altLang="en-US" sz="2000" b="1">
                  <a:latin typeface="Courier New" panose="02070309020205020404" pitchFamily="49" charset="0"/>
                </a:rPr>
                <a:t>Open-shell singlet</a:t>
              </a:r>
            </a:p>
            <a:p>
              <a:r>
                <a:rPr lang="en-US" altLang="en-US" sz="1400" b="1">
                  <a:latin typeface="Courier New" panose="02070309020205020404" pitchFamily="49" charset="0"/>
                </a:rPr>
                <a:t> </a:t>
              </a:r>
            </a:p>
            <a:p>
              <a:r>
                <a:rPr lang="en-US" altLang="en-US" sz="2000" b="1">
                  <a:latin typeface="Courier New" panose="02070309020205020404" pitchFamily="49" charset="0"/>
                </a:rPr>
                <a:t>0  1</a:t>
              </a:r>
            </a:p>
          </p:txBody>
        </p:sp>
      </p:grpSp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3886200" y="987425"/>
            <a:ext cx="5029200" cy="1374775"/>
            <a:chOff x="2448" y="622"/>
            <a:chExt cx="3168" cy="866"/>
          </a:xfrm>
        </p:grpSpPr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 flipV="1">
              <a:off x="2448" y="1044"/>
              <a:ext cx="576" cy="12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stealth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3072" y="622"/>
              <a:ext cx="2544" cy="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100" b="1" u="sng">
                  <a:solidFill>
                    <a:srgbClr val="336600"/>
                  </a:solidFill>
                  <a:latin typeface="Courier New" panose="02070309020205020404" pitchFamily="49" charset="0"/>
                </a:rPr>
                <a:t>Broken symmetry solution</a:t>
              </a:r>
              <a:r>
                <a:rPr lang="bg-BG" altLang="en-US" sz="2100" b="1">
                  <a:solidFill>
                    <a:srgbClr val="336600"/>
                  </a:solidFill>
                  <a:latin typeface="Courier New" panose="02070309020205020404" pitchFamily="49" charset="0"/>
                </a:rPr>
                <a:t> – получават се по-точни енергии на синглетните състояния</a:t>
              </a:r>
              <a:endPara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23"/>
          <a:stretch>
            <a:fillRect/>
          </a:stretch>
        </p:blipFill>
        <p:spPr bwMode="auto">
          <a:xfrm>
            <a:off x="0" y="3149600"/>
            <a:ext cx="4648200" cy="3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23"/>
          <a:stretch>
            <a:fillRect/>
          </a:stretch>
        </p:blipFill>
        <p:spPr bwMode="auto">
          <a:xfrm>
            <a:off x="4572000" y="3181350"/>
            <a:ext cx="4648200" cy="3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320925" y="152400"/>
            <a:ext cx="437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Възможен изход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667000" y="3276600"/>
          <a:ext cx="4092575" cy="232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r:id="rId4" imgW="2734310" imgH="1544320" progId="ISISServer">
                  <p:embed/>
                </p:oleObj>
              </mc:Choice>
              <mc:Fallback>
                <p:oleObj r:id="rId4" imgW="2734310" imgH="1544320" progId="ISISServer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76600"/>
                        <a:ext cx="4092575" cy="232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533400" y="5851525"/>
            <a:ext cx="8305800" cy="701675"/>
            <a:chOff x="336" y="3686"/>
            <a:chExt cx="5232" cy="442"/>
          </a:xfrm>
        </p:grpSpPr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336" y="3708"/>
              <a:ext cx="35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ym typeface="Wingdings" panose="05000000000000000000" pitchFamily="2" charset="2"/>
                </a:rPr>
                <a:t></a:t>
              </a:r>
              <a:endParaRPr lang="en-US" altLang="en-US" sz="3600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720" y="3686"/>
              <a:ext cx="48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Restricted Open Shell (RO)</a:t>
              </a: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 трудно се програмира и е включено в малко програмни пакети.</a:t>
              </a:r>
              <a:endParaRPr lang="en-US" altLang="en-US" sz="20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</p:grpSp>
      <p:grpSp>
        <p:nvGrpSpPr>
          <p:cNvPr id="10251" name="Group 11"/>
          <p:cNvGrpSpPr>
            <a:grpSpLocks/>
          </p:cNvGrpSpPr>
          <p:nvPr/>
        </p:nvGrpSpPr>
        <p:grpSpPr bwMode="auto">
          <a:xfrm>
            <a:off x="228600" y="838200"/>
            <a:ext cx="8534400" cy="1311275"/>
            <a:chOff x="144" y="528"/>
            <a:chExt cx="5376" cy="826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44" y="528"/>
              <a:ext cx="45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b="1">
                  <a:solidFill>
                    <a:srgbClr val="336600"/>
                  </a:solidFill>
                  <a:latin typeface="Courier New" panose="02070309020205020404" pitchFamily="49" charset="0"/>
                </a:rPr>
                <a:t>За енергията и за спиновите плътности:</a:t>
              </a:r>
              <a:endParaRPr lang="en-US" altLang="en-US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192" y="912"/>
              <a:ext cx="53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anose="02070309020205020404" pitchFamily="49" charset="0"/>
                </a:rPr>
                <a:t>AM1 PRECISE NOINTER T=48H SCFCRT=1.0D-10 SLOW SYMMETRY </a:t>
              </a:r>
              <a:r>
                <a:rPr lang="en-US" altLang="en-US" sz="2000" b="1">
                  <a:solidFill>
                    <a:srgbClr val="CC3300"/>
                  </a:solidFill>
                  <a:latin typeface="Courier New" panose="02070309020205020404" pitchFamily="49" charset="0"/>
                </a:rPr>
                <a:t>OPEN(2,2)</a:t>
              </a:r>
              <a:r>
                <a:rPr lang="en-US" altLang="en-US" sz="2000" b="1">
                  <a:latin typeface="Courier New" panose="02070309020205020404" pitchFamily="49" charset="0"/>
                </a:rPr>
                <a:t> </a:t>
              </a:r>
              <a:r>
                <a:rPr lang="en-US" altLang="en-US" sz="2000" b="1">
                  <a:solidFill>
                    <a:srgbClr val="CC3300"/>
                  </a:solidFill>
                  <a:latin typeface="Courier New" panose="02070309020205020404" pitchFamily="49" charset="0"/>
                </a:rPr>
                <a:t>C.I.=(8,4)</a:t>
              </a:r>
              <a:r>
                <a:rPr lang="en-US" altLang="en-US" sz="2000" b="1">
                  <a:latin typeface="Courier New" panose="02070309020205020404" pitchFamily="49" charset="0"/>
                </a:rPr>
                <a:t> CHARGE=1 </a:t>
              </a:r>
              <a:r>
                <a:rPr lang="en-US" altLang="en-US" sz="2000" b="1">
                  <a:solidFill>
                    <a:srgbClr val="CC3300"/>
                  </a:solidFill>
                  <a:latin typeface="Courier New" panose="02070309020205020404" pitchFamily="49" charset="0"/>
                </a:rPr>
                <a:t>MECI</a:t>
              </a:r>
              <a:r>
                <a:rPr lang="en-US" altLang="en-US" sz="2000" b="1">
                  <a:latin typeface="Courier New" panose="02070309020205020404" pitchFamily="49" charset="0"/>
                </a:rPr>
                <a:t> XYZ ESR 1SCF</a:t>
              </a:r>
            </a:p>
          </p:txBody>
        </p:sp>
      </p:grpSp>
      <p:grpSp>
        <p:nvGrpSpPr>
          <p:cNvPr id="10252" name="Group 12"/>
          <p:cNvGrpSpPr>
            <a:grpSpLocks/>
          </p:cNvGrpSpPr>
          <p:nvPr/>
        </p:nvGrpSpPr>
        <p:grpSpPr bwMode="auto">
          <a:xfrm>
            <a:off x="1524000" y="2095500"/>
            <a:ext cx="6172200" cy="815975"/>
            <a:chOff x="960" y="1320"/>
            <a:chExt cx="3888" cy="514"/>
          </a:xfrm>
        </p:grpSpPr>
        <p:sp>
          <p:nvSpPr>
            <p:cNvPr id="10249" name="AutoShape 9"/>
            <p:cNvSpPr>
              <a:spLocks noChangeArrowheads="1"/>
            </p:cNvSpPr>
            <p:nvPr/>
          </p:nvSpPr>
          <p:spPr bwMode="auto">
            <a:xfrm rot="5400000">
              <a:off x="2592" y="1368"/>
              <a:ext cx="288" cy="192"/>
            </a:xfrm>
            <a:custGeom>
              <a:avLst/>
              <a:gdLst>
                <a:gd name="G0" fmla="+- 16191 0 0"/>
                <a:gd name="G1" fmla="+- 8048 0 0"/>
                <a:gd name="G2" fmla="+- 21600 0 8048"/>
                <a:gd name="G3" fmla="+- 10800 0 8048"/>
                <a:gd name="G4" fmla="+- 21600 0 16191"/>
                <a:gd name="G5" fmla="*/ G4 G3 10800"/>
                <a:gd name="G6" fmla="+- 21600 0 G5"/>
                <a:gd name="T0" fmla="*/ 16191 w 21600"/>
                <a:gd name="T1" fmla="*/ 0 h 21600"/>
                <a:gd name="T2" fmla="*/ 0 w 21600"/>
                <a:gd name="T3" fmla="*/ 10800 h 21600"/>
                <a:gd name="T4" fmla="*/ 16191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191" y="0"/>
                  </a:moveTo>
                  <a:lnTo>
                    <a:pt x="16191" y="8048"/>
                  </a:lnTo>
                  <a:lnTo>
                    <a:pt x="3375" y="8048"/>
                  </a:lnTo>
                  <a:lnTo>
                    <a:pt x="3375" y="13552"/>
                  </a:lnTo>
                  <a:lnTo>
                    <a:pt x="16191" y="13552"/>
                  </a:lnTo>
                  <a:lnTo>
                    <a:pt x="16191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8048"/>
                  </a:moveTo>
                  <a:lnTo>
                    <a:pt x="1350" y="13552"/>
                  </a:lnTo>
                  <a:lnTo>
                    <a:pt x="2700" y="13552"/>
                  </a:lnTo>
                  <a:lnTo>
                    <a:pt x="2700" y="8048"/>
                  </a:lnTo>
                  <a:close/>
                </a:path>
                <a:path w="21600" h="21600">
                  <a:moveTo>
                    <a:pt x="0" y="8048"/>
                  </a:moveTo>
                  <a:lnTo>
                    <a:pt x="0" y="13552"/>
                  </a:lnTo>
                  <a:lnTo>
                    <a:pt x="675" y="13552"/>
                  </a:lnTo>
                  <a:lnTo>
                    <a:pt x="675" y="804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960" y="1584"/>
              <a:ext cx="38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Входни данни за </a:t>
              </a: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ROHF</a:t>
              </a:r>
              <a:r>
                <a:rPr lang="bg-BG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-изчисление с </a:t>
              </a:r>
              <a:r>
                <a:rPr lang="en-US" altLang="en-US" sz="2000" b="1">
                  <a:solidFill>
                    <a:srgbClr val="336600"/>
                  </a:solidFill>
                  <a:latin typeface="Courier New" panose="02070309020205020404" pitchFamily="49" charset="0"/>
                </a:rPr>
                <a:t>MOPAC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974975" y="152400"/>
            <a:ext cx="3197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Решението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82296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bg-BG" altLang="en-US" sz="3200" b="1">
                <a:solidFill>
                  <a:srgbClr val="336600"/>
                </a:solidFill>
                <a:latin typeface="Letter Gothic" panose="020B0409020202030204" pitchFamily="49" charset="0"/>
              </a:rPr>
              <a:t>Няма уникална рецепта – точната изчислителна схема се избира според конкретния случай.</a:t>
            </a:r>
          </a:p>
          <a:p>
            <a:pPr algn="just"/>
            <a:endParaRPr lang="bg-BG" altLang="en-US" sz="3200" b="1">
              <a:solidFill>
                <a:srgbClr val="336600"/>
              </a:solidFill>
              <a:latin typeface="Letter Gothic" panose="020B0409020202030204" pitchFamily="49" charset="0"/>
            </a:endParaRPr>
          </a:p>
          <a:p>
            <a:pPr algn="just"/>
            <a:endParaRPr lang="bg-BG" altLang="en-US" sz="3200" b="1">
              <a:solidFill>
                <a:srgbClr val="336600"/>
              </a:solidFill>
              <a:latin typeface="Letter Gothic" panose="020B0409020202030204" pitchFamily="49" charset="0"/>
            </a:endParaRPr>
          </a:p>
          <a:p>
            <a:pPr algn="just"/>
            <a:r>
              <a:rPr lang="bg-BG" altLang="en-US" sz="3200" b="1">
                <a:solidFill>
                  <a:srgbClr val="336600"/>
                </a:solidFill>
                <a:latin typeface="Letter Gothic" panose="020B0409020202030204" pitchFamily="49" charset="0"/>
              </a:rPr>
              <a:t>Тенденцията е да се използват модерни </a:t>
            </a:r>
            <a:r>
              <a:rPr lang="en-US" altLang="en-US" sz="3200" b="1">
                <a:solidFill>
                  <a:srgbClr val="336600"/>
                </a:solidFill>
                <a:latin typeface="Letter Gothic" panose="020B0409020202030204" pitchFamily="49" charset="0"/>
              </a:rPr>
              <a:t>GGA</a:t>
            </a:r>
            <a:r>
              <a:rPr lang="bg-BG" altLang="en-US" sz="3200" b="1">
                <a:solidFill>
                  <a:srgbClr val="336600"/>
                </a:solidFill>
                <a:latin typeface="Letter Gothic" panose="020B0409020202030204" pitchFamily="49" charset="0"/>
              </a:rPr>
              <a:t> функционали, но </a:t>
            </a:r>
            <a:r>
              <a:rPr lang="bg-BG" altLang="en-US" sz="3200" b="1" u="sng">
                <a:solidFill>
                  <a:srgbClr val="336600"/>
                </a:solidFill>
                <a:latin typeface="Letter Gothic" panose="020B0409020202030204" pitchFamily="49" charset="0"/>
              </a:rPr>
              <a:t>без</a:t>
            </a:r>
            <a:r>
              <a:rPr lang="bg-BG" altLang="en-US" sz="3200" b="1">
                <a:solidFill>
                  <a:srgbClr val="336600"/>
                </a:solidFill>
                <a:latin typeface="Letter Gothic" panose="020B0409020202030204" pitchFamily="49" charset="0"/>
              </a:rPr>
              <a:t> примес от Хартри-Фок обмен!</a:t>
            </a:r>
            <a:endParaRPr lang="en-US" altLang="en-US" sz="3200" b="1">
              <a:solidFill>
                <a:srgbClr val="336600"/>
              </a:solidFill>
              <a:latin typeface="Letter Gothic" panose="020B0409020202030204" pitchFamily="49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133600" y="152400"/>
            <a:ext cx="5073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Самостоятелна работа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3038" y="1025525"/>
            <a:ext cx="8839200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75000"/>
              </a:spcBef>
              <a:buFontTx/>
              <a:buAutoNum type="arabicPeriod"/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Направете упражнение 6.8.</a:t>
            </a:r>
          </a:p>
          <a:p>
            <a:pPr>
              <a:spcBef>
                <a:spcPct val="75000"/>
              </a:spcBef>
              <a:buFontTx/>
              <a:buAutoNum type="arabicPeriod"/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Оптимизирайте геометрията на молекулата с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RHF 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и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UHF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(базис 6-31G*). Сравнете структурните параметри и общите енергии.</a:t>
            </a:r>
          </a:p>
          <a:p>
            <a:pPr>
              <a:spcBef>
                <a:spcPct val="75000"/>
              </a:spcBef>
              <a:buFontTx/>
              <a:buAutoNum type="arabicPeriod"/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Конструирайте йон-радикал на базата на пресметнатите с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RHF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IP 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и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EA.</a:t>
            </a:r>
            <a:endParaRPr lang="bg-BG" altLang="en-US" sz="2100" b="1">
              <a:solidFill>
                <a:srgbClr val="336600"/>
              </a:solidFill>
              <a:latin typeface="Courier New" panose="02070309020205020404" pitchFamily="49" charset="0"/>
            </a:endParaRPr>
          </a:p>
          <a:p>
            <a:pPr>
              <a:spcBef>
                <a:spcPct val="75000"/>
              </a:spcBef>
              <a:buFontTx/>
              <a:buAutoNum type="arabicPeriod"/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Оптимизирайте го с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ROHF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UDFT 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и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UHF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(базис 6-31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G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*)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.</a:t>
            </a:r>
            <a:endParaRPr lang="bg-BG" altLang="en-US" sz="2100" b="1">
              <a:solidFill>
                <a:srgbClr val="336600"/>
              </a:solidFill>
              <a:latin typeface="Courier New" panose="02070309020205020404" pitchFamily="49" charset="0"/>
            </a:endParaRPr>
          </a:p>
          <a:p>
            <a:pPr>
              <a:spcBef>
                <a:spcPct val="75000"/>
              </a:spcBef>
              <a:buFontTx/>
              <a:buAutoNum type="arabicPeriod"/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Сравнете структурата (дължини на връзки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, 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торзионни ъгли), спиновите плътности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и &lt;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2100" b="1" baseline="30000">
                <a:solidFill>
                  <a:srgbClr val="336600"/>
                </a:solidFill>
                <a:latin typeface="Courier New" panose="02070309020205020404" pitchFamily="49" charset="0"/>
              </a:rPr>
              <a:t>2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&gt; получени с трите метода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spcBef>
                <a:spcPct val="75000"/>
              </a:spcBef>
              <a:buFontTx/>
              <a:buAutoNum type="arabicPeriod"/>
            </a:pP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Направете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UHF/3-21G*</a:t>
            </a:r>
            <a:r>
              <a:rPr lang="bg-BG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 оптимизация на йон-радикала с различни варианти на </a:t>
            </a:r>
            <a:r>
              <a:rPr lang="en-US" altLang="en-US" sz="2100" b="1">
                <a:solidFill>
                  <a:srgbClr val="336600"/>
                </a:solidFill>
                <a:latin typeface="Courier New" panose="02070309020205020404" pitchFamily="49" charset="0"/>
              </a:rPr>
              <a:t>GUESS.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295400" y="1524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Начални МО </a:t>
            </a:r>
            <a:r>
              <a:rPr lang="en-US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(Initial guess)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04800" y="746125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bg-BG" altLang="en-US" sz="2000" b="1">
                <a:solidFill>
                  <a:srgbClr val="336600"/>
                </a:solidFill>
                <a:latin typeface="Letter Gothic" panose="020B0409020202030204" pitchFamily="49" charset="0"/>
              </a:rPr>
              <a:t>Понякога изборът на начални молекулни орбитали е определящ за решаването на цялата задача</a:t>
            </a:r>
            <a:r>
              <a: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rPr>
              <a:t>!</a:t>
            </a:r>
            <a:endParaRPr lang="en-US" altLang="en-US" sz="2000" b="1" baseline="30000">
              <a:solidFill>
                <a:srgbClr val="336600"/>
              </a:solidFill>
              <a:latin typeface="Letter Gothic" panose="020B0409020202030204" pitchFamily="49" charset="0"/>
            </a:endParaRPr>
          </a:p>
        </p:txBody>
      </p:sp>
      <p:grpSp>
        <p:nvGrpSpPr>
          <p:cNvPr id="26650" name="Group 26"/>
          <p:cNvGrpSpPr>
            <a:grpSpLocks/>
          </p:cNvGrpSpPr>
          <p:nvPr/>
        </p:nvGrpSpPr>
        <p:grpSpPr bwMode="auto">
          <a:xfrm>
            <a:off x="4572000" y="2284413"/>
            <a:ext cx="4572000" cy="915987"/>
            <a:chOff x="2880" y="1439"/>
            <a:chExt cx="2880" cy="577"/>
          </a:xfrm>
        </p:grpSpPr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3046" y="1439"/>
              <a:ext cx="271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Harris functional with IExCor=  205 diagonalized for initial guess.</a:t>
              </a:r>
            </a:p>
          </p:txBody>
        </p:sp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2880" y="1459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6657" name="Group 33"/>
          <p:cNvGrpSpPr>
            <a:grpSpLocks/>
          </p:cNvGrpSpPr>
          <p:nvPr/>
        </p:nvGrpSpPr>
        <p:grpSpPr bwMode="auto">
          <a:xfrm>
            <a:off x="-76200" y="3276600"/>
            <a:ext cx="9067800" cy="1387475"/>
            <a:chOff x="-48" y="2064"/>
            <a:chExt cx="5712" cy="874"/>
          </a:xfrm>
        </p:grpSpPr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-48" y="2304"/>
              <a:ext cx="307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Началните МО се генерират с итеративен 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EHT 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(по подразбиране за </a:t>
              </a:r>
              <a:r>
                <a:rPr lang="bg-BG" altLang="en-US" sz="2000" b="1" u="sng">
                  <a:solidFill>
                    <a:srgbClr val="336600"/>
                  </a:solidFill>
                  <a:latin typeface="Letter Gothic" panose="020B0409020202030204" pitchFamily="49" charset="0"/>
                </a:rPr>
                <a:t>CNDO, INDO, MNDO и MINDO3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)</a:t>
              </a:r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3072" y="2064"/>
              <a:ext cx="2592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UHF 3-21G*</a:t>
              </a:r>
              <a:r>
                <a:rPr lang="bg-BG" altLang="en-US" sz="1800" b="1">
                  <a:latin typeface="Courier New" panose="02070309020205020404" pitchFamily="49" charset="0"/>
                </a:rPr>
                <a:t> </a:t>
              </a:r>
              <a:r>
                <a:rPr lang="en-US" altLang="en-US" sz="1800" b="1">
                  <a:latin typeface="Courier New" panose="02070309020205020404" pitchFamily="49" charset="0"/>
                </a:rPr>
                <a:t>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Huckel</a:t>
              </a:r>
            </a:p>
            <a:p>
              <a:pPr>
                <a:spcBef>
                  <a:spcPct val="50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2928" y="2083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6652" name="Group 28"/>
          <p:cNvGrpSpPr>
            <a:grpSpLocks/>
          </p:cNvGrpSpPr>
          <p:nvPr/>
        </p:nvGrpSpPr>
        <p:grpSpPr bwMode="auto">
          <a:xfrm>
            <a:off x="4589463" y="3916363"/>
            <a:ext cx="4554537" cy="1312862"/>
            <a:chOff x="2891" y="2467"/>
            <a:chExt cx="2869" cy="827"/>
          </a:xfrm>
        </p:grpSpPr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2891" y="246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3046" y="2544"/>
              <a:ext cx="2714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Projected New-EHT guess.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Enter ItEHT:  IZDO=4 IZDPar=0 Conv= 1.00D-06 N=   64</a:t>
              </a:r>
            </a:p>
            <a:p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It=1</a:t>
              </a:r>
              <a:r>
                <a:rPr lang="en-US" altLang="en-US" sz="1800" b="1">
                  <a:latin typeface="Courier New" panose="02070309020205020404" pitchFamily="49" charset="0"/>
                </a:rPr>
                <a:t>  EEH= 43.0492408620</a:t>
              </a:r>
            </a:p>
          </p:txBody>
        </p:sp>
      </p:grpSp>
      <p:grpSp>
        <p:nvGrpSpPr>
          <p:cNvPr id="26658" name="Group 34"/>
          <p:cNvGrpSpPr>
            <a:grpSpLocks/>
          </p:cNvGrpSpPr>
          <p:nvPr/>
        </p:nvGrpSpPr>
        <p:grpSpPr bwMode="auto">
          <a:xfrm>
            <a:off x="76200" y="4937125"/>
            <a:ext cx="8721725" cy="1616075"/>
            <a:chOff x="48" y="3110"/>
            <a:chExt cx="5494" cy="1018"/>
          </a:xfrm>
        </p:grpSpPr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48" y="3110"/>
              <a:ext cx="2832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Началните МО се получат от диагонализация на едноелектронния Хамилтониан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 (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по подразбиране за 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AM1, PM3, PM3MM, PM6 and PDDG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) 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3046" y="3302"/>
              <a:ext cx="2496" cy="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ROHF 3-21G*</a:t>
              </a:r>
              <a:r>
                <a:rPr lang="bg-BG" altLang="en-US" sz="1800" b="1">
                  <a:latin typeface="Courier New" panose="02070309020205020404" pitchFamily="49" charset="0"/>
                </a:rPr>
                <a:t> </a:t>
              </a:r>
              <a:r>
                <a:rPr lang="en-US" altLang="en-US" sz="1800" b="1">
                  <a:latin typeface="Courier New" panose="02070309020205020404" pitchFamily="49" charset="0"/>
                </a:rPr>
                <a:t>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Core</a:t>
              </a: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2902" y="3321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6654" name="Group 30"/>
          <p:cNvGrpSpPr>
            <a:grpSpLocks/>
          </p:cNvGrpSpPr>
          <p:nvPr/>
        </p:nvGrpSpPr>
        <p:grpSpPr bwMode="auto">
          <a:xfrm>
            <a:off x="4530725" y="5911850"/>
            <a:ext cx="4537075" cy="641350"/>
            <a:chOff x="2854" y="3772"/>
            <a:chExt cx="2858" cy="404"/>
          </a:xfrm>
        </p:grpSpPr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2998" y="3772"/>
              <a:ext cx="271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Core hamiltonian diagonalized for initial guess.</a:t>
              </a:r>
            </a:p>
          </p:txBody>
        </p:sp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2854" y="3792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6656" name="Group 32"/>
          <p:cNvGrpSpPr>
            <a:grpSpLocks/>
          </p:cNvGrpSpPr>
          <p:nvPr/>
        </p:nvGrpSpPr>
        <p:grpSpPr bwMode="auto">
          <a:xfrm>
            <a:off x="-76200" y="1598613"/>
            <a:ext cx="8991600" cy="5259387"/>
            <a:chOff x="-48" y="1007"/>
            <a:chExt cx="5664" cy="3313"/>
          </a:xfrm>
        </p:grpSpPr>
        <p:grpSp>
          <p:nvGrpSpPr>
            <p:cNvPr id="26649" name="Group 25"/>
            <p:cNvGrpSpPr>
              <a:grpSpLocks/>
            </p:cNvGrpSpPr>
            <p:nvPr/>
          </p:nvGrpSpPr>
          <p:grpSpPr bwMode="auto">
            <a:xfrm>
              <a:off x="-48" y="1007"/>
              <a:ext cx="5664" cy="1019"/>
              <a:chOff x="-48" y="1007"/>
              <a:chExt cx="5664" cy="1019"/>
            </a:xfrm>
          </p:grpSpPr>
          <p:sp>
            <p:nvSpPr>
              <p:cNvPr id="26628" name="Text Box 4"/>
              <p:cNvSpPr txBox="1">
                <a:spLocks noChangeArrowheads="1"/>
              </p:cNvSpPr>
              <p:nvPr/>
            </p:nvSpPr>
            <p:spPr bwMode="auto">
              <a:xfrm>
                <a:off x="-48" y="1008"/>
                <a:ext cx="3024" cy="10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bg-BG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Диагонализация на функционала на </a:t>
                </a:r>
                <a:r>
                  <a:rPr lang="en-US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Harris </a:t>
                </a:r>
                <a:r>
                  <a:rPr lang="en-US" altLang="en-US" sz="2000" b="1">
                    <a:solidFill>
                      <a:srgbClr val="CC3300"/>
                    </a:solidFill>
                    <a:latin typeface="Letter Gothic" panose="020B0409020202030204" pitchFamily="49" charset="0"/>
                  </a:rPr>
                  <a:t>[1]</a:t>
                </a:r>
                <a:r>
                  <a:rPr lang="bg-BG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 – енергията е неитеративна сума от тези на фрагментите в системата </a:t>
                </a:r>
              </a:p>
              <a:p>
                <a:pPr algn="ctr"/>
                <a:r>
                  <a:rPr lang="bg-BG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(по подразбиране за </a:t>
                </a:r>
                <a:r>
                  <a:rPr lang="en-US" altLang="en-US" sz="2000" b="1" u="sng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HF</a:t>
                </a:r>
                <a:r>
                  <a:rPr lang="bg-BG" altLang="en-US" sz="2000" b="1" u="sng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 и </a:t>
                </a:r>
                <a:r>
                  <a:rPr lang="en-US" altLang="en-US" sz="2000" b="1" u="sng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DFT</a:t>
                </a:r>
                <a:r>
                  <a:rPr lang="bg-BG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)</a:t>
                </a:r>
                <a:endPara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endParaRPr>
              </a:p>
            </p:txBody>
          </p:sp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3072" y="1007"/>
                <a:ext cx="2544" cy="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#OPT RHF 3-21G* </a:t>
                </a:r>
                <a:r>
                  <a:rPr lang="en-US" altLang="en-US" sz="1800" b="1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urier New" panose="02070309020205020404" pitchFamily="49" charset="0"/>
                  </a:rPr>
                  <a:t>Guess</a:t>
                </a:r>
                <a:r>
                  <a:rPr lang="en-US" altLang="en-US" sz="1800" b="1">
                    <a:latin typeface="Courier New" panose="02070309020205020404" pitchFamily="49" charset="0"/>
                  </a:rPr>
                  <a:t>=</a:t>
                </a:r>
                <a:r>
                  <a:rPr lang="en-US" altLang="en-US" sz="1800" b="1">
                    <a:solidFill>
                      <a:srgbClr val="CC3300"/>
                    </a:solidFill>
                    <a:latin typeface="Courier New" panose="02070309020205020404" pitchFamily="49" charset="0"/>
                  </a:rPr>
                  <a:t>Harris</a:t>
                </a:r>
                <a:endParaRPr lang="bg-BG" altLang="en-US" sz="1800" b="1">
                  <a:solidFill>
                    <a:srgbClr val="CC3300"/>
                  </a:solidFill>
                  <a:latin typeface="Courier New" panose="02070309020205020404" pitchFamily="49" charset="0"/>
                </a:endParaRPr>
              </a:p>
              <a:p>
                <a:pPr>
                  <a:spcBef>
                    <a:spcPct val="15000"/>
                  </a:spcBef>
                </a:pPr>
                <a:r>
                  <a:rPr lang="bg-BG" altLang="en-US" sz="1800" b="1">
                    <a:latin typeface="Courier New" panose="02070309020205020404" pitchFamily="49" charset="0"/>
                  </a:rPr>
                  <a:t>...........</a:t>
                </a:r>
                <a:endParaRPr lang="en-US" altLang="en-US" sz="1800" b="1">
                  <a:latin typeface="Courier New" panose="02070309020205020404" pitchFamily="49" charset="0"/>
                </a:endParaRPr>
              </a:p>
            </p:txBody>
          </p:sp>
          <p:sp>
            <p:nvSpPr>
              <p:cNvPr id="26637" name="Text Box 13"/>
              <p:cNvSpPr txBox="1">
                <a:spLocks noChangeArrowheads="1"/>
              </p:cNvSpPr>
              <p:nvPr/>
            </p:nvSpPr>
            <p:spPr bwMode="auto">
              <a:xfrm>
                <a:off x="2928" y="1007"/>
                <a:ext cx="27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bg-BG" altLang="en-US" sz="3200">
                    <a:solidFill>
                      <a:srgbClr val="CC3300"/>
                    </a:solidFill>
                    <a:latin typeface="Lucida Handwriting" panose="03010101010101010101" pitchFamily="66" charset="0"/>
                    <a:sym typeface="Wingdings 3" panose="05040102010807070707" pitchFamily="18" charset="2"/>
                  </a:rPr>
                  <a:t></a:t>
                </a:r>
              </a:p>
            </p:txBody>
          </p:sp>
        </p:grpSp>
        <p:sp>
          <p:nvSpPr>
            <p:cNvPr id="26655" name="Text Box 31"/>
            <p:cNvSpPr txBox="1">
              <a:spLocks noChangeArrowheads="1"/>
            </p:cNvSpPr>
            <p:nvPr/>
          </p:nvSpPr>
          <p:spPr bwMode="auto">
            <a:xfrm>
              <a:off x="-48" y="4108"/>
              <a:ext cx="37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CC3300"/>
                  </a:solidFill>
                  <a:latin typeface="Letter Gothic" panose="020B0409020202030204" pitchFamily="49" charset="0"/>
                </a:rPr>
                <a:t>[</a:t>
              </a:r>
              <a:r>
                <a:rPr lang="bg-BG" altLang="en-US" sz="1600" b="1">
                  <a:solidFill>
                    <a:srgbClr val="CC3300"/>
                  </a:solidFill>
                  <a:latin typeface="Letter Gothic" panose="020B0409020202030204" pitchFamily="49" charset="0"/>
                </a:rPr>
                <a:t>1</a:t>
              </a:r>
              <a:r>
                <a:rPr lang="en-US" altLang="en-US" sz="1600" b="1">
                  <a:solidFill>
                    <a:srgbClr val="CC3300"/>
                  </a:solidFill>
                  <a:latin typeface="Letter Gothic" panose="020B0409020202030204" pitchFamily="49" charset="0"/>
                </a:rPr>
                <a:t>] </a:t>
              </a:r>
              <a:r>
                <a:rPr lang="bg-BG" altLang="en-US" sz="1600" b="1">
                  <a:solidFill>
                    <a:srgbClr val="CC3300"/>
                  </a:solidFill>
                  <a:latin typeface="Letter Gothic" panose="020B0409020202030204" pitchFamily="49" charset="0"/>
                </a:rPr>
                <a:t>J. Harris, Phys. Rev. B  31, 1770 (1985)</a:t>
              </a:r>
              <a:endParaRPr lang="en-US" altLang="en-US" sz="1600" b="1">
                <a:solidFill>
                  <a:srgbClr val="CC3300"/>
                </a:solidFill>
                <a:latin typeface="Letter Gothic" panose="020B0409020202030204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76600" y="152400"/>
            <a:ext cx="2708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Изборът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27666" name="Group 18"/>
          <p:cNvGrpSpPr>
            <a:grpSpLocks/>
          </p:cNvGrpSpPr>
          <p:nvPr/>
        </p:nvGrpSpPr>
        <p:grpSpPr bwMode="auto">
          <a:xfrm>
            <a:off x="0" y="820738"/>
            <a:ext cx="8991600" cy="1160462"/>
            <a:chOff x="0" y="517"/>
            <a:chExt cx="5664" cy="731"/>
          </a:xfrm>
        </p:grpSpPr>
        <p:sp>
          <p:nvSpPr>
            <p:cNvPr id="27651" name="Text Box 3"/>
            <p:cNvSpPr txBox="1">
              <a:spLocks noChangeArrowheads="1"/>
            </p:cNvSpPr>
            <p:nvPr/>
          </p:nvSpPr>
          <p:spPr bwMode="auto">
            <a:xfrm>
              <a:off x="0" y="806"/>
              <a:ext cx="30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Полуемпирични (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INDO 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или </a:t>
              </a:r>
              <a:r>
                <a:rPr lang="bg-BG" altLang="en-US" sz="2000" b="1" i="1">
                  <a:solidFill>
                    <a:srgbClr val="336600"/>
                  </a:solidFill>
                  <a:latin typeface="Letter Gothic" panose="020B0409020202030204" pitchFamily="49" charset="0"/>
                </a:rPr>
                <a:t>АМ1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) начални МО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3120" y="517"/>
              <a:ext cx="2544" cy="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INDO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AM1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2976" y="51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4648200" y="1676400"/>
            <a:ext cx="4495800" cy="595313"/>
            <a:chOff x="2928" y="1056"/>
            <a:chExt cx="2832" cy="375"/>
          </a:xfrm>
        </p:grpSpPr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3094" y="1200"/>
              <a:ext cx="2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Projected INDO guess.</a:t>
              </a:r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2928" y="1056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0" y="2438400"/>
            <a:ext cx="8991600" cy="1311275"/>
            <a:chOff x="0" y="1536"/>
            <a:chExt cx="5664" cy="826"/>
          </a:xfrm>
        </p:grpSpPr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0" y="1728"/>
              <a:ext cx="302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Началните МО могат да се прочетат от съществуващ 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checkpoint 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файл ...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3120" y="1536"/>
              <a:ext cx="2544" cy="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%chk=whocus13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Read</a:t>
              </a: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976" y="1536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7669" name="Group 21"/>
          <p:cNvGrpSpPr>
            <a:grpSpLocks/>
          </p:cNvGrpSpPr>
          <p:nvPr/>
        </p:nvGrpSpPr>
        <p:grpSpPr bwMode="auto">
          <a:xfrm>
            <a:off x="4648200" y="3519488"/>
            <a:ext cx="4495800" cy="641350"/>
            <a:chOff x="2928" y="2217"/>
            <a:chExt cx="2832" cy="404"/>
          </a:xfrm>
        </p:grpSpPr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094" y="2217"/>
              <a:ext cx="266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Initial guess read from the checkpoint file: whocus13.chk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2928" y="222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7670" name="Group 22"/>
          <p:cNvGrpSpPr>
            <a:grpSpLocks/>
          </p:cNvGrpSpPr>
          <p:nvPr/>
        </p:nvGrpSpPr>
        <p:grpSpPr bwMode="auto">
          <a:xfrm>
            <a:off x="-58738" y="4175125"/>
            <a:ext cx="8821738" cy="2682875"/>
            <a:chOff x="-37" y="2630"/>
            <a:chExt cx="5557" cy="1690"/>
          </a:xfrm>
        </p:grpSpPr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384" y="2630"/>
              <a:ext cx="46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... или да се вкарат ръчно във входния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 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файл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144" y="3051"/>
              <a:ext cx="5376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Cards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(3E20.8)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   </a:t>
              </a:r>
              <a:r>
                <a:rPr lang="bg-BG" altLang="en-US" sz="1800" b="1">
                  <a:solidFill>
                    <a:srgbClr val="336600"/>
                  </a:solidFill>
                  <a:latin typeface="Courier New" panose="02070309020205020404" pitchFamily="49" charset="0"/>
                </a:rPr>
                <a:t>1 (-1)</a:t>
              </a:r>
              <a:endParaRPr lang="en-US" altLang="en-US" sz="1800" b="1">
                <a:solidFill>
                  <a:srgbClr val="336600"/>
                </a:solidFill>
                <a:latin typeface="Courier New" panose="02070309020205020404" pitchFamily="49" charset="0"/>
              </a:endParaRP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   0.5809834509E+00    0.4612416518E+00   -0.6437319952E-04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   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7663" name="Text Box 15"/>
            <p:cNvSpPr txBox="1">
              <a:spLocks noChangeArrowheads="1"/>
            </p:cNvSpPr>
            <p:nvPr/>
          </p:nvSpPr>
          <p:spPr bwMode="auto">
            <a:xfrm>
              <a:off x="-37" y="3062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7671" name="Group 23"/>
          <p:cNvGrpSpPr>
            <a:grpSpLocks/>
          </p:cNvGrpSpPr>
          <p:nvPr/>
        </p:nvGrpSpPr>
        <p:grpSpPr bwMode="auto">
          <a:xfrm>
            <a:off x="3962400" y="4524375"/>
            <a:ext cx="5181600" cy="1465263"/>
            <a:chOff x="2496" y="2850"/>
            <a:chExt cx="3264" cy="923"/>
          </a:xfrm>
        </p:grpSpPr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2688" y="2850"/>
              <a:ext cx="3072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Replacement alpha orbitals read in format (</a:t>
              </a:r>
              <a:r>
                <a:rPr lang="bg-BG" altLang="en-US" sz="1800" b="1">
                  <a:latin typeface="Courier New" panose="02070309020205020404" pitchFamily="49" charset="0"/>
                </a:rPr>
                <a:t>3</a:t>
              </a:r>
              <a:r>
                <a:rPr lang="en-US" altLang="en-US" sz="1800" b="1">
                  <a:latin typeface="Courier New" panose="02070309020205020404" pitchFamily="49" charset="0"/>
                </a:rPr>
                <a:t>E20.8).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Complete set of vectors read in: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Replacement for vector   1:</a:t>
              </a:r>
              <a:endParaRPr lang="bg-BG" altLang="en-US" sz="1800" b="1">
                <a:latin typeface="Courier New" panose="02070309020205020404" pitchFamily="49" charset="0"/>
              </a:endParaRP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2496" y="3081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870200" y="152400"/>
            <a:ext cx="3889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При проблеми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0" y="820738"/>
            <a:ext cx="8991600" cy="1023937"/>
            <a:chOff x="0" y="517"/>
            <a:chExt cx="5664" cy="645"/>
          </a:xfrm>
        </p:grpSpPr>
        <p:sp>
          <p:nvSpPr>
            <p:cNvPr id="28675" name="Text Box 3"/>
            <p:cNvSpPr txBox="1">
              <a:spLocks noChangeArrowheads="1"/>
            </p:cNvSpPr>
            <p:nvPr/>
          </p:nvSpPr>
          <p:spPr bwMode="auto">
            <a:xfrm>
              <a:off x="0" y="720"/>
              <a:ext cx="30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Начални МО могат да се генерират на </a:t>
              </a:r>
              <a:r>
                <a:rPr lang="bg-BG" altLang="en-US" sz="2000" b="1" u="sng">
                  <a:solidFill>
                    <a:srgbClr val="336600"/>
                  </a:solidFill>
                  <a:latin typeface="Letter Gothic" panose="020B0409020202030204" pitchFamily="49" charset="0"/>
                </a:rPr>
                <a:t>всяка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 стъпка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3120" y="517"/>
              <a:ext cx="2544" cy="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Always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2976" y="51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4648200" y="1447800"/>
            <a:ext cx="4495800" cy="915988"/>
            <a:chOff x="2928" y="912"/>
            <a:chExt cx="2832" cy="577"/>
          </a:xfrm>
        </p:grpSpPr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3094" y="912"/>
              <a:ext cx="2666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bg-BG" altLang="en-US" sz="1800" b="1">
                  <a:latin typeface="Courier New" panose="02070309020205020404" pitchFamily="49" charset="0"/>
                </a:rPr>
                <a:t>На всяка итерация се появява съобщението за вида </a:t>
              </a:r>
              <a:r>
                <a:rPr lang="en-US" altLang="en-US" sz="1800" b="1">
                  <a:latin typeface="Courier New" panose="02070309020205020404" pitchFamily="49" charset="0"/>
                </a:rPr>
                <a:t>initial guess.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2928" y="912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246063" y="3792538"/>
            <a:ext cx="8897937" cy="1465262"/>
            <a:chOff x="155" y="2389"/>
            <a:chExt cx="5605" cy="923"/>
          </a:xfrm>
        </p:grpSpPr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384" y="2389"/>
              <a:ext cx="5376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Initial guess orbitals will be localized.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Initial guess read from the checkpoint file: test152.chk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Guess basis will be translated and rotated to current coordinates.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LocMO: Using Boys method</a:t>
              </a:r>
            </a:p>
          </p:txBody>
        </p:sp>
        <p:sp>
          <p:nvSpPr>
            <p:cNvPr id="28684" name="Text Box 12"/>
            <p:cNvSpPr txBox="1">
              <a:spLocks noChangeArrowheads="1"/>
            </p:cNvSpPr>
            <p:nvPr/>
          </p:nvSpPr>
          <p:spPr bwMode="auto">
            <a:xfrm>
              <a:off x="155" y="2515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8702" name="Group 30"/>
          <p:cNvGrpSpPr>
            <a:grpSpLocks/>
          </p:cNvGrpSpPr>
          <p:nvPr/>
        </p:nvGrpSpPr>
        <p:grpSpPr bwMode="auto">
          <a:xfrm>
            <a:off x="457200" y="5181600"/>
            <a:ext cx="7467600" cy="1189038"/>
            <a:chOff x="288" y="3264"/>
            <a:chExt cx="4704" cy="749"/>
          </a:xfrm>
        </p:grpSpPr>
        <p:sp>
          <p:nvSpPr>
            <p:cNvPr id="28690" name="Text Box 18"/>
            <p:cNvSpPr txBox="1">
              <a:spLocks noChangeArrowheads="1"/>
            </p:cNvSpPr>
            <p:nvPr/>
          </p:nvSpPr>
          <p:spPr bwMode="auto">
            <a:xfrm>
              <a:off x="288" y="3264"/>
              <a:ext cx="308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7200">
                  <a:sym typeface="Symbol" panose="05050102010706020507" pitchFamily="18" charset="2"/>
                </a:rPr>
                <a:t></a:t>
              </a:r>
              <a:endParaRPr lang="en-US" altLang="en-US" sz="7200"/>
            </a:p>
          </p:txBody>
        </p:sp>
        <p:sp>
          <p:nvSpPr>
            <p:cNvPr id="28691" name="Text Box 19"/>
            <p:cNvSpPr txBox="1">
              <a:spLocks noChangeArrowheads="1"/>
            </p:cNvSpPr>
            <p:nvPr/>
          </p:nvSpPr>
          <p:spPr bwMode="auto">
            <a:xfrm>
              <a:off x="384" y="3341"/>
              <a:ext cx="46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Понякога процедурата не е успешна!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</p:grp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1066800" y="5759450"/>
            <a:ext cx="8077200" cy="641350"/>
            <a:chOff x="672" y="3743"/>
            <a:chExt cx="5088" cy="404"/>
          </a:xfrm>
        </p:grpSpPr>
        <p:sp>
          <p:nvSpPr>
            <p:cNvPr id="28693" name="Text Box 21"/>
            <p:cNvSpPr txBox="1">
              <a:spLocks noChangeArrowheads="1"/>
            </p:cNvSpPr>
            <p:nvPr/>
          </p:nvSpPr>
          <p:spPr bwMode="auto">
            <a:xfrm>
              <a:off x="960" y="3743"/>
              <a:ext cx="48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Localization failed after 3 tries of 1000 iterations each. Last change=0.29624136D-04</a:t>
              </a:r>
              <a:r>
                <a:rPr lang="bg-BG" altLang="en-US" sz="1800" b="1">
                  <a:latin typeface="Courier New" panose="02070309020205020404" pitchFamily="49" charset="0"/>
                </a:rPr>
                <a:t> </a:t>
              </a:r>
              <a:r>
                <a:rPr lang="en-US" altLang="en-US" sz="1800" b="1">
                  <a:latin typeface="Courier New" panose="02070309020205020404" pitchFamily="49" charset="0"/>
                </a:rPr>
                <a:t>RMSG= 0.28134970D-04</a:t>
              </a:r>
            </a:p>
          </p:txBody>
        </p:sp>
        <p:sp>
          <p:nvSpPr>
            <p:cNvPr id="28694" name="Text Box 22"/>
            <p:cNvSpPr txBox="1">
              <a:spLocks noChangeArrowheads="1"/>
            </p:cNvSpPr>
            <p:nvPr/>
          </p:nvSpPr>
          <p:spPr bwMode="auto">
            <a:xfrm>
              <a:off x="672" y="3744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8704" name="Group 32"/>
          <p:cNvGrpSpPr>
            <a:grpSpLocks/>
          </p:cNvGrpSpPr>
          <p:nvPr/>
        </p:nvGrpSpPr>
        <p:grpSpPr bwMode="auto">
          <a:xfrm>
            <a:off x="0" y="2438400"/>
            <a:ext cx="8991600" cy="4375150"/>
            <a:chOff x="0" y="1536"/>
            <a:chExt cx="5664" cy="2756"/>
          </a:xfrm>
        </p:grpSpPr>
        <p:grpSp>
          <p:nvGrpSpPr>
            <p:cNvPr id="28701" name="Group 29"/>
            <p:cNvGrpSpPr>
              <a:grpSpLocks/>
            </p:cNvGrpSpPr>
            <p:nvPr/>
          </p:nvGrpSpPr>
          <p:grpSpPr bwMode="auto">
            <a:xfrm>
              <a:off x="144" y="1536"/>
              <a:ext cx="5520" cy="863"/>
              <a:chOff x="144" y="1536"/>
              <a:chExt cx="5520" cy="863"/>
            </a:xfrm>
          </p:grpSpPr>
          <p:sp>
            <p:nvSpPr>
              <p:cNvPr id="28680" name="Text Box 8"/>
              <p:cNvSpPr txBox="1">
                <a:spLocks noChangeArrowheads="1"/>
              </p:cNvSpPr>
              <p:nvPr/>
            </p:nvSpPr>
            <p:spPr bwMode="auto">
              <a:xfrm>
                <a:off x="144" y="1622"/>
                <a:ext cx="2928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bg-BG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Началните МО могат да се локализират </a:t>
                </a:r>
                <a:endPara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endParaRPr>
              </a:p>
              <a:p>
                <a:pPr algn="ctr"/>
                <a:r>
                  <a:rPr lang="bg-BG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с метода на </a:t>
                </a:r>
                <a:r>
                  <a:rPr lang="en-US" altLang="en-US" sz="2000" b="1">
                    <a:solidFill>
                      <a:srgbClr val="336600"/>
                    </a:solidFill>
                    <a:latin typeface="Letter Gothic" panose="020B0409020202030204" pitchFamily="49" charset="0"/>
                  </a:rPr>
                  <a:t>Boys [2]</a:t>
                </a:r>
              </a:p>
            </p:txBody>
          </p:sp>
          <p:sp>
            <p:nvSpPr>
              <p:cNvPr id="28681" name="Rectangle 9"/>
              <p:cNvSpPr>
                <a:spLocks noChangeArrowheads="1"/>
              </p:cNvSpPr>
              <p:nvPr/>
            </p:nvSpPr>
            <p:spPr bwMode="auto">
              <a:xfrm>
                <a:off x="3120" y="1536"/>
                <a:ext cx="2544" cy="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%chk=test152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#OPT RHF 3-21G* maxdisk=2GB Guess=(Read,</a:t>
                </a:r>
                <a:r>
                  <a:rPr lang="en-US" altLang="en-US" sz="1800" b="1">
                    <a:solidFill>
                      <a:srgbClr val="CC3300"/>
                    </a:solidFill>
                    <a:latin typeface="Courier New" panose="02070309020205020404" pitchFamily="49" charset="0"/>
                  </a:rPr>
                  <a:t>Local)</a:t>
                </a:r>
                <a:endParaRPr lang="bg-BG" altLang="en-US" sz="1800" b="1">
                  <a:solidFill>
                    <a:srgbClr val="CC3300"/>
                  </a:solidFill>
                  <a:latin typeface="Courier New" panose="02070309020205020404" pitchFamily="49" charset="0"/>
                </a:endParaRPr>
              </a:p>
              <a:p>
                <a:pPr>
                  <a:spcBef>
                    <a:spcPct val="15000"/>
                  </a:spcBef>
                </a:pPr>
                <a:r>
                  <a:rPr lang="bg-BG" altLang="en-US" sz="1800" b="1">
                    <a:latin typeface="Courier New" panose="02070309020205020404" pitchFamily="49" charset="0"/>
                  </a:rPr>
                  <a:t>...........</a:t>
                </a:r>
                <a:endParaRPr lang="en-US" altLang="en-US" sz="1800" b="1">
                  <a:latin typeface="Courier New" panose="02070309020205020404" pitchFamily="49" charset="0"/>
                </a:endParaRPr>
              </a:p>
            </p:txBody>
          </p:sp>
          <p:sp>
            <p:nvSpPr>
              <p:cNvPr id="28682" name="Text Box 10"/>
              <p:cNvSpPr txBox="1">
                <a:spLocks noChangeArrowheads="1"/>
              </p:cNvSpPr>
              <p:nvPr/>
            </p:nvSpPr>
            <p:spPr bwMode="auto">
              <a:xfrm>
                <a:off x="2976" y="1536"/>
                <a:ext cx="27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bg-BG" altLang="en-US" sz="3200">
                    <a:solidFill>
                      <a:srgbClr val="CC3300"/>
                    </a:solidFill>
                    <a:latin typeface="Lucida Handwriting" panose="03010101010101010101" pitchFamily="66" charset="0"/>
                    <a:sym typeface="Wingdings 3" panose="05040102010807070707" pitchFamily="18" charset="2"/>
                  </a:rPr>
                  <a:t></a:t>
                </a:r>
              </a:p>
            </p:txBody>
          </p:sp>
        </p:grpSp>
        <p:sp>
          <p:nvSpPr>
            <p:cNvPr id="28703" name="Text Box 31"/>
            <p:cNvSpPr txBox="1">
              <a:spLocks noChangeArrowheads="1"/>
            </p:cNvSpPr>
            <p:nvPr/>
          </p:nvSpPr>
          <p:spPr bwMode="auto">
            <a:xfrm>
              <a:off x="0" y="4080"/>
              <a:ext cx="37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600" b="1">
                  <a:solidFill>
                    <a:srgbClr val="CC3300"/>
                  </a:solidFill>
                  <a:latin typeface="Letter Gothic" panose="020B0409020202030204" pitchFamily="49" charset="0"/>
                </a:rPr>
                <a:t>[2] </a:t>
              </a:r>
              <a:r>
                <a:rPr lang="bg-BG" altLang="en-US" sz="1600" b="1">
                  <a:solidFill>
                    <a:srgbClr val="CC3300"/>
                  </a:solidFill>
                  <a:latin typeface="Letter Gothic" panose="020B0409020202030204" pitchFamily="49" charset="0"/>
                </a:rPr>
                <a:t>S. F. Boys, Rev. Mod. Phys. 32, 296 (1960)</a:t>
              </a:r>
              <a:endParaRPr lang="en-US" altLang="en-US" sz="1600" b="1">
                <a:solidFill>
                  <a:srgbClr val="CC3300"/>
                </a:solidFill>
                <a:latin typeface="Letter Gothic" panose="020B0409020202030204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743200" y="152400"/>
            <a:ext cx="3889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При проблеми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29715" name="Group 19"/>
          <p:cNvGrpSpPr>
            <a:grpSpLocks/>
          </p:cNvGrpSpPr>
          <p:nvPr/>
        </p:nvGrpSpPr>
        <p:grpSpPr bwMode="auto">
          <a:xfrm>
            <a:off x="0" y="820738"/>
            <a:ext cx="8991600" cy="1236662"/>
            <a:chOff x="0" y="517"/>
            <a:chExt cx="5664" cy="779"/>
          </a:xfrm>
        </p:grpSpPr>
        <p:sp>
          <p:nvSpPr>
            <p:cNvPr id="29699" name="Text Box 3"/>
            <p:cNvSpPr txBox="1">
              <a:spLocks noChangeArrowheads="1"/>
            </p:cNvSpPr>
            <p:nvPr/>
          </p:nvSpPr>
          <p:spPr bwMode="auto">
            <a:xfrm>
              <a:off x="0" y="662"/>
              <a:ext cx="302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Изчислението може да спре с генериране на началните МО (служи за инспекция)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9700" name="Rectangle 4"/>
            <p:cNvSpPr>
              <a:spLocks noChangeArrowheads="1"/>
            </p:cNvSpPr>
            <p:nvPr/>
          </p:nvSpPr>
          <p:spPr bwMode="auto">
            <a:xfrm>
              <a:off x="3120" y="517"/>
              <a:ext cx="2544" cy="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Only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2976" y="51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4284663" y="1447800"/>
            <a:ext cx="4859337" cy="1190625"/>
            <a:chOff x="2699" y="912"/>
            <a:chExt cx="3061" cy="750"/>
          </a:xfrm>
        </p:grpSpPr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2880" y="912"/>
              <a:ext cx="288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bg-BG" altLang="en-US" sz="1800" b="1">
                  <a:latin typeface="Courier New" panose="02070309020205020404" pitchFamily="49" charset="0"/>
                </a:rPr>
                <a:t>Няма специално съобщение</a:t>
              </a:r>
              <a:r>
                <a:rPr lang="en-US" altLang="en-US" sz="1800" b="1">
                  <a:latin typeface="Courier New" panose="02070309020205020404" pitchFamily="49" charset="0"/>
                </a:rPr>
                <a:t>.</a:t>
              </a:r>
              <a:endParaRPr lang="bg-BG" altLang="en-US" sz="1800" b="1">
                <a:latin typeface="Courier New" panose="02070309020205020404" pitchFamily="49" charset="0"/>
              </a:endParaRP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Отпечатват се и всички начални собствени вектори и пълната матрица на плътността.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2699" y="1056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9717" name="Group 21"/>
          <p:cNvGrpSpPr>
            <a:grpSpLocks/>
          </p:cNvGrpSpPr>
          <p:nvPr/>
        </p:nvGrpSpPr>
        <p:grpSpPr bwMode="auto">
          <a:xfrm>
            <a:off x="0" y="2681288"/>
            <a:ext cx="8991600" cy="2289175"/>
            <a:chOff x="0" y="1689"/>
            <a:chExt cx="5664" cy="1442"/>
          </a:xfrm>
        </p:grpSpPr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0" y="1833"/>
              <a:ext cx="302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Могат да се разменят местата на някои МО след като се генерират  началните МО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3120" y="1689"/>
              <a:ext cx="2544" cy="1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#OPT UHF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Alter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Z-matrix for the molecule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  <a:p>
              <a:endParaRPr lang="en-US" altLang="en-US" sz="1800" b="1">
                <a:latin typeface="Courier New" panose="02070309020205020404" pitchFamily="49" charset="0"/>
              </a:endParaRPr>
            </a:p>
            <a:p>
              <a:endParaRPr lang="en-US" altLang="en-US" sz="1800" b="1">
                <a:latin typeface="Courier New" panose="02070309020205020404" pitchFamily="49" charset="0"/>
              </a:endParaRPr>
            </a:p>
            <a:p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4 5</a:t>
              </a:r>
            </a:p>
            <a:p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2976" y="1689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269875" y="3810000"/>
            <a:ext cx="4495800" cy="1266825"/>
            <a:chOff x="170" y="2400"/>
            <a:chExt cx="2832" cy="798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448"/>
              <a:ext cx="266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No Alpha orbitals switched.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Pairs of Beta  orbitals switched: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    4   5</a:t>
              </a:r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170" y="2400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29723" name="Group 27"/>
          <p:cNvGrpSpPr>
            <a:grpSpLocks/>
          </p:cNvGrpSpPr>
          <p:nvPr/>
        </p:nvGrpSpPr>
        <p:grpSpPr bwMode="auto">
          <a:xfrm>
            <a:off x="152400" y="4833938"/>
            <a:ext cx="8382000" cy="1370012"/>
            <a:chOff x="96" y="3045"/>
            <a:chExt cx="5280" cy="863"/>
          </a:xfrm>
        </p:grpSpPr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96" y="3262"/>
              <a:ext cx="302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Пренаредените или локализирани МО могат да се запазят в 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checkpoint file ...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264" y="3045"/>
              <a:ext cx="2112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%chk=acet_save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Guess=(Only,Alter,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Save</a:t>
              </a:r>
              <a:r>
                <a:rPr lang="en-US" altLang="en-US" sz="1800" b="1">
                  <a:latin typeface="Courier New" panose="02070309020205020404" pitchFamily="49" charset="0"/>
                </a:rPr>
                <a:t>)</a:t>
              </a: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3072" y="3045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29720" name="Group 24"/>
          <p:cNvGrpSpPr>
            <a:grpSpLocks/>
          </p:cNvGrpSpPr>
          <p:nvPr/>
        </p:nvGrpSpPr>
        <p:grpSpPr bwMode="auto">
          <a:xfrm>
            <a:off x="4800600" y="5957888"/>
            <a:ext cx="4495800" cy="595312"/>
            <a:chOff x="2928" y="3707"/>
            <a:chExt cx="2832" cy="375"/>
          </a:xfrm>
        </p:grpSpPr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3094" y="3851"/>
              <a:ext cx="2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bg-BG" altLang="en-US" sz="1800" b="1">
                  <a:latin typeface="Courier New" panose="02070309020205020404" pitchFamily="49" charset="0"/>
                </a:rPr>
                <a:t>Няма специално съобщение</a:t>
              </a:r>
              <a:r>
                <a:rPr lang="en-US" altLang="en-US" sz="1800" b="1">
                  <a:latin typeface="Courier New" panose="02070309020205020404" pitchFamily="49" charset="0"/>
                </a:rPr>
                <a:t>.</a:t>
              </a:r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2928" y="370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2362200" y="2082800"/>
            <a:ext cx="0" cy="762000"/>
          </a:xfrm>
          <a:prstGeom prst="line">
            <a:avLst/>
          </a:prstGeom>
          <a:noFill/>
          <a:ln w="28575">
            <a:solidFill>
              <a:srgbClr val="CC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743200" y="152400"/>
            <a:ext cx="3889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При проблеми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53251" name="Group 3"/>
          <p:cNvGrpSpPr>
            <a:grpSpLocks/>
          </p:cNvGrpSpPr>
          <p:nvPr/>
        </p:nvGrpSpPr>
        <p:grpSpPr bwMode="auto">
          <a:xfrm>
            <a:off x="0" y="841375"/>
            <a:ext cx="8991600" cy="682625"/>
            <a:chOff x="0" y="517"/>
            <a:chExt cx="5664" cy="430"/>
          </a:xfrm>
        </p:grpSpPr>
        <p:sp>
          <p:nvSpPr>
            <p:cNvPr id="53252" name="Text Box 4"/>
            <p:cNvSpPr txBox="1">
              <a:spLocks noChangeArrowheads="1"/>
            </p:cNvSpPr>
            <p:nvPr/>
          </p:nvSpPr>
          <p:spPr bwMode="auto">
            <a:xfrm>
              <a:off x="0" y="662"/>
              <a:ext cx="30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...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и след това да се разгледат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3120" y="517"/>
              <a:ext cx="2544" cy="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de-DE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Print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53254" name="Text Box 6"/>
            <p:cNvSpPr txBox="1">
              <a:spLocks noChangeArrowheads="1"/>
            </p:cNvSpPr>
            <p:nvPr/>
          </p:nvSpPr>
          <p:spPr bwMode="auto">
            <a:xfrm>
              <a:off x="2976" y="51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53273" name="Group 25"/>
          <p:cNvGrpSpPr>
            <a:grpSpLocks/>
          </p:cNvGrpSpPr>
          <p:nvPr/>
        </p:nvGrpSpPr>
        <p:grpSpPr bwMode="auto">
          <a:xfrm>
            <a:off x="-76200" y="1600200"/>
            <a:ext cx="9448800" cy="915988"/>
            <a:chOff x="-48" y="1008"/>
            <a:chExt cx="5952" cy="577"/>
          </a:xfrm>
        </p:grpSpPr>
        <p:sp>
          <p:nvSpPr>
            <p:cNvPr id="53256" name="Text Box 8"/>
            <p:cNvSpPr txBox="1">
              <a:spLocks noChangeArrowheads="1"/>
            </p:cNvSpPr>
            <p:nvPr/>
          </p:nvSpPr>
          <p:spPr bwMode="auto">
            <a:xfrm>
              <a:off x="144" y="1008"/>
              <a:ext cx="576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bg-BG" altLang="en-US" sz="1800" b="1">
                  <a:latin typeface="Courier New" panose="02070309020205020404" pitchFamily="49" charset="0"/>
                </a:rPr>
                <a:t>Eigenvalues and eigenvectors of Harris matrix: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              </a:t>
              </a:r>
              <a:r>
                <a:rPr lang="de-DE" altLang="en-US" sz="1800" b="1">
                  <a:latin typeface="Courier New" panose="02070309020205020404" pitchFamily="49" charset="0"/>
                </a:rPr>
                <a:t>    </a:t>
              </a:r>
              <a:r>
                <a:rPr lang="bg-BG" altLang="en-US" sz="1800" b="1">
                  <a:latin typeface="Courier New" panose="02070309020205020404" pitchFamily="49" charset="0"/>
                </a:rPr>
                <a:t>1         2         3         4         5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EIGENVALUES -- -18.65959 -18.65281  -9.95098 </a:t>
              </a:r>
              <a:r>
                <a:rPr lang="en-US" altLang="en-US" sz="1800" b="1">
                  <a:latin typeface="Courier New" panose="02070309020205020404" pitchFamily="49" charset="0"/>
                </a:rPr>
                <a:t> </a:t>
              </a:r>
              <a:r>
                <a:rPr lang="bg-BG" altLang="en-US" sz="1800" b="1">
                  <a:latin typeface="Courier New" panose="02070309020205020404" pitchFamily="49" charset="0"/>
                </a:rPr>
                <a:t>-1.11244 </a:t>
              </a:r>
              <a:r>
                <a:rPr lang="en-US" altLang="en-US" sz="1800" b="1">
                  <a:latin typeface="Courier New" panose="02070309020205020404" pitchFamily="49" charset="0"/>
                </a:rPr>
                <a:t> </a:t>
              </a:r>
              <a:r>
                <a:rPr lang="bg-BG" altLang="en-US" sz="1800" b="1">
                  <a:latin typeface="Courier New" panose="02070309020205020404" pitchFamily="49" charset="0"/>
                </a:rPr>
                <a:t>-9.92011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53257" name="Text Box 9"/>
            <p:cNvSpPr txBox="1">
              <a:spLocks noChangeArrowheads="1"/>
            </p:cNvSpPr>
            <p:nvPr/>
          </p:nvSpPr>
          <p:spPr bwMode="auto">
            <a:xfrm>
              <a:off x="-48" y="1152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53276" name="Group 28"/>
          <p:cNvGrpSpPr>
            <a:grpSpLocks/>
          </p:cNvGrpSpPr>
          <p:nvPr/>
        </p:nvGrpSpPr>
        <p:grpSpPr bwMode="auto">
          <a:xfrm>
            <a:off x="0" y="2681288"/>
            <a:ext cx="9144000" cy="1739900"/>
            <a:chOff x="0" y="1689"/>
            <a:chExt cx="5760" cy="1096"/>
          </a:xfrm>
        </p:grpSpPr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0" y="1833"/>
              <a:ext cx="30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При необходимост от по-сложна размяна на началните МО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53260" name="Rectangle 12"/>
            <p:cNvSpPr>
              <a:spLocks noChangeArrowheads="1"/>
            </p:cNvSpPr>
            <p:nvPr/>
          </p:nvSpPr>
          <p:spPr bwMode="auto">
            <a:xfrm>
              <a:off x="3120" y="1689"/>
              <a:ext cx="2640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#OPT UHF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Permute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Z-matrix for the molecule</a:t>
              </a:r>
            </a:p>
            <a:p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  <a:p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1-3 6 4 5 7-10 11</a:t>
              </a:r>
            </a:p>
            <a:p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2976" y="1689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53277" name="Group 29"/>
          <p:cNvGrpSpPr>
            <a:grpSpLocks/>
          </p:cNvGrpSpPr>
          <p:nvPr/>
        </p:nvGrpSpPr>
        <p:grpSpPr bwMode="auto">
          <a:xfrm>
            <a:off x="169863" y="4114800"/>
            <a:ext cx="8288337" cy="762000"/>
            <a:chOff x="107" y="2544"/>
            <a:chExt cx="5221" cy="480"/>
          </a:xfrm>
        </p:grpSpPr>
        <p:sp>
          <p:nvSpPr>
            <p:cNvPr id="53263" name="Text Box 15"/>
            <p:cNvSpPr txBox="1">
              <a:spLocks noChangeArrowheads="1"/>
            </p:cNvSpPr>
            <p:nvPr/>
          </p:nvSpPr>
          <p:spPr bwMode="auto">
            <a:xfrm>
              <a:off x="336" y="2620"/>
              <a:ext cx="49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Alpha guess permutation (I&lt;-O): 1 2 3 6 4 5 7 8 9 10</a:t>
              </a:r>
            </a:p>
            <a:p>
              <a:r>
                <a:rPr lang="en-US" altLang="en-US" sz="1800" b="1">
                  <a:latin typeface="Courier New" panose="02070309020205020404" pitchFamily="49" charset="0"/>
                </a:rPr>
                <a:t>Alpha guess permutation (I&lt;-O): 11</a:t>
              </a:r>
            </a:p>
          </p:txBody>
        </p:sp>
        <p:sp>
          <p:nvSpPr>
            <p:cNvPr id="53264" name="Text Box 16"/>
            <p:cNvSpPr txBox="1">
              <a:spLocks noChangeArrowheads="1"/>
            </p:cNvSpPr>
            <p:nvPr/>
          </p:nvSpPr>
          <p:spPr bwMode="auto">
            <a:xfrm>
              <a:off x="107" y="2544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53265" name="Group 17"/>
          <p:cNvGrpSpPr>
            <a:grpSpLocks/>
          </p:cNvGrpSpPr>
          <p:nvPr/>
        </p:nvGrpSpPr>
        <p:grpSpPr bwMode="auto">
          <a:xfrm>
            <a:off x="0" y="5029200"/>
            <a:ext cx="8991600" cy="1387475"/>
            <a:chOff x="0" y="3168"/>
            <a:chExt cx="5664" cy="874"/>
          </a:xfrm>
        </p:grpSpPr>
        <p:sp>
          <p:nvSpPr>
            <p:cNvPr id="53266" name="Text Box 18"/>
            <p:cNvSpPr txBox="1">
              <a:spLocks noChangeArrowheads="1"/>
            </p:cNvSpPr>
            <p:nvPr/>
          </p:nvSpPr>
          <p:spPr bwMode="auto">
            <a:xfrm>
              <a:off x="0" y="3216"/>
              <a:ext cx="30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Може да се поиска нарушаване на 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  <a:sym typeface="Symbol" panose="05050102010706020507" pitchFamily="18" charset="2"/>
                </a:rPr>
                <a:t>, 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 и пространствената симетрия при генериране на началните МО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53267" name="Rectangle 19"/>
            <p:cNvSpPr>
              <a:spLocks noChangeArrowheads="1"/>
            </p:cNvSpPr>
            <p:nvPr/>
          </p:nvSpPr>
          <p:spPr bwMode="auto">
            <a:xfrm>
              <a:off x="3120" y="3168"/>
              <a:ext cx="2544" cy="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RHF 3-21G* Guess=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Mix</a:t>
              </a: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  <p:sp>
          <p:nvSpPr>
            <p:cNvPr id="53268" name="Text Box 20"/>
            <p:cNvSpPr txBox="1">
              <a:spLocks noChangeArrowheads="1"/>
            </p:cNvSpPr>
            <p:nvPr/>
          </p:nvSpPr>
          <p:spPr bwMode="auto">
            <a:xfrm>
              <a:off x="2976" y="3168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53269" name="Group 21"/>
          <p:cNvGrpSpPr>
            <a:grpSpLocks/>
          </p:cNvGrpSpPr>
          <p:nvPr/>
        </p:nvGrpSpPr>
        <p:grpSpPr bwMode="auto">
          <a:xfrm>
            <a:off x="4648200" y="5884863"/>
            <a:ext cx="4495800" cy="595312"/>
            <a:chOff x="2928" y="3707"/>
            <a:chExt cx="2832" cy="375"/>
          </a:xfrm>
        </p:grpSpPr>
        <p:sp>
          <p:nvSpPr>
            <p:cNvPr id="53270" name="Text Box 22"/>
            <p:cNvSpPr txBox="1">
              <a:spLocks noChangeArrowheads="1"/>
            </p:cNvSpPr>
            <p:nvPr/>
          </p:nvSpPr>
          <p:spPr bwMode="auto">
            <a:xfrm>
              <a:off x="3094" y="3851"/>
              <a:ext cx="2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bg-BG" altLang="en-US" sz="1800" b="1">
                  <a:latin typeface="Courier New" panose="02070309020205020404" pitchFamily="49" charset="0"/>
                </a:rPr>
                <a:t>Няма специално съобщение</a:t>
              </a:r>
              <a:r>
                <a:rPr lang="en-US" altLang="en-US" sz="1800" b="1">
                  <a:latin typeface="Courier New" panose="02070309020205020404" pitchFamily="49" charset="0"/>
                </a:rPr>
                <a:t>.</a:t>
              </a:r>
            </a:p>
          </p:txBody>
        </p:sp>
        <p:sp>
          <p:nvSpPr>
            <p:cNvPr id="53271" name="Text Box 23"/>
            <p:cNvSpPr txBox="1">
              <a:spLocks noChangeArrowheads="1"/>
            </p:cNvSpPr>
            <p:nvPr/>
          </p:nvSpPr>
          <p:spPr bwMode="auto">
            <a:xfrm>
              <a:off x="2928" y="3707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sp>
        <p:nvSpPr>
          <p:cNvPr id="53274" name="Oval 26"/>
          <p:cNvSpPr>
            <a:spLocks noChangeArrowheads="1"/>
          </p:cNvSpPr>
          <p:nvPr/>
        </p:nvSpPr>
        <p:spPr bwMode="auto">
          <a:xfrm>
            <a:off x="6477000" y="1828800"/>
            <a:ext cx="2667000" cy="800100"/>
          </a:xfrm>
          <a:prstGeom prst="ellips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73" name="Group 29"/>
          <p:cNvGrpSpPr>
            <a:grpSpLocks/>
          </p:cNvGrpSpPr>
          <p:nvPr/>
        </p:nvGrpSpPr>
        <p:grpSpPr bwMode="auto">
          <a:xfrm>
            <a:off x="-76200" y="974725"/>
            <a:ext cx="4419600" cy="3021013"/>
            <a:chOff x="-48" y="614"/>
            <a:chExt cx="2784" cy="1903"/>
          </a:xfrm>
        </p:grpSpPr>
        <p:sp>
          <p:nvSpPr>
            <p:cNvPr id="57362" name="Text Box 18"/>
            <p:cNvSpPr txBox="1">
              <a:spLocks noChangeArrowheads="1"/>
            </p:cNvSpPr>
            <p:nvPr/>
          </p:nvSpPr>
          <p:spPr bwMode="auto">
            <a:xfrm>
              <a:off x="-48" y="614"/>
              <a:ext cx="278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Може да се генерират началните МО по фрагменти и след това да се обединят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pic>
          <p:nvPicPr>
            <p:cNvPr id="57371" name="Picture 2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316"/>
              <a:ext cx="1488" cy="1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2743200" y="152400"/>
            <a:ext cx="3889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При проблеми ...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57374" name="Group 30"/>
          <p:cNvGrpSpPr>
            <a:grpSpLocks/>
          </p:cNvGrpSpPr>
          <p:nvPr/>
        </p:nvGrpSpPr>
        <p:grpSpPr bwMode="auto">
          <a:xfrm>
            <a:off x="4038600" y="990600"/>
            <a:ext cx="5205413" cy="3068638"/>
            <a:chOff x="2544" y="624"/>
            <a:chExt cx="3279" cy="1933"/>
          </a:xfrm>
        </p:grpSpPr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2703" y="624"/>
              <a:ext cx="3120" cy="19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300" b="1">
                  <a:latin typeface="Courier New" panose="02070309020205020404" pitchFamily="49" charset="0"/>
                </a:rPr>
                <a:t>%chk=FragGuess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#OPT UHF 3-21G* Guess=</a:t>
              </a:r>
              <a:r>
                <a:rPr lang="bg-BG" altLang="en-US" sz="1300" b="1">
                  <a:latin typeface="Courier New" panose="02070309020205020404" pitchFamily="49" charset="0"/>
                </a:rPr>
                <a:t>(</a:t>
              </a:r>
              <a:r>
                <a:rPr lang="en-US" altLang="en-US" sz="1300" b="1">
                  <a:solidFill>
                    <a:srgbClr val="CC3300"/>
                  </a:solidFill>
                  <a:latin typeface="Courier New" panose="02070309020205020404" pitchFamily="49" charset="0"/>
                </a:rPr>
                <a:t>Fragment=8</a:t>
              </a:r>
              <a:r>
                <a:rPr lang="en-US" altLang="en-US" sz="1300" b="1">
                  <a:latin typeface="Courier New" panose="02070309020205020404" pitchFamily="49" charset="0"/>
                </a:rPr>
                <a:t>,Only)</a:t>
              </a:r>
            </a:p>
            <a:p>
              <a:endParaRPr lang="en-US" altLang="en-US" sz="1300" b="1">
                <a:latin typeface="Courier New" panose="02070309020205020404" pitchFamily="49" charset="0"/>
              </a:endParaRP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Fe2S2 with Phenylthiolates.</a:t>
              </a:r>
            </a:p>
            <a:p>
              <a:endParaRPr lang="en-US" altLang="en-US" sz="1300" b="1">
                <a:latin typeface="Courier New" panose="02070309020205020404" pitchFamily="49" charset="0"/>
              </a:endParaRPr>
            </a:p>
            <a:p>
              <a:r>
                <a:rPr lang="en-US" altLang="en-US" sz="1300" b="1">
                  <a:solidFill>
                    <a:srgbClr val="CC3300"/>
                  </a:solidFill>
                  <a:latin typeface="Courier New" panose="02070309020205020404" pitchFamily="49" charset="0"/>
                </a:rPr>
                <a:t>-2,1 3,6 -2,1 3,-6 -2,1  -1,1  -1,1  -1,1  -1,1</a:t>
              </a:r>
              <a:r>
                <a:rPr lang="en-US" altLang="en-US" sz="1300" b="1">
                  <a:latin typeface="Courier New" panose="02070309020205020404" pitchFamily="49" charset="0"/>
                </a:rPr>
                <a:t> 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H(Fragment=7) 23.5010  2.2873  8.5744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S(Fragment=2) 14.8495  1.1490  7.0431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Fe(Fragment=3) 17.0430  1.0091  7.0068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...........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--Link1--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%chk=FragGuess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%mem=64mw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%nosave</a:t>
              </a:r>
            </a:p>
            <a:p>
              <a:r>
                <a:rPr lang="en-US" altLang="en-US" sz="1300" b="1">
                  <a:latin typeface="Courier New" panose="02070309020205020404" pitchFamily="49" charset="0"/>
                </a:rPr>
                <a:t>#P UBP86/6-311G*/Auto Guess=Read Geom=AllCheck</a:t>
              </a:r>
            </a:p>
          </p:txBody>
        </p:sp>
        <p:sp>
          <p:nvSpPr>
            <p:cNvPr id="57357" name="Text Box 13"/>
            <p:cNvSpPr txBox="1">
              <a:spLocks noChangeArrowheads="1"/>
            </p:cNvSpPr>
            <p:nvPr/>
          </p:nvSpPr>
          <p:spPr bwMode="auto">
            <a:xfrm>
              <a:off x="2544" y="629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</a:t>
              </a:r>
            </a:p>
          </p:txBody>
        </p:sp>
      </p:grpSp>
      <p:grpSp>
        <p:nvGrpSpPr>
          <p:cNvPr id="57379" name="Group 35"/>
          <p:cNvGrpSpPr>
            <a:grpSpLocks/>
          </p:cNvGrpSpPr>
          <p:nvPr/>
        </p:nvGrpSpPr>
        <p:grpSpPr bwMode="auto">
          <a:xfrm>
            <a:off x="398463" y="4251325"/>
            <a:ext cx="8288337" cy="579438"/>
            <a:chOff x="251" y="2678"/>
            <a:chExt cx="5221" cy="365"/>
          </a:xfrm>
        </p:grpSpPr>
        <p:sp>
          <p:nvSpPr>
            <p:cNvPr id="57359" name="Text Box 15"/>
            <p:cNvSpPr txBox="1">
              <a:spLocks noChangeArrowheads="1"/>
            </p:cNvSpPr>
            <p:nvPr/>
          </p:nvSpPr>
          <p:spPr bwMode="auto">
            <a:xfrm>
              <a:off x="480" y="2754"/>
              <a:ext cx="49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b="1">
                  <a:latin typeface="Courier New" panose="02070309020205020404" pitchFamily="49" charset="0"/>
                </a:rPr>
                <a:t>Counterpoise: doing MCBS calculation for fragment   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N</a:t>
              </a:r>
            </a:p>
          </p:txBody>
        </p:sp>
        <p:sp>
          <p:nvSpPr>
            <p:cNvPr id="57360" name="Text Box 16"/>
            <p:cNvSpPr txBox="1">
              <a:spLocks noChangeArrowheads="1"/>
            </p:cNvSpPr>
            <p:nvPr/>
          </p:nvSpPr>
          <p:spPr bwMode="auto">
            <a:xfrm>
              <a:off x="251" y="2678"/>
              <a:ext cx="2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 sz="3200">
                  <a:solidFill>
                    <a:srgbClr val="CC3300"/>
                  </a:solidFill>
                  <a:latin typeface="Lucida Handwriting" panose="03010101010101010101" pitchFamily="66" charset="0"/>
                  <a:sym typeface="Wingdings 3" panose="05040102010807070707" pitchFamily="18" charset="2"/>
                </a:rPr>
                <a:t></a:t>
              </a:r>
            </a:p>
          </p:txBody>
        </p:sp>
      </p:grpSp>
      <p:grpSp>
        <p:nvGrpSpPr>
          <p:cNvPr id="57372" name="Group 28"/>
          <p:cNvGrpSpPr>
            <a:grpSpLocks/>
          </p:cNvGrpSpPr>
          <p:nvPr/>
        </p:nvGrpSpPr>
        <p:grpSpPr bwMode="auto">
          <a:xfrm>
            <a:off x="4976813" y="1949450"/>
            <a:ext cx="1247775" cy="304800"/>
            <a:chOff x="3135" y="1228"/>
            <a:chExt cx="786" cy="192"/>
          </a:xfrm>
        </p:grpSpPr>
        <p:sp>
          <p:nvSpPr>
            <p:cNvPr id="57369" name="Oval 25"/>
            <p:cNvSpPr>
              <a:spLocks noChangeArrowheads="1"/>
            </p:cNvSpPr>
            <p:nvPr/>
          </p:nvSpPr>
          <p:spPr bwMode="auto">
            <a:xfrm>
              <a:off x="3729" y="1228"/>
              <a:ext cx="192" cy="192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0" name="Oval 26"/>
            <p:cNvSpPr>
              <a:spLocks noChangeArrowheads="1"/>
            </p:cNvSpPr>
            <p:nvPr/>
          </p:nvSpPr>
          <p:spPr bwMode="auto">
            <a:xfrm>
              <a:off x="3135" y="1228"/>
              <a:ext cx="192" cy="192"/>
            </a:xfrm>
            <a:prstGeom prst="ellips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762000" y="5789613"/>
            <a:ext cx="7924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bg-BG" altLang="en-US" sz="1800" b="1">
                <a:latin typeface="Courier New" panose="02070309020205020404" pitchFamily="49" charset="0"/>
              </a:rPr>
              <a:t>...........</a:t>
            </a:r>
          </a:p>
          <a:p>
            <a:r>
              <a:rPr lang="en-US" altLang="en-US" sz="1800" b="1">
                <a:latin typeface="Courier New" panose="02070309020205020404" pitchFamily="49" charset="0"/>
              </a:rPr>
              <a:t>Guess basis will be translated and rotated to current coordinates.</a:t>
            </a:r>
          </a:p>
        </p:txBody>
      </p:sp>
      <p:grpSp>
        <p:nvGrpSpPr>
          <p:cNvPr id="57378" name="Group 34"/>
          <p:cNvGrpSpPr>
            <a:grpSpLocks/>
          </p:cNvGrpSpPr>
          <p:nvPr/>
        </p:nvGrpSpPr>
        <p:grpSpPr bwMode="auto">
          <a:xfrm>
            <a:off x="1828800" y="4703763"/>
            <a:ext cx="5562600" cy="1027112"/>
            <a:chOff x="1152" y="2963"/>
            <a:chExt cx="3504" cy="647"/>
          </a:xfrm>
        </p:grpSpPr>
        <p:sp>
          <p:nvSpPr>
            <p:cNvPr id="57375" name="Text Box 31"/>
            <p:cNvSpPr txBox="1">
              <a:spLocks noChangeArrowheads="1"/>
            </p:cNvSpPr>
            <p:nvPr/>
          </p:nvSpPr>
          <p:spPr bwMode="auto">
            <a:xfrm>
              <a:off x="1152" y="3168"/>
              <a:ext cx="350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Отпечатват се </a:t>
              </a:r>
              <a:r>
                <a:rPr lang="en-US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N+1</a:t>
              </a:r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 набора начални орбитали</a:t>
              </a:r>
              <a:endParaRPr lang="en-US" altLang="en-US" sz="2000" b="1" baseline="30000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57377" name="Text Box 33"/>
            <p:cNvSpPr txBox="1">
              <a:spLocks noChangeArrowheads="1"/>
            </p:cNvSpPr>
            <p:nvPr/>
          </p:nvSpPr>
          <p:spPr bwMode="auto">
            <a:xfrm>
              <a:off x="2709" y="2963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-BG" altLang="en-US">
                  <a:solidFill>
                    <a:srgbClr val="336600"/>
                  </a:solidFill>
                  <a:sym typeface="Wingdings" panose="05000000000000000000" pitchFamily="2" charset="2"/>
                </a:rPr>
                <a:t>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7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133600" y="304800"/>
            <a:ext cx="4787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-BG" altLang="en-US" sz="3200" b="1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tter Gothic" panose="020B0409020202030204" pitchFamily="49" charset="0"/>
              </a:rPr>
              <a:t>Неограничени методи</a:t>
            </a:r>
            <a:endParaRPr lang="en-US" altLang="en-US" sz="3200" b="1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tter Gothic" panose="020B0409020202030204" pitchFamily="49" charset="0"/>
            </a:endParaRP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381000" y="990600"/>
            <a:ext cx="7924800" cy="1508125"/>
            <a:chOff x="240" y="624"/>
            <a:chExt cx="4992" cy="950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240" y="720"/>
              <a:ext cx="283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Входни данни за геометрична оптимизация с неограничен метод на Хартри-Фок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3360" y="624"/>
              <a:ext cx="1872" cy="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#OPT 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UHF</a:t>
              </a:r>
              <a:r>
                <a:rPr lang="en-US" altLang="en-US" sz="1800" b="1">
                  <a:latin typeface="Courier New" panose="02070309020205020404" pitchFamily="49" charset="0"/>
                </a:rPr>
                <a:t> 3-21G*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Biradical structure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 0  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3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304800" y="2743200"/>
            <a:ext cx="8458200" cy="1508125"/>
            <a:chOff x="192" y="1728"/>
            <a:chExt cx="5328" cy="950"/>
          </a:xfrm>
        </p:grpSpPr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92" y="1814"/>
              <a:ext cx="283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Входни данни за пресмятане на ИЧ-спектър с неограничен функционал на плътността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3312" y="1728"/>
              <a:ext cx="2208" cy="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UBLYP</a:t>
              </a:r>
              <a:r>
                <a:rPr lang="en-US" altLang="en-US" sz="1800" b="1">
                  <a:latin typeface="Courier New" panose="02070309020205020404" pitchFamily="49" charset="0"/>
                </a:rPr>
                <a:t> DZVP FREQ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IR-spectrum of a trirad.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 0  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4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304800" y="4800600"/>
            <a:ext cx="8458200" cy="1508125"/>
            <a:chOff x="192" y="3024"/>
            <a:chExt cx="5328" cy="950"/>
          </a:xfrm>
        </p:grpSpPr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192" y="3072"/>
              <a:ext cx="283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bg-BG" altLang="en-US" sz="2000" b="1">
                  <a:solidFill>
                    <a:srgbClr val="336600"/>
                  </a:solidFill>
                  <a:latin typeface="Letter Gothic" panose="020B0409020202030204" pitchFamily="49" charset="0"/>
                </a:rPr>
                <a:t>Входни данни за изчисляване на енергията с неограничен корелиран метод</a:t>
              </a:r>
              <a:endParaRPr lang="en-US" altLang="en-US" sz="2000" b="1">
                <a:solidFill>
                  <a:srgbClr val="336600"/>
                </a:solidFill>
                <a:latin typeface="Letter Gothic" panose="020B0409020202030204" pitchFamily="49" charset="0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312" y="3024"/>
              <a:ext cx="2208" cy="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#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UMP2</a:t>
              </a:r>
              <a:r>
                <a:rPr lang="en-US" altLang="en-US" sz="1800" b="1">
                  <a:latin typeface="Courier New" panose="02070309020205020404" pitchFamily="49" charset="0"/>
                </a:rPr>
                <a:t> aug-cc-tzvp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Radical energy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 0  </a:t>
              </a:r>
              <a:r>
                <a:rPr lang="en-US" altLang="en-US" sz="1800" b="1">
                  <a:solidFill>
                    <a:srgbClr val="CC3300"/>
                  </a:solidFill>
                  <a:latin typeface="Courier New" panose="02070309020205020404" pitchFamily="49" charset="0"/>
                </a:rPr>
                <a:t>2</a:t>
              </a:r>
              <a:endParaRPr lang="bg-BG" altLang="en-US" sz="1800" b="1">
                <a:solidFill>
                  <a:srgbClr val="CC3300"/>
                </a:solidFill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bg-BG" altLang="en-US" sz="1800" b="1">
                  <a:latin typeface="Courier New" panose="02070309020205020404" pitchFamily="49" charset="0"/>
                </a:rPr>
                <a:t>...........</a:t>
              </a:r>
              <a:endParaRPr lang="en-US" altLang="en-US" sz="1800" b="1">
                <a:latin typeface="Courier New" panose="02070309020205020404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1833</Words>
  <Application>Microsoft Office PowerPoint</Application>
  <PresentationFormat>On-screen Show (4:3)</PresentationFormat>
  <Paragraphs>369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Times New Roman</vt:lpstr>
      <vt:lpstr>Letter Gothic</vt:lpstr>
      <vt:lpstr>Courier New</vt:lpstr>
      <vt:lpstr>Wingdings</vt:lpstr>
      <vt:lpstr>Lucida Handwriting</vt:lpstr>
      <vt:lpstr>Wingdings 3</vt:lpstr>
      <vt:lpstr>Arial</vt:lpstr>
      <vt:lpstr>Symbol</vt:lpstr>
      <vt:lpstr>Webdings</vt:lpstr>
      <vt:lpstr>Default Design</vt:lpstr>
      <vt:lpstr>ChemWindow DB Document</vt:lpstr>
      <vt:lpstr>Origin Graph</vt:lpstr>
      <vt:lpstr>ISIS/Draw Sketch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7-th Heaven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 Fire</dc:creator>
  <cp:lastModifiedBy>Q-User</cp:lastModifiedBy>
  <cp:revision>58</cp:revision>
  <dcterms:created xsi:type="dcterms:W3CDTF">2005-03-15T20:56:14Z</dcterms:created>
  <dcterms:modified xsi:type="dcterms:W3CDTF">2015-03-23T07:05:24Z</dcterms:modified>
</cp:coreProperties>
</file>