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257" r:id="rId3"/>
    <p:sldId id="288" r:id="rId4"/>
    <p:sldId id="294" r:id="rId5"/>
    <p:sldId id="274" r:id="rId6"/>
    <p:sldId id="275" r:id="rId7"/>
    <p:sldId id="276" r:id="rId8"/>
    <p:sldId id="281" r:id="rId9"/>
    <p:sldId id="277" r:id="rId10"/>
    <p:sldId id="278" r:id="rId11"/>
    <p:sldId id="279" r:id="rId12"/>
    <p:sldId id="282" r:id="rId13"/>
    <p:sldId id="286" r:id="rId14"/>
    <p:sldId id="280" r:id="rId15"/>
    <p:sldId id="265" r:id="rId16"/>
    <p:sldId id="266" r:id="rId17"/>
    <p:sldId id="267" r:id="rId18"/>
    <p:sldId id="268" r:id="rId19"/>
    <p:sldId id="269" r:id="rId20"/>
    <p:sldId id="290" r:id="rId21"/>
    <p:sldId id="291" r:id="rId22"/>
    <p:sldId id="270" r:id="rId23"/>
    <p:sldId id="287" r:id="rId24"/>
    <p:sldId id="292" r:id="rId25"/>
    <p:sldId id="293" r:id="rId26"/>
  </p:sldIdLst>
  <p:sldSz cx="9144000" cy="6858000" type="screen4x3"/>
  <p:notesSz cx="6858000" cy="9144000"/>
  <p:defaultTextStyle>
    <a:defPPr>
      <a:defRPr lang="bg-BG"/>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60" autoAdjust="0"/>
  </p:normalViewPr>
  <p:slideViewPr>
    <p:cSldViewPr>
      <p:cViewPr varScale="1">
        <p:scale>
          <a:sx n="104" d="100"/>
          <a:sy n="104" d="100"/>
        </p:scale>
        <p:origin x="1134" y="102"/>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3581400"/>
            <a:ext cx="9144000" cy="781050"/>
          </a:xfrm>
        </p:spPr>
        <p:txBody>
          <a:bodyPr/>
          <a:lstStyle>
            <a:lvl1pPr algn="ctr">
              <a:defRPr sz="4400" b="0"/>
            </a:lvl1pPr>
          </a:lstStyle>
          <a:p>
            <a:pPr lvl="0"/>
            <a:r>
              <a:rPr lang="bg-BG" noProof="0" smtClean="0"/>
              <a:t>Click to edit Master title style</a:t>
            </a:r>
          </a:p>
        </p:txBody>
      </p:sp>
      <p:sp>
        <p:nvSpPr>
          <p:cNvPr id="11267" name="Rectangle 3"/>
          <p:cNvSpPr>
            <a:spLocks noGrp="1" noChangeArrowheads="1"/>
          </p:cNvSpPr>
          <p:nvPr>
            <p:ph type="subTitle" idx="1"/>
          </p:nvPr>
        </p:nvSpPr>
        <p:spPr>
          <a:xfrm>
            <a:off x="0" y="4546600"/>
            <a:ext cx="9144000" cy="787400"/>
          </a:xfrm>
        </p:spPr>
        <p:txBody>
          <a:bodyPr/>
          <a:lstStyle>
            <a:lvl1pPr marL="0" indent="0" algn="ctr">
              <a:buFontTx/>
              <a:buNone/>
              <a:defRPr/>
            </a:lvl1pPr>
          </a:lstStyle>
          <a:p>
            <a:pPr lvl="0"/>
            <a:r>
              <a:rPr lang="bg-BG" noProof="0" smtClean="0"/>
              <a:t>Click to edit Master subtitle style</a:t>
            </a:r>
          </a:p>
        </p:txBody>
      </p:sp>
      <p:sp>
        <p:nvSpPr>
          <p:cNvPr id="4" name="Rectangle 4"/>
          <p:cNvSpPr>
            <a:spLocks noGrp="1" noChangeArrowheads="1"/>
          </p:cNvSpPr>
          <p:nvPr>
            <p:ph type="dt" sz="half" idx="10"/>
          </p:nvPr>
        </p:nvSpPr>
        <p:spPr>
          <a:xfrm>
            <a:off x="0" y="6613525"/>
            <a:ext cx="2133600" cy="168275"/>
          </a:xfrm>
        </p:spPr>
        <p:txBody>
          <a:bodyPr/>
          <a:lstStyle>
            <a:lvl1pPr>
              <a:defRPr>
                <a:latin typeface="+mn-lt"/>
              </a:defRPr>
            </a:lvl1pPr>
          </a:lstStyle>
          <a:p>
            <a:pPr>
              <a:defRPr/>
            </a:pPr>
            <a:endParaRPr lang="bg-BG"/>
          </a:p>
        </p:txBody>
      </p:sp>
      <p:sp>
        <p:nvSpPr>
          <p:cNvPr id="5" name="Rectangle 5"/>
          <p:cNvSpPr>
            <a:spLocks noGrp="1" noChangeArrowheads="1"/>
          </p:cNvSpPr>
          <p:nvPr>
            <p:ph type="ftr" sz="quarter" idx="11"/>
          </p:nvPr>
        </p:nvSpPr>
        <p:spPr/>
        <p:txBody>
          <a:bodyPr/>
          <a:lstStyle>
            <a:lvl1pPr>
              <a:defRPr>
                <a:latin typeface="+mn-lt"/>
              </a:defRPr>
            </a:lvl1pPr>
          </a:lstStyle>
          <a:p>
            <a:pPr>
              <a:defRPr/>
            </a:pPr>
            <a:endParaRPr lang="bg-BG"/>
          </a:p>
        </p:txBody>
      </p:sp>
      <p:sp>
        <p:nvSpPr>
          <p:cNvPr id="6" name="Rectangle 6"/>
          <p:cNvSpPr>
            <a:spLocks noGrp="1" noChangeArrowheads="1"/>
          </p:cNvSpPr>
          <p:nvPr>
            <p:ph type="sldNum" sz="quarter" idx="12"/>
          </p:nvPr>
        </p:nvSpPr>
        <p:spPr>
          <a:xfrm>
            <a:off x="7010400" y="6613525"/>
            <a:ext cx="2133600" cy="168275"/>
          </a:xfrm>
        </p:spPr>
        <p:txBody>
          <a:bodyPr/>
          <a:lstStyle>
            <a:lvl1pPr>
              <a:defRPr>
                <a:latin typeface="Arial" panose="020B0604020202020204" pitchFamily="34" charset="0"/>
              </a:defRPr>
            </a:lvl1pPr>
          </a:lstStyle>
          <a:p>
            <a:pPr>
              <a:defRPr/>
            </a:pPr>
            <a:fld id="{AE1968E8-F2FB-43CA-99D4-2147517CACD3}" type="slidenum">
              <a:rPr lang="bg-BG"/>
              <a:pPr>
                <a:defRPr/>
              </a:pPr>
              <a:t>‹#›</a:t>
            </a:fld>
            <a:endParaRPr lang="bg-BG"/>
          </a:p>
        </p:txBody>
      </p:sp>
    </p:spTree>
    <p:extLst>
      <p:ext uri="{BB962C8B-B14F-4D97-AF65-F5344CB8AC3E}">
        <p14:creationId xmlns:p14="http://schemas.microsoft.com/office/powerpoint/2010/main" val="910345514"/>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21A64DB8-3A96-4B77-B563-12D3F384B12B}" type="slidenum">
              <a:rPr lang="bg-BG"/>
              <a:pPr>
                <a:defRPr/>
              </a:pPr>
              <a:t>‹#›</a:t>
            </a:fld>
            <a:endParaRPr lang="bg-BG"/>
          </a:p>
        </p:txBody>
      </p:sp>
    </p:spTree>
    <p:extLst>
      <p:ext uri="{BB962C8B-B14F-4D97-AF65-F5344CB8AC3E}">
        <p14:creationId xmlns:p14="http://schemas.microsoft.com/office/powerpoint/2010/main" val="2404440844"/>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5050" y="0"/>
            <a:ext cx="19621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57340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0895A3E5-93FC-443B-B1B3-490FCE60C27F}" type="slidenum">
              <a:rPr lang="bg-BG"/>
              <a:pPr>
                <a:defRPr/>
              </a:pPr>
              <a:t>‹#›</a:t>
            </a:fld>
            <a:endParaRPr lang="bg-BG"/>
          </a:p>
        </p:txBody>
      </p:sp>
    </p:spTree>
    <p:extLst>
      <p:ext uri="{BB962C8B-B14F-4D97-AF65-F5344CB8AC3E}">
        <p14:creationId xmlns:p14="http://schemas.microsoft.com/office/powerpoint/2010/main" val="2490647047"/>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1E4E8C32-3683-497B-AC5D-D05F657A1842}" type="slidenum">
              <a:rPr lang="bg-BG"/>
              <a:pPr>
                <a:defRPr/>
              </a:pPr>
              <a:t>‹#›</a:t>
            </a:fld>
            <a:endParaRPr lang="bg-BG"/>
          </a:p>
        </p:txBody>
      </p:sp>
    </p:spTree>
    <p:extLst>
      <p:ext uri="{BB962C8B-B14F-4D97-AF65-F5344CB8AC3E}">
        <p14:creationId xmlns:p14="http://schemas.microsoft.com/office/powerpoint/2010/main" val="510773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18A5A050-4A91-4BF6-B45A-1597312CADD3}" type="slidenum">
              <a:rPr lang="bg-BG"/>
              <a:pPr>
                <a:defRPr/>
              </a:pPr>
              <a:t>‹#›</a:t>
            </a:fld>
            <a:endParaRPr lang="bg-BG"/>
          </a:p>
        </p:txBody>
      </p:sp>
    </p:spTree>
    <p:extLst>
      <p:ext uri="{BB962C8B-B14F-4D97-AF65-F5344CB8AC3E}">
        <p14:creationId xmlns:p14="http://schemas.microsoft.com/office/powerpoint/2010/main" val="1037859530"/>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38481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685800"/>
            <a:ext cx="38481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582B6CE5-6D83-4112-8C45-37451B9B4123}" type="slidenum">
              <a:rPr lang="bg-BG"/>
              <a:pPr>
                <a:defRPr/>
              </a:pPr>
              <a:t>‹#›</a:t>
            </a:fld>
            <a:endParaRPr lang="bg-BG"/>
          </a:p>
        </p:txBody>
      </p:sp>
    </p:spTree>
    <p:extLst>
      <p:ext uri="{BB962C8B-B14F-4D97-AF65-F5344CB8AC3E}">
        <p14:creationId xmlns:p14="http://schemas.microsoft.com/office/powerpoint/2010/main" val="319783956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bg-BG"/>
          </a:p>
        </p:txBody>
      </p:sp>
      <p:sp>
        <p:nvSpPr>
          <p:cNvPr id="8" name="Rectangle 5"/>
          <p:cNvSpPr>
            <a:spLocks noGrp="1" noChangeArrowheads="1"/>
          </p:cNvSpPr>
          <p:nvPr>
            <p:ph type="ftr" sz="quarter" idx="11"/>
          </p:nvPr>
        </p:nvSpPr>
        <p:spPr>
          <a:ln/>
        </p:spPr>
        <p:txBody>
          <a:bodyPr/>
          <a:lstStyle>
            <a:lvl1pPr>
              <a:defRPr/>
            </a:lvl1pPr>
          </a:lstStyle>
          <a:p>
            <a:pPr>
              <a:defRPr/>
            </a:pPr>
            <a:endParaRPr lang="bg-BG"/>
          </a:p>
        </p:txBody>
      </p:sp>
      <p:sp>
        <p:nvSpPr>
          <p:cNvPr id="9" name="Rectangle 6"/>
          <p:cNvSpPr>
            <a:spLocks noGrp="1" noChangeArrowheads="1"/>
          </p:cNvSpPr>
          <p:nvPr>
            <p:ph type="sldNum" sz="quarter" idx="12"/>
          </p:nvPr>
        </p:nvSpPr>
        <p:spPr>
          <a:ln/>
        </p:spPr>
        <p:txBody>
          <a:bodyPr/>
          <a:lstStyle>
            <a:lvl1pPr>
              <a:defRPr/>
            </a:lvl1pPr>
          </a:lstStyle>
          <a:p>
            <a:pPr>
              <a:defRPr/>
            </a:pPr>
            <a:fld id="{55BCF047-56E8-48C8-950F-7257497F761A}" type="slidenum">
              <a:rPr lang="bg-BG"/>
              <a:pPr>
                <a:defRPr/>
              </a:pPr>
              <a:t>‹#›</a:t>
            </a:fld>
            <a:endParaRPr lang="bg-BG"/>
          </a:p>
        </p:txBody>
      </p:sp>
    </p:spTree>
    <p:extLst>
      <p:ext uri="{BB962C8B-B14F-4D97-AF65-F5344CB8AC3E}">
        <p14:creationId xmlns:p14="http://schemas.microsoft.com/office/powerpoint/2010/main" val="903020950"/>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bg-BG"/>
          </a:p>
        </p:txBody>
      </p:sp>
      <p:sp>
        <p:nvSpPr>
          <p:cNvPr id="4" name="Rectangle 5"/>
          <p:cNvSpPr>
            <a:spLocks noGrp="1" noChangeArrowheads="1"/>
          </p:cNvSpPr>
          <p:nvPr>
            <p:ph type="ftr" sz="quarter" idx="11"/>
          </p:nvPr>
        </p:nvSpPr>
        <p:spPr>
          <a:ln/>
        </p:spPr>
        <p:txBody>
          <a:bodyPr/>
          <a:lstStyle>
            <a:lvl1pPr>
              <a:defRPr/>
            </a:lvl1pPr>
          </a:lstStyle>
          <a:p>
            <a:pPr>
              <a:defRPr/>
            </a:pPr>
            <a:endParaRPr lang="bg-BG"/>
          </a:p>
        </p:txBody>
      </p:sp>
      <p:sp>
        <p:nvSpPr>
          <p:cNvPr id="5" name="Rectangle 6"/>
          <p:cNvSpPr>
            <a:spLocks noGrp="1" noChangeArrowheads="1"/>
          </p:cNvSpPr>
          <p:nvPr>
            <p:ph type="sldNum" sz="quarter" idx="12"/>
          </p:nvPr>
        </p:nvSpPr>
        <p:spPr>
          <a:ln/>
        </p:spPr>
        <p:txBody>
          <a:bodyPr/>
          <a:lstStyle>
            <a:lvl1pPr>
              <a:defRPr/>
            </a:lvl1pPr>
          </a:lstStyle>
          <a:p>
            <a:pPr>
              <a:defRPr/>
            </a:pPr>
            <a:fld id="{BD4E074B-195B-4C7D-B6B3-E43F62B8A18D}" type="slidenum">
              <a:rPr lang="bg-BG"/>
              <a:pPr>
                <a:defRPr/>
              </a:pPr>
              <a:t>‹#›</a:t>
            </a:fld>
            <a:endParaRPr lang="bg-BG"/>
          </a:p>
        </p:txBody>
      </p:sp>
    </p:spTree>
    <p:extLst>
      <p:ext uri="{BB962C8B-B14F-4D97-AF65-F5344CB8AC3E}">
        <p14:creationId xmlns:p14="http://schemas.microsoft.com/office/powerpoint/2010/main" val="3097721220"/>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bg-BG"/>
          </a:p>
        </p:txBody>
      </p:sp>
      <p:sp>
        <p:nvSpPr>
          <p:cNvPr id="3" name="Rectangle 5"/>
          <p:cNvSpPr>
            <a:spLocks noGrp="1" noChangeArrowheads="1"/>
          </p:cNvSpPr>
          <p:nvPr>
            <p:ph type="ftr" sz="quarter" idx="11"/>
          </p:nvPr>
        </p:nvSpPr>
        <p:spPr>
          <a:ln/>
        </p:spPr>
        <p:txBody>
          <a:bodyPr/>
          <a:lstStyle>
            <a:lvl1pPr>
              <a:defRPr/>
            </a:lvl1pPr>
          </a:lstStyle>
          <a:p>
            <a:pPr>
              <a:defRPr/>
            </a:pPr>
            <a:endParaRPr lang="bg-BG"/>
          </a:p>
        </p:txBody>
      </p:sp>
      <p:sp>
        <p:nvSpPr>
          <p:cNvPr id="4" name="Rectangle 6"/>
          <p:cNvSpPr>
            <a:spLocks noGrp="1" noChangeArrowheads="1"/>
          </p:cNvSpPr>
          <p:nvPr>
            <p:ph type="sldNum" sz="quarter" idx="12"/>
          </p:nvPr>
        </p:nvSpPr>
        <p:spPr>
          <a:ln/>
        </p:spPr>
        <p:txBody>
          <a:bodyPr/>
          <a:lstStyle>
            <a:lvl1pPr>
              <a:defRPr/>
            </a:lvl1pPr>
          </a:lstStyle>
          <a:p>
            <a:pPr>
              <a:defRPr/>
            </a:pPr>
            <a:fld id="{384BDF7A-7736-4783-B016-79D564409ACA}" type="slidenum">
              <a:rPr lang="bg-BG"/>
              <a:pPr>
                <a:defRPr/>
              </a:pPr>
              <a:t>‹#›</a:t>
            </a:fld>
            <a:endParaRPr lang="bg-BG"/>
          </a:p>
        </p:txBody>
      </p:sp>
    </p:spTree>
    <p:extLst>
      <p:ext uri="{BB962C8B-B14F-4D97-AF65-F5344CB8AC3E}">
        <p14:creationId xmlns:p14="http://schemas.microsoft.com/office/powerpoint/2010/main" val="1200292199"/>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3A2A8885-6EAC-4559-838B-AF64E7C00CC4}" type="slidenum">
              <a:rPr lang="bg-BG"/>
              <a:pPr>
                <a:defRPr/>
              </a:pPr>
              <a:t>‹#›</a:t>
            </a:fld>
            <a:endParaRPr lang="bg-BG"/>
          </a:p>
        </p:txBody>
      </p:sp>
    </p:spTree>
    <p:extLst>
      <p:ext uri="{BB962C8B-B14F-4D97-AF65-F5344CB8AC3E}">
        <p14:creationId xmlns:p14="http://schemas.microsoft.com/office/powerpoint/2010/main" val="2183911267"/>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7617CE6D-82BA-41F9-A98C-B4EBF8A6901A}" type="slidenum">
              <a:rPr lang="bg-BG"/>
              <a:pPr>
                <a:defRPr/>
              </a:pPr>
              <a:t>‹#›</a:t>
            </a:fld>
            <a:endParaRPr lang="bg-BG"/>
          </a:p>
        </p:txBody>
      </p:sp>
    </p:spTree>
    <p:extLst>
      <p:ext uri="{BB962C8B-B14F-4D97-AF65-F5344CB8AC3E}">
        <p14:creationId xmlns:p14="http://schemas.microsoft.com/office/powerpoint/2010/main" val="1307088859"/>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0"/>
            <a:ext cx="784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bg-BG" altLang="en-US" smtClean="0"/>
              <a:t>Click to edit Master title style</a:t>
            </a:r>
          </a:p>
        </p:txBody>
      </p:sp>
      <p:sp>
        <p:nvSpPr>
          <p:cNvPr id="1027" name="Rectangle 3"/>
          <p:cNvSpPr>
            <a:spLocks noGrp="1" noChangeArrowheads="1"/>
          </p:cNvSpPr>
          <p:nvPr>
            <p:ph type="body" idx="1"/>
          </p:nvPr>
        </p:nvSpPr>
        <p:spPr bwMode="auto">
          <a:xfrm>
            <a:off x="228600" y="685800"/>
            <a:ext cx="7848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bg-BG" altLang="en-US" smtClean="0"/>
              <a:t>Click to edit Master text styles</a:t>
            </a:r>
          </a:p>
          <a:p>
            <a:pPr lvl="1"/>
            <a:r>
              <a:rPr lang="bg-BG" altLang="en-US" smtClean="0"/>
              <a:t>Second level</a:t>
            </a:r>
          </a:p>
          <a:p>
            <a:pPr lvl="2"/>
            <a:r>
              <a:rPr lang="bg-BG" altLang="en-US" smtClean="0"/>
              <a:t>Third level</a:t>
            </a:r>
          </a:p>
          <a:p>
            <a:pPr lvl="3"/>
            <a:r>
              <a:rPr lang="bg-BG" altLang="en-US" smtClean="0"/>
              <a:t>Fourth level</a:t>
            </a:r>
          </a:p>
          <a:p>
            <a:pPr lvl="4"/>
            <a:r>
              <a:rPr lang="bg-BG" altLang="en-US" smtClean="0"/>
              <a:t>Fifth level</a:t>
            </a:r>
          </a:p>
        </p:txBody>
      </p:sp>
      <p:sp>
        <p:nvSpPr>
          <p:cNvPr id="10244" name="Rectangle 4"/>
          <p:cNvSpPr>
            <a:spLocks noGrp="1" noChangeArrowheads="1"/>
          </p:cNvSpPr>
          <p:nvPr>
            <p:ph type="dt" sz="half" idx="2"/>
          </p:nvPr>
        </p:nvSpPr>
        <p:spPr bwMode="auto">
          <a:xfrm>
            <a:off x="0" y="6584950"/>
            <a:ext cx="2133600" cy="1968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Tahoma" pitchFamily="34" charset="0"/>
              </a:defRPr>
            </a:lvl1pPr>
          </a:lstStyle>
          <a:p>
            <a:pPr>
              <a:defRPr/>
            </a:pPr>
            <a:endParaRPr lang="bg-BG"/>
          </a:p>
        </p:txBody>
      </p:sp>
      <p:sp>
        <p:nvSpPr>
          <p:cNvPr id="10245" name="Rectangle 5"/>
          <p:cNvSpPr>
            <a:spLocks noGrp="1" noChangeArrowheads="1"/>
          </p:cNvSpPr>
          <p:nvPr>
            <p:ph type="ftr" sz="quarter" idx="3"/>
          </p:nvPr>
        </p:nvSpPr>
        <p:spPr bwMode="auto">
          <a:xfrm>
            <a:off x="3124200" y="6613525"/>
            <a:ext cx="2895600" cy="1682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latin typeface="Tahoma" pitchFamily="34" charset="0"/>
              </a:defRPr>
            </a:lvl1pPr>
          </a:lstStyle>
          <a:p>
            <a:pPr>
              <a:defRPr/>
            </a:pPr>
            <a:endParaRPr lang="bg-BG"/>
          </a:p>
        </p:txBody>
      </p:sp>
      <p:sp>
        <p:nvSpPr>
          <p:cNvPr id="10246" name="Rectangle 6"/>
          <p:cNvSpPr>
            <a:spLocks noGrp="1" noChangeArrowheads="1"/>
          </p:cNvSpPr>
          <p:nvPr>
            <p:ph type="sldNum" sz="quarter" idx="4"/>
          </p:nvPr>
        </p:nvSpPr>
        <p:spPr bwMode="auto">
          <a:xfrm>
            <a:off x="7010400" y="6613525"/>
            <a:ext cx="2133600" cy="1365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Tahoma" panose="020B0604030504040204" pitchFamily="34" charset="0"/>
              </a:defRPr>
            </a:lvl1pPr>
          </a:lstStyle>
          <a:p>
            <a:pPr>
              <a:defRPr/>
            </a:pPr>
            <a:fld id="{8C42438F-5B73-432E-A95D-6EE3EE5F55CF}" type="slidenum">
              <a:rPr lang="bg-BG"/>
              <a:pPr>
                <a:defRPr/>
              </a:pPr>
              <a:t>‹#›</a:t>
            </a:fld>
            <a:endParaRPr lang="bg-BG"/>
          </a:p>
        </p:txBody>
      </p:sp>
    </p:spTree>
  </p:cSld>
  <p:clrMap bg1="dk2" tx1="lt1" bg2="dk1" tx2="lt2" accent1="accent1" accent2="accent2" accent3="accent3" accent4="accent4" accent5="accent5" accent6="accent6" hlink="hlink" folHlink="folHlink"/>
  <p:sldLayoutIdLst>
    <p:sldLayoutId id="2147483724"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spd="med">
    <p:fade thruBlk="1"/>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Black" pitchFamily="34" charset="0"/>
        </a:defRPr>
      </a:lvl2pPr>
      <a:lvl3pPr algn="l" rtl="0" eaLnBrk="0" fontAlgn="base" hangingPunct="0">
        <a:spcBef>
          <a:spcPct val="0"/>
        </a:spcBef>
        <a:spcAft>
          <a:spcPct val="0"/>
        </a:spcAft>
        <a:defRPr sz="3600" b="1">
          <a:solidFill>
            <a:schemeClr val="tx2"/>
          </a:solidFill>
          <a:latin typeface="Arial Black" pitchFamily="34" charset="0"/>
        </a:defRPr>
      </a:lvl3pPr>
      <a:lvl4pPr algn="l" rtl="0" eaLnBrk="0" fontAlgn="base" hangingPunct="0">
        <a:spcBef>
          <a:spcPct val="0"/>
        </a:spcBef>
        <a:spcAft>
          <a:spcPct val="0"/>
        </a:spcAft>
        <a:defRPr sz="3600" b="1">
          <a:solidFill>
            <a:schemeClr val="tx2"/>
          </a:solidFill>
          <a:latin typeface="Arial Black" pitchFamily="34" charset="0"/>
        </a:defRPr>
      </a:lvl4pPr>
      <a:lvl5pPr algn="l" rtl="0" eaLnBrk="0" fontAlgn="base" hangingPunct="0">
        <a:spcBef>
          <a:spcPct val="0"/>
        </a:spcBef>
        <a:spcAft>
          <a:spcPct val="0"/>
        </a:spcAft>
        <a:defRPr sz="3600" b="1">
          <a:solidFill>
            <a:schemeClr val="tx2"/>
          </a:solidFill>
          <a:latin typeface="Arial Black" pitchFamily="34" charset="0"/>
        </a:defRPr>
      </a:lvl5pPr>
      <a:lvl6pPr marL="457200" algn="l" rtl="0" fontAlgn="base">
        <a:spcBef>
          <a:spcPct val="0"/>
        </a:spcBef>
        <a:spcAft>
          <a:spcPct val="0"/>
        </a:spcAft>
        <a:defRPr sz="3600" b="1">
          <a:solidFill>
            <a:schemeClr val="tx2"/>
          </a:solidFill>
          <a:latin typeface="Arial Black" pitchFamily="34" charset="0"/>
        </a:defRPr>
      </a:lvl6pPr>
      <a:lvl7pPr marL="914400" algn="l" rtl="0" fontAlgn="base">
        <a:spcBef>
          <a:spcPct val="0"/>
        </a:spcBef>
        <a:spcAft>
          <a:spcPct val="0"/>
        </a:spcAft>
        <a:defRPr sz="3600" b="1">
          <a:solidFill>
            <a:schemeClr val="tx2"/>
          </a:solidFill>
          <a:latin typeface="Arial Black" pitchFamily="34" charset="0"/>
        </a:defRPr>
      </a:lvl7pPr>
      <a:lvl8pPr marL="1371600" algn="l" rtl="0" fontAlgn="base">
        <a:spcBef>
          <a:spcPct val="0"/>
        </a:spcBef>
        <a:spcAft>
          <a:spcPct val="0"/>
        </a:spcAft>
        <a:defRPr sz="3600" b="1">
          <a:solidFill>
            <a:schemeClr val="tx2"/>
          </a:solidFill>
          <a:latin typeface="Arial Black" pitchFamily="34" charset="0"/>
        </a:defRPr>
      </a:lvl8pPr>
      <a:lvl9pPr marL="1828800" algn="l" rtl="0" fontAlgn="base">
        <a:spcBef>
          <a:spcPct val="0"/>
        </a:spcBef>
        <a:spcAft>
          <a:spcPct val="0"/>
        </a:spcAft>
        <a:defRPr sz="3600" b="1">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3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2133600" y="2438400"/>
            <a:ext cx="5205413" cy="1828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contourClr>
                <a:srgbClr val="FFFFCC"/>
              </a:contourClr>
            </a:sp3d>
          </a:bodyPr>
          <a:lstStyle/>
          <a:p>
            <a:pPr algn="ctr"/>
            <a:r>
              <a:rPr lang="bg-BG" sz="3600" kern="10">
                <a:ln w="9525">
                  <a:round/>
                  <a:headEnd/>
                  <a:tailEnd/>
                </a:ln>
                <a:gradFill rotWithShape="1">
                  <a:gsLst>
                    <a:gs pos="0">
                      <a:srgbClr val="FFFFCC"/>
                    </a:gs>
                    <a:gs pos="100000">
                      <a:srgbClr val="FF9999"/>
                    </a:gs>
                  </a:gsLst>
                  <a:lin ang="5400000" scaled="1"/>
                </a:gradFill>
                <a:latin typeface="Palatino Linotype" panose="02040502050505030304" pitchFamily="18" charset="0"/>
              </a:rPr>
              <a:t>Преходни състояния</a:t>
            </a:r>
            <a:endParaRPr lang="en-US" sz="3600" kern="10">
              <a:ln w="9525">
                <a:round/>
                <a:headEnd/>
                <a:tailEnd/>
              </a:ln>
              <a:gradFill rotWithShape="1">
                <a:gsLst>
                  <a:gs pos="0">
                    <a:srgbClr val="FFFFCC"/>
                  </a:gs>
                  <a:gs pos="100000">
                    <a:srgbClr val="FF9999"/>
                  </a:gs>
                </a:gsLst>
                <a:lin ang="5400000" scaled="1"/>
              </a:gradFill>
              <a:latin typeface="Palatino Linotype" panose="02040502050505030304" pitchFamily="18" charset="0"/>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609600"/>
            <a:ext cx="852487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495300"/>
            <a:ext cx="837247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344738" y="152400"/>
            <a:ext cx="4208462" cy="579438"/>
          </a:xfrm>
          <a:prstGeom prst="rect">
            <a:avLst/>
          </a:prstGeom>
          <a:noFill/>
          <a:ln>
            <a:noFill/>
          </a:ln>
          <a:effectLst/>
          <a:extLst/>
        </p:spPr>
        <p:txBody>
          <a:bodyPr wrap="none">
            <a:spAutoFit/>
          </a:bodyPr>
          <a:lstStyle/>
          <a:p>
            <a:pPr eaLnBrk="1" hangingPunct="1">
              <a:defRPr/>
            </a:pPr>
            <a:r>
              <a:rPr lang="bg-BG" sz="3200" b="1" dirty="0">
                <a:solidFill>
                  <a:srgbClr val="4D4D4D"/>
                </a:solidFill>
                <a:effectLst>
                  <a:outerShdw blurRad="38100" dist="38100" dir="2700000" algn="tl">
                    <a:srgbClr val="000000"/>
                  </a:outerShdw>
                </a:effectLst>
                <a:latin typeface="Palatino Linotype" pitchFamily="18" charset="0"/>
              </a:rPr>
              <a:t>Начална геометрия</a:t>
            </a:r>
          </a:p>
        </p:txBody>
      </p:sp>
      <p:sp>
        <p:nvSpPr>
          <p:cNvPr id="14347" name="Text Box 11"/>
          <p:cNvSpPr txBox="1">
            <a:spLocks noChangeArrowheads="1"/>
          </p:cNvSpPr>
          <p:nvPr/>
        </p:nvSpPr>
        <p:spPr bwMode="auto">
          <a:xfrm>
            <a:off x="762000" y="996950"/>
            <a:ext cx="7467600" cy="366712"/>
          </a:xfrm>
          <a:prstGeom prst="rect">
            <a:avLst/>
          </a:prstGeom>
          <a:noFill/>
          <a:ln>
            <a:noFill/>
          </a:ln>
          <a:effectLst/>
          <a:extLst/>
        </p:spPr>
        <p:txBody>
          <a:bodyPr>
            <a:spAutoFit/>
          </a:bodyPr>
          <a:lstStyle>
            <a:lvl1pPr marL="269875" indent="-2698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buFont typeface="Wingdings" pitchFamily="2" charset="2"/>
              <a:buChar char="Ø"/>
              <a:defRPr/>
            </a:pPr>
            <a:r>
              <a:rPr lang="bg-BG" b="1" dirty="0" smtClean="0">
                <a:solidFill>
                  <a:srgbClr val="4D4D4D"/>
                </a:solidFill>
                <a:effectLst>
                  <a:outerShdw blurRad="38100" dist="38100" dir="2700000" algn="tl">
                    <a:srgbClr val="000000"/>
                  </a:outerShdw>
                </a:effectLst>
                <a:latin typeface="Palatino Linotype" pitchFamily="18" charset="0"/>
                <a:sym typeface="Wingdings" pitchFamily="2" charset="2"/>
              </a:rPr>
              <a:t>Следване на собствените вектори (</a:t>
            </a:r>
            <a:r>
              <a:rPr lang="en-US" b="1" dirty="0" smtClean="0">
                <a:solidFill>
                  <a:srgbClr val="4D4D4D"/>
                </a:solidFill>
                <a:effectLst>
                  <a:outerShdw blurRad="38100" dist="38100" dir="2700000" algn="tl">
                    <a:srgbClr val="000000"/>
                  </a:outerShdw>
                </a:effectLst>
                <a:latin typeface="Palatino Linotype" pitchFamily="18" charset="0"/>
                <a:sym typeface="Wingdings" pitchFamily="2" charset="2"/>
              </a:rPr>
              <a:t>Eigenvector following)</a:t>
            </a:r>
            <a:endParaRPr lang="bg-BG" b="1" i="1" dirty="0" smtClean="0">
              <a:solidFill>
                <a:srgbClr val="4D4D4D"/>
              </a:solidFill>
              <a:effectLst>
                <a:outerShdw blurRad="38100" dist="38100" dir="2700000" algn="tl">
                  <a:srgbClr val="000000"/>
                </a:outerShdw>
              </a:effectLst>
              <a:latin typeface="Palatino Linotype" pitchFamily="18" charset="0"/>
            </a:endParaRPr>
          </a:p>
        </p:txBody>
      </p:sp>
      <p:grpSp>
        <p:nvGrpSpPr>
          <p:cNvPr id="12293" name="Group 28"/>
          <p:cNvGrpSpPr>
            <a:grpSpLocks/>
          </p:cNvGrpSpPr>
          <p:nvPr/>
        </p:nvGrpSpPr>
        <p:grpSpPr bwMode="auto">
          <a:xfrm>
            <a:off x="2514600" y="1362075"/>
            <a:ext cx="5943600" cy="1228725"/>
            <a:chOff x="1584" y="1022"/>
            <a:chExt cx="3744" cy="774"/>
          </a:xfrm>
        </p:grpSpPr>
        <p:sp>
          <p:nvSpPr>
            <p:cNvPr id="12312" name="Text Box 12"/>
            <p:cNvSpPr txBox="1">
              <a:spLocks noChangeArrowheads="1"/>
            </p:cNvSpPr>
            <p:nvPr/>
          </p:nvSpPr>
          <p:spPr bwMode="auto">
            <a:xfrm>
              <a:off x="1584" y="1392"/>
              <a:ext cx="374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dirty="0">
                  <a:solidFill>
                    <a:srgbClr val="4D4D4D"/>
                  </a:solidFill>
                  <a:latin typeface="Palatino Linotype" panose="02040502050505030304" pitchFamily="18" charset="0"/>
                  <a:sym typeface="Wingdings" panose="05000000000000000000" pitchFamily="2" charset="2"/>
                </a:rPr>
                <a:t>Следва се зададен собствен вектор на </a:t>
              </a:r>
              <a:r>
                <a:rPr lang="bg-BG" altLang="en-US" sz="1800" dirty="0" err="1">
                  <a:solidFill>
                    <a:srgbClr val="4D4D4D"/>
                  </a:solidFill>
                  <a:latin typeface="Palatino Linotype" panose="02040502050505030304" pitchFamily="18" charset="0"/>
                  <a:sym typeface="Wingdings" panose="05000000000000000000" pitchFamily="2" charset="2"/>
                </a:rPr>
                <a:t>Хесиана</a:t>
              </a:r>
              <a:r>
                <a:rPr lang="bg-BG" altLang="en-US" sz="1800" dirty="0">
                  <a:solidFill>
                    <a:srgbClr val="4D4D4D"/>
                  </a:solidFill>
                  <a:latin typeface="Palatino Linotype" panose="02040502050505030304" pitchFamily="18" charset="0"/>
                  <a:sym typeface="Wingdings" panose="05000000000000000000" pitchFamily="2" charset="2"/>
                </a:rPr>
                <a:t>, а останалите отрицателни честоти се елиминират</a:t>
              </a:r>
              <a:endParaRPr lang="bg-BG" altLang="en-US" sz="1800" i="1" dirty="0">
                <a:solidFill>
                  <a:srgbClr val="4D4D4D"/>
                </a:solidFill>
                <a:latin typeface="Palatino Linotype" panose="02040502050505030304" pitchFamily="18" charset="0"/>
              </a:endParaRPr>
            </a:p>
          </p:txBody>
        </p:sp>
        <p:cxnSp>
          <p:nvCxnSpPr>
            <p:cNvPr id="12313" name="AutoShape 13"/>
            <p:cNvCxnSpPr>
              <a:cxnSpLocks noChangeShapeType="1"/>
              <a:stCxn id="14347" idx="2"/>
              <a:endCxn id="12312" idx="0"/>
            </p:cNvCxnSpPr>
            <p:nvPr/>
          </p:nvCxnSpPr>
          <p:spPr bwMode="auto">
            <a:xfrm rot="16200000" flipH="1">
              <a:off x="2959" y="895"/>
              <a:ext cx="369" cy="624"/>
            </a:xfrm>
            <a:prstGeom prst="curvedConnector3">
              <a:avLst>
                <a:gd name="adj1" fmla="val 50000"/>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cxnSp>
      </p:grpSp>
      <p:grpSp>
        <p:nvGrpSpPr>
          <p:cNvPr id="12294" name="Group 20"/>
          <p:cNvGrpSpPr>
            <a:grpSpLocks/>
          </p:cNvGrpSpPr>
          <p:nvPr/>
        </p:nvGrpSpPr>
        <p:grpSpPr bwMode="auto">
          <a:xfrm>
            <a:off x="1027113" y="2743200"/>
            <a:ext cx="6781800" cy="641350"/>
            <a:chOff x="528" y="1829"/>
            <a:chExt cx="4272" cy="404"/>
          </a:xfrm>
        </p:grpSpPr>
        <p:sp>
          <p:nvSpPr>
            <p:cNvPr id="12310" name="Text Box 16"/>
            <p:cNvSpPr txBox="1">
              <a:spLocks noChangeArrowheads="1"/>
            </p:cNvSpPr>
            <p:nvPr/>
          </p:nvSpPr>
          <p:spPr bwMode="auto">
            <a:xfrm>
              <a:off x="748" y="1829"/>
              <a:ext cx="405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dirty="0">
                  <a:solidFill>
                    <a:srgbClr val="4D4D4D"/>
                  </a:solidFill>
                  <a:latin typeface="Palatino Linotype" panose="02040502050505030304" pitchFamily="18" charset="0"/>
                  <a:sym typeface="Wingdings" panose="05000000000000000000" pitchFamily="2" charset="2"/>
                </a:rPr>
                <a:t>Подходящ за структури далеч по енергия от точната</a:t>
              </a:r>
              <a:r>
                <a:rPr lang="en-US" altLang="en-US" sz="1800" dirty="0">
                  <a:solidFill>
                    <a:srgbClr val="4D4D4D"/>
                  </a:solidFill>
                  <a:latin typeface="Palatino Linotype" panose="02040502050505030304" pitchFamily="18" charset="0"/>
                  <a:sym typeface="Wingdings" panose="05000000000000000000" pitchFamily="2" charset="2"/>
                </a:rPr>
                <a:t>, </a:t>
              </a:r>
              <a:r>
                <a:rPr lang="bg-BG" altLang="en-US" sz="1800" dirty="0">
                  <a:solidFill>
                    <a:srgbClr val="4D4D4D"/>
                  </a:solidFill>
                  <a:latin typeface="Palatino Linotype" panose="02040502050505030304" pitchFamily="18" charset="0"/>
                  <a:sym typeface="Wingdings" panose="05000000000000000000" pitchFamily="2" charset="2"/>
                </a:rPr>
                <a:t>които не са в минимум</a:t>
              </a:r>
              <a:endParaRPr lang="bg-BG" altLang="en-US" sz="1800" i="1" dirty="0">
                <a:solidFill>
                  <a:srgbClr val="4D4D4D"/>
                </a:solidFill>
                <a:latin typeface="Palatino Linotype" panose="02040502050505030304" pitchFamily="18" charset="0"/>
              </a:endParaRPr>
            </a:p>
          </p:txBody>
        </p:sp>
        <p:sp>
          <p:nvSpPr>
            <p:cNvPr id="12311" name="Text Box 17"/>
            <p:cNvSpPr txBox="1">
              <a:spLocks noChangeArrowheads="1"/>
            </p:cNvSpPr>
            <p:nvPr/>
          </p:nvSpPr>
          <p:spPr bwMode="auto">
            <a:xfrm>
              <a:off x="528" y="187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2400">
                  <a:solidFill>
                    <a:srgbClr val="4D4D4D"/>
                  </a:solidFill>
                  <a:latin typeface="Palatino Linotype" panose="02040502050505030304" pitchFamily="18" charset="0"/>
                  <a:sym typeface="Wingdings" panose="05000000000000000000" pitchFamily="2" charset="2"/>
                </a:rPr>
                <a:t></a:t>
              </a:r>
              <a:endParaRPr lang="bg-BG" altLang="en-US" sz="2400" i="1">
                <a:solidFill>
                  <a:srgbClr val="4D4D4D"/>
                </a:solidFill>
                <a:latin typeface="Palatino Linotype" panose="02040502050505030304" pitchFamily="18" charset="0"/>
                <a:sym typeface="Wingdings" panose="05000000000000000000" pitchFamily="2" charset="2"/>
              </a:endParaRPr>
            </a:p>
          </p:txBody>
        </p:sp>
      </p:grpSp>
      <p:grpSp>
        <p:nvGrpSpPr>
          <p:cNvPr id="12295" name="Group 21"/>
          <p:cNvGrpSpPr>
            <a:grpSpLocks/>
          </p:cNvGrpSpPr>
          <p:nvPr/>
        </p:nvGrpSpPr>
        <p:grpSpPr bwMode="auto">
          <a:xfrm>
            <a:off x="1027113" y="3429000"/>
            <a:ext cx="6781800" cy="676275"/>
            <a:chOff x="528" y="2160"/>
            <a:chExt cx="4272" cy="426"/>
          </a:xfrm>
        </p:grpSpPr>
        <p:sp>
          <p:nvSpPr>
            <p:cNvPr id="12308" name="Text Box 18"/>
            <p:cNvSpPr txBox="1">
              <a:spLocks noChangeArrowheads="1"/>
            </p:cNvSpPr>
            <p:nvPr/>
          </p:nvSpPr>
          <p:spPr bwMode="auto">
            <a:xfrm>
              <a:off x="748" y="2182"/>
              <a:ext cx="405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Необходим е Хесиан с високо качество и избор на правилния собствен вектор</a:t>
              </a:r>
              <a:endParaRPr lang="bg-BG" altLang="en-US" sz="1800" i="1">
                <a:solidFill>
                  <a:srgbClr val="4D4D4D"/>
                </a:solidFill>
                <a:latin typeface="Palatino Linotype" panose="02040502050505030304" pitchFamily="18" charset="0"/>
              </a:endParaRPr>
            </a:p>
          </p:txBody>
        </p:sp>
        <p:sp>
          <p:nvSpPr>
            <p:cNvPr id="12309" name="Text Box 19"/>
            <p:cNvSpPr txBox="1">
              <a:spLocks noChangeArrowheads="1"/>
            </p:cNvSpPr>
            <p:nvPr/>
          </p:nvSpPr>
          <p:spPr bwMode="auto">
            <a:xfrm>
              <a:off x="528" y="216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2400">
                  <a:solidFill>
                    <a:srgbClr val="4D4D4D"/>
                  </a:solidFill>
                  <a:latin typeface="Palatino Linotype" panose="02040502050505030304" pitchFamily="18" charset="0"/>
                  <a:sym typeface="Wingdings" panose="05000000000000000000" pitchFamily="2" charset="2"/>
                </a:rPr>
                <a:t></a:t>
              </a:r>
              <a:endParaRPr lang="bg-BG" altLang="en-US" sz="2400" i="1">
                <a:solidFill>
                  <a:srgbClr val="4D4D4D"/>
                </a:solidFill>
                <a:latin typeface="Palatino Linotype" panose="02040502050505030304" pitchFamily="18" charset="0"/>
                <a:sym typeface="Wingdings" panose="05000000000000000000" pitchFamily="2" charset="2"/>
              </a:endParaRPr>
            </a:p>
          </p:txBody>
        </p:sp>
      </p:grpSp>
      <p:sp>
        <p:nvSpPr>
          <p:cNvPr id="12296" name="Text Box 22"/>
          <p:cNvSpPr txBox="1">
            <a:spLocks noChangeArrowheads="1"/>
          </p:cNvSpPr>
          <p:nvPr/>
        </p:nvSpPr>
        <p:spPr bwMode="auto">
          <a:xfrm>
            <a:off x="228600" y="4038600"/>
            <a:ext cx="184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9933"/>
                </a:solidFill>
                <a:latin typeface="Palatino Linotype" panose="02040502050505030304" pitchFamily="18" charset="0"/>
              </a:rPr>
              <a:t>Hyperchem</a:t>
            </a:r>
            <a:endParaRPr lang="bg-BG" altLang="en-US" sz="2400">
              <a:solidFill>
                <a:srgbClr val="FF9933"/>
              </a:solidFill>
              <a:latin typeface="Palatino Linotype" panose="02040502050505030304" pitchFamily="18" charset="0"/>
            </a:endParaRPr>
          </a:p>
        </p:txBody>
      </p:sp>
      <p:grpSp>
        <p:nvGrpSpPr>
          <p:cNvPr id="12297" name="Group 23"/>
          <p:cNvGrpSpPr>
            <a:grpSpLocks/>
          </p:cNvGrpSpPr>
          <p:nvPr/>
        </p:nvGrpSpPr>
        <p:grpSpPr bwMode="auto">
          <a:xfrm>
            <a:off x="228600" y="4495800"/>
            <a:ext cx="3657600" cy="915988"/>
            <a:chOff x="288" y="2882"/>
            <a:chExt cx="2304" cy="577"/>
          </a:xfrm>
        </p:grpSpPr>
        <p:sp>
          <p:nvSpPr>
            <p:cNvPr id="12306" name="Rectangle 24"/>
            <p:cNvSpPr>
              <a:spLocks noChangeArrowheads="1"/>
            </p:cNvSpPr>
            <p:nvPr/>
          </p:nvSpPr>
          <p:spPr bwMode="auto">
            <a:xfrm>
              <a:off x="528" y="2882"/>
              <a:ext cx="206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50000"/>
                </a:spcBef>
                <a:buFontTx/>
                <a:buNone/>
              </a:pPr>
              <a:r>
                <a:rPr lang="en-US" altLang="en-US" sz="1800">
                  <a:latin typeface="Courier New" panose="02070309020205020404" pitchFamily="49" charset="0"/>
                </a:rPr>
                <a:t>Compute </a:t>
              </a:r>
              <a:r>
                <a:rPr lang="en-US" altLang="en-US" sz="1800">
                  <a:latin typeface="Courier New" panose="02070309020205020404" pitchFamily="49" charset="0"/>
                  <a:sym typeface="Symbol" panose="05050102010706020507" pitchFamily="18" charset="2"/>
                </a:rPr>
                <a:t> </a:t>
              </a:r>
              <a:r>
                <a:rPr lang="en-US" altLang="en-US" sz="1800">
                  <a:solidFill>
                    <a:schemeClr val="hlink"/>
                  </a:solidFill>
                  <a:latin typeface="Courier New" panose="02070309020205020404" pitchFamily="49" charset="0"/>
                  <a:sym typeface="Symbol" panose="05050102010706020507" pitchFamily="18" charset="2"/>
                </a:rPr>
                <a:t>Transition State</a:t>
              </a:r>
              <a:r>
                <a:rPr lang="en-US" altLang="en-US" sz="1800">
                  <a:latin typeface="Courier New" panose="02070309020205020404" pitchFamily="49" charset="0"/>
                  <a:sym typeface="Symbol" panose="05050102010706020507" pitchFamily="18" charset="2"/>
                </a:rPr>
                <a:t>  </a:t>
              </a:r>
              <a:r>
                <a:rPr lang="en-US" altLang="en-US" sz="1800">
                  <a:solidFill>
                    <a:srgbClr val="FF9933"/>
                  </a:solidFill>
                  <a:latin typeface="Courier New" panose="02070309020205020404" pitchFamily="49" charset="0"/>
                  <a:sym typeface="Symbol" panose="05050102010706020507" pitchFamily="18" charset="2"/>
                </a:rPr>
                <a:t>Eigenvector following</a:t>
              </a:r>
              <a:endParaRPr lang="en-US" altLang="en-US" sz="1800">
                <a:solidFill>
                  <a:srgbClr val="FF9933"/>
                </a:solidFill>
                <a:latin typeface="Courier New" panose="02070309020205020404" pitchFamily="49" charset="0"/>
              </a:endParaRPr>
            </a:p>
          </p:txBody>
        </p:sp>
        <p:sp>
          <p:nvSpPr>
            <p:cNvPr id="12307" name="Text Box 25"/>
            <p:cNvSpPr txBox="1">
              <a:spLocks noChangeArrowheads="1"/>
            </p:cNvSpPr>
            <p:nvPr/>
          </p:nvSpPr>
          <p:spPr bwMode="auto">
            <a:xfrm>
              <a:off x="288" y="2882"/>
              <a:ext cx="27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bg-BG" altLang="en-US" b="0">
                  <a:solidFill>
                    <a:srgbClr val="FF9933"/>
                  </a:solidFill>
                  <a:latin typeface="Lucida Handwriting" panose="03010101010101010101" pitchFamily="66" charset="0"/>
                  <a:sym typeface="Wingdings 3" panose="05040102010807070707" pitchFamily="18" charset="2"/>
                </a:rPr>
                <a:t></a:t>
              </a:r>
            </a:p>
          </p:txBody>
        </p:sp>
      </p:grpSp>
      <p:grpSp>
        <p:nvGrpSpPr>
          <p:cNvPr id="12298" name="Group 26"/>
          <p:cNvGrpSpPr>
            <a:grpSpLocks/>
          </p:cNvGrpSpPr>
          <p:nvPr/>
        </p:nvGrpSpPr>
        <p:grpSpPr bwMode="auto">
          <a:xfrm>
            <a:off x="4495800" y="4419600"/>
            <a:ext cx="3944938" cy="1385888"/>
            <a:chOff x="2832" y="2880"/>
            <a:chExt cx="2485" cy="873"/>
          </a:xfrm>
        </p:grpSpPr>
        <p:sp>
          <p:nvSpPr>
            <p:cNvPr id="12304" name="Text Box 27"/>
            <p:cNvSpPr txBox="1">
              <a:spLocks noChangeArrowheads="1"/>
            </p:cNvSpPr>
            <p:nvPr/>
          </p:nvSpPr>
          <p:spPr bwMode="auto">
            <a:xfrm>
              <a:off x="2832" y="2899"/>
              <a:ext cx="27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bg-BG" altLang="en-US" b="0">
                  <a:solidFill>
                    <a:srgbClr val="FF9933"/>
                  </a:solidFill>
                  <a:latin typeface="Lucida Handwriting" panose="03010101010101010101" pitchFamily="66" charset="0"/>
                  <a:sym typeface="Wingdings 3" panose="05040102010807070707" pitchFamily="18" charset="2"/>
                </a:rPr>
                <a:t></a:t>
              </a:r>
            </a:p>
          </p:txBody>
        </p:sp>
        <p:sp>
          <p:nvSpPr>
            <p:cNvPr id="12305" name="Rectangle 28"/>
            <p:cNvSpPr>
              <a:spLocks noChangeArrowheads="1"/>
            </p:cNvSpPr>
            <p:nvPr/>
          </p:nvSpPr>
          <p:spPr bwMode="auto">
            <a:xfrm>
              <a:off x="3109" y="2880"/>
              <a:ext cx="2208" cy="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700">
                  <a:latin typeface="Courier New" panose="02070309020205020404" pitchFamily="49" charset="0"/>
                </a:rPr>
                <a:t>Transition State Search: Eigenvector Following</a:t>
              </a:r>
            </a:p>
            <a:p>
              <a:pPr eaLnBrk="1" hangingPunct="1">
                <a:spcBef>
                  <a:spcPct val="0"/>
                </a:spcBef>
                <a:buFontTx/>
                <a:buNone/>
              </a:pPr>
              <a:r>
                <a:rPr lang="en-US" altLang="en-US" sz="1700">
                  <a:latin typeface="Courier New" panose="02070309020205020404" pitchFamily="49" charset="0"/>
                </a:rPr>
                <a:t>.............</a:t>
              </a:r>
            </a:p>
            <a:p>
              <a:pPr eaLnBrk="1" hangingPunct="1">
                <a:spcBef>
                  <a:spcPct val="0"/>
                </a:spcBef>
                <a:buFontTx/>
                <a:buNone/>
              </a:pPr>
              <a:r>
                <a:rPr lang="en-US" altLang="en-US" sz="1700">
                  <a:latin typeface="Courier New" panose="02070309020205020404" pitchFamily="49" charset="0"/>
                </a:rPr>
                <a:t>Computing the Hessian is required.</a:t>
              </a:r>
            </a:p>
          </p:txBody>
        </p:sp>
      </p:grpSp>
      <p:grpSp>
        <p:nvGrpSpPr>
          <p:cNvPr id="12299" name="Group 29"/>
          <p:cNvGrpSpPr>
            <a:grpSpLocks/>
          </p:cNvGrpSpPr>
          <p:nvPr/>
        </p:nvGrpSpPr>
        <p:grpSpPr bwMode="auto">
          <a:xfrm>
            <a:off x="838200" y="5432425"/>
            <a:ext cx="8229600" cy="1385888"/>
            <a:chOff x="528" y="3422"/>
            <a:chExt cx="5184" cy="873"/>
          </a:xfrm>
        </p:grpSpPr>
        <p:pic>
          <p:nvPicPr>
            <p:cNvPr id="12300" name="Picture 24" descr="Glycine1_2_E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 y="3422"/>
              <a:ext cx="1405"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5" name="Text Box 8"/>
            <p:cNvSpPr txBox="1">
              <a:spLocks noChangeArrowheads="1"/>
            </p:cNvSpPr>
            <p:nvPr/>
          </p:nvSpPr>
          <p:spPr bwMode="auto">
            <a:xfrm>
              <a:off x="2016" y="3705"/>
              <a:ext cx="1056" cy="519"/>
            </a:xfrm>
            <a:prstGeom prst="rect">
              <a:avLst/>
            </a:prstGeom>
            <a:noFill/>
            <a:ln w="9525">
              <a:noFill/>
              <a:miter lim="800000"/>
              <a:headEnd/>
              <a:tailEnd/>
            </a:ln>
            <a:effectLst/>
          </p:spPr>
          <p:txBody>
            <a:bodyPr>
              <a:spAutoFit/>
            </a:bodyPr>
            <a:lstStyle/>
            <a:p>
              <a:pPr eaLnBrk="1" hangingPunct="1">
                <a:defRPr/>
              </a:pPr>
              <a:r>
                <a:rPr lang="bg-BG" b="1">
                  <a:solidFill>
                    <a:srgbClr val="4D4D4D"/>
                  </a:solidFill>
                  <a:latin typeface="Palatino Linotype" pitchFamily="18" charset="0"/>
                  <a:sym typeface="Symbol" pitchFamily="18" charset="2"/>
                </a:rPr>
                <a:t></a:t>
              </a:r>
              <a:r>
                <a:rPr lang="en-US" b="1" baseline="-25000">
                  <a:solidFill>
                    <a:srgbClr val="4D4D4D"/>
                  </a:solidFill>
                  <a:latin typeface="Palatino Linotype" pitchFamily="18" charset="0"/>
                  <a:sym typeface="Symbol" pitchFamily="18" charset="2"/>
                </a:rPr>
                <a:t>i1</a:t>
              </a:r>
              <a:r>
                <a:rPr lang="en-US" b="1">
                  <a:solidFill>
                    <a:srgbClr val="4D4D4D"/>
                  </a:solidFill>
                  <a:latin typeface="Palatino Linotype" pitchFamily="18" charset="0"/>
                  <a:sym typeface="Symbol" pitchFamily="18" charset="2"/>
                </a:rPr>
                <a:t> = -210 cm</a:t>
              </a:r>
              <a:r>
                <a:rPr lang="en-US" b="1" baseline="30000">
                  <a:solidFill>
                    <a:srgbClr val="4D4D4D"/>
                  </a:solidFill>
                  <a:latin typeface="Palatino Linotype" pitchFamily="18" charset="0"/>
                  <a:sym typeface="Symbol" pitchFamily="18" charset="2"/>
                </a:rPr>
                <a:t>-1</a:t>
              </a:r>
            </a:p>
            <a:p>
              <a:pPr eaLnBrk="1" hangingPunct="1">
                <a:defRPr/>
              </a:pPr>
              <a:endParaRPr lang="en-US" b="1" baseline="30000">
                <a:solidFill>
                  <a:srgbClr val="4D4D4D"/>
                </a:solidFill>
                <a:latin typeface="Palatino Linotype" pitchFamily="18" charset="0"/>
                <a:sym typeface="Symbol" pitchFamily="18" charset="2"/>
              </a:endParaRPr>
            </a:p>
            <a:p>
              <a:pPr eaLnBrk="1" hangingPunct="1">
                <a:defRPr/>
              </a:pPr>
              <a:r>
                <a:rPr lang="bg-BG" b="1">
                  <a:solidFill>
                    <a:srgbClr val="FF9933"/>
                  </a:solidFill>
                  <a:effectLst>
                    <a:outerShdw blurRad="38100" dist="38100" dir="2700000" algn="tl">
                      <a:srgbClr val="000000"/>
                    </a:outerShdw>
                  </a:effectLst>
                  <a:latin typeface="Palatino Linotype" pitchFamily="18" charset="0"/>
                  <a:sym typeface="Symbol" pitchFamily="18" charset="2"/>
                </a:rPr>
                <a:t></a:t>
              </a:r>
              <a:r>
                <a:rPr lang="en-US" b="1" baseline="-25000">
                  <a:solidFill>
                    <a:srgbClr val="FF9933"/>
                  </a:solidFill>
                  <a:effectLst>
                    <a:outerShdw blurRad="38100" dist="38100" dir="2700000" algn="tl">
                      <a:srgbClr val="000000"/>
                    </a:outerShdw>
                  </a:effectLst>
                  <a:latin typeface="Palatino Linotype" pitchFamily="18" charset="0"/>
                  <a:sym typeface="Symbol" pitchFamily="18" charset="2"/>
                </a:rPr>
                <a:t>i2</a:t>
              </a:r>
              <a:r>
                <a:rPr lang="en-US" b="1">
                  <a:solidFill>
                    <a:srgbClr val="FF9933"/>
                  </a:solidFill>
                  <a:effectLst>
                    <a:outerShdw blurRad="38100" dist="38100" dir="2700000" algn="tl">
                      <a:srgbClr val="000000"/>
                    </a:outerShdw>
                  </a:effectLst>
                  <a:latin typeface="Palatino Linotype" pitchFamily="18" charset="0"/>
                  <a:sym typeface="Symbol" pitchFamily="18" charset="2"/>
                </a:rPr>
                <a:t> = -58 cm</a:t>
              </a:r>
              <a:r>
                <a:rPr lang="en-US" b="1" baseline="30000">
                  <a:solidFill>
                    <a:srgbClr val="FF9933"/>
                  </a:solidFill>
                  <a:effectLst>
                    <a:outerShdw blurRad="38100" dist="38100" dir="2700000" algn="tl">
                      <a:srgbClr val="000000"/>
                    </a:outerShdw>
                  </a:effectLst>
                  <a:latin typeface="Palatino Linotype" pitchFamily="18" charset="0"/>
                  <a:sym typeface="Symbol" pitchFamily="18" charset="2"/>
                </a:rPr>
                <a:t>-1</a:t>
              </a:r>
              <a:endParaRPr lang="bg-BG" b="1" baseline="30000">
                <a:solidFill>
                  <a:srgbClr val="FF9933"/>
                </a:solidFill>
                <a:effectLst>
                  <a:outerShdw blurRad="38100" dist="38100" dir="2700000" algn="tl">
                    <a:srgbClr val="000000"/>
                  </a:outerShdw>
                </a:effectLst>
                <a:latin typeface="Palatino Linotype" pitchFamily="18" charset="0"/>
                <a:sym typeface="Symbol" pitchFamily="18" charset="2"/>
              </a:endParaRPr>
            </a:p>
          </p:txBody>
        </p:sp>
        <p:graphicFrame>
          <p:nvGraphicFramePr>
            <p:cNvPr id="12302" name="Object 26"/>
            <p:cNvGraphicFramePr>
              <a:graphicFrameLocks noChangeAspect="1"/>
            </p:cNvGraphicFramePr>
            <p:nvPr/>
          </p:nvGraphicFramePr>
          <p:xfrm>
            <a:off x="3168" y="3622"/>
            <a:ext cx="1248" cy="673"/>
          </p:xfrm>
          <a:graphic>
            <a:graphicData uri="http://schemas.openxmlformats.org/presentationml/2006/ole">
              <mc:AlternateContent xmlns:mc="http://schemas.openxmlformats.org/markup-compatibility/2006">
                <mc:Choice xmlns:v="urn:schemas-microsoft-com:vml" Requires="v">
                  <p:oleObj spid="_x0000_s12324" name="CS ChemDraw Drawing" r:id="rId4" imgW="2095447" imgH="1130141" progId="ChemDraw.Document.6.0">
                    <p:embed/>
                  </p:oleObj>
                </mc:Choice>
                <mc:Fallback>
                  <p:oleObj name="CS ChemDraw Drawing" r:id="rId4" imgW="2095447" imgH="1130141" progId="ChemDraw.Document.6.0">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 y="3622"/>
                          <a:ext cx="1248" cy="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03" name="Object 27"/>
            <p:cNvGraphicFramePr>
              <a:graphicFrameLocks noChangeAspect="1"/>
            </p:cNvGraphicFramePr>
            <p:nvPr/>
          </p:nvGraphicFramePr>
          <p:xfrm>
            <a:off x="4458" y="3600"/>
            <a:ext cx="1254" cy="676"/>
          </p:xfrm>
          <a:graphic>
            <a:graphicData uri="http://schemas.openxmlformats.org/presentationml/2006/ole">
              <mc:AlternateContent xmlns:mc="http://schemas.openxmlformats.org/markup-compatibility/2006">
                <mc:Choice xmlns:v="urn:schemas-microsoft-com:vml" Requires="v">
                  <p:oleObj spid="_x0000_s12325" name="CS ChemDraw Drawing" r:id="rId6" imgW="2096558" imgH="1130512" progId="ChemDraw.Document.6.0">
                    <p:embed/>
                  </p:oleObj>
                </mc:Choice>
                <mc:Fallback>
                  <p:oleObj name="CS ChemDraw Drawing" r:id="rId6" imgW="2096558" imgH="1130512" progId="ChemDraw.Document.6.0">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8" y="3600"/>
                          <a:ext cx="1254" cy="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93713" y="106363"/>
            <a:ext cx="7964487" cy="579437"/>
          </a:xfrm>
          <a:prstGeom prst="rect">
            <a:avLst/>
          </a:prstGeom>
          <a:noFill/>
          <a:ln>
            <a:noFill/>
          </a:ln>
          <a:effectLst/>
          <a:extLst/>
        </p:spPr>
        <p:txBody>
          <a:bodyPr wrap="none">
            <a:spAutoFit/>
          </a:bodyPr>
          <a:lstStyle/>
          <a:p>
            <a:pPr eaLnBrk="1" hangingPunct="1">
              <a:defRPr/>
            </a:pPr>
            <a:r>
              <a:rPr lang="bg-BG" sz="3200" b="1">
                <a:solidFill>
                  <a:srgbClr val="4D4D4D"/>
                </a:solidFill>
                <a:effectLst>
                  <a:outerShdw blurRad="38100" dist="38100" dir="2700000" algn="tl">
                    <a:srgbClr val="000000"/>
                  </a:outerShdw>
                </a:effectLst>
                <a:latin typeface="Palatino Linotype" pitchFamily="18" charset="0"/>
              </a:rPr>
              <a:t>Оптимизация на преходно състояние</a:t>
            </a:r>
          </a:p>
        </p:txBody>
      </p:sp>
      <p:sp>
        <p:nvSpPr>
          <p:cNvPr id="14347" name="Text Box 11"/>
          <p:cNvSpPr txBox="1">
            <a:spLocks noChangeArrowheads="1"/>
          </p:cNvSpPr>
          <p:nvPr/>
        </p:nvSpPr>
        <p:spPr bwMode="auto">
          <a:xfrm>
            <a:off x="762000" y="838200"/>
            <a:ext cx="2209800" cy="366713"/>
          </a:xfrm>
          <a:prstGeom prst="rect">
            <a:avLst/>
          </a:prstGeom>
          <a:noFill/>
          <a:ln>
            <a:noFill/>
          </a:ln>
          <a:effectLst/>
          <a:extLst/>
        </p:spPr>
        <p:txBody>
          <a:bodyPr>
            <a:spAutoFit/>
          </a:bodyPr>
          <a:lstStyle/>
          <a:p>
            <a:pPr marL="269875" indent="-269875" eaLnBrk="1" hangingPunct="1">
              <a:buFont typeface="Wingdings" pitchFamily="2" charset="2"/>
              <a:buChar char="Ø"/>
              <a:defRPr/>
            </a:pPr>
            <a:r>
              <a:rPr lang="bg-BG" b="1">
                <a:solidFill>
                  <a:srgbClr val="4D4D4D"/>
                </a:solidFill>
                <a:effectLst>
                  <a:outerShdw blurRad="38100" dist="38100" dir="2700000" algn="tl">
                    <a:srgbClr val="000000"/>
                  </a:outerShdw>
                </a:effectLst>
                <a:latin typeface="Palatino Linotype" pitchFamily="18" charset="0"/>
                <a:sym typeface="Wingdings" pitchFamily="2" charset="2"/>
              </a:rPr>
              <a:t>Локален метод</a:t>
            </a:r>
            <a:endParaRPr lang="bg-BG" b="1" i="1">
              <a:solidFill>
                <a:srgbClr val="4D4D4D"/>
              </a:solidFill>
              <a:effectLst>
                <a:outerShdw blurRad="38100" dist="38100" dir="2700000" algn="tl">
                  <a:srgbClr val="000000"/>
                </a:outerShdw>
              </a:effectLst>
              <a:latin typeface="Palatino Linotype" pitchFamily="18" charset="0"/>
            </a:endParaRPr>
          </a:p>
        </p:txBody>
      </p:sp>
      <p:grpSp>
        <p:nvGrpSpPr>
          <p:cNvPr id="13316" name="Group 20"/>
          <p:cNvGrpSpPr>
            <a:grpSpLocks/>
          </p:cNvGrpSpPr>
          <p:nvPr/>
        </p:nvGrpSpPr>
        <p:grpSpPr bwMode="auto">
          <a:xfrm>
            <a:off x="1295400" y="2057400"/>
            <a:ext cx="6781800" cy="457200"/>
            <a:chOff x="528" y="1872"/>
            <a:chExt cx="4272" cy="288"/>
          </a:xfrm>
        </p:grpSpPr>
        <p:sp>
          <p:nvSpPr>
            <p:cNvPr id="13334" name="Text Box 16"/>
            <p:cNvSpPr txBox="1">
              <a:spLocks noChangeArrowheads="1"/>
            </p:cNvSpPr>
            <p:nvPr/>
          </p:nvSpPr>
          <p:spPr bwMode="auto">
            <a:xfrm>
              <a:off x="748" y="1894"/>
              <a:ext cx="40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Необходима е само една начална структура</a:t>
              </a:r>
              <a:endParaRPr lang="bg-BG" altLang="en-US" sz="1800" i="1">
                <a:solidFill>
                  <a:srgbClr val="4D4D4D"/>
                </a:solidFill>
                <a:latin typeface="Palatino Linotype" panose="02040502050505030304" pitchFamily="18" charset="0"/>
              </a:endParaRPr>
            </a:p>
          </p:txBody>
        </p:sp>
        <p:sp>
          <p:nvSpPr>
            <p:cNvPr id="13335" name="Text Box 17"/>
            <p:cNvSpPr txBox="1">
              <a:spLocks noChangeArrowheads="1"/>
            </p:cNvSpPr>
            <p:nvPr/>
          </p:nvSpPr>
          <p:spPr bwMode="auto">
            <a:xfrm>
              <a:off x="528" y="187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2400">
                  <a:solidFill>
                    <a:srgbClr val="4D4D4D"/>
                  </a:solidFill>
                  <a:latin typeface="Palatino Linotype" panose="02040502050505030304" pitchFamily="18" charset="0"/>
                  <a:sym typeface="Wingdings" panose="05000000000000000000" pitchFamily="2" charset="2"/>
                </a:rPr>
                <a:t></a:t>
              </a:r>
              <a:endParaRPr lang="bg-BG" altLang="en-US" sz="2400" i="1">
                <a:solidFill>
                  <a:srgbClr val="4D4D4D"/>
                </a:solidFill>
                <a:latin typeface="Palatino Linotype" panose="02040502050505030304" pitchFamily="18" charset="0"/>
                <a:sym typeface="Wingdings" panose="05000000000000000000" pitchFamily="2" charset="2"/>
              </a:endParaRPr>
            </a:p>
          </p:txBody>
        </p:sp>
      </p:grpSp>
      <p:grpSp>
        <p:nvGrpSpPr>
          <p:cNvPr id="13317" name="Group 21"/>
          <p:cNvGrpSpPr>
            <a:grpSpLocks/>
          </p:cNvGrpSpPr>
          <p:nvPr/>
        </p:nvGrpSpPr>
        <p:grpSpPr bwMode="auto">
          <a:xfrm>
            <a:off x="1295400" y="2514600"/>
            <a:ext cx="6781800" cy="676275"/>
            <a:chOff x="528" y="2160"/>
            <a:chExt cx="4272" cy="426"/>
          </a:xfrm>
        </p:grpSpPr>
        <p:sp>
          <p:nvSpPr>
            <p:cNvPr id="13332" name="Text Box 18"/>
            <p:cNvSpPr txBox="1">
              <a:spLocks noChangeArrowheads="1"/>
            </p:cNvSpPr>
            <p:nvPr/>
          </p:nvSpPr>
          <p:spPr bwMode="auto">
            <a:xfrm>
              <a:off x="748" y="2182"/>
              <a:ext cx="405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Често изисква геометрия много близка до истинската; може да се попадне в локален екстремум</a:t>
              </a:r>
              <a:endParaRPr lang="bg-BG" altLang="en-US" sz="1800" i="1">
                <a:solidFill>
                  <a:srgbClr val="4D4D4D"/>
                </a:solidFill>
                <a:latin typeface="Palatino Linotype" panose="02040502050505030304" pitchFamily="18" charset="0"/>
              </a:endParaRPr>
            </a:p>
          </p:txBody>
        </p:sp>
        <p:sp>
          <p:nvSpPr>
            <p:cNvPr id="13333" name="Text Box 19"/>
            <p:cNvSpPr txBox="1">
              <a:spLocks noChangeArrowheads="1"/>
            </p:cNvSpPr>
            <p:nvPr/>
          </p:nvSpPr>
          <p:spPr bwMode="auto">
            <a:xfrm>
              <a:off x="528" y="216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2400">
                  <a:solidFill>
                    <a:srgbClr val="4D4D4D"/>
                  </a:solidFill>
                  <a:latin typeface="Palatino Linotype" panose="02040502050505030304" pitchFamily="18" charset="0"/>
                  <a:sym typeface="Wingdings" panose="05000000000000000000" pitchFamily="2" charset="2"/>
                </a:rPr>
                <a:t></a:t>
              </a:r>
              <a:endParaRPr lang="bg-BG" altLang="en-US" sz="2400" i="1">
                <a:solidFill>
                  <a:srgbClr val="4D4D4D"/>
                </a:solidFill>
                <a:latin typeface="Palatino Linotype" panose="02040502050505030304" pitchFamily="18" charset="0"/>
                <a:sym typeface="Wingdings" panose="05000000000000000000" pitchFamily="2" charset="2"/>
              </a:endParaRPr>
            </a:p>
          </p:txBody>
        </p:sp>
      </p:grpSp>
      <p:grpSp>
        <p:nvGrpSpPr>
          <p:cNvPr id="13318" name="Group 40"/>
          <p:cNvGrpSpPr>
            <a:grpSpLocks/>
          </p:cNvGrpSpPr>
          <p:nvPr/>
        </p:nvGrpSpPr>
        <p:grpSpPr bwMode="auto">
          <a:xfrm>
            <a:off x="1219200" y="1204913"/>
            <a:ext cx="7620000" cy="808037"/>
            <a:chOff x="768" y="759"/>
            <a:chExt cx="4800" cy="509"/>
          </a:xfrm>
        </p:grpSpPr>
        <p:sp>
          <p:nvSpPr>
            <p:cNvPr id="13330" name="Text Box 12"/>
            <p:cNvSpPr txBox="1">
              <a:spLocks noChangeArrowheads="1"/>
            </p:cNvSpPr>
            <p:nvPr/>
          </p:nvSpPr>
          <p:spPr bwMode="auto">
            <a:xfrm>
              <a:off x="768" y="864"/>
              <a:ext cx="48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Използва се директно </a:t>
              </a:r>
              <a:r>
                <a:rPr lang="en-US" altLang="en-US" sz="1800">
                  <a:solidFill>
                    <a:srgbClr val="4D4D4D"/>
                  </a:solidFill>
                  <a:latin typeface="Palatino Linotype" panose="02040502050505030304" pitchFamily="18" charset="0"/>
                  <a:sym typeface="Wingdings" panose="05000000000000000000" pitchFamily="2" charset="2"/>
                </a:rPr>
                <a:t>Berny</a:t>
              </a:r>
              <a:r>
                <a:rPr lang="bg-BG" altLang="en-US" sz="1800">
                  <a:solidFill>
                    <a:srgbClr val="4D4D4D"/>
                  </a:solidFill>
                  <a:latin typeface="Palatino Linotype" panose="02040502050505030304" pitchFamily="18" charset="0"/>
                  <a:sym typeface="Wingdings" panose="05000000000000000000" pitchFamily="2" charset="2"/>
                </a:rPr>
                <a:t> оптимизация, като се търси максимум чрез отмествания </a:t>
              </a:r>
              <a:r>
                <a:rPr lang="bg-BG" altLang="en-US" sz="1800">
                  <a:solidFill>
                    <a:srgbClr val="FF9933"/>
                  </a:solidFill>
                  <a:latin typeface="Palatino Linotype" panose="02040502050505030304" pitchFamily="18" charset="0"/>
                  <a:sym typeface="Wingdings" panose="05000000000000000000" pitchFamily="2" charset="2"/>
                </a:rPr>
                <a:t>по посока</a:t>
              </a:r>
              <a:r>
                <a:rPr lang="bg-BG" altLang="en-US" sz="1800">
                  <a:solidFill>
                    <a:srgbClr val="4D4D4D"/>
                  </a:solidFill>
                  <a:latin typeface="Palatino Linotype" panose="02040502050505030304" pitchFamily="18" charset="0"/>
                  <a:sym typeface="Wingdings" panose="05000000000000000000" pitchFamily="2" charset="2"/>
                </a:rPr>
                <a:t> на градиента</a:t>
              </a:r>
              <a:endParaRPr lang="bg-BG" altLang="en-US" sz="1800" i="1">
                <a:solidFill>
                  <a:srgbClr val="4D4D4D"/>
                </a:solidFill>
                <a:latin typeface="Palatino Linotype" panose="02040502050505030304" pitchFamily="18" charset="0"/>
              </a:endParaRPr>
            </a:p>
          </p:txBody>
        </p:sp>
        <p:cxnSp>
          <p:nvCxnSpPr>
            <p:cNvPr id="13331" name="Curved Connector 5"/>
            <p:cNvCxnSpPr>
              <a:cxnSpLocks noChangeShapeType="1"/>
              <a:stCxn id="14347" idx="2"/>
              <a:endCxn id="13330" idx="0"/>
            </p:cNvCxnSpPr>
            <p:nvPr/>
          </p:nvCxnSpPr>
          <p:spPr bwMode="auto">
            <a:xfrm rot="16200000" flipH="1">
              <a:off x="2119" y="-184"/>
              <a:ext cx="105" cy="1992"/>
            </a:xfrm>
            <a:prstGeom prst="curvedConnector3">
              <a:avLst>
                <a:gd name="adj1" fmla="val 49523"/>
              </a:avLst>
            </a:prstGeom>
            <a:noFill/>
            <a:ln w="19050" algn="ctr">
              <a:solidFill>
                <a:srgbClr val="8D8D7F"/>
              </a:solidFill>
              <a:round/>
              <a:headEnd/>
              <a:tailEnd type="stealth" w="lg" len="lg"/>
            </a:ln>
            <a:extLst>
              <a:ext uri="{909E8E84-426E-40DD-AFC4-6F175D3DCCD1}">
                <a14:hiddenFill xmlns:a14="http://schemas.microsoft.com/office/drawing/2010/main">
                  <a:noFill/>
                </a14:hiddenFill>
              </a:ext>
            </a:extLst>
          </p:spPr>
        </p:cxnSp>
      </p:grpSp>
      <p:grpSp>
        <p:nvGrpSpPr>
          <p:cNvPr id="13319" name="Group 36"/>
          <p:cNvGrpSpPr>
            <a:grpSpLocks/>
          </p:cNvGrpSpPr>
          <p:nvPr/>
        </p:nvGrpSpPr>
        <p:grpSpPr bwMode="auto">
          <a:xfrm>
            <a:off x="457200" y="3200400"/>
            <a:ext cx="7010400" cy="579438"/>
            <a:chOff x="288" y="2016"/>
            <a:chExt cx="4416" cy="365"/>
          </a:xfrm>
        </p:grpSpPr>
        <p:sp>
          <p:nvSpPr>
            <p:cNvPr id="13328" name="Rectangle 24"/>
            <p:cNvSpPr>
              <a:spLocks noChangeArrowheads="1"/>
            </p:cNvSpPr>
            <p:nvPr/>
          </p:nvSpPr>
          <p:spPr bwMode="auto">
            <a:xfrm>
              <a:off x="528" y="2059"/>
              <a:ext cx="41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50000"/>
                </a:spcBef>
                <a:buFontTx/>
                <a:buNone/>
              </a:pPr>
              <a:r>
                <a:rPr lang="en-US" altLang="en-US" sz="1800">
                  <a:latin typeface="Courier New" panose="02070309020205020404" pitchFamily="49" charset="0"/>
                </a:rPr>
                <a:t>#B3LYP </a:t>
              </a:r>
              <a:r>
                <a:rPr lang="bg-BG" altLang="en-US" sz="1800">
                  <a:latin typeface="Courier New" panose="02070309020205020404" pitchFamily="49" charset="0"/>
                </a:rPr>
                <a:t>6-31+</a:t>
              </a:r>
              <a:r>
                <a:rPr lang="en-US" altLang="en-US" sz="1800">
                  <a:latin typeface="Courier New" panose="02070309020205020404" pitchFamily="49" charset="0"/>
                </a:rPr>
                <a:t>G* OPT=(</a:t>
              </a:r>
              <a:r>
                <a:rPr lang="en-US" altLang="en-US" sz="1800">
                  <a:solidFill>
                    <a:srgbClr val="4D4D4D"/>
                  </a:solidFill>
                  <a:latin typeface="Courier New" panose="02070309020205020404" pitchFamily="49" charset="0"/>
                </a:rPr>
                <a:t>CalcFC</a:t>
              </a:r>
              <a:r>
                <a:rPr lang="en-US" altLang="en-US" sz="1800">
                  <a:latin typeface="Courier New" panose="02070309020205020404" pitchFamily="49" charset="0"/>
                </a:rPr>
                <a:t>,</a:t>
              </a:r>
              <a:r>
                <a:rPr lang="en-US" altLang="en-US" sz="1800">
                  <a:solidFill>
                    <a:srgbClr val="FF9933"/>
                  </a:solidFill>
                  <a:latin typeface="Courier New" panose="02070309020205020404" pitchFamily="49" charset="0"/>
                </a:rPr>
                <a:t>TS</a:t>
              </a:r>
              <a:r>
                <a:rPr lang="en-US" altLang="en-US" sz="1800">
                  <a:latin typeface="Courier New" panose="02070309020205020404" pitchFamily="49" charset="0"/>
                </a:rPr>
                <a:t>,</a:t>
              </a:r>
              <a:r>
                <a:rPr lang="en-US" altLang="en-US" sz="1800">
                  <a:solidFill>
                    <a:srgbClr val="4D4D4D"/>
                  </a:solidFill>
                  <a:latin typeface="Courier New" panose="02070309020205020404" pitchFamily="49" charset="0"/>
                </a:rPr>
                <a:t>NoEigenTest</a:t>
              </a:r>
              <a:r>
                <a:rPr lang="en-US" altLang="en-US" sz="1800">
                  <a:latin typeface="Courier New" panose="02070309020205020404" pitchFamily="49" charset="0"/>
                </a:rPr>
                <a:t>) FREQ</a:t>
              </a:r>
              <a:endParaRPr lang="bg-BG" altLang="en-US" sz="1800">
                <a:latin typeface="Courier New" panose="02070309020205020404" pitchFamily="49" charset="0"/>
              </a:endParaRPr>
            </a:p>
          </p:txBody>
        </p:sp>
        <p:sp>
          <p:nvSpPr>
            <p:cNvPr id="13329" name="Text Box 25"/>
            <p:cNvSpPr txBox="1">
              <a:spLocks noChangeArrowheads="1"/>
            </p:cNvSpPr>
            <p:nvPr/>
          </p:nvSpPr>
          <p:spPr bwMode="auto">
            <a:xfrm>
              <a:off x="288" y="2016"/>
              <a:ext cx="27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bg-BG" altLang="en-US" b="0">
                  <a:solidFill>
                    <a:srgbClr val="FF9933"/>
                  </a:solidFill>
                  <a:latin typeface="Lucida Handwriting" panose="03010101010101010101" pitchFamily="66" charset="0"/>
                  <a:sym typeface="Wingdings 3" panose="05040102010807070707" pitchFamily="18" charset="2"/>
                </a:rPr>
                <a:t></a:t>
              </a:r>
            </a:p>
          </p:txBody>
        </p:sp>
      </p:grpSp>
      <p:grpSp>
        <p:nvGrpSpPr>
          <p:cNvPr id="13320" name="Group 33"/>
          <p:cNvGrpSpPr>
            <a:grpSpLocks/>
          </p:cNvGrpSpPr>
          <p:nvPr/>
        </p:nvGrpSpPr>
        <p:grpSpPr bwMode="auto">
          <a:xfrm>
            <a:off x="482600" y="3810000"/>
            <a:ext cx="8051800" cy="1408113"/>
            <a:chOff x="160" y="2338"/>
            <a:chExt cx="5072" cy="887"/>
          </a:xfrm>
        </p:grpSpPr>
        <p:sp>
          <p:nvSpPr>
            <p:cNvPr id="13326" name="Text Box 27"/>
            <p:cNvSpPr txBox="1">
              <a:spLocks noChangeArrowheads="1"/>
            </p:cNvSpPr>
            <p:nvPr/>
          </p:nvSpPr>
          <p:spPr bwMode="auto">
            <a:xfrm>
              <a:off x="160" y="2338"/>
              <a:ext cx="27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bg-BG" altLang="en-US" b="0">
                  <a:solidFill>
                    <a:srgbClr val="FF9933"/>
                  </a:solidFill>
                  <a:latin typeface="Lucida Handwriting" panose="03010101010101010101" pitchFamily="66" charset="0"/>
                  <a:sym typeface="Wingdings 3" panose="05040102010807070707" pitchFamily="18" charset="2"/>
                </a:rPr>
                <a:t></a:t>
              </a:r>
            </a:p>
          </p:txBody>
        </p:sp>
        <p:sp>
          <p:nvSpPr>
            <p:cNvPr id="13327" name="Rectangle 28"/>
            <p:cNvSpPr>
              <a:spLocks noChangeArrowheads="1"/>
            </p:cNvSpPr>
            <p:nvPr/>
          </p:nvSpPr>
          <p:spPr bwMode="auto">
            <a:xfrm>
              <a:off x="432" y="2352"/>
              <a:ext cx="4800" cy="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700">
                  <a:latin typeface="Courier New" panose="02070309020205020404" pitchFamily="49" charset="0"/>
                </a:rPr>
                <a:t>Berny optimization.</a:t>
              </a:r>
            </a:p>
            <a:p>
              <a:pPr eaLnBrk="1" hangingPunct="1">
                <a:spcBef>
                  <a:spcPct val="0"/>
                </a:spcBef>
                <a:buFontTx/>
                <a:buNone/>
              </a:pPr>
              <a:r>
                <a:rPr lang="en-US" altLang="en-US" sz="1700">
                  <a:latin typeface="Courier New" panose="02070309020205020404" pitchFamily="49" charset="0"/>
                </a:rPr>
                <a:t>.............</a:t>
              </a:r>
            </a:p>
            <a:p>
              <a:pPr eaLnBrk="1" hangingPunct="1">
                <a:spcBef>
                  <a:spcPct val="0"/>
                </a:spcBef>
                <a:buFontTx/>
                <a:buNone/>
              </a:pPr>
              <a:r>
                <a:rPr lang="en-US" altLang="en-US" sz="1700">
                  <a:latin typeface="Courier New" panose="02070309020205020404" pitchFamily="49" charset="0"/>
                </a:rPr>
                <a:t>Search for a saddle point of order  1.</a:t>
              </a:r>
            </a:p>
            <a:p>
              <a:pPr eaLnBrk="1" hangingPunct="1">
                <a:spcBef>
                  <a:spcPct val="0"/>
                </a:spcBef>
                <a:buFontTx/>
                <a:buNone/>
              </a:pPr>
              <a:r>
                <a:rPr lang="en-US" altLang="en-US" sz="1700">
                  <a:latin typeface="Courier New" panose="02070309020205020404" pitchFamily="49" charset="0"/>
                </a:rPr>
                <a:t>.............</a:t>
              </a:r>
            </a:p>
            <a:p>
              <a:pPr eaLnBrk="1" hangingPunct="1">
                <a:spcBef>
                  <a:spcPct val="0"/>
                </a:spcBef>
                <a:buFontTx/>
                <a:buNone/>
              </a:pPr>
              <a:r>
                <a:rPr lang="en-US" altLang="en-US" sz="1700">
                  <a:latin typeface="Courier New" panose="02070309020205020404" pitchFamily="49" charset="0"/>
                </a:rPr>
                <a:t>Job cpu time:  0 days  0 hours  </a:t>
              </a:r>
              <a:r>
                <a:rPr lang="en-US" altLang="en-US" sz="1700">
                  <a:solidFill>
                    <a:srgbClr val="FF9933"/>
                  </a:solidFill>
                  <a:latin typeface="Courier New" panose="02070309020205020404" pitchFamily="49" charset="0"/>
                </a:rPr>
                <a:t>9 minutes 14.7 seconds</a:t>
              </a:r>
              <a:r>
                <a:rPr lang="en-US" altLang="en-US" sz="1700">
                  <a:latin typeface="Courier New" panose="02070309020205020404" pitchFamily="49" charset="0"/>
                </a:rPr>
                <a:t>.</a:t>
              </a:r>
            </a:p>
          </p:txBody>
        </p:sp>
      </p:grpSp>
      <p:grpSp>
        <p:nvGrpSpPr>
          <p:cNvPr id="13321" name="Group 41"/>
          <p:cNvGrpSpPr>
            <a:grpSpLocks/>
          </p:cNvGrpSpPr>
          <p:nvPr/>
        </p:nvGrpSpPr>
        <p:grpSpPr bwMode="auto">
          <a:xfrm>
            <a:off x="1371600" y="5354638"/>
            <a:ext cx="7391400" cy="1271587"/>
            <a:chOff x="864" y="3373"/>
            <a:chExt cx="4656" cy="801"/>
          </a:xfrm>
        </p:grpSpPr>
        <p:sp>
          <p:nvSpPr>
            <p:cNvPr id="12316" name="Text Box 8"/>
            <p:cNvSpPr txBox="1">
              <a:spLocks noChangeArrowheads="1"/>
            </p:cNvSpPr>
            <p:nvPr/>
          </p:nvSpPr>
          <p:spPr bwMode="auto">
            <a:xfrm>
              <a:off x="4464" y="3696"/>
              <a:ext cx="1056" cy="231"/>
            </a:xfrm>
            <a:prstGeom prst="rect">
              <a:avLst/>
            </a:prstGeom>
            <a:noFill/>
            <a:ln w="9525">
              <a:noFill/>
              <a:miter lim="800000"/>
              <a:headEnd/>
              <a:tailEnd/>
            </a:ln>
            <a:effectLst/>
          </p:spPr>
          <p:txBody>
            <a:bodyPr>
              <a:spAutoFit/>
            </a:bodyPr>
            <a:lstStyle/>
            <a:p>
              <a:pPr eaLnBrk="1" hangingPunct="1">
                <a:defRPr/>
              </a:pPr>
              <a:r>
                <a:rPr lang="bg-BG" b="1">
                  <a:solidFill>
                    <a:srgbClr val="FF9933"/>
                  </a:solidFill>
                  <a:effectLst>
                    <a:outerShdw blurRad="38100" dist="38100" dir="2700000" algn="tl">
                      <a:srgbClr val="000000"/>
                    </a:outerShdw>
                  </a:effectLst>
                  <a:latin typeface="Palatino Linotype" pitchFamily="18" charset="0"/>
                  <a:sym typeface="Symbol" pitchFamily="18" charset="2"/>
                </a:rPr>
                <a:t></a:t>
              </a:r>
              <a:r>
                <a:rPr lang="en-US" b="1" baseline="-25000">
                  <a:solidFill>
                    <a:srgbClr val="FF9933"/>
                  </a:solidFill>
                  <a:effectLst>
                    <a:outerShdw blurRad="38100" dist="38100" dir="2700000" algn="tl">
                      <a:srgbClr val="000000"/>
                    </a:outerShdw>
                  </a:effectLst>
                  <a:latin typeface="Palatino Linotype" pitchFamily="18" charset="0"/>
                  <a:sym typeface="Symbol" pitchFamily="18" charset="2"/>
                </a:rPr>
                <a:t>i</a:t>
              </a:r>
              <a:r>
                <a:rPr lang="en-US" b="1">
                  <a:solidFill>
                    <a:srgbClr val="FF9933"/>
                  </a:solidFill>
                  <a:effectLst>
                    <a:outerShdw blurRad="38100" dist="38100" dir="2700000" algn="tl">
                      <a:srgbClr val="000000"/>
                    </a:outerShdw>
                  </a:effectLst>
                  <a:latin typeface="Palatino Linotype" pitchFamily="18" charset="0"/>
                  <a:sym typeface="Symbol" pitchFamily="18" charset="2"/>
                </a:rPr>
                <a:t> = -49 cm</a:t>
              </a:r>
              <a:r>
                <a:rPr lang="en-US" b="1" baseline="30000">
                  <a:solidFill>
                    <a:srgbClr val="FF9933"/>
                  </a:solidFill>
                  <a:effectLst>
                    <a:outerShdw blurRad="38100" dist="38100" dir="2700000" algn="tl">
                      <a:srgbClr val="000000"/>
                    </a:outerShdw>
                  </a:effectLst>
                  <a:latin typeface="Palatino Linotype" pitchFamily="18" charset="0"/>
                  <a:sym typeface="Symbol" pitchFamily="18" charset="2"/>
                </a:rPr>
                <a:t>-1</a:t>
              </a:r>
              <a:endParaRPr lang="bg-BG" b="1" baseline="30000">
                <a:solidFill>
                  <a:srgbClr val="FF9933"/>
                </a:solidFill>
                <a:effectLst>
                  <a:outerShdw blurRad="38100" dist="38100" dir="2700000" algn="tl">
                    <a:srgbClr val="000000"/>
                  </a:outerShdw>
                </a:effectLst>
                <a:latin typeface="Palatino Linotype" pitchFamily="18" charset="0"/>
                <a:sym typeface="Symbol" pitchFamily="18" charset="2"/>
              </a:endParaRPr>
            </a:p>
          </p:txBody>
        </p:sp>
        <p:pic>
          <p:nvPicPr>
            <p:cNvPr id="13323" name="Picture 37" descr="Glycine1_2_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3408"/>
              <a:ext cx="986"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38" descr="Glycine1_2_TS_negfre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3373"/>
              <a:ext cx="960"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7" name="Text Box 8"/>
            <p:cNvSpPr txBox="1">
              <a:spLocks noChangeArrowheads="1"/>
            </p:cNvSpPr>
            <p:nvPr/>
          </p:nvSpPr>
          <p:spPr bwMode="auto">
            <a:xfrm>
              <a:off x="1872" y="3696"/>
              <a:ext cx="1440" cy="231"/>
            </a:xfrm>
            <a:prstGeom prst="rect">
              <a:avLst/>
            </a:prstGeom>
            <a:noFill/>
            <a:ln w="9525">
              <a:noFill/>
              <a:miter lim="800000"/>
              <a:headEnd/>
              <a:tailEnd/>
            </a:ln>
            <a:effectLst/>
          </p:spPr>
          <p:txBody>
            <a:bodyPr>
              <a:spAutoFit/>
            </a:bodyPr>
            <a:lstStyle/>
            <a:p>
              <a:pPr eaLnBrk="1" hangingPunct="1">
                <a:defRPr/>
              </a:pPr>
              <a:r>
                <a:rPr lang="en-US" b="1">
                  <a:solidFill>
                    <a:srgbClr val="FF9933"/>
                  </a:solidFill>
                  <a:effectLst>
                    <a:outerShdw blurRad="38100" dist="38100" dir="2700000" algn="tl">
                      <a:srgbClr val="000000"/>
                    </a:outerShdw>
                  </a:effectLst>
                  <a:latin typeface="Palatino Linotype" pitchFamily="18" charset="0"/>
                  <a:sym typeface="Symbol" pitchFamily="18" charset="2"/>
                </a:rPr>
                <a:t>G = -284.386096 a.u.</a:t>
              </a:r>
              <a:endParaRPr lang="bg-BG" b="1">
                <a:solidFill>
                  <a:srgbClr val="FF9933"/>
                </a:solidFill>
                <a:effectLst>
                  <a:outerShdw blurRad="38100" dist="38100" dir="2700000" algn="tl">
                    <a:srgbClr val="000000"/>
                  </a:outerShdw>
                </a:effectLst>
                <a:latin typeface="Palatino Linotype" pitchFamily="18" charset="0"/>
                <a:sym typeface="Symbol" pitchFamily="18" charset="2"/>
              </a:endParaRPr>
            </a:p>
          </p:txBody>
        </p:sp>
      </p:gr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352425"/>
            <a:ext cx="8448675"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93713" y="106363"/>
            <a:ext cx="7964487" cy="579437"/>
          </a:xfrm>
          <a:prstGeom prst="rect">
            <a:avLst/>
          </a:prstGeom>
          <a:noFill/>
          <a:ln>
            <a:noFill/>
          </a:ln>
          <a:effectLst/>
          <a:extLst/>
        </p:spPr>
        <p:txBody>
          <a:bodyPr wrap="none">
            <a:spAutoFit/>
          </a:bodyPr>
          <a:lstStyle/>
          <a:p>
            <a:pPr eaLnBrk="1" hangingPunct="1">
              <a:defRPr/>
            </a:pPr>
            <a:r>
              <a:rPr lang="bg-BG" sz="3200" b="1">
                <a:solidFill>
                  <a:srgbClr val="4D4D4D"/>
                </a:solidFill>
                <a:effectLst>
                  <a:outerShdw blurRad="38100" dist="38100" dir="2700000" algn="tl">
                    <a:srgbClr val="000000"/>
                  </a:outerShdw>
                </a:effectLst>
                <a:latin typeface="Palatino Linotype" pitchFamily="18" charset="0"/>
              </a:rPr>
              <a:t>Оптимизация на преходно състояние</a:t>
            </a:r>
          </a:p>
        </p:txBody>
      </p:sp>
      <p:sp>
        <p:nvSpPr>
          <p:cNvPr id="14347" name="Text Box 11"/>
          <p:cNvSpPr txBox="1">
            <a:spLocks noChangeArrowheads="1"/>
          </p:cNvSpPr>
          <p:nvPr/>
        </p:nvSpPr>
        <p:spPr bwMode="auto">
          <a:xfrm>
            <a:off x="533400" y="838200"/>
            <a:ext cx="6477000" cy="366713"/>
          </a:xfrm>
          <a:prstGeom prst="rect">
            <a:avLst/>
          </a:prstGeom>
          <a:noFill/>
          <a:ln>
            <a:noFill/>
          </a:ln>
          <a:effectLst/>
          <a:extLst/>
        </p:spPr>
        <p:txBody>
          <a:bodyPr>
            <a:spAutoFit/>
          </a:bodyPr>
          <a:lstStyle/>
          <a:p>
            <a:pPr marL="269875" indent="-269875" eaLnBrk="1" hangingPunct="1">
              <a:buFont typeface="Wingdings" pitchFamily="2" charset="2"/>
              <a:buChar char="Ø"/>
              <a:defRPr/>
            </a:pPr>
            <a:r>
              <a:rPr lang="bg-BG" b="1">
                <a:solidFill>
                  <a:srgbClr val="4D4D4D"/>
                </a:solidFill>
                <a:effectLst>
                  <a:outerShdw blurRad="38100" dist="38100" dir="2700000" algn="tl">
                    <a:srgbClr val="000000"/>
                  </a:outerShdw>
                </a:effectLst>
                <a:latin typeface="Palatino Linotype" pitchFamily="18" charset="0"/>
                <a:sym typeface="Wingdings" pitchFamily="2" charset="2"/>
              </a:rPr>
              <a:t>Синхронен преход + локален метод (</a:t>
            </a:r>
            <a:r>
              <a:rPr lang="en-US" b="1">
                <a:solidFill>
                  <a:srgbClr val="4D4D4D"/>
                </a:solidFill>
                <a:effectLst>
                  <a:outerShdw blurRad="38100" dist="38100" dir="2700000" algn="tl">
                    <a:srgbClr val="000000"/>
                  </a:outerShdw>
                </a:effectLst>
                <a:latin typeface="Palatino Linotype" pitchFamily="18" charset="0"/>
                <a:sym typeface="Wingdings" pitchFamily="2" charset="2"/>
              </a:rPr>
              <a:t>QST2</a:t>
            </a:r>
            <a:r>
              <a:rPr lang="bg-BG" b="1">
                <a:solidFill>
                  <a:srgbClr val="4D4D4D"/>
                </a:solidFill>
                <a:effectLst>
                  <a:outerShdw blurRad="38100" dist="38100" dir="2700000" algn="tl">
                    <a:srgbClr val="000000"/>
                  </a:outerShdw>
                </a:effectLst>
                <a:latin typeface="Palatino Linotype" pitchFamily="18" charset="0"/>
                <a:sym typeface="Wingdings" pitchFamily="2" charset="2"/>
              </a:rPr>
              <a:t>, </a:t>
            </a:r>
            <a:r>
              <a:rPr lang="en-US" b="1">
                <a:solidFill>
                  <a:srgbClr val="4D4D4D"/>
                </a:solidFill>
                <a:effectLst>
                  <a:outerShdw blurRad="38100" dist="38100" dir="2700000" algn="tl">
                    <a:srgbClr val="000000"/>
                  </a:outerShdw>
                </a:effectLst>
                <a:latin typeface="Palatino Linotype" pitchFamily="18" charset="0"/>
                <a:sym typeface="Wingdings" pitchFamily="2" charset="2"/>
              </a:rPr>
              <a:t>QST</a:t>
            </a:r>
            <a:r>
              <a:rPr lang="bg-BG" b="1">
                <a:solidFill>
                  <a:srgbClr val="4D4D4D"/>
                </a:solidFill>
                <a:effectLst>
                  <a:outerShdw blurRad="38100" dist="38100" dir="2700000" algn="tl">
                    <a:srgbClr val="000000"/>
                  </a:outerShdw>
                </a:effectLst>
                <a:latin typeface="Palatino Linotype" pitchFamily="18" charset="0"/>
                <a:sym typeface="Wingdings" pitchFamily="2" charset="2"/>
              </a:rPr>
              <a:t>3 )</a:t>
            </a:r>
          </a:p>
        </p:txBody>
      </p:sp>
      <p:grpSp>
        <p:nvGrpSpPr>
          <p:cNvPr id="15364" name="Group 23"/>
          <p:cNvGrpSpPr>
            <a:grpSpLocks/>
          </p:cNvGrpSpPr>
          <p:nvPr/>
        </p:nvGrpSpPr>
        <p:grpSpPr bwMode="auto">
          <a:xfrm>
            <a:off x="1600200" y="5495925"/>
            <a:ext cx="7086600" cy="457200"/>
            <a:chOff x="1008" y="3462"/>
            <a:chExt cx="4464" cy="288"/>
          </a:xfrm>
        </p:grpSpPr>
        <p:sp>
          <p:nvSpPr>
            <p:cNvPr id="15372" name="Text Box 16"/>
            <p:cNvSpPr txBox="1">
              <a:spLocks noChangeArrowheads="1"/>
            </p:cNvSpPr>
            <p:nvPr/>
          </p:nvSpPr>
          <p:spPr bwMode="auto">
            <a:xfrm>
              <a:off x="1228" y="3484"/>
              <a:ext cx="4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Комплексен метод </a:t>
              </a:r>
              <a:r>
                <a:rPr lang="bg-BG" altLang="en-US" sz="1800">
                  <a:solidFill>
                    <a:srgbClr val="4D4D4D"/>
                  </a:solidFill>
                  <a:latin typeface="Palatino Linotype" panose="02040502050505030304" pitchFamily="18" charset="0"/>
                  <a:sym typeface="Wingdings 3" panose="05040102010807070707" pitchFamily="18" charset="2"/>
                </a:rPr>
                <a:t> работи за широк кръг структури</a:t>
              </a:r>
              <a:endParaRPr lang="bg-BG" altLang="en-US" sz="1800" i="1">
                <a:solidFill>
                  <a:srgbClr val="4D4D4D"/>
                </a:solidFill>
                <a:latin typeface="Palatino Linotype" panose="02040502050505030304" pitchFamily="18" charset="0"/>
                <a:sym typeface="Wingdings 3" panose="05040102010807070707" pitchFamily="18" charset="2"/>
              </a:endParaRPr>
            </a:p>
          </p:txBody>
        </p:sp>
        <p:sp>
          <p:nvSpPr>
            <p:cNvPr id="15373" name="Text Box 17"/>
            <p:cNvSpPr txBox="1">
              <a:spLocks noChangeArrowheads="1"/>
            </p:cNvSpPr>
            <p:nvPr/>
          </p:nvSpPr>
          <p:spPr bwMode="auto">
            <a:xfrm>
              <a:off x="1008" y="346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2400">
                  <a:solidFill>
                    <a:srgbClr val="4D4D4D"/>
                  </a:solidFill>
                  <a:latin typeface="Palatino Linotype" panose="02040502050505030304" pitchFamily="18" charset="0"/>
                  <a:sym typeface="Wingdings" panose="05000000000000000000" pitchFamily="2" charset="2"/>
                </a:rPr>
                <a:t></a:t>
              </a:r>
              <a:endParaRPr lang="bg-BG" altLang="en-US" sz="2400" i="1">
                <a:solidFill>
                  <a:srgbClr val="4D4D4D"/>
                </a:solidFill>
                <a:latin typeface="Palatino Linotype" panose="02040502050505030304" pitchFamily="18" charset="0"/>
                <a:sym typeface="Wingdings" panose="05000000000000000000" pitchFamily="2" charset="2"/>
              </a:endParaRPr>
            </a:p>
          </p:txBody>
        </p:sp>
      </p:grpSp>
      <p:grpSp>
        <p:nvGrpSpPr>
          <p:cNvPr id="15365" name="Group 21"/>
          <p:cNvGrpSpPr>
            <a:grpSpLocks/>
          </p:cNvGrpSpPr>
          <p:nvPr/>
        </p:nvGrpSpPr>
        <p:grpSpPr bwMode="auto">
          <a:xfrm>
            <a:off x="1600200" y="6019800"/>
            <a:ext cx="6781800" cy="457200"/>
            <a:chOff x="528" y="2160"/>
            <a:chExt cx="4272" cy="288"/>
          </a:xfrm>
        </p:grpSpPr>
        <p:sp>
          <p:nvSpPr>
            <p:cNvPr id="15370" name="Text Box 18"/>
            <p:cNvSpPr txBox="1">
              <a:spLocks noChangeArrowheads="1"/>
            </p:cNvSpPr>
            <p:nvPr/>
          </p:nvSpPr>
          <p:spPr bwMode="auto">
            <a:xfrm>
              <a:off x="748" y="2182"/>
              <a:ext cx="40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Много етапи </a:t>
              </a:r>
              <a:r>
                <a:rPr lang="bg-BG" altLang="en-US" sz="1800">
                  <a:solidFill>
                    <a:srgbClr val="4D4D4D"/>
                  </a:solidFill>
                  <a:latin typeface="Palatino Linotype" panose="02040502050505030304" pitchFamily="18" charset="0"/>
                  <a:sym typeface="Wingdings 3" panose="05040102010807070707" pitchFamily="18" charset="2"/>
                </a:rPr>
                <a:t> може да отнеме дълго време</a:t>
              </a:r>
              <a:r>
                <a:rPr lang="bg-BG" altLang="en-US" sz="1800">
                  <a:solidFill>
                    <a:srgbClr val="4D4D4D"/>
                  </a:solidFill>
                  <a:latin typeface="Palatino Linotype" panose="02040502050505030304" pitchFamily="18" charset="0"/>
                  <a:sym typeface="Wingdings" panose="05000000000000000000" pitchFamily="2" charset="2"/>
                </a:rPr>
                <a:t> </a:t>
              </a:r>
            </a:p>
          </p:txBody>
        </p:sp>
        <p:sp>
          <p:nvSpPr>
            <p:cNvPr id="15371" name="Text Box 19"/>
            <p:cNvSpPr txBox="1">
              <a:spLocks noChangeArrowheads="1"/>
            </p:cNvSpPr>
            <p:nvPr/>
          </p:nvSpPr>
          <p:spPr bwMode="auto">
            <a:xfrm>
              <a:off x="528" y="216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2400">
                  <a:solidFill>
                    <a:srgbClr val="4D4D4D"/>
                  </a:solidFill>
                  <a:latin typeface="Palatino Linotype" panose="02040502050505030304" pitchFamily="18" charset="0"/>
                  <a:sym typeface="Wingdings" panose="05000000000000000000" pitchFamily="2" charset="2"/>
                </a:rPr>
                <a:t></a:t>
              </a:r>
              <a:endParaRPr lang="bg-BG" altLang="en-US" sz="2400" i="1">
                <a:solidFill>
                  <a:srgbClr val="4D4D4D"/>
                </a:solidFill>
                <a:latin typeface="Palatino Linotype" panose="02040502050505030304" pitchFamily="18" charset="0"/>
                <a:sym typeface="Wingdings" panose="05000000000000000000" pitchFamily="2" charset="2"/>
              </a:endParaRPr>
            </a:p>
          </p:txBody>
        </p:sp>
      </p:grpSp>
      <p:sp>
        <p:nvSpPr>
          <p:cNvPr id="15366" name="Text Box 12"/>
          <p:cNvSpPr txBox="1">
            <a:spLocks noChangeArrowheads="1"/>
          </p:cNvSpPr>
          <p:nvPr/>
        </p:nvSpPr>
        <p:spPr bwMode="auto">
          <a:xfrm>
            <a:off x="990600" y="1371600"/>
            <a:ext cx="7620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AutoNum type="arabicPeriod"/>
            </a:pPr>
            <a:r>
              <a:rPr lang="bg-BG" altLang="en-US" sz="1800">
                <a:solidFill>
                  <a:srgbClr val="4D4D4D"/>
                </a:solidFill>
                <a:latin typeface="Palatino Linotype" panose="02040502050505030304" pitchFamily="18" charset="0"/>
                <a:sym typeface="Wingdings" panose="05000000000000000000" pitchFamily="2" charset="2"/>
              </a:rPr>
              <a:t>Структурата на преходното състояние се апроксимира чрез </a:t>
            </a:r>
            <a:r>
              <a:rPr lang="en-US" altLang="en-US" sz="1800">
                <a:solidFill>
                  <a:srgbClr val="4D4D4D"/>
                </a:solidFill>
                <a:latin typeface="Palatino Linotype" panose="02040502050505030304" pitchFamily="18" charset="0"/>
                <a:sym typeface="Wingdings" panose="05000000000000000000" pitchFamily="2" charset="2"/>
              </a:rPr>
              <a:t>QST</a:t>
            </a:r>
            <a:r>
              <a:rPr lang="bg-BG" altLang="en-US" sz="1800">
                <a:solidFill>
                  <a:srgbClr val="4D4D4D"/>
                </a:solidFill>
                <a:latin typeface="Palatino Linotype" panose="02040502050505030304" pitchFamily="18" charset="0"/>
                <a:sym typeface="Wingdings" panose="05000000000000000000" pitchFamily="2" charset="2"/>
              </a:rPr>
              <a:t> между геометриите на реагентите и продуктите; вместо параболична се генерира кръгова траектория</a:t>
            </a:r>
          </a:p>
          <a:p>
            <a:pPr algn="just" eaLnBrk="1" hangingPunct="1">
              <a:spcBef>
                <a:spcPct val="0"/>
              </a:spcBef>
              <a:buFontTx/>
              <a:buAutoNum type="arabicPeriod"/>
            </a:pPr>
            <a:r>
              <a:rPr lang="bg-BG" altLang="en-US" sz="1800">
                <a:solidFill>
                  <a:srgbClr val="4D4D4D"/>
                </a:solidFill>
                <a:latin typeface="Palatino Linotype" panose="02040502050505030304" pitchFamily="18" charset="0"/>
              </a:rPr>
              <a:t>Използва се тангентата към кръга за определяне на посоката на изкачване; минимумите се търсят в направленията </a:t>
            </a:r>
            <a:r>
              <a:rPr lang="bg-BG" altLang="en-US" sz="1800">
                <a:solidFill>
                  <a:srgbClr val="FF9933"/>
                </a:solidFill>
                <a:latin typeface="Palatino Linotype" panose="02040502050505030304" pitchFamily="18" charset="0"/>
              </a:rPr>
              <a:t>спрегнати</a:t>
            </a:r>
            <a:r>
              <a:rPr lang="bg-BG" altLang="en-US" sz="1800">
                <a:solidFill>
                  <a:srgbClr val="4D4D4D"/>
                </a:solidFill>
                <a:latin typeface="Palatino Linotype" panose="02040502050505030304" pitchFamily="18" charset="0"/>
              </a:rPr>
              <a:t> на максималното</a:t>
            </a:r>
          </a:p>
          <a:p>
            <a:pPr algn="just" eaLnBrk="1" hangingPunct="1">
              <a:spcBef>
                <a:spcPct val="0"/>
              </a:spcBef>
              <a:buFontTx/>
              <a:buAutoNum type="arabicPeriod"/>
            </a:pPr>
            <a:r>
              <a:rPr lang="bg-BG" altLang="en-US" sz="1800">
                <a:solidFill>
                  <a:srgbClr val="4D4D4D"/>
                </a:solidFill>
                <a:latin typeface="Palatino Linotype" panose="02040502050505030304" pitchFamily="18" charset="0"/>
              </a:rPr>
              <a:t>В близост до максимума се включва </a:t>
            </a:r>
            <a:r>
              <a:rPr lang="en-US" altLang="en-US" sz="1800">
                <a:solidFill>
                  <a:srgbClr val="4D4D4D"/>
                </a:solidFill>
                <a:latin typeface="Palatino Linotype" panose="02040502050505030304" pitchFamily="18" charset="0"/>
              </a:rPr>
              <a:t>quasi-Newton-Raphson</a:t>
            </a:r>
            <a:r>
              <a:rPr lang="bg-BG" altLang="en-US" sz="1800">
                <a:solidFill>
                  <a:srgbClr val="4D4D4D"/>
                </a:solidFill>
                <a:latin typeface="Palatino Linotype" panose="02040502050505030304" pitchFamily="18" charset="0"/>
              </a:rPr>
              <a:t> метод за точна оптимизация на преходното състояние; следва се собственият вектор, който се припокрива максимално с тангентата.</a:t>
            </a:r>
          </a:p>
        </p:txBody>
      </p:sp>
      <p:grpSp>
        <p:nvGrpSpPr>
          <p:cNvPr id="15367" name="Group 24"/>
          <p:cNvGrpSpPr>
            <a:grpSpLocks/>
          </p:cNvGrpSpPr>
          <p:nvPr/>
        </p:nvGrpSpPr>
        <p:grpSpPr bwMode="auto">
          <a:xfrm>
            <a:off x="838200" y="4289425"/>
            <a:ext cx="7696200" cy="1076325"/>
            <a:chOff x="528" y="2702"/>
            <a:chExt cx="4848" cy="678"/>
          </a:xfrm>
        </p:grpSpPr>
        <p:sp>
          <p:nvSpPr>
            <p:cNvPr id="15368" name="Text Box 12"/>
            <p:cNvSpPr txBox="1">
              <a:spLocks noChangeArrowheads="1"/>
            </p:cNvSpPr>
            <p:nvPr/>
          </p:nvSpPr>
          <p:spPr bwMode="auto">
            <a:xfrm>
              <a:off x="528" y="2702"/>
              <a:ext cx="39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Началният Хесиан може да е приближен или точен</a:t>
              </a:r>
              <a:endParaRPr lang="bg-BG" altLang="en-US" sz="1800" i="1">
                <a:solidFill>
                  <a:srgbClr val="4D4D4D"/>
                </a:solidFill>
                <a:latin typeface="Palatino Linotype" panose="02040502050505030304" pitchFamily="18" charset="0"/>
              </a:endParaRPr>
            </a:p>
          </p:txBody>
        </p:sp>
        <p:sp>
          <p:nvSpPr>
            <p:cNvPr id="15369" name="Text Box 12"/>
            <p:cNvSpPr txBox="1">
              <a:spLocks noChangeArrowheads="1"/>
            </p:cNvSpPr>
            <p:nvPr/>
          </p:nvSpPr>
          <p:spPr bwMode="auto">
            <a:xfrm>
              <a:off x="528" y="2976"/>
              <a:ext cx="48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При твърде голямо отместване стъпката се приравнява на доверителния радиус </a:t>
              </a:r>
              <a:endParaRPr lang="bg-BG" altLang="en-US" sz="1800" i="1">
                <a:solidFill>
                  <a:srgbClr val="4D4D4D"/>
                </a:solidFill>
                <a:latin typeface="Palatino Linotype" panose="02040502050505030304" pitchFamily="18" charset="0"/>
              </a:endParaRPr>
            </a:p>
          </p:txBody>
        </p:sp>
      </p:gr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93713" y="106363"/>
            <a:ext cx="7964487" cy="579437"/>
          </a:xfrm>
          <a:prstGeom prst="rect">
            <a:avLst/>
          </a:prstGeom>
          <a:noFill/>
          <a:ln>
            <a:noFill/>
          </a:ln>
          <a:effectLst/>
          <a:extLst/>
        </p:spPr>
        <p:txBody>
          <a:bodyPr wrap="none">
            <a:spAutoFit/>
          </a:bodyPr>
          <a:lstStyle/>
          <a:p>
            <a:pPr eaLnBrk="1" hangingPunct="1">
              <a:defRPr/>
            </a:pPr>
            <a:r>
              <a:rPr lang="bg-BG" sz="3200" b="1">
                <a:solidFill>
                  <a:srgbClr val="4D4D4D"/>
                </a:solidFill>
                <a:effectLst>
                  <a:outerShdw blurRad="38100" dist="38100" dir="2700000" algn="tl">
                    <a:srgbClr val="000000"/>
                  </a:outerShdw>
                </a:effectLst>
                <a:latin typeface="Palatino Linotype" pitchFamily="18" charset="0"/>
              </a:rPr>
              <a:t>Оптимизация на преходно състояние</a:t>
            </a:r>
          </a:p>
        </p:txBody>
      </p:sp>
      <p:grpSp>
        <p:nvGrpSpPr>
          <p:cNvPr id="16387" name="Group 13"/>
          <p:cNvGrpSpPr>
            <a:grpSpLocks/>
          </p:cNvGrpSpPr>
          <p:nvPr/>
        </p:nvGrpSpPr>
        <p:grpSpPr bwMode="auto">
          <a:xfrm>
            <a:off x="457200" y="868363"/>
            <a:ext cx="7010400" cy="4660900"/>
            <a:chOff x="288" y="2016"/>
            <a:chExt cx="4416" cy="2936"/>
          </a:xfrm>
        </p:grpSpPr>
        <p:sp>
          <p:nvSpPr>
            <p:cNvPr id="16392" name="Rectangle 24"/>
            <p:cNvSpPr>
              <a:spLocks noChangeArrowheads="1"/>
            </p:cNvSpPr>
            <p:nvPr/>
          </p:nvSpPr>
          <p:spPr bwMode="auto">
            <a:xfrm>
              <a:off x="528" y="2059"/>
              <a:ext cx="4176" cy="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50000"/>
                </a:spcBef>
                <a:buFontTx/>
                <a:buNone/>
              </a:pPr>
              <a:r>
                <a:rPr lang="en-US" altLang="en-US" sz="1800">
                  <a:latin typeface="Courier New" panose="02070309020205020404" pitchFamily="49" charset="0"/>
                </a:rPr>
                <a:t>#B3LYP </a:t>
              </a:r>
              <a:r>
                <a:rPr lang="bg-BG" altLang="en-US" sz="1800">
                  <a:latin typeface="Courier New" panose="02070309020205020404" pitchFamily="49" charset="0"/>
                </a:rPr>
                <a:t>6-31+</a:t>
              </a:r>
              <a:r>
                <a:rPr lang="en-US" altLang="en-US" sz="1800">
                  <a:latin typeface="Courier New" panose="02070309020205020404" pitchFamily="49" charset="0"/>
                </a:rPr>
                <a:t>G* OPT=(</a:t>
              </a:r>
              <a:r>
                <a:rPr lang="en-US" altLang="en-US" sz="1800">
                  <a:solidFill>
                    <a:srgbClr val="FF9933"/>
                  </a:solidFill>
                  <a:latin typeface="Courier New" panose="02070309020205020404" pitchFamily="49" charset="0"/>
                </a:rPr>
                <a:t>QST2</a:t>
              </a:r>
              <a:r>
                <a:rPr lang="en-US" altLang="en-US" sz="1800">
                  <a:latin typeface="Courier New" panose="02070309020205020404" pitchFamily="49" charset="0"/>
                </a:rPr>
                <a:t>,Maxcycles=500) FREQ</a:t>
              </a:r>
            </a:p>
            <a:p>
              <a:pPr eaLnBrk="1" hangingPunct="1">
                <a:spcBef>
                  <a:spcPct val="50000"/>
                </a:spcBef>
                <a:buFontTx/>
                <a:buNone/>
              </a:pPr>
              <a:r>
                <a:rPr lang="en-US" altLang="en-US" sz="1800">
                  <a:latin typeface="Courier New" panose="02070309020205020404" pitchFamily="49" charset="0"/>
                </a:rPr>
                <a:t>Reactant geometry</a:t>
              </a:r>
            </a:p>
            <a:p>
              <a:pPr eaLnBrk="1" hangingPunct="1">
                <a:spcBef>
                  <a:spcPct val="0"/>
                </a:spcBef>
                <a:buFontTx/>
                <a:buNone/>
              </a:pPr>
              <a:endParaRPr lang="en-US" altLang="en-US" sz="1800">
                <a:latin typeface="Courier New" panose="02070309020205020404" pitchFamily="49" charset="0"/>
              </a:endParaRPr>
            </a:p>
            <a:p>
              <a:pPr eaLnBrk="1" hangingPunct="1">
                <a:spcBef>
                  <a:spcPct val="0"/>
                </a:spcBef>
                <a:buFontTx/>
                <a:buNone/>
              </a:pPr>
              <a:r>
                <a:rPr lang="en-US" altLang="en-US" sz="1800">
                  <a:latin typeface="Courier New" panose="02070309020205020404" pitchFamily="49" charset="0"/>
                </a:rPr>
                <a:t>0 1</a:t>
              </a:r>
            </a:p>
            <a:p>
              <a:pPr eaLnBrk="1" hangingPunct="1">
                <a:spcBef>
                  <a:spcPct val="0"/>
                </a:spcBef>
                <a:buFontTx/>
                <a:buNone/>
              </a:pPr>
              <a:r>
                <a:rPr lang="en-US" altLang="en-US" sz="1800">
                  <a:latin typeface="Courier New" panose="02070309020205020404" pitchFamily="49" charset="0"/>
                </a:rPr>
                <a:t>7           1.817233    0.167642   -0.304010</a:t>
              </a:r>
            </a:p>
            <a:p>
              <a:pPr eaLnBrk="1" hangingPunct="1">
                <a:spcBef>
                  <a:spcPct val="0"/>
                </a:spcBef>
                <a:buFontTx/>
                <a:buNone/>
              </a:pPr>
              <a:r>
                <a:rPr lang="en-US" altLang="en-US" sz="1800">
                  <a:latin typeface="Courier New" panose="02070309020205020404" pitchFamily="49" charset="0"/>
                </a:rPr>
                <a:t>1           1.805468    1.096249    0.111873</a:t>
              </a:r>
            </a:p>
            <a:p>
              <a:pPr eaLnBrk="1" hangingPunct="1">
                <a:spcBef>
                  <a:spcPct val="0"/>
                </a:spcBef>
                <a:buFontTx/>
                <a:buNone/>
              </a:pPr>
              <a:r>
                <a:rPr lang="en-US" altLang="en-US" sz="1800">
                  <a:latin typeface="Courier New" panose="02070309020205020404" pitchFamily="49" charset="0"/>
                </a:rPr>
                <a:t>6           0.764536   -0.673721    0.263276</a:t>
              </a:r>
            </a:p>
            <a:p>
              <a:pPr eaLnBrk="1" hangingPunct="1">
                <a:spcBef>
                  <a:spcPct val="0"/>
                </a:spcBef>
                <a:buFontTx/>
                <a:buNone/>
              </a:pPr>
              <a:r>
                <a:rPr lang="en-US" altLang="en-US" sz="1700">
                  <a:latin typeface="Courier New" panose="02070309020205020404" pitchFamily="49" charset="0"/>
                </a:rPr>
                <a:t>.............</a:t>
              </a:r>
            </a:p>
            <a:p>
              <a:pPr eaLnBrk="1" hangingPunct="1">
                <a:spcBef>
                  <a:spcPct val="0"/>
                </a:spcBef>
                <a:buFontTx/>
                <a:buNone/>
              </a:pPr>
              <a:endParaRPr lang="en-US" altLang="en-US" sz="1700">
                <a:latin typeface="Courier New" panose="02070309020205020404" pitchFamily="49" charset="0"/>
              </a:endParaRPr>
            </a:p>
            <a:p>
              <a:pPr eaLnBrk="1" hangingPunct="1">
                <a:spcBef>
                  <a:spcPct val="0"/>
                </a:spcBef>
                <a:buFontTx/>
                <a:buNone/>
              </a:pPr>
              <a:r>
                <a:rPr lang="en-US" altLang="en-US" sz="1800">
                  <a:latin typeface="Courier New" panose="02070309020205020404" pitchFamily="49" charset="0"/>
                </a:rPr>
                <a:t>Product geometry</a:t>
              </a:r>
            </a:p>
            <a:p>
              <a:pPr eaLnBrk="1" hangingPunct="1">
                <a:spcBef>
                  <a:spcPct val="0"/>
                </a:spcBef>
                <a:buFontTx/>
                <a:buNone/>
              </a:pPr>
              <a:endParaRPr lang="en-US" altLang="en-US" sz="1800">
                <a:latin typeface="Courier New" panose="02070309020205020404" pitchFamily="49" charset="0"/>
              </a:endParaRPr>
            </a:p>
            <a:p>
              <a:pPr eaLnBrk="1" hangingPunct="1">
                <a:spcBef>
                  <a:spcPct val="0"/>
                </a:spcBef>
                <a:buFontTx/>
                <a:buNone/>
              </a:pPr>
              <a:r>
                <a:rPr lang="en-US" altLang="en-US" sz="1800">
                  <a:latin typeface="Courier New" panose="02070309020205020404" pitchFamily="49" charset="0"/>
                </a:rPr>
                <a:t>0 1</a:t>
              </a:r>
            </a:p>
            <a:p>
              <a:pPr eaLnBrk="1" hangingPunct="1">
                <a:spcBef>
                  <a:spcPct val="0"/>
                </a:spcBef>
                <a:buFontTx/>
                <a:buNone/>
              </a:pPr>
              <a:r>
                <a:rPr lang="en-US" altLang="en-US" sz="1800">
                  <a:latin typeface="Courier New" panose="02070309020205020404" pitchFamily="49" charset="0"/>
                </a:rPr>
                <a:t>7          -1.976303    0.013630   -0.000467</a:t>
              </a:r>
            </a:p>
            <a:p>
              <a:pPr eaLnBrk="1" hangingPunct="1">
                <a:spcBef>
                  <a:spcPct val="0"/>
                </a:spcBef>
                <a:buFontTx/>
                <a:buNone/>
              </a:pPr>
              <a:r>
                <a:rPr lang="en-US" altLang="en-US" sz="1800">
                  <a:latin typeface="Courier New" panose="02070309020205020404" pitchFamily="49" charset="0"/>
                </a:rPr>
                <a:t>1          -2.029088    0.624510    0.812094</a:t>
              </a:r>
            </a:p>
            <a:p>
              <a:pPr eaLnBrk="1" hangingPunct="1">
                <a:spcBef>
                  <a:spcPct val="0"/>
                </a:spcBef>
                <a:buFontTx/>
                <a:buNone/>
              </a:pPr>
              <a:r>
                <a:rPr lang="en-US" altLang="en-US" sz="1800">
                  <a:latin typeface="Courier New" panose="02070309020205020404" pitchFamily="49" charset="0"/>
                </a:rPr>
                <a:t>6          -0.730912   -0.728618    0.000848</a:t>
              </a:r>
            </a:p>
            <a:p>
              <a:pPr eaLnBrk="1" hangingPunct="1">
                <a:spcBef>
                  <a:spcPct val="0"/>
                </a:spcBef>
                <a:buFontTx/>
                <a:buNone/>
              </a:pPr>
              <a:r>
                <a:rPr lang="en-US" altLang="en-US" sz="1800">
                  <a:latin typeface="Courier New" panose="02070309020205020404" pitchFamily="49" charset="0"/>
                </a:rPr>
                <a:t>.............</a:t>
              </a:r>
              <a:endParaRPr lang="bg-BG" altLang="en-US" sz="1800">
                <a:latin typeface="Courier New" panose="02070309020205020404" pitchFamily="49" charset="0"/>
              </a:endParaRPr>
            </a:p>
          </p:txBody>
        </p:sp>
        <p:sp>
          <p:nvSpPr>
            <p:cNvPr id="16393" name="Text Box 25"/>
            <p:cNvSpPr txBox="1">
              <a:spLocks noChangeArrowheads="1"/>
            </p:cNvSpPr>
            <p:nvPr/>
          </p:nvSpPr>
          <p:spPr bwMode="auto">
            <a:xfrm>
              <a:off x="288" y="2016"/>
              <a:ext cx="27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bg-BG" altLang="en-US" b="0">
                  <a:solidFill>
                    <a:srgbClr val="FF9933"/>
                  </a:solidFill>
                  <a:latin typeface="Lucida Handwriting" panose="03010101010101010101" pitchFamily="66" charset="0"/>
                  <a:sym typeface="Wingdings 3" panose="05040102010807070707" pitchFamily="18" charset="2"/>
                </a:rPr>
                <a:t></a:t>
              </a:r>
            </a:p>
          </p:txBody>
        </p:sp>
      </p:grpSp>
      <p:grpSp>
        <p:nvGrpSpPr>
          <p:cNvPr id="16388" name="Group 6"/>
          <p:cNvGrpSpPr>
            <a:grpSpLocks/>
          </p:cNvGrpSpPr>
          <p:nvPr/>
        </p:nvGrpSpPr>
        <p:grpSpPr bwMode="auto">
          <a:xfrm>
            <a:off x="609600" y="5759450"/>
            <a:ext cx="4046538" cy="641350"/>
            <a:chOff x="152400" y="2401669"/>
            <a:chExt cx="4047331" cy="641567"/>
          </a:xfrm>
        </p:grpSpPr>
        <p:sp>
          <p:nvSpPr>
            <p:cNvPr id="16390" name="Text Box 17"/>
            <p:cNvSpPr txBox="1">
              <a:spLocks noChangeArrowheads="1"/>
            </p:cNvSpPr>
            <p:nvPr/>
          </p:nvSpPr>
          <p:spPr bwMode="auto">
            <a:xfrm>
              <a:off x="152400" y="2401669"/>
              <a:ext cx="381075" cy="64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3600">
                  <a:solidFill>
                    <a:srgbClr val="4D4D4D"/>
                  </a:solidFill>
                  <a:latin typeface="Palatino Linotype" panose="02040502050505030304" pitchFamily="18" charset="0"/>
                  <a:sym typeface="Symbol" panose="05050102010706020507" pitchFamily="18" charset="2"/>
                </a:rPr>
                <a:t></a:t>
              </a:r>
              <a:endParaRPr lang="bg-BG" altLang="en-US" sz="3600" i="1">
                <a:solidFill>
                  <a:srgbClr val="4D4D4D"/>
                </a:solidFill>
                <a:latin typeface="Palatino Linotype" panose="02040502050505030304" pitchFamily="18" charset="0"/>
                <a:sym typeface="Wingdings" panose="05000000000000000000" pitchFamily="2" charset="2"/>
              </a:endParaRPr>
            </a:p>
          </p:txBody>
        </p:sp>
        <p:sp>
          <p:nvSpPr>
            <p:cNvPr id="16391" name="Text Box 16"/>
            <p:cNvSpPr txBox="1">
              <a:spLocks noChangeArrowheads="1"/>
            </p:cNvSpPr>
            <p:nvPr/>
          </p:nvSpPr>
          <p:spPr bwMode="auto">
            <a:xfrm>
              <a:off x="381045" y="2401669"/>
              <a:ext cx="3818686" cy="64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Атомите в двете структури трябва да са в еднакъв ред!</a:t>
              </a:r>
              <a:endParaRPr lang="bg-BG" altLang="en-US" sz="1800" i="1">
                <a:solidFill>
                  <a:srgbClr val="4D4D4D"/>
                </a:solidFill>
                <a:latin typeface="Palatino Linotype" panose="02040502050505030304" pitchFamily="18" charset="0"/>
              </a:endParaRPr>
            </a:p>
          </p:txBody>
        </p:sp>
      </p:grpSp>
      <p:sp>
        <p:nvSpPr>
          <p:cNvPr id="16389" name="Text Box 16"/>
          <p:cNvSpPr txBox="1">
            <a:spLocks noChangeArrowheads="1"/>
          </p:cNvSpPr>
          <p:nvPr/>
        </p:nvSpPr>
        <p:spPr bwMode="auto">
          <a:xfrm>
            <a:off x="5105400" y="5316538"/>
            <a:ext cx="3817938"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Първата стъпка представлява линейна интерполация за генериране на началната геометрия на преходното състояние</a:t>
            </a:r>
            <a:endParaRPr lang="bg-BG" altLang="en-US" sz="1800" i="1">
              <a:solidFill>
                <a:srgbClr val="4D4D4D"/>
              </a:solidFill>
              <a:latin typeface="Palatino Linotype" panose="02040502050505030304" pitchFamily="18"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93713" y="106363"/>
            <a:ext cx="7964487" cy="579437"/>
          </a:xfrm>
          <a:prstGeom prst="rect">
            <a:avLst/>
          </a:prstGeom>
          <a:noFill/>
          <a:ln>
            <a:noFill/>
          </a:ln>
          <a:effectLst/>
          <a:extLst/>
        </p:spPr>
        <p:txBody>
          <a:bodyPr wrap="none">
            <a:spAutoFit/>
          </a:bodyPr>
          <a:lstStyle/>
          <a:p>
            <a:pPr eaLnBrk="1" hangingPunct="1">
              <a:defRPr/>
            </a:pPr>
            <a:r>
              <a:rPr lang="bg-BG" sz="3200" b="1">
                <a:solidFill>
                  <a:srgbClr val="4D4D4D"/>
                </a:solidFill>
                <a:effectLst>
                  <a:outerShdw blurRad="38100" dist="38100" dir="2700000" algn="tl">
                    <a:srgbClr val="000000"/>
                  </a:outerShdw>
                </a:effectLst>
                <a:latin typeface="Palatino Linotype" pitchFamily="18" charset="0"/>
              </a:rPr>
              <a:t>Оптимизация на преходно състояние</a:t>
            </a:r>
          </a:p>
        </p:txBody>
      </p:sp>
      <p:grpSp>
        <p:nvGrpSpPr>
          <p:cNvPr id="17411" name="Group 7"/>
          <p:cNvGrpSpPr>
            <a:grpSpLocks/>
          </p:cNvGrpSpPr>
          <p:nvPr/>
        </p:nvGrpSpPr>
        <p:grpSpPr bwMode="auto">
          <a:xfrm>
            <a:off x="482600" y="838200"/>
            <a:ext cx="8051800" cy="4229100"/>
            <a:chOff x="160" y="2338"/>
            <a:chExt cx="5072" cy="2664"/>
          </a:xfrm>
        </p:grpSpPr>
        <p:sp>
          <p:nvSpPr>
            <p:cNvPr id="17417" name="Text Box 27"/>
            <p:cNvSpPr txBox="1">
              <a:spLocks noChangeArrowheads="1"/>
            </p:cNvSpPr>
            <p:nvPr/>
          </p:nvSpPr>
          <p:spPr bwMode="auto">
            <a:xfrm>
              <a:off x="160" y="2338"/>
              <a:ext cx="27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bg-BG" altLang="en-US" b="0">
                  <a:solidFill>
                    <a:srgbClr val="FF9933"/>
                  </a:solidFill>
                  <a:latin typeface="Lucida Handwriting" panose="03010101010101010101" pitchFamily="66" charset="0"/>
                  <a:sym typeface="Wingdings 3" panose="05040102010807070707" pitchFamily="18" charset="2"/>
                </a:rPr>
                <a:t></a:t>
              </a:r>
            </a:p>
          </p:txBody>
        </p:sp>
        <p:sp>
          <p:nvSpPr>
            <p:cNvPr id="17418" name="Rectangle 28"/>
            <p:cNvSpPr>
              <a:spLocks noChangeArrowheads="1"/>
            </p:cNvSpPr>
            <p:nvPr/>
          </p:nvSpPr>
          <p:spPr bwMode="auto">
            <a:xfrm>
              <a:off x="432" y="2352"/>
              <a:ext cx="4800" cy="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500">
                  <a:latin typeface="Courier New" panose="02070309020205020404" pitchFamily="49" charset="0"/>
                </a:rPr>
                <a:t>Iteration  1 RMS(Cart)=  0.12469647 RMS(Int)=  0.55955508</a:t>
              </a:r>
              <a:endParaRPr lang="bg-BG" altLang="en-US" sz="1500">
                <a:latin typeface="Courier New" panose="02070309020205020404" pitchFamily="49" charset="0"/>
              </a:endParaRPr>
            </a:p>
            <a:p>
              <a:pPr eaLnBrk="1" hangingPunct="1">
                <a:spcBef>
                  <a:spcPct val="0"/>
                </a:spcBef>
                <a:buFontTx/>
                <a:buNone/>
              </a:pPr>
              <a:r>
                <a:rPr lang="en-US" altLang="en-US" sz="1500">
                  <a:latin typeface="Courier New" panose="02070309020205020404" pitchFamily="49" charset="0"/>
                </a:rPr>
                <a:t>.............</a:t>
              </a:r>
              <a:endParaRPr lang="bg-BG" altLang="en-US" sz="1500">
                <a:latin typeface="Courier New" panose="02070309020205020404" pitchFamily="49" charset="0"/>
              </a:endParaRPr>
            </a:p>
            <a:p>
              <a:pPr eaLnBrk="1" hangingPunct="1">
                <a:spcBef>
                  <a:spcPct val="0"/>
                </a:spcBef>
                <a:buFontTx/>
                <a:buNone/>
              </a:pPr>
              <a:r>
                <a:rPr lang="en-US" altLang="en-US" sz="1500">
                  <a:latin typeface="Courier New" panose="02070309020205020404" pitchFamily="49" charset="0"/>
                </a:rPr>
                <a:t>Berny optimization.</a:t>
              </a:r>
            </a:p>
            <a:p>
              <a:pPr eaLnBrk="1" hangingPunct="1">
                <a:spcBef>
                  <a:spcPct val="0"/>
                </a:spcBef>
                <a:buFontTx/>
                <a:buNone/>
              </a:pPr>
              <a:r>
                <a:rPr lang="en-US" altLang="en-US" sz="1500">
                  <a:latin typeface="Courier New" panose="02070309020205020404" pitchFamily="49" charset="0"/>
                </a:rPr>
                <a:t>.............</a:t>
              </a:r>
            </a:p>
            <a:p>
              <a:pPr eaLnBrk="1" hangingPunct="1">
                <a:spcBef>
                  <a:spcPct val="0"/>
                </a:spcBef>
                <a:buFontTx/>
                <a:buNone/>
              </a:pPr>
              <a:r>
                <a:rPr lang="en-US" altLang="en-US" sz="1500">
                  <a:latin typeface="Courier New" panose="02070309020205020404" pitchFamily="49" charset="0"/>
                </a:rPr>
                <a:t>Search for a saddle point of order  1.</a:t>
              </a:r>
              <a:endParaRPr lang="bg-BG" altLang="en-US" sz="1500">
                <a:latin typeface="Courier New" panose="02070309020205020404" pitchFamily="49" charset="0"/>
              </a:endParaRPr>
            </a:p>
            <a:p>
              <a:pPr eaLnBrk="1" hangingPunct="1">
                <a:spcBef>
                  <a:spcPct val="0"/>
                </a:spcBef>
                <a:buFontTx/>
                <a:buNone/>
              </a:pPr>
              <a:r>
                <a:rPr lang="en-US" altLang="en-US" sz="1500">
                  <a:solidFill>
                    <a:srgbClr val="4D4D4D"/>
                  </a:solidFill>
                  <a:latin typeface="Courier New" panose="02070309020205020404" pitchFamily="49" charset="0"/>
                </a:rPr>
                <a:t>LST/QST climbing</a:t>
              </a:r>
              <a:r>
                <a:rPr lang="en-US" altLang="en-US" sz="1500">
                  <a:latin typeface="Courier New" panose="02070309020205020404" pitchFamily="49" charset="0"/>
                </a:rPr>
                <a:t> along tangent vector</a:t>
              </a:r>
              <a:endParaRPr lang="bg-BG" altLang="en-US" sz="1500">
                <a:latin typeface="Courier New" panose="02070309020205020404" pitchFamily="49" charset="0"/>
              </a:endParaRPr>
            </a:p>
            <a:p>
              <a:pPr eaLnBrk="1" hangingPunct="1">
                <a:spcBef>
                  <a:spcPct val="0"/>
                </a:spcBef>
                <a:buFontTx/>
                <a:buNone/>
              </a:pPr>
              <a:r>
                <a:rPr lang="en-US" altLang="en-US" sz="1500">
                  <a:latin typeface="Courier New" panose="02070309020205020404" pitchFamily="49" charset="0"/>
                </a:rPr>
                <a:t>QST in optimization variable space.</a:t>
              </a:r>
            </a:p>
            <a:p>
              <a:pPr eaLnBrk="1" hangingPunct="1">
                <a:spcBef>
                  <a:spcPct val="0"/>
                </a:spcBef>
                <a:buFontTx/>
                <a:buNone/>
              </a:pPr>
              <a:r>
                <a:rPr lang="en-US" altLang="en-US" sz="1500">
                  <a:latin typeface="Courier New" panose="02070309020205020404" pitchFamily="49" charset="0"/>
                </a:rPr>
                <a:t>                   Tangent   TS vect  // Eig F  Eigenval</a:t>
              </a:r>
            </a:p>
            <a:p>
              <a:pPr eaLnBrk="1" hangingPunct="1">
                <a:spcBef>
                  <a:spcPct val="0"/>
                </a:spcBef>
                <a:buFontTx/>
                <a:buNone/>
              </a:pPr>
              <a:r>
                <a:rPr lang="en-US" altLang="en-US" sz="1500">
                  <a:latin typeface="Courier New" panose="02070309020205020404" pitchFamily="49" charset="0"/>
                </a:rPr>
                <a:t>   1         R1    0.00009  -0.00009  -0.00240   0.00676</a:t>
              </a:r>
            </a:p>
            <a:p>
              <a:pPr eaLnBrk="1" hangingPunct="1">
                <a:spcBef>
                  <a:spcPct val="0"/>
                </a:spcBef>
                <a:buFontTx/>
                <a:buNone/>
              </a:pPr>
              <a:r>
                <a:rPr lang="en-US" altLang="en-US" sz="1500">
                  <a:latin typeface="Courier New" panose="02070309020205020404" pitchFamily="49" charset="0"/>
                </a:rPr>
                <a:t>.............</a:t>
              </a:r>
              <a:endParaRPr lang="bg-BG" altLang="en-US" sz="1500">
                <a:latin typeface="Courier New" panose="02070309020205020404" pitchFamily="49" charset="0"/>
              </a:endParaRPr>
            </a:p>
            <a:p>
              <a:pPr eaLnBrk="1" hangingPunct="1">
                <a:spcBef>
                  <a:spcPct val="0"/>
                </a:spcBef>
                <a:buFontTx/>
                <a:buNone/>
              </a:pPr>
              <a:r>
                <a:rPr lang="en-US" altLang="en-US" sz="1500">
                  <a:solidFill>
                    <a:srgbClr val="4D4D4D"/>
                  </a:solidFill>
                  <a:latin typeface="Courier New" panose="02070309020205020404" pitchFamily="49" charset="0"/>
                </a:rPr>
                <a:t>RFO step</a:t>
              </a:r>
              <a:r>
                <a:rPr lang="en-US" altLang="en-US" sz="1500">
                  <a:latin typeface="Courier New" panose="02070309020205020404" pitchFamily="49" charset="0"/>
                </a:rPr>
                <a:t>: Lambda0=7.530413396D-03 Lambda=-6.98337967D-04.</a:t>
              </a:r>
              <a:endParaRPr lang="bg-BG" altLang="en-US" sz="1500">
                <a:latin typeface="Courier New" panose="02070309020205020404" pitchFamily="49" charset="0"/>
              </a:endParaRPr>
            </a:p>
            <a:p>
              <a:pPr eaLnBrk="1" hangingPunct="1">
                <a:spcBef>
                  <a:spcPct val="0"/>
                </a:spcBef>
                <a:buFontTx/>
                <a:buNone/>
              </a:pPr>
              <a:r>
                <a:rPr lang="en-US" altLang="en-US" sz="1500">
                  <a:latin typeface="Courier New" panose="02070309020205020404" pitchFamily="49" charset="0"/>
                </a:rPr>
                <a:t>.............</a:t>
              </a:r>
            </a:p>
            <a:p>
              <a:pPr eaLnBrk="1" hangingPunct="1">
                <a:spcBef>
                  <a:spcPct val="0"/>
                </a:spcBef>
                <a:buFontTx/>
                <a:buNone/>
              </a:pPr>
              <a:r>
                <a:rPr lang="en-US" altLang="en-US" sz="1500">
                  <a:latin typeface="Courier New" panose="02070309020205020404" pitchFamily="49" charset="0"/>
                </a:rPr>
                <a:t> ! Name  Definition   </a:t>
              </a:r>
              <a:r>
                <a:rPr lang="en-US" altLang="en-US" sz="1500">
                  <a:solidFill>
                    <a:srgbClr val="4D4D4D"/>
                  </a:solidFill>
                  <a:latin typeface="Courier New" panose="02070309020205020404" pitchFamily="49" charset="0"/>
                </a:rPr>
                <a:t>TS   Reactant  Product</a:t>
              </a:r>
              <a:r>
                <a:rPr lang="en-US" altLang="en-US" sz="1500">
                  <a:latin typeface="Courier New" panose="02070309020205020404" pitchFamily="49" charset="0"/>
                </a:rPr>
                <a:t> Derivative         </a:t>
              </a:r>
            </a:p>
            <a:p>
              <a:pPr eaLnBrk="1" hangingPunct="1">
                <a:spcBef>
                  <a:spcPct val="0"/>
                </a:spcBef>
                <a:buFontTx/>
                <a:buNone/>
              </a:pPr>
              <a:r>
                <a:rPr lang="en-US" altLang="en-US" sz="1500">
                  <a:latin typeface="Courier New" panose="02070309020205020404" pitchFamily="49" charset="0"/>
                </a:rPr>
                <a:t> --------------------------------------------------------</a:t>
              </a:r>
            </a:p>
            <a:p>
              <a:pPr eaLnBrk="1" hangingPunct="1">
                <a:spcBef>
                  <a:spcPct val="0"/>
                </a:spcBef>
                <a:buFontTx/>
                <a:buNone/>
              </a:pPr>
              <a:r>
                <a:rPr lang="en-US" altLang="en-US" sz="1500">
                  <a:latin typeface="Courier New" panose="02070309020205020404" pitchFamily="49" charset="0"/>
                </a:rPr>
                <a:t> ! R1    R(1,2)    1.0153   1.0176   1.0179 -DE/DX = 0.0          </a:t>
              </a:r>
            </a:p>
            <a:p>
              <a:pPr eaLnBrk="1" hangingPunct="1">
                <a:spcBef>
                  <a:spcPct val="0"/>
                </a:spcBef>
                <a:buFontTx/>
                <a:buNone/>
              </a:pPr>
              <a:r>
                <a:rPr lang="en-US" altLang="en-US" sz="1500">
                  <a:latin typeface="Courier New" panose="02070309020205020404" pitchFamily="49" charset="0"/>
                </a:rPr>
                <a:t> ! R2    R(1,3)    1.4627   1.4621   1.4498 -DE/DX = 0.0          </a:t>
              </a:r>
            </a:p>
            <a:p>
              <a:pPr eaLnBrk="1" hangingPunct="1">
                <a:spcBef>
                  <a:spcPct val="0"/>
                </a:spcBef>
                <a:buFontTx/>
                <a:buNone/>
              </a:pPr>
              <a:r>
                <a:rPr lang="en-US" altLang="en-US" sz="1500">
                  <a:latin typeface="Courier New" panose="02070309020205020404" pitchFamily="49" charset="0"/>
                </a:rPr>
                <a:t>.............</a:t>
              </a:r>
            </a:p>
            <a:p>
              <a:pPr eaLnBrk="1" hangingPunct="1">
                <a:spcBef>
                  <a:spcPct val="0"/>
                </a:spcBef>
                <a:buFontTx/>
                <a:buNone/>
              </a:pPr>
              <a:r>
                <a:rPr lang="en-US" altLang="en-US" sz="1500">
                  <a:latin typeface="Courier New" panose="02070309020205020404" pitchFamily="49" charset="0"/>
                </a:rPr>
                <a:t>Job cpu time:  0 days  0 hours  </a:t>
              </a:r>
              <a:r>
                <a:rPr lang="en-US" altLang="en-US" sz="1500">
                  <a:solidFill>
                    <a:srgbClr val="FF9933"/>
                  </a:solidFill>
                  <a:latin typeface="Courier New" panose="02070309020205020404" pitchFamily="49" charset="0"/>
                </a:rPr>
                <a:t>4 minutes 33.7 seconds</a:t>
              </a:r>
              <a:r>
                <a:rPr lang="en-US" altLang="en-US" sz="1500">
                  <a:latin typeface="Courier New" panose="02070309020205020404" pitchFamily="49" charset="0"/>
                </a:rPr>
                <a:t>.</a:t>
              </a:r>
            </a:p>
          </p:txBody>
        </p:sp>
      </p:grpSp>
      <p:grpSp>
        <p:nvGrpSpPr>
          <p:cNvPr id="17412" name="Group 18"/>
          <p:cNvGrpSpPr>
            <a:grpSpLocks/>
          </p:cNvGrpSpPr>
          <p:nvPr/>
        </p:nvGrpSpPr>
        <p:grpSpPr bwMode="auto">
          <a:xfrm>
            <a:off x="838200" y="5257800"/>
            <a:ext cx="8001000" cy="1414463"/>
            <a:chOff x="720" y="3312"/>
            <a:chExt cx="5040" cy="891"/>
          </a:xfrm>
        </p:grpSpPr>
        <p:sp>
          <p:nvSpPr>
            <p:cNvPr id="15372" name="Text Box 8"/>
            <p:cNvSpPr txBox="1">
              <a:spLocks noChangeArrowheads="1"/>
            </p:cNvSpPr>
            <p:nvPr/>
          </p:nvSpPr>
          <p:spPr bwMode="auto">
            <a:xfrm>
              <a:off x="4704" y="3696"/>
              <a:ext cx="1056" cy="231"/>
            </a:xfrm>
            <a:prstGeom prst="rect">
              <a:avLst/>
            </a:prstGeom>
            <a:noFill/>
            <a:ln w="9525">
              <a:noFill/>
              <a:miter lim="800000"/>
              <a:headEnd/>
              <a:tailEnd/>
            </a:ln>
            <a:effectLst/>
          </p:spPr>
          <p:txBody>
            <a:bodyPr>
              <a:spAutoFit/>
            </a:bodyPr>
            <a:lstStyle/>
            <a:p>
              <a:pPr eaLnBrk="1" hangingPunct="1">
                <a:defRPr/>
              </a:pPr>
              <a:r>
                <a:rPr lang="bg-BG" b="1">
                  <a:solidFill>
                    <a:srgbClr val="FF9933"/>
                  </a:solidFill>
                  <a:effectLst>
                    <a:outerShdw blurRad="38100" dist="38100" dir="2700000" algn="tl">
                      <a:srgbClr val="000000"/>
                    </a:outerShdw>
                  </a:effectLst>
                  <a:latin typeface="Palatino Linotype" pitchFamily="18" charset="0"/>
                  <a:sym typeface="Symbol" pitchFamily="18" charset="2"/>
                </a:rPr>
                <a:t></a:t>
              </a:r>
              <a:r>
                <a:rPr lang="en-US" b="1" baseline="-25000">
                  <a:solidFill>
                    <a:srgbClr val="FF9933"/>
                  </a:solidFill>
                  <a:effectLst>
                    <a:outerShdw blurRad="38100" dist="38100" dir="2700000" algn="tl">
                      <a:srgbClr val="000000"/>
                    </a:outerShdw>
                  </a:effectLst>
                  <a:latin typeface="Palatino Linotype" pitchFamily="18" charset="0"/>
                  <a:sym typeface="Symbol" pitchFamily="18" charset="2"/>
                </a:rPr>
                <a:t>i</a:t>
              </a:r>
              <a:r>
                <a:rPr lang="en-US" b="1">
                  <a:solidFill>
                    <a:srgbClr val="FF9933"/>
                  </a:solidFill>
                  <a:effectLst>
                    <a:outerShdw blurRad="38100" dist="38100" dir="2700000" algn="tl">
                      <a:srgbClr val="000000"/>
                    </a:outerShdw>
                  </a:effectLst>
                  <a:latin typeface="Palatino Linotype" pitchFamily="18" charset="0"/>
                  <a:sym typeface="Symbol" pitchFamily="18" charset="2"/>
                </a:rPr>
                <a:t> = -251 cm</a:t>
              </a:r>
              <a:r>
                <a:rPr lang="en-US" b="1" baseline="30000">
                  <a:solidFill>
                    <a:srgbClr val="FF9933"/>
                  </a:solidFill>
                  <a:effectLst>
                    <a:outerShdw blurRad="38100" dist="38100" dir="2700000" algn="tl">
                      <a:srgbClr val="000000"/>
                    </a:outerShdw>
                  </a:effectLst>
                  <a:latin typeface="Palatino Linotype" pitchFamily="18" charset="0"/>
                  <a:sym typeface="Symbol" pitchFamily="18" charset="2"/>
                </a:rPr>
                <a:t>-1</a:t>
              </a:r>
              <a:endParaRPr lang="bg-BG" b="1" baseline="30000">
                <a:solidFill>
                  <a:srgbClr val="FF9933"/>
                </a:solidFill>
                <a:effectLst>
                  <a:outerShdw blurRad="38100" dist="38100" dir="2700000" algn="tl">
                    <a:srgbClr val="000000"/>
                  </a:outerShdw>
                </a:effectLst>
                <a:latin typeface="Palatino Linotype" pitchFamily="18" charset="0"/>
                <a:sym typeface="Symbol" pitchFamily="18" charset="2"/>
              </a:endParaRPr>
            </a:p>
          </p:txBody>
        </p:sp>
        <p:sp>
          <p:nvSpPr>
            <p:cNvPr id="15375" name="Text Box 8"/>
            <p:cNvSpPr txBox="1">
              <a:spLocks noChangeArrowheads="1"/>
            </p:cNvSpPr>
            <p:nvPr/>
          </p:nvSpPr>
          <p:spPr bwMode="auto">
            <a:xfrm>
              <a:off x="1872" y="3696"/>
              <a:ext cx="1440" cy="231"/>
            </a:xfrm>
            <a:prstGeom prst="rect">
              <a:avLst/>
            </a:prstGeom>
            <a:noFill/>
            <a:ln w="9525">
              <a:noFill/>
              <a:miter lim="800000"/>
              <a:headEnd/>
              <a:tailEnd/>
            </a:ln>
            <a:effectLst/>
          </p:spPr>
          <p:txBody>
            <a:bodyPr>
              <a:spAutoFit/>
            </a:bodyPr>
            <a:lstStyle/>
            <a:p>
              <a:pPr eaLnBrk="1" hangingPunct="1">
                <a:defRPr/>
              </a:pPr>
              <a:r>
                <a:rPr lang="en-US" b="1">
                  <a:solidFill>
                    <a:srgbClr val="FF9933"/>
                  </a:solidFill>
                  <a:effectLst>
                    <a:outerShdw blurRad="38100" dist="38100" dir="2700000" algn="tl">
                      <a:srgbClr val="000000"/>
                    </a:outerShdw>
                  </a:effectLst>
                  <a:latin typeface="Palatino Linotype" pitchFamily="18" charset="0"/>
                  <a:sym typeface="Symbol" pitchFamily="18" charset="2"/>
                </a:rPr>
                <a:t>G = -284.384527 a.u.</a:t>
              </a:r>
              <a:endParaRPr lang="bg-BG" b="1">
                <a:solidFill>
                  <a:srgbClr val="FF9933"/>
                </a:solidFill>
                <a:effectLst>
                  <a:outerShdw blurRad="38100" dist="38100" dir="2700000" algn="tl">
                    <a:srgbClr val="000000"/>
                  </a:outerShdw>
                </a:effectLst>
                <a:latin typeface="Palatino Linotype" pitchFamily="18" charset="0"/>
                <a:sym typeface="Symbol" pitchFamily="18" charset="2"/>
              </a:endParaRPr>
            </a:p>
          </p:txBody>
        </p:sp>
        <p:pic>
          <p:nvPicPr>
            <p:cNvPr id="17415" name="Picture 16" descr="Glycine1_2_QST2_negfr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 y="3360"/>
              <a:ext cx="1344" cy="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7" descr="Glycine1_2_QS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3312"/>
              <a:ext cx="1186" cy="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93713" y="106363"/>
            <a:ext cx="7964487" cy="579437"/>
          </a:xfrm>
          <a:prstGeom prst="rect">
            <a:avLst/>
          </a:prstGeom>
          <a:noFill/>
          <a:ln>
            <a:noFill/>
          </a:ln>
          <a:effectLst/>
          <a:extLst/>
        </p:spPr>
        <p:txBody>
          <a:bodyPr wrap="none">
            <a:spAutoFit/>
          </a:bodyPr>
          <a:lstStyle/>
          <a:p>
            <a:pPr eaLnBrk="1" hangingPunct="1">
              <a:defRPr/>
            </a:pPr>
            <a:r>
              <a:rPr lang="bg-BG" sz="3200" b="1">
                <a:solidFill>
                  <a:srgbClr val="4D4D4D"/>
                </a:solidFill>
                <a:effectLst>
                  <a:outerShdw blurRad="38100" dist="38100" dir="2700000" algn="tl">
                    <a:srgbClr val="000000"/>
                  </a:outerShdw>
                </a:effectLst>
                <a:latin typeface="Palatino Linotype" pitchFamily="18" charset="0"/>
              </a:rPr>
              <a:t>Оптимизация на преходно състояние</a:t>
            </a:r>
          </a:p>
        </p:txBody>
      </p:sp>
      <p:grpSp>
        <p:nvGrpSpPr>
          <p:cNvPr id="18435" name="Group 3"/>
          <p:cNvGrpSpPr>
            <a:grpSpLocks/>
          </p:cNvGrpSpPr>
          <p:nvPr/>
        </p:nvGrpSpPr>
        <p:grpSpPr bwMode="auto">
          <a:xfrm>
            <a:off x="762000" y="671513"/>
            <a:ext cx="7010400" cy="6034087"/>
            <a:chOff x="288" y="2016"/>
            <a:chExt cx="4416" cy="3801"/>
          </a:xfrm>
        </p:grpSpPr>
        <p:sp>
          <p:nvSpPr>
            <p:cNvPr id="18436" name="Rectangle 24"/>
            <p:cNvSpPr>
              <a:spLocks noChangeArrowheads="1"/>
            </p:cNvSpPr>
            <p:nvPr/>
          </p:nvSpPr>
          <p:spPr bwMode="auto">
            <a:xfrm>
              <a:off x="528" y="2059"/>
              <a:ext cx="4176" cy="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50000"/>
                </a:spcBef>
                <a:buFontTx/>
                <a:buNone/>
              </a:pPr>
              <a:r>
                <a:rPr lang="en-US" altLang="en-US" sz="1800">
                  <a:latin typeface="Courier New" panose="02070309020205020404" pitchFamily="49" charset="0"/>
                </a:rPr>
                <a:t>#B3LYP </a:t>
              </a:r>
              <a:r>
                <a:rPr lang="bg-BG" altLang="en-US" sz="1800">
                  <a:latin typeface="Courier New" panose="02070309020205020404" pitchFamily="49" charset="0"/>
                </a:rPr>
                <a:t>6-31+</a:t>
              </a:r>
              <a:r>
                <a:rPr lang="en-US" altLang="en-US" sz="1800">
                  <a:latin typeface="Courier New" panose="02070309020205020404" pitchFamily="49" charset="0"/>
                </a:rPr>
                <a:t>G* OPT=(</a:t>
              </a:r>
              <a:r>
                <a:rPr lang="en-US" altLang="en-US" sz="1800">
                  <a:solidFill>
                    <a:srgbClr val="FF9933"/>
                  </a:solidFill>
                  <a:latin typeface="Courier New" panose="02070309020205020404" pitchFamily="49" charset="0"/>
                </a:rPr>
                <a:t>QST</a:t>
              </a:r>
              <a:r>
                <a:rPr lang="bg-BG" altLang="en-US" sz="1800">
                  <a:solidFill>
                    <a:srgbClr val="FF9933"/>
                  </a:solidFill>
                  <a:latin typeface="Courier New" panose="02070309020205020404" pitchFamily="49" charset="0"/>
                </a:rPr>
                <a:t>3</a:t>
              </a:r>
              <a:r>
                <a:rPr lang="en-US" altLang="en-US" sz="1800">
                  <a:latin typeface="Courier New" panose="02070309020205020404" pitchFamily="49" charset="0"/>
                </a:rPr>
                <a:t>,Maxcycles=500) FREQ</a:t>
              </a:r>
            </a:p>
            <a:p>
              <a:pPr eaLnBrk="1" hangingPunct="1">
                <a:spcBef>
                  <a:spcPct val="50000"/>
                </a:spcBef>
                <a:buFontTx/>
                <a:buNone/>
              </a:pPr>
              <a:r>
                <a:rPr lang="en-US" altLang="en-US" sz="1800">
                  <a:latin typeface="Courier New" panose="02070309020205020404" pitchFamily="49" charset="0"/>
                </a:rPr>
                <a:t>Reactant geometry</a:t>
              </a:r>
            </a:p>
            <a:p>
              <a:pPr eaLnBrk="1" hangingPunct="1">
                <a:spcBef>
                  <a:spcPct val="0"/>
                </a:spcBef>
                <a:buFontTx/>
                <a:buNone/>
              </a:pPr>
              <a:endParaRPr lang="en-US" altLang="en-US" sz="1800">
                <a:latin typeface="Courier New" panose="02070309020205020404" pitchFamily="49" charset="0"/>
              </a:endParaRPr>
            </a:p>
            <a:p>
              <a:pPr eaLnBrk="1" hangingPunct="1">
                <a:spcBef>
                  <a:spcPct val="0"/>
                </a:spcBef>
                <a:buFontTx/>
                <a:buNone/>
              </a:pPr>
              <a:r>
                <a:rPr lang="en-US" altLang="en-US" sz="1800">
                  <a:latin typeface="Courier New" panose="02070309020205020404" pitchFamily="49" charset="0"/>
                </a:rPr>
                <a:t>0 1</a:t>
              </a:r>
            </a:p>
            <a:p>
              <a:pPr eaLnBrk="1" hangingPunct="1">
                <a:spcBef>
                  <a:spcPct val="0"/>
                </a:spcBef>
                <a:buFontTx/>
                <a:buNone/>
              </a:pPr>
              <a:r>
                <a:rPr lang="en-US" altLang="en-US" sz="1800">
                  <a:latin typeface="Courier New" panose="02070309020205020404" pitchFamily="49" charset="0"/>
                </a:rPr>
                <a:t>7           1.817233    0.167642   -0.304010</a:t>
              </a:r>
            </a:p>
            <a:p>
              <a:pPr eaLnBrk="1" hangingPunct="1">
                <a:spcBef>
                  <a:spcPct val="0"/>
                </a:spcBef>
                <a:buFontTx/>
                <a:buNone/>
              </a:pPr>
              <a:r>
                <a:rPr lang="en-US" altLang="en-US" sz="1800">
                  <a:latin typeface="Courier New" panose="02070309020205020404" pitchFamily="49" charset="0"/>
                </a:rPr>
                <a:t>1           1.805468    1.096249    0.111873</a:t>
              </a:r>
            </a:p>
            <a:p>
              <a:pPr eaLnBrk="1" hangingPunct="1">
                <a:spcBef>
                  <a:spcPct val="0"/>
                </a:spcBef>
                <a:buFontTx/>
                <a:buNone/>
              </a:pPr>
              <a:r>
                <a:rPr lang="en-US" altLang="en-US" sz="1700">
                  <a:latin typeface="Courier New" panose="02070309020205020404" pitchFamily="49" charset="0"/>
                </a:rPr>
                <a:t>.............</a:t>
              </a:r>
            </a:p>
            <a:p>
              <a:pPr eaLnBrk="1" hangingPunct="1">
                <a:spcBef>
                  <a:spcPct val="0"/>
                </a:spcBef>
                <a:buFontTx/>
                <a:buNone/>
              </a:pPr>
              <a:endParaRPr lang="en-US" altLang="en-US" sz="1700">
                <a:latin typeface="Courier New" panose="02070309020205020404" pitchFamily="49" charset="0"/>
              </a:endParaRPr>
            </a:p>
            <a:p>
              <a:pPr eaLnBrk="1" hangingPunct="1">
                <a:spcBef>
                  <a:spcPct val="0"/>
                </a:spcBef>
                <a:buFontTx/>
                <a:buNone/>
              </a:pPr>
              <a:r>
                <a:rPr lang="en-US" altLang="en-US" sz="1800">
                  <a:latin typeface="Courier New" panose="02070309020205020404" pitchFamily="49" charset="0"/>
                </a:rPr>
                <a:t>Product geometry</a:t>
              </a:r>
            </a:p>
            <a:p>
              <a:pPr eaLnBrk="1" hangingPunct="1">
                <a:spcBef>
                  <a:spcPct val="0"/>
                </a:spcBef>
                <a:buFontTx/>
                <a:buNone/>
              </a:pPr>
              <a:endParaRPr lang="en-US" altLang="en-US" sz="1800">
                <a:latin typeface="Courier New" panose="02070309020205020404" pitchFamily="49" charset="0"/>
              </a:endParaRPr>
            </a:p>
            <a:p>
              <a:pPr eaLnBrk="1" hangingPunct="1">
                <a:spcBef>
                  <a:spcPct val="0"/>
                </a:spcBef>
                <a:buFontTx/>
                <a:buNone/>
              </a:pPr>
              <a:r>
                <a:rPr lang="en-US" altLang="en-US" sz="1800">
                  <a:latin typeface="Courier New" panose="02070309020205020404" pitchFamily="49" charset="0"/>
                </a:rPr>
                <a:t>0 1</a:t>
              </a:r>
            </a:p>
            <a:p>
              <a:pPr eaLnBrk="1" hangingPunct="1">
                <a:spcBef>
                  <a:spcPct val="0"/>
                </a:spcBef>
                <a:buFontTx/>
                <a:buNone/>
              </a:pPr>
              <a:r>
                <a:rPr lang="en-US" altLang="en-US" sz="1800">
                  <a:latin typeface="Courier New" panose="02070309020205020404" pitchFamily="49" charset="0"/>
                </a:rPr>
                <a:t>7          -1.976303    0.013630   -0.000467</a:t>
              </a:r>
            </a:p>
            <a:p>
              <a:pPr eaLnBrk="1" hangingPunct="1">
                <a:spcBef>
                  <a:spcPct val="0"/>
                </a:spcBef>
                <a:buFontTx/>
                <a:buNone/>
              </a:pPr>
              <a:r>
                <a:rPr lang="en-US" altLang="en-US" sz="1800">
                  <a:latin typeface="Courier New" panose="02070309020205020404" pitchFamily="49" charset="0"/>
                </a:rPr>
                <a:t>1          -2.029088    0.624510    0.812094</a:t>
              </a:r>
            </a:p>
            <a:p>
              <a:pPr eaLnBrk="1" hangingPunct="1">
                <a:spcBef>
                  <a:spcPct val="0"/>
                </a:spcBef>
                <a:buFontTx/>
                <a:buNone/>
              </a:pPr>
              <a:r>
                <a:rPr lang="en-US" altLang="en-US" sz="1800">
                  <a:latin typeface="Courier New" panose="02070309020205020404" pitchFamily="49" charset="0"/>
                </a:rPr>
                <a:t>.............</a:t>
              </a:r>
              <a:endParaRPr lang="bg-BG" altLang="en-US" sz="1800">
                <a:latin typeface="Courier New" panose="02070309020205020404" pitchFamily="49" charset="0"/>
              </a:endParaRPr>
            </a:p>
            <a:p>
              <a:pPr eaLnBrk="1" hangingPunct="1">
                <a:spcBef>
                  <a:spcPct val="0"/>
                </a:spcBef>
                <a:buFontTx/>
                <a:buNone/>
              </a:pPr>
              <a:endParaRPr lang="bg-BG" altLang="en-US" sz="1800">
                <a:latin typeface="Courier New" panose="02070309020205020404" pitchFamily="49" charset="0"/>
              </a:endParaRPr>
            </a:p>
            <a:p>
              <a:pPr eaLnBrk="1" hangingPunct="1">
                <a:spcBef>
                  <a:spcPct val="0"/>
                </a:spcBef>
                <a:buFontTx/>
                <a:buNone/>
              </a:pPr>
              <a:r>
                <a:rPr lang="en-US" altLang="en-US" sz="1800">
                  <a:latin typeface="Courier New" panose="02070309020205020404" pitchFamily="49" charset="0"/>
                </a:rPr>
                <a:t>Transition state geometry</a:t>
              </a:r>
            </a:p>
            <a:p>
              <a:pPr eaLnBrk="1" hangingPunct="1">
                <a:spcBef>
                  <a:spcPct val="0"/>
                </a:spcBef>
                <a:buFontTx/>
                <a:buNone/>
              </a:pPr>
              <a:endParaRPr lang="en-US" altLang="en-US" sz="1800">
                <a:latin typeface="Courier New" panose="02070309020205020404" pitchFamily="49" charset="0"/>
              </a:endParaRPr>
            </a:p>
            <a:p>
              <a:pPr eaLnBrk="1" hangingPunct="1">
                <a:spcBef>
                  <a:spcPct val="0"/>
                </a:spcBef>
                <a:buFontTx/>
                <a:buNone/>
              </a:pPr>
              <a:r>
                <a:rPr lang="en-US" altLang="en-US" sz="1800">
                  <a:latin typeface="Courier New" panose="02070309020205020404" pitchFamily="49" charset="0"/>
                </a:rPr>
                <a:t>0 1</a:t>
              </a:r>
            </a:p>
            <a:p>
              <a:pPr eaLnBrk="1" hangingPunct="1">
                <a:spcBef>
                  <a:spcPct val="0"/>
                </a:spcBef>
                <a:buFontTx/>
                <a:buNone/>
              </a:pPr>
              <a:r>
                <a:rPr lang="pt-BR" altLang="en-US" sz="1800">
                  <a:latin typeface="Courier New" panose="02070309020205020404" pitchFamily="49" charset="0"/>
                </a:rPr>
                <a:t>N           0.000000    0.000000    0.000000</a:t>
              </a:r>
            </a:p>
            <a:p>
              <a:pPr eaLnBrk="1" hangingPunct="1">
                <a:spcBef>
                  <a:spcPct val="0"/>
                </a:spcBef>
                <a:buFontTx/>
                <a:buNone/>
              </a:pPr>
              <a:r>
                <a:rPr lang="pt-BR" altLang="en-US" sz="1800">
                  <a:latin typeface="Courier New" panose="02070309020205020404" pitchFamily="49" charset="0"/>
                </a:rPr>
                <a:t>H           0.000000    0.000000    1.000036</a:t>
              </a:r>
            </a:p>
            <a:p>
              <a:pPr eaLnBrk="1" hangingPunct="1">
                <a:spcBef>
                  <a:spcPct val="0"/>
                </a:spcBef>
                <a:buFontTx/>
                <a:buNone/>
              </a:pPr>
              <a:r>
                <a:rPr lang="en-US" altLang="en-US" sz="1800">
                  <a:latin typeface="Courier New" panose="02070309020205020404" pitchFamily="49" charset="0"/>
                </a:rPr>
                <a:t>.............</a:t>
              </a:r>
              <a:endParaRPr lang="bg-BG" altLang="en-US" sz="1800">
                <a:latin typeface="Courier New" panose="02070309020205020404" pitchFamily="49" charset="0"/>
              </a:endParaRPr>
            </a:p>
          </p:txBody>
        </p:sp>
        <p:sp>
          <p:nvSpPr>
            <p:cNvPr id="18437" name="Text Box 25"/>
            <p:cNvSpPr txBox="1">
              <a:spLocks noChangeArrowheads="1"/>
            </p:cNvSpPr>
            <p:nvPr/>
          </p:nvSpPr>
          <p:spPr bwMode="auto">
            <a:xfrm>
              <a:off x="288" y="2016"/>
              <a:ext cx="27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bg-BG" altLang="en-US" b="0">
                  <a:solidFill>
                    <a:srgbClr val="FF9933"/>
                  </a:solidFill>
                  <a:latin typeface="Lucida Handwriting" panose="03010101010101010101" pitchFamily="66" charset="0"/>
                  <a:sym typeface="Wingdings 3" panose="05040102010807070707" pitchFamily="18" charset="2"/>
                </a:rPr>
                <a:t></a:t>
              </a:r>
            </a:p>
          </p:txBody>
        </p:sp>
      </p:gr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93713" y="106363"/>
            <a:ext cx="7964487" cy="579437"/>
          </a:xfrm>
          <a:prstGeom prst="rect">
            <a:avLst/>
          </a:prstGeom>
          <a:noFill/>
          <a:ln>
            <a:noFill/>
          </a:ln>
          <a:effectLst/>
          <a:extLst/>
        </p:spPr>
        <p:txBody>
          <a:bodyPr wrap="none">
            <a:spAutoFit/>
          </a:bodyPr>
          <a:lstStyle/>
          <a:p>
            <a:pPr eaLnBrk="1" hangingPunct="1">
              <a:defRPr/>
            </a:pPr>
            <a:r>
              <a:rPr lang="bg-BG" sz="3200" b="1">
                <a:solidFill>
                  <a:srgbClr val="4D4D4D"/>
                </a:solidFill>
                <a:effectLst>
                  <a:outerShdw blurRad="38100" dist="38100" dir="2700000" algn="tl">
                    <a:srgbClr val="000000"/>
                  </a:outerShdw>
                </a:effectLst>
                <a:latin typeface="Palatino Linotype" pitchFamily="18" charset="0"/>
              </a:rPr>
              <a:t>Оптимизация на преходно състояние</a:t>
            </a:r>
          </a:p>
        </p:txBody>
      </p:sp>
      <p:grpSp>
        <p:nvGrpSpPr>
          <p:cNvPr id="19459" name="Group 4"/>
          <p:cNvGrpSpPr>
            <a:grpSpLocks/>
          </p:cNvGrpSpPr>
          <p:nvPr/>
        </p:nvGrpSpPr>
        <p:grpSpPr bwMode="auto">
          <a:xfrm>
            <a:off x="482600" y="838200"/>
            <a:ext cx="8051800" cy="4103688"/>
            <a:chOff x="160" y="2338"/>
            <a:chExt cx="5072" cy="2585"/>
          </a:xfrm>
        </p:grpSpPr>
        <p:sp>
          <p:nvSpPr>
            <p:cNvPr id="19465" name="Text Box 27"/>
            <p:cNvSpPr txBox="1">
              <a:spLocks noChangeArrowheads="1"/>
            </p:cNvSpPr>
            <p:nvPr/>
          </p:nvSpPr>
          <p:spPr bwMode="auto">
            <a:xfrm>
              <a:off x="160" y="2338"/>
              <a:ext cx="27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bg-BG" altLang="en-US" b="0">
                  <a:solidFill>
                    <a:srgbClr val="FF9933"/>
                  </a:solidFill>
                  <a:latin typeface="Lucida Handwriting" panose="03010101010101010101" pitchFamily="66" charset="0"/>
                  <a:sym typeface="Wingdings 3" panose="05040102010807070707" pitchFamily="18" charset="2"/>
                </a:rPr>
                <a:t></a:t>
              </a:r>
            </a:p>
          </p:txBody>
        </p:sp>
        <p:sp>
          <p:nvSpPr>
            <p:cNvPr id="19466" name="Rectangle 28"/>
            <p:cNvSpPr>
              <a:spLocks noChangeArrowheads="1"/>
            </p:cNvSpPr>
            <p:nvPr/>
          </p:nvSpPr>
          <p:spPr bwMode="auto">
            <a:xfrm>
              <a:off x="432" y="2352"/>
              <a:ext cx="4800" cy="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700">
                  <a:latin typeface="Courier New" panose="02070309020205020404" pitchFamily="49" charset="0"/>
                </a:rPr>
                <a:t>Berny optimization.</a:t>
              </a:r>
            </a:p>
            <a:p>
              <a:pPr eaLnBrk="1" hangingPunct="1">
                <a:spcBef>
                  <a:spcPct val="0"/>
                </a:spcBef>
                <a:buFontTx/>
                <a:buNone/>
              </a:pPr>
              <a:r>
                <a:rPr lang="en-US" altLang="en-US" sz="1700">
                  <a:latin typeface="Courier New" panose="02070309020205020404" pitchFamily="49" charset="0"/>
                </a:rPr>
                <a:t>.............</a:t>
              </a:r>
            </a:p>
            <a:p>
              <a:pPr eaLnBrk="1" hangingPunct="1">
                <a:spcBef>
                  <a:spcPct val="0"/>
                </a:spcBef>
                <a:buFontTx/>
                <a:buNone/>
              </a:pPr>
              <a:r>
                <a:rPr lang="en-US" altLang="en-US" sz="1700">
                  <a:latin typeface="Courier New" panose="02070309020205020404" pitchFamily="49" charset="0"/>
                </a:rPr>
                <a:t>Search for a saddle point of order  1.</a:t>
              </a:r>
              <a:endParaRPr lang="bg-BG" altLang="en-US" sz="1700">
                <a:latin typeface="Courier New" panose="02070309020205020404" pitchFamily="49" charset="0"/>
              </a:endParaRPr>
            </a:p>
            <a:p>
              <a:pPr eaLnBrk="1" hangingPunct="1">
                <a:spcBef>
                  <a:spcPct val="0"/>
                </a:spcBef>
                <a:buFontTx/>
                <a:buNone/>
              </a:pPr>
              <a:r>
                <a:rPr lang="en-US" altLang="en-US" sz="1700">
                  <a:solidFill>
                    <a:schemeClr val="hlink"/>
                  </a:solidFill>
                  <a:latin typeface="Courier New" panose="02070309020205020404" pitchFamily="49" charset="0"/>
                </a:rPr>
                <a:t>LST/QST climbing</a:t>
              </a:r>
              <a:r>
                <a:rPr lang="en-US" altLang="en-US" sz="1700">
                  <a:latin typeface="Courier New" panose="02070309020205020404" pitchFamily="49" charset="0"/>
                </a:rPr>
                <a:t> along tangent vector</a:t>
              </a:r>
              <a:endParaRPr lang="bg-BG" altLang="en-US" sz="1700">
                <a:latin typeface="Courier New" panose="02070309020205020404" pitchFamily="49" charset="0"/>
              </a:endParaRPr>
            </a:p>
            <a:p>
              <a:pPr eaLnBrk="1" hangingPunct="1">
                <a:spcBef>
                  <a:spcPct val="0"/>
                </a:spcBef>
                <a:buFontTx/>
                <a:buNone/>
              </a:pPr>
              <a:r>
                <a:rPr lang="en-US" altLang="en-US" sz="1700">
                  <a:latin typeface="Courier New" panose="02070309020205020404" pitchFamily="49" charset="0"/>
                </a:rPr>
                <a:t>QST in optimization variable space.</a:t>
              </a:r>
            </a:p>
            <a:p>
              <a:pPr eaLnBrk="1" hangingPunct="1">
                <a:spcBef>
                  <a:spcPct val="0"/>
                </a:spcBef>
                <a:buFontTx/>
                <a:buNone/>
              </a:pPr>
              <a:r>
                <a:rPr lang="en-US" altLang="en-US" sz="1700">
                  <a:latin typeface="Courier New" panose="02070309020205020404" pitchFamily="49" charset="0"/>
                </a:rPr>
                <a:t>                   Tangent   TS vect  // Eig F  Eigenval</a:t>
              </a:r>
            </a:p>
            <a:p>
              <a:pPr eaLnBrk="1" hangingPunct="1">
                <a:spcBef>
                  <a:spcPct val="0"/>
                </a:spcBef>
                <a:buFontTx/>
                <a:buNone/>
              </a:pPr>
              <a:r>
                <a:rPr lang="en-US" altLang="en-US" sz="1700">
                  <a:latin typeface="Courier New" panose="02070309020205020404" pitchFamily="49" charset="0"/>
                </a:rPr>
                <a:t>   1         R1    0.00009  -0.00009  -0.00240   0.00676</a:t>
              </a:r>
            </a:p>
            <a:p>
              <a:pPr eaLnBrk="1" hangingPunct="1">
                <a:spcBef>
                  <a:spcPct val="0"/>
                </a:spcBef>
                <a:buFontTx/>
                <a:buNone/>
              </a:pPr>
              <a:r>
                <a:rPr lang="en-US" altLang="en-US" sz="1700">
                  <a:latin typeface="Courier New" panose="02070309020205020404" pitchFamily="49" charset="0"/>
                </a:rPr>
                <a:t>.............</a:t>
              </a:r>
              <a:endParaRPr lang="bg-BG" altLang="en-US" sz="1700">
                <a:latin typeface="Courier New" panose="02070309020205020404" pitchFamily="49" charset="0"/>
              </a:endParaRPr>
            </a:p>
            <a:p>
              <a:pPr eaLnBrk="1" hangingPunct="1">
                <a:spcBef>
                  <a:spcPct val="0"/>
                </a:spcBef>
                <a:buFontTx/>
                <a:buNone/>
              </a:pPr>
              <a:r>
                <a:rPr lang="en-US" altLang="en-US" sz="1700">
                  <a:solidFill>
                    <a:schemeClr val="hlink"/>
                  </a:solidFill>
                  <a:latin typeface="Courier New" panose="02070309020205020404" pitchFamily="49" charset="0"/>
                </a:rPr>
                <a:t>RFO step</a:t>
              </a:r>
              <a:r>
                <a:rPr lang="en-US" altLang="en-US" sz="1700">
                  <a:latin typeface="Courier New" panose="02070309020205020404" pitchFamily="49" charset="0"/>
                </a:rPr>
                <a:t>: Lambda0=7.530413396D-03 Lambda=-6.98337967D-04.</a:t>
              </a:r>
            </a:p>
            <a:p>
              <a:pPr eaLnBrk="1" hangingPunct="1">
                <a:spcBef>
                  <a:spcPct val="0"/>
                </a:spcBef>
                <a:buFontTx/>
                <a:buNone/>
              </a:pPr>
              <a:r>
                <a:rPr lang="en-US" altLang="en-US" sz="1500">
                  <a:latin typeface="Courier New" panose="02070309020205020404" pitchFamily="49" charset="0"/>
                </a:rPr>
                <a:t>.............</a:t>
              </a:r>
            </a:p>
            <a:p>
              <a:pPr eaLnBrk="1" hangingPunct="1">
                <a:spcBef>
                  <a:spcPct val="0"/>
                </a:spcBef>
                <a:buFontTx/>
                <a:buNone/>
              </a:pPr>
              <a:r>
                <a:rPr lang="en-US" altLang="en-US" sz="1500">
                  <a:latin typeface="Courier New" panose="02070309020205020404" pitchFamily="49" charset="0"/>
                </a:rPr>
                <a:t> ! Name  Definition   </a:t>
              </a:r>
              <a:r>
                <a:rPr lang="en-US" altLang="en-US" sz="1500">
                  <a:solidFill>
                    <a:srgbClr val="4D4D4D"/>
                  </a:solidFill>
                  <a:latin typeface="Courier New" panose="02070309020205020404" pitchFamily="49" charset="0"/>
                </a:rPr>
                <a:t>TS   Reactant  Product</a:t>
              </a:r>
              <a:r>
                <a:rPr lang="en-US" altLang="en-US" sz="1500">
                  <a:latin typeface="Courier New" panose="02070309020205020404" pitchFamily="49" charset="0"/>
                </a:rPr>
                <a:t> Derivative         </a:t>
              </a:r>
            </a:p>
            <a:p>
              <a:pPr eaLnBrk="1" hangingPunct="1">
                <a:spcBef>
                  <a:spcPct val="0"/>
                </a:spcBef>
                <a:buFontTx/>
                <a:buNone/>
              </a:pPr>
              <a:r>
                <a:rPr lang="en-US" altLang="en-US" sz="1500">
                  <a:latin typeface="Courier New" panose="02070309020205020404" pitchFamily="49" charset="0"/>
                </a:rPr>
                <a:t> --------------------------------------------------------</a:t>
              </a:r>
            </a:p>
            <a:p>
              <a:pPr eaLnBrk="1" hangingPunct="1">
                <a:spcBef>
                  <a:spcPct val="0"/>
                </a:spcBef>
                <a:buFontTx/>
                <a:buNone/>
              </a:pPr>
              <a:r>
                <a:rPr lang="en-US" altLang="en-US" sz="1500">
                  <a:latin typeface="Courier New" panose="02070309020205020404" pitchFamily="49" charset="0"/>
                </a:rPr>
                <a:t> ! R1    R(1,2)    1.018    1.0176   1.0179 -DE/DX = 0.0          </a:t>
              </a:r>
            </a:p>
            <a:p>
              <a:pPr eaLnBrk="1" hangingPunct="1">
                <a:spcBef>
                  <a:spcPct val="0"/>
                </a:spcBef>
                <a:buFontTx/>
                <a:buNone/>
              </a:pPr>
              <a:r>
                <a:rPr lang="en-US" altLang="en-US" sz="1500">
                  <a:latin typeface="Courier New" panose="02070309020205020404" pitchFamily="49" charset="0"/>
                </a:rPr>
                <a:t> ! R2    R(1,3)    1.465    1.4621   1.4498 -DE/DX = 0.0</a:t>
              </a:r>
              <a:endParaRPr lang="bg-BG" altLang="en-US" sz="1700">
                <a:latin typeface="Courier New" panose="02070309020205020404" pitchFamily="49" charset="0"/>
              </a:endParaRPr>
            </a:p>
            <a:p>
              <a:pPr eaLnBrk="1" hangingPunct="1">
                <a:spcBef>
                  <a:spcPct val="0"/>
                </a:spcBef>
                <a:buFontTx/>
                <a:buNone/>
              </a:pPr>
              <a:r>
                <a:rPr lang="en-US" altLang="en-US" sz="1700">
                  <a:latin typeface="Courier New" panose="02070309020205020404" pitchFamily="49" charset="0"/>
                </a:rPr>
                <a:t>.............</a:t>
              </a:r>
            </a:p>
            <a:p>
              <a:pPr eaLnBrk="1" hangingPunct="1">
                <a:spcBef>
                  <a:spcPct val="0"/>
                </a:spcBef>
                <a:buFontTx/>
                <a:buNone/>
              </a:pPr>
              <a:r>
                <a:rPr lang="en-US" altLang="en-US" sz="1700">
                  <a:latin typeface="Courier New" panose="02070309020205020404" pitchFamily="49" charset="0"/>
                </a:rPr>
                <a:t>Job cpu time:  0 days  0 hours  </a:t>
              </a:r>
              <a:r>
                <a:rPr lang="en-US" altLang="en-US" sz="1700">
                  <a:solidFill>
                    <a:srgbClr val="FF9933"/>
                  </a:solidFill>
                  <a:latin typeface="Courier New" panose="02070309020205020404" pitchFamily="49" charset="0"/>
                </a:rPr>
                <a:t>5 minutes  6.3 seconds</a:t>
              </a:r>
              <a:r>
                <a:rPr lang="en-US" altLang="en-US" sz="1700">
                  <a:latin typeface="Courier New" panose="02070309020205020404" pitchFamily="49" charset="0"/>
                </a:rPr>
                <a:t>.</a:t>
              </a:r>
            </a:p>
          </p:txBody>
        </p:sp>
      </p:grpSp>
      <p:grpSp>
        <p:nvGrpSpPr>
          <p:cNvPr id="19460" name="Group 15"/>
          <p:cNvGrpSpPr>
            <a:grpSpLocks/>
          </p:cNvGrpSpPr>
          <p:nvPr/>
        </p:nvGrpSpPr>
        <p:grpSpPr bwMode="auto">
          <a:xfrm>
            <a:off x="1143000" y="5257800"/>
            <a:ext cx="7620000" cy="1412875"/>
            <a:chOff x="720" y="3312"/>
            <a:chExt cx="4800" cy="890"/>
          </a:xfrm>
        </p:grpSpPr>
        <p:sp>
          <p:nvSpPr>
            <p:cNvPr id="17417" name="Text Box 8"/>
            <p:cNvSpPr txBox="1">
              <a:spLocks noChangeArrowheads="1"/>
            </p:cNvSpPr>
            <p:nvPr/>
          </p:nvSpPr>
          <p:spPr bwMode="auto">
            <a:xfrm>
              <a:off x="4464" y="3696"/>
              <a:ext cx="1056" cy="231"/>
            </a:xfrm>
            <a:prstGeom prst="rect">
              <a:avLst/>
            </a:prstGeom>
            <a:noFill/>
            <a:ln w="9525">
              <a:noFill/>
              <a:miter lim="800000"/>
              <a:headEnd/>
              <a:tailEnd/>
            </a:ln>
            <a:effectLst/>
          </p:spPr>
          <p:txBody>
            <a:bodyPr>
              <a:spAutoFit/>
            </a:bodyPr>
            <a:lstStyle/>
            <a:p>
              <a:pPr eaLnBrk="1" hangingPunct="1">
                <a:defRPr/>
              </a:pPr>
              <a:r>
                <a:rPr lang="bg-BG" b="1">
                  <a:solidFill>
                    <a:srgbClr val="FF9933"/>
                  </a:solidFill>
                  <a:effectLst>
                    <a:outerShdw blurRad="38100" dist="38100" dir="2700000" algn="tl">
                      <a:srgbClr val="000000"/>
                    </a:outerShdw>
                  </a:effectLst>
                  <a:latin typeface="Palatino Linotype" pitchFamily="18" charset="0"/>
                  <a:sym typeface="Symbol" pitchFamily="18" charset="2"/>
                </a:rPr>
                <a:t></a:t>
              </a:r>
              <a:r>
                <a:rPr lang="en-US" b="1" baseline="-25000">
                  <a:solidFill>
                    <a:srgbClr val="FF9933"/>
                  </a:solidFill>
                  <a:effectLst>
                    <a:outerShdw blurRad="38100" dist="38100" dir="2700000" algn="tl">
                      <a:srgbClr val="000000"/>
                    </a:outerShdw>
                  </a:effectLst>
                  <a:latin typeface="Palatino Linotype" pitchFamily="18" charset="0"/>
                  <a:sym typeface="Symbol" pitchFamily="18" charset="2"/>
                </a:rPr>
                <a:t>i</a:t>
              </a:r>
              <a:r>
                <a:rPr lang="en-US" b="1">
                  <a:solidFill>
                    <a:srgbClr val="FF9933"/>
                  </a:solidFill>
                  <a:effectLst>
                    <a:outerShdw blurRad="38100" dist="38100" dir="2700000" algn="tl">
                      <a:srgbClr val="000000"/>
                    </a:outerShdw>
                  </a:effectLst>
                  <a:latin typeface="Palatino Linotype" pitchFamily="18" charset="0"/>
                  <a:sym typeface="Symbol" pitchFamily="18" charset="2"/>
                </a:rPr>
                <a:t> = -49 cm</a:t>
              </a:r>
              <a:r>
                <a:rPr lang="en-US" b="1" baseline="30000">
                  <a:solidFill>
                    <a:srgbClr val="FF9933"/>
                  </a:solidFill>
                  <a:effectLst>
                    <a:outerShdw blurRad="38100" dist="38100" dir="2700000" algn="tl">
                      <a:srgbClr val="000000"/>
                    </a:outerShdw>
                  </a:effectLst>
                  <a:latin typeface="Palatino Linotype" pitchFamily="18" charset="0"/>
                  <a:sym typeface="Symbol" pitchFamily="18" charset="2"/>
                </a:rPr>
                <a:t>-1</a:t>
              </a:r>
              <a:endParaRPr lang="bg-BG" b="1" baseline="30000">
                <a:solidFill>
                  <a:srgbClr val="FF9933"/>
                </a:solidFill>
                <a:effectLst>
                  <a:outerShdw blurRad="38100" dist="38100" dir="2700000" algn="tl">
                    <a:srgbClr val="000000"/>
                  </a:outerShdw>
                </a:effectLst>
                <a:latin typeface="Palatino Linotype" pitchFamily="18" charset="0"/>
                <a:sym typeface="Symbol" pitchFamily="18" charset="2"/>
              </a:endParaRPr>
            </a:p>
          </p:txBody>
        </p:sp>
        <p:sp>
          <p:nvSpPr>
            <p:cNvPr id="17418" name="Text Box 8"/>
            <p:cNvSpPr txBox="1">
              <a:spLocks noChangeArrowheads="1"/>
            </p:cNvSpPr>
            <p:nvPr/>
          </p:nvSpPr>
          <p:spPr bwMode="auto">
            <a:xfrm>
              <a:off x="1902" y="3696"/>
              <a:ext cx="1440" cy="231"/>
            </a:xfrm>
            <a:prstGeom prst="rect">
              <a:avLst/>
            </a:prstGeom>
            <a:noFill/>
            <a:ln w="9525">
              <a:noFill/>
              <a:miter lim="800000"/>
              <a:headEnd/>
              <a:tailEnd/>
            </a:ln>
            <a:effectLst/>
          </p:spPr>
          <p:txBody>
            <a:bodyPr>
              <a:spAutoFit/>
            </a:bodyPr>
            <a:lstStyle/>
            <a:p>
              <a:pPr eaLnBrk="1" hangingPunct="1">
                <a:defRPr/>
              </a:pPr>
              <a:r>
                <a:rPr lang="en-US" b="1">
                  <a:solidFill>
                    <a:srgbClr val="FF9933"/>
                  </a:solidFill>
                  <a:effectLst>
                    <a:outerShdw blurRad="38100" dist="38100" dir="2700000" algn="tl">
                      <a:srgbClr val="000000"/>
                    </a:outerShdw>
                  </a:effectLst>
                  <a:latin typeface="Palatino Linotype" pitchFamily="18" charset="0"/>
                  <a:sym typeface="Symbol" pitchFamily="18" charset="2"/>
                </a:rPr>
                <a:t>G =  -284.386095 a.u.</a:t>
              </a:r>
              <a:endParaRPr lang="bg-BG" b="1">
                <a:solidFill>
                  <a:srgbClr val="FF9933"/>
                </a:solidFill>
                <a:effectLst>
                  <a:outerShdw blurRad="38100" dist="38100" dir="2700000" algn="tl">
                    <a:srgbClr val="000000"/>
                  </a:outerShdw>
                </a:effectLst>
                <a:latin typeface="Palatino Linotype" pitchFamily="18" charset="0"/>
                <a:sym typeface="Symbol" pitchFamily="18" charset="2"/>
              </a:endParaRPr>
            </a:p>
          </p:txBody>
        </p:sp>
        <p:pic>
          <p:nvPicPr>
            <p:cNvPr id="19463" name="Picture 13" descr="Glycine1_2_QST3_negfr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 y="3372"/>
              <a:ext cx="912"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4" descr="Glycine1_2_Q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3312"/>
              <a:ext cx="1208" cy="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057400" y="152400"/>
            <a:ext cx="5021263" cy="579438"/>
          </a:xfrm>
          <a:prstGeom prst="rect">
            <a:avLst/>
          </a:prstGeom>
          <a:noFill/>
          <a:ln>
            <a:noFill/>
          </a:ln>
          <a:effectLst/>
          <a:extLst/>
        </p:spPr>
        <p:txBody>
          <a:bodyPr wrap="none">
            <a:spAutoFit/>
          </a:bodyPr>
          <a:lstStyle/>
          <a:p>
            <a:pPr eaLnBrk="1" hangingPunct="1">
              <a:defRPr/>
            </a:pPr>
            <a:r>
              <a:rPr lang="bg-BG" sz="3200" b="1">
                <a:solidFill>
                  <a:srgbClr val="4D4D4D"/>
                </a:solidFill>
                <a:effectLst>
                  <a:outerShdw blurRad="38100" dist="38100" dir="2700000" algn="tl">
                    <a:srgbClr val="000000"/>
                  </a:outerShdw>
                </a:effectLst>
                <a:latin typeface="Palatino Linotype" pitchFamily="18" charset="0"/>
              </a:rPr>
              <a:t>Реакционен механизъм</a:t>
            </a:r>
          </a:p>
        </p:txBody>
      </p:sp>
      <p:pic>
        <p:nvPicPr>
          <p:cNvPr id="4099" name="Picture 3" desc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87425"/>
            <a:ext cx="46482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5257800" y="1676400"/>
            <a:ext cx="3505200" cy="2014538"/>
          </a:xfrm>
          <a:prstGeom prst="rect">
            <a:avLst/>
          </a:prstGeom>
          <a:noFill/>
          <a:ln>
            <a:noFill/>
          </a:ln>
          <a:effectLst/>
          <a:extLst/>
        </p:spPr>
        <p:txBody>
          <a:bodyPr>
            <a:spAutoFit/>
          </a:bodyPr>
          <a:lstStyle/>
          <a:p>
            <a:pPr algn="ctr" eaLnBrk="1" hangingPunct="1">
              <a:defRPr/>
            </a:pPr>
            <a:r>
              <a:rPr lang="bg-BG" b="1">
                <a:solidFill>
                  <a:srgbClr val="4D4D4D"/>
                </a:solidFill>
                <a:effectLst>
                  <a:outerShdw blurRad="38100" dist="38100" dir="2700000" algn="tl">
                    <a:srgbClr val="000000"/>
                  </a:outerShdw>
                </a:effectLst>
                <a:latin typeface="Palatino Linotype" pitchFamily="18" charset="0"/>
              </a:rPr>
              <a:t>Преходно състояние</a:t>
            </a:r>
          </a:p>
          <a:p>
            <a:pPr algn="ctr" eaLnBrk="1" hangingPunct="1">
              <a:defRPr/>
            </a:pPr>
            <a:r>
              <a:rPr lang="bg-BG" b="1">
                <a:solidFill>
                  <a:srgbClr val="4D4D4D"/>
                </a:solidFill>
                <a:latin typeface="Palatino Linotype" pitchFamily="18" charset="0"/>
                <a:sym typeface="Wingdings" pitchFamily="2" charset="2"/>
              </a:rPr>
              <a:t></a:t>
            </a:r>
          </a:p>
          <a:p>
            <a:pPr algn="just" eaLnBrk="1" hangingPunct="1">
              <a:defRPr/>
            </a:pPr>
            <a:r>
              <a:rPr lang="bg-BG" b="1">
                <a:solidFill>
                  <a:srgbClr val="4D4D4D"/>
                </a:solidFill>
                <a:latin typeface="Palatino Linotype" pitchFamily="18" charset="0"/>
              </a:rPr>
              <a:t>Точката с най-висока свободна енергия за даден етап, където вероятността да се получат продуктите и реагентите е еднаква</a:t>
            </a:r>
          </a:p>
        </p:txBody>
      </p:sp>
      <p:sp>
        <p:nvSpPr>
          <p:cNvPr id="4101" name="Text Box 5"/>
          <p:cNvSpPr txBox="1">
            <a:spLocks noChangeArrowheads="1"/>
          </p:cNvSpPr>
          <p:nvPr/>
        </p:nvSpPr>
        <p:spPr bwMode="auto">
          <a:xfrm>
            <a:off x="5257800" y="3686175"/>
            <a:ext cx="3505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a:t>
            </a:r>
          </a:p>
          <a:p>
            <a:pPr algn="just" eaLnBrk="1" hangingPunct="1">
              <a:spcBef>
                <a:spcPct val="0"/>
              </a:spcBef>
              <a:buFontTx/>
              <a:buNone/>
            </a:pPr>
            <a:r>
              <a:rPr lang="bg-BG" altLang="en-US" sz="1800">
                <a:solidFill>
                  <a:srgbClr val="4D4D4D"/>
                </a:solidFill>
                <a:latin typeface="Palatino Linotype" panose="02040502050505030304" pitchFamily="18" charset="0"/>
              </a:rPr>
              <a:t>Седловинна точка от първи ред в енергетичната повърхнина на реакцията</a:t>
            </a:r>
          </a:p>
        </p:txBody>
      </p:sp>
      <p:sp>
        <p:nvSpPr>
          <p:cNvPr id="4102" name="Text Box 6"/>
          <p:cNvSpPr txBox="1">
            <a:spLocks noChangeArrowheads="1"/>
          </p:cNvSpPr>
          <p:nvPr/>
        </p:nvSpPr>
        <p:spPr bwMode="auto">
          <a:xfrm>
            <a:off x="5265738" y="4905375"/>
            <a:ext cx="3505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a:t>
            </a:r>
          </a:p>
          <a:p>
            <a:pPr algn="just" eaLnBrk="1" hangingPunct="1">
              <a:spcBef>
                <a:spcPct val="0"/>
              </a:spcBef>
              <a:buFontTx/>
              <a:buNone/>
            </a:pPr>
            <a:r>
              <a:rPr lang="bg-BG" altLang="en-US" sz="1800">
                <a:solidFill>
                  <a:srgbClr val="4D4D4D"/>
                </a:solidFill>
                <a:latin typeface="Palatino Linotype" panose="02040502050505030304" pitchFamily="18" charset="0"/>
              </a:rPr>
              <a:t>Една отрицателна честота с трептене насочено </a:t>
            </a:r>
            <a:r>
              <a:rPr lang="bg-BG" altLang="en-US" sz="1800" i="1">
                <a:solidFill>
                  <a:srgbClr val="4D4D4D"/>
                </a:solidFill>
                <a:latin typeface="Palatino Linotype" panose="02040502050505030304" pitchFamily="18" charset="0"/>
              </a:rPr>
              <a:t>по реакционната координата</a:t>
            </a:r>
          </a:p>
        </p:txBody>
      </p:sp>
      <p:grpSp>
        <p:nvGrpSpPr>
          <p:cNvPr id="4103" name="Group 15"/>
          <p:cNvGrpSpPr>
            <a:grpSpLocks/>
          </p:cNvGrpSpPr>
          <p:nvPr/>
        </p:nvGrpSpPr>
        <p:grpSpPr bwMode="auto">
          <a:xfrm>
            <a:off x="304800" y="3962400"/>
            <a:ext cx="3733800" cy="2828925"/>
            <a:chOff x="192" y="2496"/>
            <a:chExt cx="2352" cy="1782"/>
          </a:xfrm>
        </p:grpSpPr>
        <p:pic>
          <p:nvPicPr>
            <p:cNvPr id="4108" name="Picture 7" descr="Prereaction_compl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2496"/>
              <a:ext cx="97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 Box 8"/>
            <p:cNvSpPr txBox="1">
              <a:spLocks noChangeArrowheads="1"/>
            </p:cNvSpPr>
            <p:nvPr/>
          </p:nvSpPr>
          <p:spPr bwMode="auto">
            <a:xfrm>
              <a:off x="192" y="3696"/>
              <a:ext cx="2352"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Понякога се налага характеризиране и на предреакционен комплекс</a:t>
              </a:r>
              <a:endParaRPr lang="bg-BG" altLang="en-US" sz="1800" i="1">
                <a:solidFill>
                  <a:srgbClr val="4D4D4D"/>
                </a:solidFill>
                <a:latin typeface="Palatino Linotype" panose="02040502050505030304" pitchFamily="18" charset="0"/>
              </a:endParaRPr>
            </a:p>
          </p:txBody>
        </p:sp>
      </p:grpSp>
      <p:grpSp>
        <p:nvGrpSpPr>
          <p:cNvPr id="4104" name="Group 14"/>
          <p:cNvGrpSpPr>
            <a:grpSpLocks/>
          </p:cNvGrpSpPr>
          <p:nvPr/>
        </p:nvGrpSpPr>
        <p:grpSpPr bwMode="auto">
          <a:xfrm>
            <a:off x="2693988" y="4267200"/>
            <a:ext cx="2262187" cy="1609725"/>
            <a:chOff x="1697" y="2688"/>
            <a:chExt cx="1425" cy="1014"/>
          </a:xfrm>
        </p:grpSpPr>
        <p:sp>
          <p:nvSpPr>
            <p:cNvPr id="3" name="TextBox 2"/>
            <p:cNvSpPr txBox="1">
              <a:spLocks noRot="1" noChangeAspect="1" noMove="1" noResize="1" noEditPoints="1" noAdjustHandles="1" noChangeArrowheads="1" noChangeShapeType="1" noTextEdit="1"/>
            </p:cNvSpPr>
            <p:nvPr/>
          </p:nvSpPr>
          <p:spPr>
            <a:xfrm>
              <a:off x="1702" y="2688"/>
              <a:ext cx="1418" cy="389"/>
            </a:xfrm>
            <a:prstGeom prst="rect">
              <a:avLst/>
            </a:prstGeom>
            <a:blipFill rotWithShape="1">
              <a:blip r:embed="rId4" cstate="print"/>
              <a:stretch>
                <a:fillRect/>
              </a:stretch>
            </a:blipFill>
          </p:spPr>
          <p:txBody>
            <a:bodyPr/>
            <a:lstStyle/>
            <a:p>
              <a:pPr eaLnBrk="1" hangingPunct="1">
                <a:defRPr/>
              </a:pPr>
              <a:r>
                <a:rPr lang="en-US">
                  <a:noFill/>
                  <a:latin typeface="Arial" charset="0"/>
                </a:rPr>
                <a:t> </a:t>
              </a:r>
            </a:p>
          </p:txBody>
        </p:sp>
        <p:sp>
          <p:nvSpPr>
            <p:cNvPr id="13" name="TextBox 12"/>
            <p:cNvSpPr txBox="1">
              <a:spLocks noRot="1" noChangeAspect="1" noMove="1" noResize="1" noEditPoints="1" noAdjustHandles="1" noChangeArrowheads="1" noChangeShapeType="1" noTextEdit="1"/>
            </p:cNvSpPr>
            <p:nvPr/>
          </p:nvSpPr>
          <p:spPr>
            <a:xfrm>
              <a:off x="1698" y="3120"/>
              <a:ext cx="1182" cy="233"/>
            </a:xfrm>
            <a:prstGeom prst="rect">
              <a:avLst/>
            </a:prstGeom>
            <a:blipFill rotWithShape="1">
              <a:blip r:embed="rId5" cstate="print"/>
              <a:stretch>
                <a:fillRect/>
              </a:stretch>
            </a:blipFill>
          </p:spPr>
          <p:txBody>
            <a:bodyPr/>
            <a:lstStyle/>
            <a:p>
              <a:pPr eaLnBrk="1" hangingPunct="1">
                <a:defRPr/>
              </a:pPr>
              <a:r>
                <a:rPr lang="en-US">
                  <a:noFill/>
                  <a:latin typeface="Arial" charset="0"/>
                </a:rPr>
                <a:t> </a:t>
              </a:r>
            </a:p>
          </p:txBody>
        </p:sp>
        <p:sp>
          <p:nvSpPr>
            <p:cNvPr id="14" name="TextBox 13"/>
            <p:cNvSpPr txBox="1">
              <a:spLocks noRot="1" noChangeAspect="1" noMove="1" noResize="1" noEditPoints="1" noAdjustHandles="1" noChangeArrowheads="1" noChangeShapeType="1" noTextEdit="1"/>
            </p:cNvSpPr>
            <p:nvPr/>
          </p:nvSpPr>
          <p:spPr>
            <a:xfrm>
              <a:off x="1702" y="3439"/>
              <a:ext cx="1104" cy="257"/>
            </a:xfrm>
            <a:prstGeom prst="rect">
              <a:avLst/>
            </a:prstGeom>
            <a:blipFill rotWithShape="1">
              <a:blip r:embed="rId6" cstate="print"/>
              <a:stretch>
                <a:fillRect b="-1493"/>
              </a:stretch>
            </a:blipFill>
          </p:spPr>
          <p:txBody>
            <a:bodyPr/>
            <a:lstStyle/>
            <a:p>
              <a:pPr eaLnBrk="1" hangingPunct="1">
                <a:defRPr/>
              </a:pPr>
              <a:r>
                <a:rPr lang="en-US">
                  <a:noFill/>
                  <a:latin typeface="Arial" charset="0"/>
                </a:rPr>
                <a:t> </a:t>
              </a:r>
            </a:p>
          </p:txBody>
        </p:sp>
      </p:gr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65163" y="152400"/>
            <a:ext cx="78692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bg-BG" sz="3200" b="1" dirty="0">
                <a:solidFill>
                  <a:srgbClr val="4D4D4D"/>
                </a:solidFill>
                <a:effectLst>
                  <a:outerShdw blurRad="38100" dist="38100" dir="2700000" algn="tl">
                    <a:srgbClr val="000000"/>
                  </a:outerShdw>
                </a:effectLst>
                <a:latin typeface="Palatino Linotype" pitchFamily="18" charset="0"/>
              </a:rPr>
              <a:t>Частична геометрична оптимизация</a:t>
            </a:r>
          </a:p>
        </p:txBody>
      </p:sp>
      <p:sp>
        <p:nvSpPr>
          <p:cNvPr id="8195" name="Text Box 12"/>
          <p:cNvSpPr txBox="1">
            <a:spLocks noChangeArrowheads="1"/>
          </p:cNvSpPr>
          <p:nvPr/>
        </p:nvSpPr>
        <p:spPr bwMode="auto">
          <a:xfrm>
            <a:off x="533400" y="838200"/>
            <a:ext cx="8001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bg-BG" altLang="en-US" b="1">
                <a:solidFill>
                  <a:srgbClr val="4D4D4D"/>
                </a:solidFill>
                <a:latin typeface="Palatino Linotype" panose="02040502050505030304" pitchFamily="18" charset="0"/>
                <a:sym typeface="Wingdings" panose="05000000000000000000" pitchFamily="2" charset="2"/>
              </a:rPr>
              <a:t>Понякога се налага изключване на някои степени на свобода от оптимизацията на структурите</a:t>
            </a:r>
          </a:p>
          <a:p>
            <a:pPr lvl="1" algn="just" eaLnBrk="1" hangingPunct="1">
              <a:buSzPct val="80000"/>
              <a:buFontTx/>
              <a:buBlip>
                <a:blip r:embed="rId3"/>
              </a:buBlip>
            </a:pPr>
            <a:r>
              <a:rPr lang="bg-BG" altLang="en-US" b="1">
                <a:solidFill>
                  <a:srgbClr val="4D4D4D"/>
                </a:solidFill>
                <a:latin typeface="Palatino Linotype" panose="02040502050505030304" pitchFamily="18" charset="0"/>
                <a:sym typeface="Wingdings" panose="05000000000000000000" pitchFamily="2" charset="2"/>
              </a:rPr>
              <a:t>подобряване на сходимостта</a:t>
            </a:r>
          </a:p>
          <a:p>
            <a:pPr lvl="1" algn="just" eaLnBrk="1" hangingPunct="1">
              <a:buSzPct val="80000"/>
              <a:buFontTx/>
              <a:buBlip>
                <a:blip r:embed="rId3"/>
              </a:buBlip>
            </a:pPr>
            <a:r>
              <a:rPr lang="bg-BG" altLang="en-US" b="1">
                <a:solidFill>
                  <a:srgbClr val="4D4D4D"/>
                </a:solidFill>
                <a:latin typeface="Palatino Linotype" panose="02040502050505030304" pitchFamily="18" charset="0"/>
              </a:rPr>
              <a:t>получаване на определен конформер</a:t>
            </a:r>
          </a:p>
          <a:p>
            <a:pPr lvl="1" algn="just" eaLnBrk="1" hangingPunct="1">
              <a:buSzPct val="80000"/>
              <a:buFontTx/>
              <a:buBlip>
                <a:blip r:embed="rId3"/>
              </a:buBlip>
            </a:pPr>
            <a:r>
              <a:rPr lang="bg-BG" altLang="en-US" b="1">
                <a:solidFill>
                  <a:srgbClr val="4D4D4D"/>
                </a:solidFill>
                <a:latin typeface="Palatino Linotype" panose="02040502050505030304" pitchFamily="18" charset="0"/>
              </a:rPr>
              <a:t>елиминиране на “нежелани” степени на свобода</a:t>
            </a:r>
          </a:p>
        </p:txBody>
      </p:sp>
      <p:grpSp>
        <p:nvGrpSpPr>
          <p:cNvPr id="8206" name="Group 14"/>
          <p:cNvGrpSpPr>
            <a:grpSpLocks/>
          </p:cNvGrpSpPr>
          <p:nvPr/>
        </p:nvGrpSpPr>
        <p:grpSpPr bwMode="auto">
          <a:xfrm>
            <a:off x="406400" y="3927475"/>
            <a:ext cx="8051800" cy="2701925"/>
            <a:chOff x="160" y="2338"/>
            <a:chExt cx="5072" cy="1702"/>
          </a:xfrm>
        </p:grpSpPr>
        <p:sp>
          <p:nvSpPr>
            <p:cNvPr id="8202" name="Text Box 27"/>
            <p:cNvSpPr txBox="1">
              <a:spLocks noChangeArrowheads="1"/>
            </p:cNvSpPr>
            <p:nvPr/>
          </p:nvSpPr>
          <p:spPr bwMode="auto">
            <a:xfrm>
              <a:off x="160" y="2338"/>
              <a:ext cx="27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bg-BG" altLang="en-US" sz="3200">
                  <a:solidFill>
                    <a:srgbClr val="FF9933"/>
                  </a:solidFill>
                  <a:latin typeface="Lucida Handwriting" panose="03010101010101010101" pitchFamily="66" charset="0"/>
                  <a:sym typeface="Wingdings 3" panose="05040102010807070707" pitchFamily="18" charset="2"/>
                </a:rPr>
                <a:t></a:t>
              </a:r>
            </a:p>
          </p:txBody>
        </p:sp>
        <p:sp>
          <p:nvSpPr>
            <p:cNvPr id="8203" name="Rectangle 28"/>
            <p:cNvSpPr>
              <a:spLocks noChangeArrowheads="1"/>
            </p:cNvSpPr>
            <p:nvPr/>
          </p:nvSpPr>
          <p:spPr bwMode="auto">
            <a:xfrm>
              <a:off x="432" y="2352"/>
              <a:ext cx="4800" cy="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700" b="1">
                  <a:latin typeface="Courier New" panose="02070309020205020404" pitchFamily="49" charset="0"/>
                </a:rPr>
                <a:t>AtmSel:  Line="noatoms atoms=1,3,6,8"</a:t>
              </a:r>
            </a:p>
            <a:p>
              <a:pPr eaLnBrk="1" hangingPunct="1"/>
              <a:r>
                <a:rPr lang="en-US" altLang="en-US" sz="1700" b="1">
                  <a:latin typeface="Courier New" panose="02070309020205020404" pitchFamily="49" charset="0"/>
                </a:rPr>
                <a:t>AtmSel:  NamVal=Blocks NAtLst=  4 NIVal=  0 NNoVal=  0:</a:t>
              </a:r>
            </a:p>
            <a:p>
              <a:pPr eaLnBrk="1" hangingPunct="1"/>
              <a:r>
                <a:rPr lang="en-US" altLang="en-US" sz="1700" b="1">
                  <a:latin typeface="Courier New" panose="02070309020205020404" pitchFamily="49" charset="0"/>
                </a:rPr>
                <a:t>AtmSel:  IAtLst=      1      3      6      8</a:t>
              </a:r>
            </a:p>
            <a:p>
              <a:pPr eaLnBrk="1" hangingPunct="1"/>
              <a:r>
                <a:rPr lang="en-US" altLang="en-US" sz="1700" b="1">
                  <a:latin typeface="Courier New" panose="02070309020205020404" pitchFamily="49" charset="0"/>
                </a:rPr>
                <a:t>ITRead=  0  2  0  2  2  0  2  0  2  2</a:t>
              </a:r>
            </a:p>
            <a:p>
              <a:pPr eaLnBrk="1" hangingPunct="1"/>
              <a:r>
                <a:rPr lang="en-US" altLang="en-US" sz="1700" b="1">
                  <a:latin typeface="Courier New" panose="02070309020205020404" pitchFamily="49" charset="0"/>
                </a:rPr>
                <a:t>MicOpt= -1 -2 -1 -2 -2 -1 -2 -1 -2 -2</a:t>
              </a:r>
            </a:p>
            <a:p>
              <a:pPr eaLnBrk="1" hangingPunct="1"/>
              <a:r>
                <a:rPr lang="en-US" altLang="en-US" sz="1700" b="1">
                  <a:latin typeface="Courier New" panose="02070309020205020404" pitchFamily="49" charset="0"/>
                </a:rPr>
                <a:t>.............</a:t>
              </a:r>
            </a:p>
            <a:p>
              <a:pPr eaLnBrk="1" hangingPunct="1"/>
              <a:r>
                <a:rPr lang="en-US" altLang="en-US" sz="1700" b="1">
                  <a:latin typeface="Courier New" panose="02070309020205020404" pitchFamily="49" charset="0"/>
                </a:rPr>
                <a:t>X2    R(2,-1)            0.0       Frozen</a:t>
              </a:r>
            </a:p>
            <a:p>
              <a:pPr eaLnBrk="1" hangingPunct="1"/>
              <a:r>
                <a:rPr lang="en-US" altLang="en-US" sz="1700" b="1">
                  <a:latin typeface="Courier New" panose="02070309020205020404" pitchFamily="49" charset="0"/>
                </a:rPr>
                <a:t>Y2    R(2,-2)            0.0       Frozen</a:t>
              </a:r>
            </a:p>
            <a:p>
              <a:pPr eaLnBrk="1" hangingPunct="1"/>
              <a:r>
                <a:rPr lang="en-US" altLang="en-US" sz="1700" b="1">
                  <a:latin typeface="Courier New" panose="02070309020205020404" pitchFamily="49" charset="0"/>
                </a:rPr>
                <a:t>.............</a:t>
              </a:r>
            </a:p>
            <a:p>
              <a:pPr eaLnBrk="1" hangingPunct="1"/>
              <a:r>
                <a:rPr lang="en-US" altLang="en-US" sz="1700" b="1">
                  <a:latin typeface="Courier New" panose="02070309020205020404" pitchFamily="49" charset="0"/>
                </a:rPr>
                <a:t>Job cpu time:  0 days  0 hours  </a:t>
              </a:r>
              <a:r>
                <a:rPr lang="en-US" altLang="en-US" sz="1700" b="1">
                  <a:solidFill>
                    <a:srgbClr val="FF9933"/>
                  </a:solidFill>
                  <a:latin typeface="Courier New" panose="02070309020205020404" pitchFamily="49" charset="0"/>
                </a:rPr>
                <a:t>5 minutes 36.5 seconds</a:t>
              </a:r>
              <a:r>
                <a:rPr lang="en-US" altLang="en-US" sz="1700" b="1">
                  <a:latin typeface="Courier New" panose="02070309020205020404" pitchFamily="49" charset="0"/>
                </a:rPr>
                <a:t>.</a:t>
              </a:r>
            </a:p>
          </p:txBody>
        </p:sp>
      </p:grpSp>
      <p:grpSp>
        <p:nvGrpSpPr>
          <p:cNvPr id="8207" name="Group 15"/>
          <p:cNvGrpSpPr>
            <a:grpSpLocks/>
          </p:cNvGrpSpPr>
          <p:nvPr/>
        </p:nvGrpSpPr>
        <p:grpSpPr bwMode="auto">
          <a:xfrm>
            <a:off x="381000" y="2474913"/>
            <a:ext cx="7785100" cy="1258887"/>
            <a:chOff x="240" y="1559"/>
            <a:chExt cx="4904" cy="793"/>
          </a:xfrm>
        </p:grpSpPr>
        <p:grpSp>
          <p:nvGrpSpPr>
            <p:cNvPr id="8204" name="Group 12"/>
            <p:cNvGrpSpPr>
              <a:grpSpLocks/>
            </p:cNvGrpSpPr>
            <p:nvPr/>
          </p:nvGrpSpPr>
          <p:grpSpPr bwMode="auto">
            <a:xfrm>
              <a:off x="240" y="1559"/>
              <a:ext cx="3216" cy="793"/>
              <a:chOff x="192" y="1440"/>
              <a:chExt cx="3216" cy="793"/>
            </a:xfrm>
          </p:grpSpPr>
          <p:sp>
            <p:nvSpPr>
              <p:cNvPr id="8199" name="Rectangle 24"/>
              <p:cNvSpPr>
                <a:spLocks noChangeArrowheads="1"/>
              </p:cNvSpPr>
              <p:nvPr/>
            </p:nvSpPr>
            <p:spPr bwMode="auto">
              <a:xfrm>
                <a:off x="432" y="1483"/>
                <a:ext cx="2976"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latin typeface="Courier New" panose="02070309020205020404" pitchFamily="49" charset="0"/>
                  </a:rPr>
                  <a:t>#B3LYP </a:t>
                </a:r>
                <a:r>
                  <a:rPr lang="bg-BG" altLang="en-US" b="1">
                    <a:latin typeface="Courier New" panose="02070309020205020404" pitchFamily="49" charset="0"/>
                  </a:rPr>
                  <a:t>6-31+</a:t>
                </a:r>
                <a:r>
                  <a:rPr lang="en-US" altLang="en-US" b="1">
                    <a:latin typeface="Courier New" panose="02070309020205020404" pitchFamily="49" charset="0"/>
                  </a:rPr>
                  <a:t>G* OPT=</a:t>
                </a:r>
                <a:r>
                  <a:rPr lang="en-US" altLang="en-US" b="1">
                    <a:solidFill>
                      <a:srgbClr val="FF9933"/>
                    </a:solidFill>
                    <a:latin typeface="Courier New" panose="02070309020205020404" pitchFamily="49" charset="0"/>
                  </a:rPr>
                  <a:t>ReadFreeze</a:t>
                </a:r>
                <a:endParaRPr lang="bg-BG" altLang="en-US" b="1">
                  <a:solidFill>
                    <a:srgbClr val="FF9933"/>
                  </a:solidFill>
                  <a:latin typeface="Courier New" panose="02070309020205020404" pitchFamily="49" charset="0"/>
                </a:endParaRPr>
              </a:p>
              <a:p>
                <a:pPr eaLnBrk="1" hangingPunct="1"/>
                <a:r>
                  <a:rPr lang="bg-BG" altLang="en-US" b="1">
                    <a:latin typeface="Courier New" panose="02070309020205020404" pitchFamily="49" charset="0"/>
                  </a:rPr>
                  <a:t>.............</a:t>
                </a:r>
              </a:p>
              <a:p>
                <a:pPr eaLnBrk="1" hangingPunct="1"/>
                <a:endParaRPr lang="bg-BG" altLang="en-US" b="1">
                  <a:latin typeface="Courier New" panose="02070309020205020404" pitchFamily="49" charset="0"/>
                </a:endParaRPr>
              </a:p>
              <a:p>
                <a:pPr eaLnBrk="1" hangingPunct="1"/>
                <a:r>
                  <a:rPr lang="en-US" altLang="en-US" b="1">
                    <a:solidFill>
                      <a:srgbClr val="FF9933"/>
                    </a:solidFill>
                    <a:latin typeface="Courier New" panose="02070309020205020404" pitchFamily="49" charset="0"/>
                  </a:rPr>
                  <a:t>noatoms atoms=1,3,6,8</a:t>
                </a:r>
              </a:p>
            </p:txBody>
          </p:sp>
          <p:sp>
            <p:nvSpPr>
              <p:cNvPr id="8200" name="Text Box 25"/>
              <p:cNvSpPr txBox="1">
                <a:spLocks noChangeArrowheads="1"/>
              </p:cNvSpPr>
              <p:nvPr/>
            </p:nvSpPr>
            <p:spPr bwMode="auto">
              <a:xfrm>
                <a:off x="192" y="1440"/>
                <a:ext cx="27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bg-BG" altLang="en-US" sz="3200">
                    <a:solidFill>
                      <a:srgbClr val="FF9933"/>
                    </a:solidFill>
                    <a:latin typeface="Lucida Handwriting" panose="03010101010101010101" pitchFamily="66" charset="0"/>
                    <a:sym typeface="Wingdings 3" panose="05040102010807070707" pitchFamily="18" charset="2"/>
                  </a:rPr>
                  <a:t></a:t>
                </a:r>
              </a:p>
            </p:txBody>
          </p:sp>
        </p:grpSp>
        <p:graphicFrame>
          <p:nvGraphicFramePr>
            <p:cNvPr id="8205" name="Object 13"/>
            <p:cNvGraphicFramePr>
              <a:graphicFrameLocks noChangeAspect="1"/>
            </p:cNvGraphicFramePr>
            <p:nvPr/>
          </p:nvGraphicFramePr>
          <p:xfrm>
            <a:off x="3840" y="1584"/>
            <a:ext cx="1304" cy="768"/>
          </p:xfrm>
          <a:graphic>
            <a:graphicData uri="http://schemas.openxmlformats.org/presentationml/2006/ole">
              <mc:AlternateContent xmlns:mc="http://schemas.openxmlformats.org/markup-compatibility/2006">
                <mc:Choice xmlns:v="urn:schemas-microsoft-com:vml" Requires="v">
                  <p:oleObj spid="_x0000_s35846" name="CS ChemDraw Drawing" r:id="rId4" imgW="1765776" imgH="1040500" progId="ChemDraw.Document.6.0">
                    <p:embed/>
                  </p:oleObj>
                </mc:Choice>
                <mc:Fallback>
                  <p:oleObj name="CS ChemDraw Drawing" r:id="rId4" imgW="1765776" imgH="1040500"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 y="1584"/>
                          <a:ext cx="1304"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10429770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dissolve">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207"/>
                                        </p:tgtEl>
                                        <p:attrNameLst>
                                          <p:attrName>style.visibility</p:attrName>
                                        </p:attrNameLst>
                                      </p:cBhvr>
                                      <p:to>
                                        <p:strVal val="visible"/>
                                      </p:to>
                                    </p:set>
                                    <p:animEffect transition="in" filter="wipe(left)">
                                      <p:cBhvr>
                                        <p:cTn id="12" dur="500"/>
                                        <p:tgtEl>
                                          <p:spTgt spid="82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206"/>
                                        </p:tgtEl>
                                        <p:attrNameLst>
                                          <p:attrName>style.visibility</p:attrName>
                                        </p:attrNameLst>
                                      </p:cBhvr>
                                      <p:to>
                                        <p:strVal val="visible"/>
                                      </p:to>
                                    </p:set>
                                    <p:animEffect transition="in" filter="dissolve">
                                      <p:cBhvr>
                                        <p:cTn id="17" dur="50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65163" y="152400"/>
            <a:ext cx="78692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bg-BG" sz="3200" b="1" dirty="0">
                <a:solidFill>
                  <a:srgbClr val="4D4D4D"/>
                </a:solidFill>
                <a:effectLst>
                  <a:outerShdw blurRad="38100" dist="38100" dir="2700000" algn="tl">
                    <a:srgbClr val="000000"/>
                  </a:outerShdw>
                </a:effectLst>
                <a:latin typeface="Palatino Linotype" pitchFamily="18" charset="0"/>
              </a:rPr>
              <a:t>Частична геометрична оптимизация</a:t>
            </a:r>
          </a:p>
        </p:txBody>
      </p:sp>
      <p:grpSp>
        <p:nvGrpSpPr>
          <p:cNvPr id="11280" name="Group 16"/>
          <p:cNvGrpSpPr>
            <a:grpSpLocks/>
          </p:cNvGrpSpPr>
          <p:nvPr/>
        </p:nvGrpSpPr>
        <p:grpSpPr bwMode="auto">
          <a:xfrm>
            <a:off x="611188" y="1143000"/>
            <a:ext cx="7785100" cy="1273175"/>
            <a:chOff x="385" y="720"/>
            <a:chExt cx="4904" cy="802"/>
          </a:xfrm>
        </p:grpSpPr>
        <p:grpSp>
          <p:nvGrpSpPr>
            <p:cNvPr id="11279" name="Group 15"/>
            <p:cNvGrpSpPr>
              <a:grpSpLocks/>
            </p:cNvGrpSpPr>
            <p:nvPr/>
          </p:nvGrpSpPr>
          <p:grpSpPr bwMode="auto">
            <a:xfrm>
              <a:off x="385" y="720"/>
              <a:ext cx="3456" cy="784"/>
              <a:chOff x="144" y="590"/>
              <a:chExt cx="3456" cy="784"/>
            </a:xfrm>
          </p:grpSpPr>
          <p:sp>
            <p:nvSpPr>
              <p:cNvPr id="11269" name="Rectangle 24"/>
              <p:cNvSpPr>
                <a:spLocks noChangeArrowheads="1"/>
              </p:cNvSpPr>
              <p:nvPr/>
            </p:nvSpPr>
            <p:spPr bwMode="auto">
              <a:xfrm>
                <a:off x="384" y="624"/>
                <a:ext cx="3216"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latin typeface="Courier New" panose="02070309020205020404" pitchFamily="49" charset="0"/>
                  </a:rPr>
                  <a:t>#B3LYP </a:t>
                </a:r>
                <a:r>
                  <a:rPr lang="bg-BG" altLang="en-US" b="1">
                    <a:latin typeface="Courier New" panose="02070309020205020404" pitchFamily="49" charset="0"/>
                  </a:rPr>
                  <a:t>6-31+</a:t>
                </a:r>
                <a:r>
                  <a:rPr lang="en-US" altLang="en-US" b="1">
                    <a:latin typeface="Courier New" panose="02070309020205020404" pitchFamily="49" charset="0"/>
                  </a:rPr>
                  <a:t>G* OPT=</a:t>
                </a:r>
                <a:r>
                  <a:rPr lang="en-US" altLang="en-US" b="1">
                    <a:solidFill>
                      <a:srgbClr val="FF9933"/>
                    </a:solidFill>
                    <a:latin typeface="Courier New" panose="02070309020205020404" pitchFamily="49" charset="0"/>
                  </a:rPr>
                  <a:t>ModRedundant</a:t>
                </a:r>
                <a:endParaRPr lang="bg-BG" altLang="en-US" b="1">
                  <a:solidFill>
                    <a:srgbClr val="FF9933"/>
                  </a:solidFill>
                  <a:latin typeface="Courier New" panose="02070309020205020404" pitchFamily="49" charset="0"/>
                </a:endParaRPr>
              </a:p>
              <a:p>
                <a:pPr eaLnBrk="1" hangingPunct="1"/>
                <a:r>
                  <a:rPr lang="bg-BG" altLang="en-US" b="1">
                    <a:latin typeface="Courier New" panose="02070309020205020404" pitchFamily="49" charset="0"/>
                  </a:rPr>
                  <a:t>.............</a:t>
                </a:r>
              </a:p>
              <a:p>
                <a:pPr eaLnBrk="1" hangingPunct="1"/>
                <a:endParaRPr lang="bg-BG" altLang="en-US" b="1">
                  <a:latin typeface="Courier New" panose="02070309020205020404" pitchFamily="49" charset="0"/>
                </a:endParaRPr>
              </a:p>
              <a:p>
                <a:pPr eaLnBrk="1" hangingPunct="1"/>
                <a:r>
                  <a:rPr lang="en-US" altLang="en-US" b="1">
                    <a:solidFill>
                      <a:srgbClr val="FF9933"/>
                    </a:solidFill>
                    <a:latin typeface="Courier New" panose="02070309020205020404" pitchFamily="49" charset="0"/>
                  </a:rPr>
                  <a:t>8 6 3 1 F</a:t>
                </a:r>
              </a:p>
            </p:txBody>
          </p:sp>
          <p:sp>
            <p:nvSpPr>
              <p:cNvPr id="11270" name="Text Box 25"/>
              <p:cNvSpPr txBox="1">
                <a:spLocks noChangeArrowheads="1"/>
              </p:cNvSpPr>
              <p:nvPr/>
            </p:nvSpPr>
            <p:spPr bwMode="auto">
              <a:xfrm>
                <a:off x="144" y="590"/>
                <a:ext cx="27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bg-BG" altLang="en-US" sz="3200">
                    <a:solidFill>
                      <a:srgbClr val="FF9933"/>
                    </a:solidFill>
                    <a:latin typeface="Lucida Handwriting" panose="03010101010101010101" pitchFamily="66" charset="0"/>
                    <a:sym typeface="Wingdings 3" panose="05040102010807070707" pitchFamily="18" charset="2"/>
                  </a:rPr>
                  <a:t></a:t>
                </a:r>
              </a:p>
            </p:txBody>
          </p:sp>
        </p:grpSp>
        <p:graphicFrame>
          <p:nvGraphicFramePr>
            <p:cNvPr id="11274" name="Object 10"/>
            <p:cNvGraphicFramePr>
              <a:graphicFrameLocks noChangeAspect="1"/>
            </p:cNvGraphicFramePr>
            <p:nvPr/>
          </p:nvGraphicFramePr>
          <p:xfrm>
            <a:off x="3985" y="754"/>
            <a:ext cx="1304" cy="768"/>
          </p:xfrm>
          <a:graphic>
            <a:graphicData uri="http://schemas.openxmlformats.org/presentationml/2006/ole">
              <mc:AlternateContent xmlns:mc="http://schemas.openxmlformats.org/markup-compatibility/2006">
                <mc:Choice xmlns:v="urn:schemas-microsoft-com:vml" Requires="v">
                  <p:oleObj spid="_x0000_s36870" name="CS ChemDraw Drawing" r:id="rId3" imgW="1765776" imgH="1040500" progId="ChemDraw.Document.6.0">
                    <p:embed/>
                  </p:oleObj>
                </mc:Choice>
                <mc:Fallback>
                  <p:oleObj name="CS ChemDraw Drawing" r:id="rId3" imgW="1765776" imgH="10405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 y="754"/>
                          <a:ext cx="1304"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1281" name="Group 17"/>
          <p:cNvGrpSpPr>
            <a:grpSpLocks/>
          </p:cNvGrpSpPr>
          <p:nvPr/>
        </p:nvGrpSpPr>
        <p:grpSpPr bwMode="auto">
          <a:xfrm>
            <a:off x="635000" y="2921000"/>
            <a:ext cx="8051800" cy="2184400"/>
            <a:chOff x="400" y="1840"/>
            <a:chExt cx="5072" cy="1376"/>
          </a:xfrm>
        </p:grpSpPr>
        <p:sp>
          <p:nvSpPr>
            <p:cNvPr id="11276" name="Text Box 27"/>
            <p:cNvSpPr txBox="1">
              <a:spLocks noChangeArrowheads="1"/>
            </p:cNvSpPr>
            <p:nvPr/>
          </p:nvSpPr>
          <p:spPr bwMode="auto">
            <a:xfrm>
              <a:off x="400" y="1840"/>
              <a:ext cx="27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bg-BG" altLang="en-US" sz="3200">
                  <a:solidFill>
                    <a:srgbClr val="FF9933"/>
                  </a:solidFill>
                  <a:latin typeface="Lucida Handwriting" panose="03010101010101010101" pitchFamily="66" charset="0"/>
                  <a:sym typeface="Wingdings 3" panose="05040102010807070707" pitchFamily="18" charset="2"/>
                </a:rPr>
                <a:t></a:t>
              </a:r>
            </a:p>
          </p:txBody>
        </p:sp>
        <p:sp>
          <p:nvSpPr>
            <p:cNvPr id="11277" name="Rectangle 28"/>
            <p:cNvSpPr>
              <a:spLocks noChangeArrowheads="1"/>
            </p:cNvSpPr>
            <p:nvPr/>
          </p:nvSpPr>
          <p:spPr bwMode="auto">
            <a:xfrm>
              <a:off x="672" y="1854"/>
              <a:ext cx="4800" cy="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700" b="1">
                  <a:latin typeface="Courier New" panose="02070309020205020404" pitchFamily="49" charset="0"/>
                </a:rPr>
                <a:t>The following ModRedundant input section has been read:</a:t>
              </a:r>
            </a:p>
            <a:p>
              <a:pPr eaLnBrk="1" hangingPunct="1"/>
              <a:r>
                <a:rPr lang="en-US" altLang="en-US" sz="1700" b="1">
                  <a:latin typeface="Courier New" panose="02070309020205020404" pitchFamily="49" charset="0"/>
                </a:rPr>
                <a:t>D    1    3    6    8 F</a:t>
              </a:r>
            </a:p>
            <a:p>
              <a:pPr eaLnBrk="1" hangingPunct="1"/>
              <a:r>
                <a:rPr lang="en-US" altLang="en-US" sz="1700" b="1">
                  <a:latin typeface="Courier New" panose="02070309020205020404" pitchFamily="49" charset="0"/>
                </a:rPr>
                <a:t>.............</a:t>
              </a:r>
            </a:p>
            <a:p>
              <a:pPr eaLnBrk="1" hangingPunct="1"/>
              <a:r>
                <a:rPr lang="en-US" altLang="en-US" sz="1700" b="1">
                  <a:latin typeface="Courier New" panose="02070309020205020404" pitchFamily="49" charset="0"/>
                </a:rPr>
                <a:t>D8    D(1,3,6,8)       -49.6911    Frozen</a:t>
              </a:r>
            </a:p>
            <a:p>
              <a:pPr eaLnBrk="1" hangingPunct="1"/>
              <a:r>
                <a:rPr lang="en-US" altLang="en-US" sz="1700" b="1">
                  <a:latin typeface="Courier New" panose="02070309020205020404" pitchFamily="49" charset="0"/>
                </a:rPr>
                <a:t>.............</a:t>
              </a:r>
              <a:endParaRPr lang="bg-BG" altLang="en-US" sz="1700" b="1">
                <a:latin typeface="Courier New" panose="02070309020205020404" pitchFamily="49" charset="0"/>
              </a:endParaRPr>
            </a:p>
            <a:p>
              <a:pPr eaLnBrk="1" hangingPunct="1"/>
              <a:r>
                <a:rPr lang="en-US" altLang="en-US" sz="1700" b="1">
                  <a:latin typeface="Courier New" panose="02070309020205020404" pitchFamily="49" charset="0"/>
                </a:rPr>
                <a:t>D8    D(1,3,6,8)       -49.6911    -DE/DX =    0.0007</a:t>
              </a:r>
              <a:endParaRPr lang="bg-BG" altLang="en-US" sz="1700" b="1">
                <a:latin typeface="Courier New" panose="02070309020205020404" pitchFamily="49" charset="0"/>
              </a:endParaRPr>
            </a:p>
            <a:p>
              <a:pPr eaLnBrk="1" hangingPunct="1"/>
              <a:r>
                <a:rPr lang="en-US" altLang="en-US" sz="1700" b="1">
                  <a:latin typeface="Courier New" panose="02070309020205020404" pitchFamily="49" charset="0"/>
                </a:rPr>
                <a:t>.............</a:t>
              </a:r>
            </a:p>
            <a:p>
              <a:pPr eaLnBrk="1" hangingPunct="1"/>
              <a:r>
                <a:rPr lang="en-US" altLang="en-US" sz="1700" b="1">
                  <a:latin typeface="Courier New" panose="02070309020205020404" pitchFamily="49" charset="0"/>
                </a:rPr>
                <a:t>Job cpu time:  0 days  0 hours  </a:t>
              </a:r>
              <a:r>
                <a:rPr lang="en-US" altLang="en-US" sz="1700" b="1">
                  <a:solidFill>
                    <a:srgbClr val="FF9933"/>
                  </a:solidFill>
                  <a:latin typeface="Courier New" panose="02070309020205020404" pitchFamily="49" charset="0"/>
                </a:rPr>
                <a:t>9 minutes 26.4 seconds</a:t>
              </a:r>
              <a:r>
                <a:rPr lang="en-US" altLang="en-US" sz="1700" b="1">
                  <a:latin typeface="Courier New" panose="02070309020205020404" pitchFamily="49" charset="0"/>
                </a:rPr>
                <a:t>.</a:t>
              </a:r>
            </a:p>
          </p:txBody>
        </p:sp>
      </p:grpSp>
      <p:sp>
        <p:nvSpPr>
          <p:cNvPr id="11278" name="Text Box 12"/>
          <p:cNvSpPr txBox="1">
            <a:spLocks noChangeArrowheads="1"/>
          </p:cNvSpPr>
          <p:nvPr/>
        </p:nvSpPr>
        <p:spPr bwMode="auto">
          <a:xfrm>
            <a:off x="533400" y="5638800"/>
            <a:ext cx="800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bg-BG" altLang="en-US" b="1">
                <a:solidFill>
                  <a:srgbClr val="4D4D4D"/>
                </a:solidFill>
                <a:latin typeface="Palatino Linotype" panose="02040502050505030304" pitchFamily="18" charset="0"/>
                <a:sym typeface="Wingdings" panose="05000000000000000000" pitchFamily="2" charset="2"/>
              </a:rPr>
              <a:t>Опцията </a:t>
            </a:r>
            <a:r>
              <a:rPr lang="en-US" altLang="en-US" b="1">
                <a:solidFill>
                  <a:srgbClr val="4D4D4D"/>
                </a:solidFill>
                <a:latin typeface="Palatino Linotype" panose="02040502050505030304" pitchFamily="18" charset="0"/>
                <a:sym typeface="Wingdings" panose="05000000000000000000" pitchFamily="2" charset="2"/>
              </a:rPr>
              <a:t>ModRedundant</a:t>
            </a:r>
            <a:r>
              <a:rPr lang="bg-BG" altLang="en-US" b="1">
                <a:solidFill>
                  <a:srgbClr val="4D4D4D"/>
                </a:solidFill>
                <a:latin typeface="Palatino Linotype" panose="02040502050505030304" pitchFamily="18" charset="0"/>
                <a:sym typeface="Wingdings" panose="05000000000000000000" pitchFamily="2" charset="2"/>
              </a:rPr>
              <a:t> може да се използва за вчитане и модифициране на всякакви геометрични параметри</a:t>
            </a:r>
          </a:p>
        </p:txBody>
      </p:sp>
    </p:spTree>
    <p:extLst>
      <p:ext uri="{BB962C8B-B14F-4D97-AF65-F5344CB8AC3E}">
        <p14:creationId xmlns:p14="http://schemas.microsoft.com/office/powerpoint/2010/main" val="240865332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280"/>
                                        </p:tgtEl>
                                        <p:attrNameLst>
                                          <p:attrName>style.visibility</p:attrName>
                                        </p:attrNameLst>
                                      </p:cBhvr>
                                      <p:to>
                                        <p:strVal val="visible"/>
                                      </p:to>
                                    </p:set>
                                    <p:animEffect transition="in" filter="wipe(left)">
                                      <p:cBhvr>
                                        <p:cTn id="7" dur="500"/>
                                        <p:tgtEl>
                                          <p:spTgt spid="112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81"/>
                                        </p:tgtEl>
                                        <p:attrNameLst>
                                          <p:attrName>style.visibility</p:attrName>
                                        </p:attrNameLst>
                                      </p:cBhvr>
                                      <p:to>
                                        <p:strVal val="visible"/>
                                      </p:to>
                                    </p:set>
                                    <p:animEffect transition="in" filter="dissolve">
                                      <p:cBhvr>
                                        <p:cTn id="12" dur="500"/>
                                        <p:tgtEl>
                                          <p:spTgt spid="112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278"/>
                                        </p:tgtEl>
                                        <p:attrNameLst>
                                          <p:attrName>style.visibility</p:attrName>
                                        </p:attrNameLst>
                                      </p:cBhvr>
                                      <p:to>
                                        <p:strVal val="visible"/>
                                      </p:to>
                                    </p:set>
                                    <p:anim calcmode="lin" valueType="num">
                                      <p:cBhvr additive="base">
                                        <p:cTn id="17" dur="500" fill="hold"/>
                                        <p:tgtEl>
                                          <p:spTgt spid="11278"/>
                                        </p:tgtEl>
                                        <p:attrNameLst>
                                          <p:attrName>ppt_x</p:attrName>
                                        </p:attrNameLst>
                                      </p:cBhvr>
                                      <p:tavLst>
                                        <p:tav tm="0">
                                          <p:val>
                                            <p:strVal val="#ppt_x"/>
                                          </p:val>
                                        </p:tav>
                                        <p:tav tm="100000">
                                          <p:val>
                                            <p:strVal val="#ppt_x"/>
                                          </p:val>
                                        </p:tav>
                                      </p:tavLst>
                                    </p:anim>
                                    <p:anim calcmode="lin" valueType="num">
                                      <p:cBhvr additive="base">
                                        <p:cTn id="18"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819400" y="106363"/>
            <a:ext cx="3255963" cy="579437"/>
          </a:xfrm>
          <a:prstGeom prst="rect">
            <a:avLst/>
          </a:prstGeom>
          <a:noFill/>
          <a:ln>
            <a:noFill/>
          </a:ln>
          <a:effectLst/>
          <a:extLst/>
        </p:spPr>
        <p:txBody>
          <a:bodyPr wrap="none">
            <a:spAutoFit/>
          </a:bodyPr>
          <a:lstStyle/>
          <a:p>
            <a:pPr eaLnBrk="1" hangingPunct="1">
              <a:defRPr/>
            </a:pPr>
            <a:r>
              <a:rPr lang="en-US" sz="3200" b="1">
                <a:solidFill>
                  <a:srgbClr val="4D4D4D"/>
                </a:solidFill>
                <a:effectLst>
                  <a:outerShdw blurRad="38100" dist="38100" dir="2700000" algn="tl">
                    <a:srgbClr val="000000"/>
                  </a:outerShdw>
                </a:effectLst>
                <a:latin typeface="Palatino Linotype" pitchFamily="18" charset="0"/>
              </a:rPr>
              <a:t>IRC</a:t>
            </a:r>
            <a:r>
              <a:rPr lang="bg-BG" sz="3200" b="1">
                <a:solidFill>
                  <a:srgbClr val="4D4D4D"/>
                </a:solidFill>
                <a:effectLst>
                  <a:outerShdw blurRad="38100" dist="38100" dir="2700000" algn="tl">
                    <a:srgbClr val="000000"/>
                  </a:outerShdw>
                </a:effectLst>
                <a:latin typeface="Palatino Linotype" pitchFamily="18" charset="0"/>
              </a:rPr>
              <a:t> процедура</a:t>
            </a:r>
          </a:p>
        </p:txBody>
      </p:sp>
      <p:sp>
        <p:nvSpPr>
          <p:cNvPr id="14347" name="Text Box 11"/>
          <p:cNvSpPr txBox="1">
            <a:spLocks noChangeArrowheads="1"/>
          </p:cNvSpPr>
          <p:nvPr/>
        </p:nvSpPr>
        <p:spPr bwMode="auto">
          <a:xfrm>
            <a:off x="762000" y="838200"/>
            <a:ext cx="7391400" cy="366713"/>
          </a:xfrm>
          <a:prstGeom prst="rect">
            <a:avLst/>
          </a:prstGeom>
          <a:noFill/>
          <a:ln>
            <a:noFill/>
          </a:ln>
          <a:effectLst/>
          <a:extLst/>
        </p:spPr>
        <p:txBody>
          <a:bodyPr>
            <a:spAutoFit/>
          </a:bodyPr>
          <a:lstStyle/>
          <a:p>
            <a:pPr marL="269875" indent="-269875" eaLnBrk="1" hangingPunct="1">
              <a:buFont typeface="Wingdings" pitchFamily="2" charset="2"/>
              <a:buChar char="Ø"/>
              <a:defRPr/>
            </a:pPr>
            <a:r>
              <a:rPr lang="bg-BG" b="1">
                <a:solidFill>
                  <a:srgbClr val="4D4D4D"/>
                </a:solidFill>
                <a:effectLst>
                  <a:outerShdw blurRad="38100" dist="38100" dir="2700000" algn="tl">
                    <a:srgbClr val="000000"/>
                  </a:outerShdw>
                </a:effectLst>
                <a:latin typeface="Palatino Linotype" pitchFamily="18" charset="0"/>
                <a:sym typeface="Wingdings" pitchFamily="2" charset="2"/>
              </a:rPr>
              <a:t>Предикторно-коректорен метод основан на Хесиана (</a:t>
            </a:r>
            <a:r>
              <a:rPr lang="en-US" b="1">
                <a:solidFill>
                  <a:srgbClr val="4D4D4D"/>
                </a:solidFill>
                <a:effectLst>
                  <a:outerShdw blurRad="38100" dist="38100" dir="2700000" algn="tl">
                    <a:srgbClr val="000000"/>
                  </a:outerShdw>
                </a:effectLst>
                <a:latin typeface="Palatino Linotype" pitchFamily="18" charset="0"/>
                <a:sym typeface="Wingdings" pitchFamily="2" charset="2"/>
              </a:rPr>
              <a:t>HPC</a:t>
            </a:r>
            <a:r>
              <a:rPr lang="bg-BG" b="1">
                <a:solidFill>
                  <a:srgbClr val="4D4D4D"/>
                </a:solidFill>
                <a:effectLst>
                  <a:outerShdw blurRad="38100" dist="38100" dir="2700000" algn="tl">
                    <a:srgbClr val="000000"/>
                  </a:outerShdw>
                </a:effectLst>
                <a:latin typeface="Palatino Linotype" pitchFamily="18" charset="0"/>
                <a:sym typeface="Wingdings" pitchFamily="2" charset="2"/>
              </a:rPr>
              <a:t>)</a:t>
            </a:r>
            <a:endParaRPr lang="bg-BG" b="1" i="1">
              <a:solidFill>
                <a:srgbClr val="4D4D4D"/>
              </a:solidFill>
              <a:effectLst>
                <a:outerShdw blurRad="38100" dist="38100" dir="2700000" algn="tl">
                  <a:srgbClr val="000000"/>
                </a:outerShdw>
              </a:effectLst>
              <a:latin typeface="Palatino Linotype" pitchFamily="18" charset="0"/>
            </a:endParaRPr>
          </a:p>
        </p:txBody>
      </p:sp>
      <p:grpSp>
        <p:nvGrpSpPr>
          <p:cNvPr id="20484" name="Group 13"/>
          <p:cNvGrpSpPr>
            <a:grpSpLocks/>
          </p:cNvGrpSpPr>
          <p:nvPr/>
        </p:nvGrpSpPr>
        <p:grpSpPr bwMode="auto">
          <a:xfrm>
            <a:off x="152400" y="3078163"/>
            <a:ext cx="7010400" cy="579437"/>
            <a:chOff x="288" y="2016"/>
            <a:chExt cx="4416" cy="365"/>
          </a:xfrm>
        </p:grpSpPr>
        <p:sp>
          <p:nvSpPr>
            <p:cNvPr id="20500" name="Rectangle 24"/>
            <p:cNvSpPr>
              <a:spLocks noChangeArrowheads="1"/>
            </p:cNvSpPr>
            <p:nvPr/>
          </p:nvSpPr>
          <p:spPr bwMode="auto">
            <a:xfrm>
              <a:off x="528" y="2059"/>
              <a:ext cx="41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50000"/>
                </a:spcBef>
                <a:buFontTx/>
                <a:buNone/>
              </a:pPr>
              <a:r>
                <a:rPr lang="en-US" altLang="en-US" sz="1800">
                  <a:latin typeface="Courier New" panose="02070309020205020404" pitchFamily="49" charset="0"/>
                </a:rPr>
                <a:t>#B3LYP </a:t>
              </a:r>
              <a:r>
                <a:rPr lang="bg-BG" altLang="en-US" sz="1800">
                  <a:latin typeface="Courier New" panose="02070309020205020404" pitchFamily="49" charset="0"/>
                </a:rPr>
                <a:t>6-31+</a:t>
              </a:r>
              <a:r>
                <a:rPr lang="en-US" altLang="en-US" sz="1800">
                  <a:latin typeface="Courier New" panose="02070309020205020404" pitchFamily="49" charset="0"/>
                </a:rPr>
                <a:t>G* </a:t>
              </a:r>
              <a:r>
                <a:rPr lang="en-US" altLang="en-US" sz="1800">
                  <a:solidFill>
                    <a:srgbClr val="FF9933"/>
                  </a:solidFill>
                  <a:latin typeface="Courier New" panose="02070309020205020404" pitchFamily="49" charset="0"/>
                </a:rPr>
                <a:t>IRC</a:t>
              </a:r>
              <a:r>
                <a:rPr lang="en-US" altLang="en-US" sz="1800">
                  <a:latin typeface="Courier New" panose="02070309020205020404" pitchFamily="49" charset="0"/>
                </a:rPr>
                <a:t>=(</a:t>
              </a:r>
              <a:r>
                <a:rPr lang="en-US" altLang="en-US" sz="1800">
                  <a:solidFill>
                    <a:srgbClr val="4D4D4D"/>
                  </a:solidFill>
                  <a:latin typeface="Courier New" panose="02070309020205020404" pitchFamily="49" charset="0"/>
                </a:rPr>
                <a:t>CalcAll</a:t>
              </a:r>
              <a:r>
                <a:rPr lang="en-US" altLang="en-US" sz="1800">
                  <a:latin typeface="Courier New" panose="02070309020205020404" pitchFamily="49" charset="0"/>
                </a:rPr>
                <a:t>)</a:t>
              </a:r>
              <a:endParaRPr lang="bg-BG" altLang="en-US" sz="1800">
                <a:latin typeface="Courier New" panose="02070309020205020404" pitchFamily="49" charset="0"/>
              </a:endParaRPr>
            </a:p>
          </p:txBody>
        </p:sp>
        <p:sp>
          <p:nvSpPr>
            <p:cNvPr id="20501" name="Text Box 25"/>
            <p:cNvSpPr txBox="1">
              <a:spLocks noChangeArrowheads="1"/>
            </p:cNvSpPr>
            <p:nvPr/>
          </p:nvSpPr>
          <p:spPr bwMode="auto">
            <a:xfrm>
              <a:off x="288" y="2016"/>
              <a:ext cx="27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bg-BG" altLang="en-US" b="0">
                  <a:solidFill>
                    <a:srgbClr val="FF9933"/>
                  </a:solidFill>
                  <a:latin typeface="Lucida Handwriting" panose="03010101010101010101" pitchFamily="66" charset="0"/>
                  <a:sym typeface="Wingdings 3" panose="05040102010807070707" pitchFamily="18" charset="2"/>
                </a:rPr>
                <a:t></a:t>
              </a:r>
            </a:p>
          </p:txBody>
        </p:sp>
      </p:grpSp>
      <p:grpSp>
        <p:nvGrpSpPr>
          <p:cNvPr id="20485" name="Group 33"/>
          <p:cNvGrpSpPr>
            <a:grpSpLocks/>
          </p:cNvGrpSpPr>
          <p:nvPr/>
        </p:nvGrpSpPr>
        <p:grpSpPr bwMode="auto">
          <a:xfrm>
            <a:off x="838200" y="2286000"/>
            <a:ext cx="5257800" cy="801688"/>
            <a:chOff x="528" y="1440"/>
            <a:chExt cx="3312" cy="505"/>
          </a:xfrm>
        </p:grpSpPr>
        <p:sp>
          <p:nvSpPr>
            <p:cNvPr id="20498" name="Text Box 12"/>
            <p:cNvSpPr txBox="1">
              <a:spLocks noChangeArrowheads="1"/>
            </p:cNvSpPr>
            <p:nvPr/>
          </p:nvSpPr>
          <p:spPr bwMode="auto">
            <a:xfrm>
              <a:off x="528" y="1440"/>
              <a:ext cx="28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Началният Хесиан </a:t>
              </a:r>
              <a:r>
                <a:rPr lang="bg-BG" altLang="en-US" sz="1800">
                  <a:solidFill>
                    <a:srgbClr val="FF9933"/>
                  </a:solidFill>
                  <a:latin typeface="Palatino Linotype" panose="02040502050505030304" pitchFamily="18" charset="0"/>
                  <a:sym typeface="Wingdings" panose="05000000000000000000" pitchFamily="2" charset="2"/>
                </a:rPr>
                <a:t>трябва да е</a:t>
              </a:r>
              <a:r>
                <a:rPr lang="bg-BG" altLang="en-US" sz="1800">
                  <a:solidFill>
                    <a:srgbClr val="4D4D4D"/>
                  </a:solidFill>
                  <a:latin typeface="Palatino Linotype" panose="02040502050505030304" pitchFamily="18" charset="0"/>
                  <a:sym typeface="Wingdings" panose="05000000000000000000" pitchFamily="2" charset="2"/>
                </a:rPr>
                <a:t> точен</a:t>
              </a:r>
              <a:endParaRPr lang="bg-BG" altLang="en-US" sz="1800" i="1">
                <a:solidFill>
                  <a:srgbClr val="4D4D4D"/>
                </a:solidFill>
                <a:latin typeface="Palatino Linotype" panose="02040502050505030304" pitchFamily="18" charset="0"/>
              </a:endParaRPr>
            </a:p>
          </p:txBody>
        </p:sp>
        <p:sp>
          <p:nvSpPr>
            <p:cNvPr id="20499" name="Text Box 12"/>
            <p:cNvSpPr txBox="1">
              <a:spLocks noChangeArrowheads="1"/>
            </p:cNvSpPr>
            <p:nvPr/>
          </p:nvSpPr>
          <p:spPr bwMode="auto">
            <a:xfrm>
              <a:off x="528" y="1714"/>
              <a:ext cx="33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Работи се с масово-нормирани координати </a:t>
              </a:r>
              <a:endParaRPr lang="bg-BG" altLang="en-US" sz="1800" i="1">
                <a:solidFill>
                  <a:srgbClr val="4D4D4D"/>
                </a:solidFill>
                <a:latin typeface="Palatino Linotype" panose="02040502050505030304" pitchFamily="18" charset="0"/>
              </a:endParaRPr>
            </a:p>
          </p:txBody>
        </p:sp>
      </p:grpSp>
      <p:grpSp>
        <p:nvGrpSpPr>
          <p:cNvPr id="20486" name="Group 32"/>
          <p:cNvGrpSpPr>
            <a:grpSpLocks/>
          </p:cNvGrpSpPr>
          <p:nvPr/>
        </p:nvGrpSpPr>
        <p:grpSpPr bwMode="auto">
          <a:xfrm>
            <a:off x="1219200" y="1204913"/>
            <a:ext cx="7696200" cy="1822450"/>
            <a:chOff x="768" y="759"/>
            <a:chExt cx="4848" cy="1148"/>
          </a:xfrm>
        </p:grpSpPr>
        <p:sp>
          <p:nvSpPr>
            <p:cNvPr id="20495" name="Text Box 12"/>
            <p:cNvSpPr txBox="1">
              <a:spLocks noChangeArrowheads="1"/>
            </p:cNvSpPr>
            <p:nvPr/>
          </p:nvSpPr>
          <p:spPr bwMode="auto">
            <a:xfrm>
              <a:off x="768" y="988"/>
              <a:ext cx="48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Решават се уравненията за движение, като системата се “придвижва” към реагентите/продуктите по най-стръмния път</a:t>
              </a:r>
              <a:endParaRPr lang="bg-BG" altLang="en-US" sz="1800" i="1">
                <a:solidFill>
                  <a:srgbClr val="4D4D4D"/>
                </a:solidFill>
                <a:latin typeface="Palatino Linotype" panose="02040502050505030304" pitchFamily="18" charset="0"/>
              </a:endParaRPr>
            </a:p>
          </p:txBody>
        </p:sp>
        <p:cxnSp>
          <p:nvCxnSpPr>
            <p:cNvPr id="20496" name="Curved Connector 5"/>
            <p:cNvCxnSpPr>
              <a:cxnSpLocks noChangeShapeType="1"/>
              <a:stCxn id="14347" idx="2"/>
              <a:endCxn id="20495" idx="0"/>
            </p:cNvCxnSpPr>
            <p:nvPr/>
          </p:nvCxnSpPr>
          <p:spPr bwMode="auto">
            <a:xfrm rot="16200000" flipH="1">
              <a:off x="2873" y="694"/>
              <a:ext cx="229" cy="360"/>
            </a:xfrm>
            <a:prstGeom prst="curvedConnector3">
              <a:avLst>
                <a:gd name="adj1" fmla="val 49782"/>
              </a:avLst>
            </a:prstGeom>
            <a:noFill/>
            <a:ln w="19050" algn="ctr">
              <a:solidFill>
                <a:srgbClr val="8D8D7F"/>
              </a:solidFill>
              <a:round/>
              <a:headEnd/>
              <a:tailEnd type="stealth" w="lg" len="lg"/>
            </a:ln>
            <a:extLst>
              <a:ext uri="{909E8E84-426E-40DD-AFC4-6F175D3DCCD1}">
                <a14:hiddenFill xmlns:a14="http://schemas.microsoft.com/office/drawing/2010/main">
                  <a:noFill/>
                </a14:hiddenFill>
              </a:ext>
            </a:extLst>
          </p:spPr>
        </p:cxnSp>
        <p:graphicFrame>
          <p:nvGraphicFramePr>
            <p:cNvPr id="20497" name="Object 24"/>
            <p:cNvGraphicFramePr>
              <a:graphicFrameLocks noChangeAspect="1"/>
            </p:cNvGraphicFramePr>
            <p:nvPr/>
          </p:nvGraphicFramePr>
          <p:xfrm>
            <a:off x="3794" y="1488"/>
            <a:ext cx="1822" cy="419"/>
          </p:xfrm>
          <a:graphic>
            <a:graphicData uri="http://schemas.openxmlformats.org/presentationml/2006/ole">
              <mc:AlternateContent xmlns:mc="http://schemas.openxmlformats.org/markup-compatibility/2006">
                <mc:Choice xmlns:v="urn:schemas-microsoft-com:vml" Requires="v">
                  <p:oleObj spid="_x0000_s20506" name="Equation" r:id="rId3" imgW="1905135" imgH="419054" progId="Equation.3">
                    <p:embed/>
                  </p:oleObj>
                </mc:Choice>
                <mc:Fallback>
                  <p:oleObj name="Equation" r:id="rId3" imgW="1905135" imgH="419054" progId="Equation.3">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 y="1488"/>
                          <a:ext cx="1822" cy="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0487" name="Group 34"/>
          <p:cNvGrpSpPr>
            <a:grpSpLocks/>
          </p:cNvGrpSpPr>
          <p:nvPr/>
        </p:nvGrpSpPr>
        <p:grpSpPr bwMode="auto">
          <a:xfrm>
            <a:off x="152400" y="3552825"/>
            <a:ext cx="8763000" cy="3217863"/>
            <a:chOff x="96" y="2238"/>
            <a:chExt cx="5520" cy="2027"/>
          </a:xfrm>
        </p:grpSpPr>
        <p:grpSp>
          <p:nvGrpSpPr>
            <p:cNvPr id="20491" name="Group 25"/>
            <p:cNvGrpSpPr>
              <a:grpSpLocks/>
            </p:cNvGrpSpPr>
            <p:nvPr/>
          </p:nvGrpSpPr>
          <p:grpSpPr bwMode="auto">
            <a:xfrm>
              <a:off x="96" y="2238"/>
              <a:ext cx="2976" cy="2027"/>
              <a:chOff x="288" y="2256"/>
              <a:chExt cx="2976" cy="2027"/>
            </a:xfrm>
          </p:grpSpPr>
          <p:sp>
            <p:nvSpPr>
              <p:cNvPr id="20493" name="Text Box 27"/>
              <p:cNvSpPr txBox="1">
                <a:spLocks noChangeArrowheads="1"/>
              </p:cNvSpPr>
              <p:nvPr/>
            </p:nvSpPr>
            <p:spPr bwMode="auto">
              <a:xfrm>
                <a:off x="288" y="2256"/>
                <a:ext cx="27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bg-BG" altLang="en-US" b="0">
                    <a:solidFill>
                      <a:srgbClr val="FF9933"/>
                    </a:solidFill>
                    <a:latin typeface="Lucida Handwriting" panose="03010101010101010101" pitchFamily="66" charset="0"/>
                    <a:sym typeface="Wingdings 3" panose="05040102010807070707" pitchFamily="18" charset="2"/>
                  </a:rPr>
                  <a:t></a:t>
                </a:r>
              </a:p>
            </p:txBody>
          </p:sp>
          <p:sp>
            <p:nvSpPr>
              <p:cNvPr id="20494" name="Rectangle 28"/>
              <p:cNvSpPr>
                <a:spLocks noChangeArrowheads="1"/>
              </p:cNvSpPr>
              <p:nvPr/>
            </p:nvSpPr>
            <p:spPr bwMode="auto">
              <a:xfrm>
                <a:off x="560" y="2270"/>
                <a:ext cx="2704" cy="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200">
                    <a:latin typeface="Courier New" panose="02070309020205020404" pitchFamily="49" charset="0"/>
                  </a:rPr>
                  <a:t>IRC-IRC-IRC-IRC-IRC-IRC-IRC-IRC</a:t>
                </a:r>
              </a:p>
              <a:p>
                <a:pPr eaLnBrk="1" hangingPunct="1">
                  <a:spcBef>
                    <a:spcPct val="0"/>
                  </a:spcBef>
                  <a:buFontTx/>
                  <a:buNone/>
                </a:pPr>
                <a:r>
                  <a:rPr lang="en-US" altLang="en-US" sz="1200">
                    <a:latin typeface="Courier New" panose="02070309020205020404" pitchFamily="49" charset="0"/>
                  </a:rPr>
                  <a:t>GENERAL PARAMETERS:</a:t>
                </a:r>
              </a:p>
              <a:p>
                <a:pPr eaLnBrk="1" hangingPunct="1">
                  <a:spcBef>
                    <a:spcPct val="0"/>
                  </a:spcBef>
                  <a:buFontTx/>
                  <a:buNone/>
                </a:pPr>
                <a:r>
                  <a:rPr lang="en-US" altLang="en-US" sz="1200">
                    <a:latin typeface="Courier New" panose="02070309020205020404" pitchFamily="49" charset="0"/>
                  </a:rPr>
                  <a:t> Follow reaction path in both directions.</a:t>
                </a:r>
              </a:p>
              <a:p>
                <a:pPr eaLnBrk="1" hangingPunct="1">
                  <a:spcBef>
                    <a:spcPct val="0"/>
                  </a:spcBef>
                  <a:buFontTx/>
                  <a:buNone/>
                </a:pPr>
                <a:r>
                  <a:rPr lang="en-US" altLang="en-US" sz="1200">
                    <a:latin typeface="Courier New" panose="02070309020205020404" pitchFamily="49" charset="0"/>
                  </a:rPr>
                  <a:t> Maximum points per path      =  30</a:t>
                </a:r>
              </a:p>
              <a:p>
                <a:pPr eaLnBrk="1" hangingPunct="1">
                  <a:spcBef>
                    <a:spcPct val="0"/>
                  </a:spcBef>
                  <a:buFontTx/>
                  <a:buNone/>
                </a:pPr>
                <a:r>
                  <a:rPr lang="en-US" altLang="en-US" sz="1200">
                    <a:latin typeface="Courier New" panose="02070309020205020404" pitchFamily="49" charset="0"/>
                  </a:rPr>
                  <a:t> Step size                    =   0.100 bohr</a:t>
                </a:r>
              </a:p>
              <a:p>
                <a:pPr eaLnBrk="1" hangingPunct="1">
                  <a:spcBef>
                    <a:spcPct val="0"/>
                  </a:spcBef>
                  <a:buFontTx/>
                  <a:buNone/>
                </a:pPr>
                <a:r>
                  <a:rPr lang="en-US" altLang="en-US" sz="1200">
                    <a:latin typeface="Courier New" panose="02070309020205020404" pitchFamily="49" charset="0"/>
                  </a:rPr>
                  <a:t> Integration scheme           = </a:t>
                </a:r>
                <a:r>
                  <a:rPr lang="en-US" altLang="en-US" sz="1200">
                    <a:solidFill>
                      <a:srgbClr val="4D4D4D"/>
                    </a:solidFill>
                    <a:latin typeface="Courier New" panose="02070309020205020404" pitchFamily="49" charset="0"/>
                  </a:rPr>
                  <a:t>HPC</a:t>
                </a:r>
              </a:p>
              <a:p>
                <a:pPr eaLnBrk="1" hangingPunct="1">
                  <a:spcBef>
                    <a:spcPct val="0"/>
                  </a:spcBef>
                  <a:buFontTx/>
                  <a:buNone/>
                </a:pPr>
                <a:r>
                  <a:rPr lang="en-US" altLang="en-US" sz="1200">
                    <a:latin typeface="Courier New" panose="02070309020205020404" pitchFamily="49" charset="0"/>
                  </a:rPr>
                  <a:t>    Redo corrector integration= Yes</a:t>
                </a:r>
              </a:p>
              <a:p>
                <a:pPr eaLnBrk="1" hangingPunct="1">
                  <a:spcBef>
                    <a:spcPct val="0"/>
                  </a:spcBef>
                  <a:buFontTx/>
                  <a:buNone/>
                </a:pPr>
                <a:r>
                  <a:rPr lang="en-US" altLang="en-US" sz="1200">
                    <a:latin typeface="Courier New" panose="02070309020205020404" pitchFamily="49" charset="0"/>
                  </a:rPr>
                  <a:t>    Max correction cycles     = 100</a:t>
                </a:r>
              </a:p>
              <a:p>
                <a:pPr eaLnBrk="1" hangingPunct="1">
                  <a:spcBef>
                    <a:spcPct val="0"/>
                  </a:spcBef>
                  <a:buFontTx/>
                  <a:buNone/>
                </a:pPr>
                <a:r>
                  <a:rPr lang="en-US" altLang="en-US" sz="1200">
                    <a:latin typeface="Courier New" panose="02070309020205020404" pitchFamily="49" charset="0"/>
                  </a:rPr>
                  <a:t> Initial Hessian              = CalcAll</a:t>
                </a:r>
              </a:p>
              <a:p>
                <a:pPr eaLnBrk="1" hangingPunct="1">
                  <a:spcBef>
                    <a:spcPct val="0"/>
                  </a:spcBef>
                  <a:buFontTx/>
                  <a:buNone/>
                </a:pPr>
                <a:r>
                  <a:rPr lang="en-US" altLang="en-US" sz="1200">
                    <a:latin typeface="Courier New" panose="02070309020205020404" pitchFamily="49" charset="0"/>
                  </a:rPr>
                  <a:t> Hessian eveluation           = All updating</a:t>
                </a:r>
              </a:p>
              <a:p>
                <a:pPr eaLnBrk="1" hangingPunct="1">
                  <a:spcBef>
                    <a:spcPct val="0"/>
                  </a:spcBef>
                  <a:buFontTx/>
                  <a:buNone/>
                </a:pPr>
                <a:r>
                  <a:rPr lang="en-US" altLang="en-US" sz="1200">
                    <a:latin typeface="Courier New" panose="02070309020205020404" pitchFamily="49" charset="0"/>
                  </a:rPr>
                  <a:t>    Hessian updating method   = Bofill</a:t>
                </a:r>
              </a:p>
              <a:p>
                <a:pPr eaLnBrk="1" hangingPunct="1">
                  <a:spcBef>
                    <a:spcPct val="0"/>
                  </a:spcBef>
                  <a:buFontTx/>
                  <a:buNone/>
                </a:pPr>
                <a:r>
                  <a:rPr lang="en-US" altLang="en-US" sz="1200">
                    <a:latin typeface="Courier New" panose="02070309020205020404" pitchFamily="49" charset="0"/>
                  </a:rPr>
                  <a:t>.............</a:t>
                </a:r>
              </a:p>
              <a:p>
                <a:pPr eaLnBrk="1" hangingPunct="1">
                  <a:spcBef>
                    <a:spcPct val="0"/>
                  </a:spcBef>
                  <a:buFontTx/>
                  <a:buNone/>
                </a:pPr>
                <a:r>
                  <a:rPr lang="en-US" altLang="en-US" sz="1200">
                    <a:latin typeface="Courier New" panose="02070309020205020404" pitchFamily="49" charset="0"/>
                  </a:rPr>
                  <a:t>Calculation of FORWARD path complete.</a:t>
                </a:r>
              </a:p>
              <a:p>
                <a:pPr eaLnBrk="1" hangingPunct="1">
                  <a:spcBef>
                    <a:spcPct val="0"/>
                  </a:spcBef>
                  <a:buFontTx/>
                  <a:buNone/>
                </a:pPr>
                <a:r>
                  <a:rPr lang="en-US" altLang="en-US" sz="1200">
                    <a:latin typeface="Courier New" panose="02070309020205020404" pitchFamily="49" charset="0"/>
                  </a:rPr>
                  <a:t>Begining calculation of the REVERSE path.</a:t>
                </a:r>
              </a:p>
              <a:p>
                <a:pPr eaLnBrk="1" hangingPunct="1">
                  <a:spcBef>
                    <a:spcPct val="0"/>
                  </a:spcBef>
                  <a:buFontTx/>
                  <a:buNone/>
                </a:pPr>
                <a:r>
                  <a:rPr lang="en-US" altLang="en-US" sz="1200">
                    <a:latin typeface="Courier New" panose="02070309020205020404" pitchFamily="49" charset="0"/>
                  </a:rPr>
                  <a:t>.............</a:t>
                </a:r>
              </a:p>
              <a:p>
                <a:pPr eaLnBrk="1" hangingPunct="1">
                  <a:spcBef>
                    <a:spcPct val="0"/>
                  </a:spcBef>
                  <a:buFontTx/>
                  <a:buNone/>
                </a:pPr>
                <a:r>
                  <a:rPr lang="en-US" altLang="en-US" sz="1200">
                    <a:latin typeface="Courier New" panose="02070309020205020404" pitchFamily="49" charset="0"/>
                  </a:rPr>
                  <a:t>Calculation of REVERSE path complete.</a:t>
                </a:r>
              </a:p>
              <a:p>
                <a:pPr eaLnBrk="1" hangingPunct="1">
                  <a:spcBef>
                    <a:spcPct val="0"/>
                  </a:spcBef>
                  <a:buFontTx/>
                  <a:buNone/>
                </a:pPr>
                <a:r>
                  <a:rPr lang="en-US" altLang="en-US" sz="1200">
                    <a:latin typeface="Courier New" panose="02070309020205020404" pitchFamily="49" charset="0"/>
                  </a:rPr>
                  <a:t> Reaction path calculation complete.</a:t>
                </a:r>
              </a:p>
            </p:txBody>
          </p:sp>
        </p:grpSp>
        <p:sp>
          <p:nvSpPr>
            <p:cNvPr id="20492" name="Rectangle 28"/>
            <p:cNvSpPr>
              <a:spLocks noChangeArrowheads="1"/>
            </p:cNvSpPr>
            <p:nvPr/>
          </p:nvSpPr>
          <p:spPr bwMode="auto">
            <a:xfrm>
              <a:off x="3168" y="2256"/>
              <a:ext cx="2448"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200">
                  <a:latin typeface="Courier New" panose="02070309020205020404" pitchFamily="49" charset="0"/>
                </a:rPr>
                <a:t>Energies reported relative to the TS energy of        -284.438462</a:t>
              </a:r>
            </a:p>
            <a:p>
              <a:pPr eaLnBrk="1" hangingPunct="1">
                <a:spcBef>
                  <a:spcPct val="0"/>
                </a:spcBef>
                <a:buFontTx/>
                <a:buNone/>
              </a:pPr>
              <a:r>
                <a:rPr lang="en-US" altLang="en-US" sz="1200">
                  <a:latin typeface="Courier New" panose="02070309020205020404" pitchFamily="49" charset="0"/>
                </a:rPr>
                <a:t> ---------------------------------------</a:t>
              </a:r>
            </a:p>
            <a:p>
              <a:pPr eaLnBrk="1" hangingPunct="1">
                <a:spcBef>
                  <a:spcPct val="0"/>
                </a:spcBef>
                <a:buFontTx/>
                <a:buNone/>
              </a:pPr>
              <a:r>
                <a:rPr lang="en-US" altLang="en-US" sz="1200">
                  <a:latin typeface="Courier New" panose="02070309020205020404" pitchFamily="49" charset="0"/>
                </a:rPr>
                <a:t>    Summary of reaction path following</a:t>
              </a:r>
            </a:p>
            <a:p>
              <a:pPr eaLnBrk="1" hangingPunct="1">
                <a:spcBef>
                  <a:spcPct val="0"/>
                </a:spcBef>
                <a:buFontTx/>
                <a:buNone/>
              </a:pPr>
              <a:r>
                <a:rPr lang="en-US" altLang="en-US" sz="1200">
                  <a:latin typeface="Courier New" panose="02070309020205020404" pitchFamily="49" charset="0"/>
                </a:rPr>
                <a:t> ---------------------------------------</a:t>
              </a:r>
            </a:p>
            <a:p>
              <a:pPr eaLnBrk="1" hangingPunct="1">
                <a:spcBef>
                  <a:spcPct val="0"/>
                </a:spcBef>
                <a:buFontTx/>
                <a:buNone/>
              </a:pPr>
              <a:r>
                <a:rPr lang="en-US" altLang="en-US" sz="1200">
                  <a:latin typeface="Courier New" panose="02070309020205020404" pitchFamily="49" charset="0"/>
                </a:rPr>
                <a:t>               Energy   Rx Coord</a:t>
              </a:r>
            </a:p>
            <a:p>
              <a:pPr eaLnBrk="1" hangingPunct="1">
                <a:spcBef>
                  <a:spcPct val="0"/>
                </a:spcBef>
                <a:buFontTx/>
                <a:buNone/>
              </a:pPr>
              <a:r>
                <a:rPr lang="en-US" altLang="en-US" sz="1200">
                  <a:latin typeface="Courier New" panose="02070309020205020404" pitchFamily="49" charset="0"/>
                </a:rPr>
                <a:t>   1           0.00000  -0.17562</a:t>
              </a:r>
            </a:p>
            <a:p>
              <a:pPr eaLnBrk="1" hangingPunct="1">
                <a:spcBef>
                  <a:spcPct val="0"/>
                </a:spcBef>
                <a:buFontTx/>
                <a:buNone/>
              </a:pPr>
              <a:r>
                <a:rPr lang="en-US" altLang="en-US" sz="1200">
                  <a:latin typeface="Courier New" panose="02070309020205020404" pitchFamily="49" charset="0"/>
                </a:rPr>
                <a:t>   2           0.00000   0.00000</a:t>
              </a:r>
            </a:p>
            <a:p>
              <a:pPr eaLnBrk="1" hangingPunct="1">
                <a:spcBef>
                  <a:spcPct val="0"/>
                </a:spcBef>
                <a:buFontTx/>
                <a:buNone/>
              </a:pPr>
              <a:r>
                <a:rPr lang="en-US" altLang="en-US" sz="1200">
                  <a:latin typeface="Courier New" panose="02070309020205020404" pitchFamily="49" charset="0"/>
                </a:rPr>
                <a:t>   3           0.00000   0.17343</a:t>
              </a:r>
            </a:p>
            <a:p>
              <a:pPr eaLnBrk="1" hangingPunct="1">
                <a:spcBef>
                  <a:spcPct val="0"/>
                </a:spcBef>
                <a:buFontTx/>
                <a:buNone/>
              </a:pPr>
              <a:r>
                <a:rPr lang="en-US" altLang="en-US" sz="1200">
                  <a:latin typeface="Courier New" panose="02070309020205020404" pitchFamily="49" charset="0"/>
                </a:rPr>
                <a:t> ---------------------------------------</a:t>
              </a:r>
            </a:p>
          </p:txBody>
        </p:sp>
      </p:grpSp>
      <p:grpSp>
        <p:nvGrpSpPr>
          <p:cNvPr id="20488" name="Group 6"/>
          <p:cNvGrpSpPr>
            <a:grpSpLocks/>
          </p:cNvGrpSpPr>
          <p:nvPr/>
        </p:nvGrpSpPr>
        <p:grpSpPr bwMode="auto">
          <a:xfrm>
            <a:off x="4953000" y="5791200"/>
            <a:ext cx="4046538" cy="915988"/>
            <a:chOff x="152400" y="2401669"/>
            <a:chExt cx="4047331" cy="916297"/>
          </a:xfrm>
        </p:grpSpPr>
        <p:sp>
          <p:nvSpPr>
            <p:cNvPr id="20489" name="Text Box 17"/>
            <p:cNvSpPr txBox="1">
              <a:spLocks noChangeArrowheads="1"/>
            </p:cNvSpPr>
            <p:nvPr/>
          </p:nvSpPr>
          <p:spPr bwMode="auto">
            <a:xfrm>
              <a:off x="152400" y="2401669"/>
              <a:ext cx="381075" cy="64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3600">
                  <a:solidFill>
                    <a:srgbClr val="4D4D4D"/>
                  </a:solidFill>
                  <a:latin typeface="Palatino Linotype" panose="02040502050505030304" pitchFamily="18" charset="0"/>
                  <a:sym typeface="Symbol" panose="05050102010706020507" pitchFamily="18" charset="2"/>
                </a:rPr>
                <a:t></a:t>
              </a:r>
              <a:endParaRPr lang="bg-BG" altLang="en-US" sz="3600" i="1">
                <a:solidFill>
                  <a:srgbClr val="4D4D4D"/>
                </a:solidFill>
                <a:latin typeface="Palatino Linotype" panose="02040502050505030304" pitchFamily="18" charset="0"/>
                <a:sym typeface="Wingdings" panose="05000000000000000000" pitchFamily="2" charset="2"/>
              </a:endParaRPr>
            </a:p>
          </p:txBody>
        </p:sp>
        <p:sp>
          <p:nvSpPr>
            <p:cNvPr id="20490" name="Text Box 16"/>
            <p:cNvSpPr txBox="1">
              <a:spLocks noChangeArrowheads="1"/>
            </p:cNvSpPr>
            <p:nvPr/>
          </p:nvSpPr>
          <p:spPr bwMode="auto">
            <a:xfrm>
              <a:off x="381045" y="2401669"/>
              <a:ext cx="3818686" cy="91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Алгоритъмът не работи добре при малки енергетични бариери!</a:t>
              </a:r>
              <a:endParaRPr lang="bg-BG" altLang="en-US" sz="1800" i="1">
                <a:solidFill>
                  <a:srgbClr val="4D4D4D"/>
                </a:solidFill>
                <a:latin typeface="Palatino Linotype" panose="02040502050505030304" pitchFamily="18" charset="0"/>
              </a:endParaRPr>
            </a:p>
          </p:txBody>
        </p:sp>
      </p:gr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28600" y="1304925"/>
            <a:ext cx="79248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800" b="0" dirty="0"/>
              <a:t>IRC calculations </a:t>
            </a:r>
            <a:r>
              <a:rPr lang="en-US" altLang="en-US" sz="1800" i="1" dirty="0">
                <a:solidFill>
                  <a:srgbClr val="FF0000"/>
                </a:solidFill>
              </a:rPr>
              <a:t>require</a:t>
            </a:r>
            <a:r>
              <a:rPr lang="en-US" altLang="en-US" sz="1800" b="0" dirty="0"/>
              <a:t> initial force constants to proceed. You must provide these to the calculation in some way. The usual method is to save the checkpoint file from the preceding frequency calculation (used to verify that the optimized geometry to be used in the IRC calculation is in fact a transition state), and then specify the </a:t>
            </a:r>
            <a:r>
              <a:rPr lang="en-US" altLang="en-US" sz="1800" dirty="0"/>
              <a:t>RCFC</a:t>
            </a:r>
            <a:r>
              <a:rPr lang="en-US" altLang="en-US" sz="1800" b="0" dirty="0"/>
              <a:t> option in the route section. Another possibility is to compute them at the beginning of the IRC calculation (</a:t>
            </a:r>
            <a:r>
              <a:rPr lang="en-US" altLang="en-US" sz="1800" dirty="0" err="1"/>
              <a:t>CalcFC</a:t>
            </a:r>
            <a:r>
              <a:rPr lang="en-US" altLang="en-US" sz="1800" b="0" dirty="0"/>
              <a:t>). </a:t>
            </a:r>
            <a:r>
              <a:rPr lang="en-US" altLang="en-US" sz="1800" b="0" dirty="0">
                <a:solidFill>
                  <a:srgbClr val="FF0000"/>
                </a:solidFill>
              </a:rPr>
              <a:t>Note that one of </a:t>
            </a:r>
            <a:r>
              <a:rPr lang="en-US" altLang="en-US" sz="1800" dirty="0">
                <a:solidFill>
                  <a:srgbClr val="FF0000"/>
                </a:solidFill>
              </a:rPr>
              <a:t>RCFC</a:t>
            </a:r>
            <a:r>
              <a:rPr lang="en-US" altLang="en-US" sz="1800" b="0" dirty="0">
                <a:solidFill>
                  <a:srgbClr val="FF0000"/>
                </a:solidFill>
              </a:rPr>
              <a:t> and </a:t>
            </a:r>
            <a:r>
              <a:rPr lang="en-US" altLang="en-US" sz="1800" dirty="0" err="1">
                <a:solidFill>
                  <a:srgbClr val="FF0000"/>
                </a:solidFill>
              </a:rPr>
              <a:t>CalcFC</a:t>
            </a:r>
            <a:r>
              <a:rPr lang="en-US" altLang="en-US" sz="1800" b="0" dirty="0">
                <a:solidFill>
                  <a:srgbClr val="FF0000"/>
                </a:solidFill>
              </a:rPr>
              <a:t> must be specified </a:t>
            </a:r>
            <a:r>
              <a:rPr lang="en-US" altLang="en-US" sz="1800" b="0" dirty="0"/>
              <a:t>(</a:t>
            </a:r>
            <a:r>
              <a:rPr lang="en-US" altLang="en-US" sz="1800" dirty="0" err="1"/>
              <a:t>CalcAll</a:t>
            </a:r>
            <a:r>
              <a:rPr lang="en-US" altLang="en-US" sz="1800" b="0" dirty="0"/>
              <a:t> is also available but is not typically necessary with the new IRC algorithm)</a:t>
            </a:r>
            <a:endParaRPr lang="bg-BG" altLang="en-US" sz="1800" b="0" dirty="0"/>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133600" y="106363"/>
            <a:ext cx="45354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bg-BG" altLang="en-US" sz="3200" b="1">
                <a:solidFill>
                  <a:srgbClr val="4D4D4D"/>
                </a:solidFill>
                <a:effectLst>
                  <a:outerShdw blurRad="38100" dist="38100" dir="2700000" algn="tl">
                    <a:srgbClr val="000000"/>
                  </a:outerShdw>
                </a:effectLst>
                <a:latin typeface="Palatino Linotype" panose="02040502050505030304" pitchFamily="18" charset="0"/>
              </a:rPr>
              <a:t>Ен</a:t>
            </a:r>
            <a:r>
              <a:rPr lang="en-US" altLang="en-US" sz="3200" b="1">
                <a:solidFill>
                  <a:srgbClr val="4D4D4D"/>
                </a:solidFill>
                <a:effectLst>
                  <a:outerShdw blurRad="38100" dist="38100" dir="2700000" algn="tl">
                    <a:srgbClr val="000000"/>
                  </a:outerShdw>
                </a:effectLst>
                <a:latin typeface="Palatino Linotype" panose="02040502050505030304" pitchFamily="18" charset="0"/>
              </a:rPr>
              <a:t>e</a:t>
            </a:r>
            <a:r>
              <a:rPr lang="bg-BG" altLang="en-US" sz="3200" b="1">
                <a:solidFill>
                  <a:srgbClr val="4D4D4D"/>
                </a:solidFill>
                <a:effectLst>
                  <a:outerShdw blurRad="38100" dist="38100" dir="2700000" algn="tl">
                    <a:srgbClr val="000000"/>
                  </a:outerShdw>
                </a:effectLst>
                <a:latin typeface="Palatino Linotype" panose="02040502050505030304" pitchFamily="18" charset="0"/>
              </a:rPr>
              <a:t>ргетичен профил</a:t>
            </a:r>
          </a:p>
        </p:txBody>
      </p:sp>
      <p:pic>
        <p:nvPicPr>
          <p:cNvPr id="20484" name="Picture 4" descr="TS_profile_rotati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3600" y="1371600"/>
            <a:ext cx="4648200" cy="3462338"/>
          </a:xfrm>
          <a:prstGeom prst="rect">
            <a:avLst/>
          </a:prstGeom>
          <a:noFill/>
          <a:extLst>
            <a:ext uri="{909E8E84-426E-40DD-AFC4-6F175D3DCCD1}">
              <a14:hiddenFill xmlns:a14="http://schemas.microsoft.com/office/drawing/2010/main">
                <a:solidFill>
                  <a:srgbClr val="FFFFFF"/>
                </a:solidFill>
              </a14:hiddenFill>
            </a:ext>
          </a:extLst>
        </p:spPr>
      </p:pic>
      <p:sp>
        <p:nvSpPr>
          <p:cNvPr id="20485" name="Text Box 8"/>
          <p:cNvSpPr txBox="1">
            <a:spLocks noChangeArrowheads="1"/>
          </p:cNvSpPr>
          <p:nvPr/>
        </p:nvSpPr>
        <p:spPr bwMode="auto">
          <a:xfrm>
            <a:off x="3505200" y="11430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G =  -284.386095 a.u.</a:t>
            </a:r>
            <a:endParaRPr lang="bg-BG"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endParaRPr>
          </a:p>
        </p:txBody>
      </p:sp>
      <p:sp>
        <p:nvSpPr>
          <p:cNvPr id="20486" name="Text Box 8"/>
          <p:cNvSpPr txBox="1">
            <a:spLocks noChangeArrowheads="1"/>
          </p:cNvSpPr>
          <p:nvPr/>
        </p:nvSpPr>
        <p:spPr bwMode="auto">
          <a:xfrm>
            <a:off x="152400" y="35052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G =  -284.386630</a:t>
            </a:r>
            <a:r>
              <a:rPr lang="bg-BG"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 </a:t>
            </a:r>
            <a:r>
              <a:rPr lang="en-US"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a.u.</a:t>
            </a:r>
            <a:endParaRPr lang="bg-BG"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endParaRPr>
          </a:p>
        </p:txBody>
      </p:sp>
      <p:sp>
        <p:nvSpPr>
          <p:cNvPr id="20487" name="Text Box 8"/>
          <p:cNvSpPr txBox="1">
            <a:spLocks noChangeArrowheads="1"/>
          </p:cNvSpPr>
          <p:nvPr/>
        </p:nvSpPr>
        <p:spPr bwMode="auto">
          <a:xfrm>
            <a:off x="6705600" y="39624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4D4D4D"/>
                </a:solidFill>
                <a:effectLst>
                  <a:outerShdw blurRad="38100" dist="38100" dir="2700000" algn="tl">
                    <a:srgbClr val="000000"/>
                  </a:outerShdw>
                </a:effectLst>
                <a:latin typeface="Palatino Linotype" panose="02040502050505030304" pitchFamily="18" charset="0"/>
                <a:sym typeface="Symbol" panose="05050102010706020507" pitchFamily="18" charset="2"/>
              </a:rPr>
              <a:t>G =  -284.391194</a:t>
            </a:r>
            <a:r>
              <a:rPr lang="bg-BG" altLang="en-US" b="1">
                <a:solidFill>
                  <a:srgbClr val="4D4D4D"/>
                </a:solidFill>
                <a:effectLst>
                  <a:outerShdw blurRad="38100" dist="38100" dir="2700000" algn="tl">
                    <a:srgbClr val="000000"/>
                  </a:outerShdw>
                </a:effectLst>
                <a:latin typeface="Palatino Linotype" panose="02040502050505030304" pitchFamily="18" charset="0"/>
                <a:sym typeface="Symbol" panose="05050102010706020507" pitchFamily="18" charset="2"/>
              </a:rPr>
              <a:t> </a:t>
            </a:r>
            <a:r>
              <a:rPr lang="en-US" altLang="en-US" b="1">
                <a:solidFill>
                  <a:srgbClr val="4D4D4D"/>
                </a:solidFill>
                <a:effectLst>
                  <a:outerShdw blurRad="38100" dist="38100" dir="2700000" algn="tl">
                    <a:srgbClr val="000000"/>
                  </a:outerShdw>
                </a:effectLst>
                <a:latin typeface="Palatino Linotype" panose="02040502050505030304" pitchFamily="18" charset="0"/>
                <a:sym typeface="Symbol" panose="05050102010706020507" pitchFamily="18" charset="2"/>
              </a:rPr>
              <a:t>a.u.</a:t>
            </a:r>
            <a:endParaRPr lang="bg-BG" altLang="en-US" b="1">
              <a:solidFill>
                <a:srgbClr val="4D4D4D"/>
              </a:solidFill>
              <a:effectLst>
                <a:outerShdw blurRad="38100" dist="38100" dir="2700000" algn="tl">
                  <a:srgbClr val="000000"/>
                </a:outerShdw>
              </a:effectLst>
              <a:latin typeface="Palatino Linotype" panose="02040502050505030304" pitchFamily="18" charset="0"/>
              <a:sym typeface="Symbol" panose="05050102010706020507" pitchFamily="18" charset="2"/>
            </a:endParaRPr>
          </a:p>
        </p:txBody>
      </p:sp>
      <p:sp>
        <p:nvSpPr>
          <p:cNvPr id="20488" name="Text Box 8"/>
          <p:cNvSpPr txBox="1">
            <a:spLocks noChangeArrowheads="1"/>
          </p:cNvSpPr>
          <p:nvPr/>
        </p:nvSpPr>
        <p:spPr bwMode="auto">
          <a:xfrm>
            <a:off x="1981200" y="51054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G</a:t>
            </a:r>
            <a:r>
              <a:rPr lang="bg-BG" altLang="en-US" b="1" baseline="30000">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a:t>
            </a:r>
            <a:r>
              <a:rPr lang="en-US"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 =  </a:t>
            </a:r>
            <a:r>
              <a:rPr lang="bg-BG"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1.4 </a:t>
            </a:r>
            <a:r>
              <a:rPr lang="en-US"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kJ/mol</a:t>
            </a:r>
            <a:endParaRPr lang="bg-BG"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endParaRPr>
          </a:p>
        </p:txBody>
      </p:sp>
      <p:sp>
        <p:nvSpPr>
          <p:cNvPr id="20489" name="Text Box 8"/>
          <p:cNvSpPr txBox="1">
            <a:spLocks noChangeArrowheads="1"/>
          </p:cNvSpPr>
          <p:nvPr/>
        </p:nvSpPr>
        <p:spPr bwMode="auto">
          <a:xfrm>
            <a:off x="4953000" y="51054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G</a:t>
            </a:r>
            <a:r>
              <a:rPr lang="en-US" altLang="en-US" b="1" baseline="-25000">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1</a:t>
            </a:r>
            <a:r>
              <a:rPr lang="en-US"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 =  -</a:t>
            </a:r>
            <a:r>
              <a:rPr lang="bg-BG"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1</a:t>
            </a:r>
            <a:r>
              <a:rPr lang="en-US"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2</a:t>
            </a:r>
            <a:r>
              <a:rPr lang="bg-BG"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a:t>
            </a:r>
            <a:r>
              <a:rPr lang="en-US"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0</a:t>
            </a:r>
            <a:r>
              <a:rPr lang="bg-BG"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 </a:t>
            </a:r>
            <a:r>
              <a:rPr lang="en-US"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rPr>
              <a:t>kJ/mol</a:t>
            </a:r>
            <a:endParaRPr lang="bg-BG" altLang="en-US" b="1">
              <a:solidFill>
                <a:srgbClr val="FF9933"/>
              </a:solidFill>
              <a:effectLst>
                <a:outerShdw blurRad="38100" dist="38100" dir="2700000" algn="tl">
                  <a:srgbClr val="000000"/>
                </a:outerShdw>
              </a:effectLst>
              <a:latin typeface="Palatino Linotype" panose="02040502050505030304" pitchFamily="18" charset="0"/>
              <a:sym typeface="Symbol" panose="05050102010706020507" pitchFamily="18" charset="2"/>
            </a:endParaRPr>
          </a:p>
        </p:txBody>
      </p:sp>
      <p:sp>
        <p:nvSpPr>
          <p:cNvPr id="20492" name="Text Box 16"/>
          <p:cNvSpPr txBox="1">
            <a:spLocks noChangeArrowheads="1"/>
          </p:cNvSpPr>
          <p:nvPr/>
        </p:nvSpPr>
        <p:spPr bwMode="auto">
          <a:xfrm>
            <a:off x="1524000" y="58674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bg-BG" altLang="en-US" b="1">
                <a:solidFill>
                  <a:srgbClr val="4D4D4D"/>
                </a:solidFill>
                <a:latin typeface="Palatino Linotype" panose="02040502050505030304" pitchFamily="18" charset="0"/>
                <a:sym typeface="Wingdings" panose="05000000000000000000" pitchFamily="2" charset="2"/>
              </a:rPr>
              <a:t>Получава се качествено верен профил на реакцията</a:t>
            </a:r>
            <a:endParaRPr lang="bg-BG" altLang="en-US" b="1" i="1">
              <a:solidFill>
                <a:srgbClr val="4D4D4D"/>
              </a:solidFill>
              <a:latin typeface="Palatino Linotype" panose="02040502050505030304" pitchFamily="18" charset="0"/>
            </a:endParaRPr>
          </a:p>
        </p:txBody>
      </p:sp>
    </p:spTree>
    <p:extLst>
      <p:ext uri="{BB962C8B-B14F-4D97-AF65-F5344CB8AC3E}">
        <p14:creationId xmlns:p14="http://schemas.microsoft.com/office/powerpoint/2010/main" val="778976291"/>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92"/>
                                        </p:tgtEl>
                                        <p:attrNameLst>
                                          <p:attrName>style.visibility</p:attrName>
                                        </p:attrNameLst>
                                      </p:cBhvr>
                                      <p:to>
                                        <p:strVal val="visible"/>
                                      </p:to>
                                    </p:set>
                                    <p:animEffect transition="in" filter="dissolve">
                                      <p:cBhvr>
                                        <p:cTn id="7"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133600" y="106363"/>
            <a:ext cx="48561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bg-BG" altLang="en-US" sz="3200" b="1">
                <a:solidFill>
                  <a:srgbClr val="4D4D4D"/>
                </a:solidFill>
                <a:effectLst>
                  <a:outerShdw blurRad="38100" dist="38100" dir="2700000" algn="tl">
                    <a:srgbClr val="000000"/>
                  </a:outerShdw>
                </a:effectLst>
                <a:latin typeface="Palatino Linotype" panose="02040502050505030304" pitchFamily="18" charset="0"/>
              </a:rPr>
              <a:t>Самостоятелна работа</a:t>
            </a:r>
          </a:p>
        </p:txBody>
      </p:sp>
      <p:sp>
        <p:nvSpPr>
          <p:cNvPr id="19462" name="Text Box 12"/>
          <p:cNvSpPr txBox="1">
            <a:spLocks noChangeArrowheads="1"/>
          </p:cNvSpPr>
          <p:nvPr/>
        </p:nvSpPr>
        <p:spPr bwMode="auto">
          <a:xfrm>
            <a:off x="762000" y="1023938"/>
            <a:ext cx="7620000" cy="522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ct val="35000"/>
              </a:spcAft>
              <a:buFontTx/>
              <a:buAutoNum type="arabicPeriod"/>
            </a:pPr>
            <a:r>
              <a:rPr lang="bg-BG" altLang="en-US" sz="2400" b="1">
                <a:solidFill>
                  <a:srgbClr val="4D4D4D"/>
                </a:solidFill>
                <a:latin typeface="Palatino Linotype" panose="02040502050505030304" pitchFamily="18" charset="0"/>
                <a:sym typeface="Wingdings" panose="05000000000000000000" pitchFamily="2" charset="2"/>
              </a:rPr>
              <a:t>Направете пример 3.3. Коментирайте структурата и отрицателната честота на преходното състояние.</a:t>
            </a:r>
          </a:p>
          <a:p>
            <a:pPr algn="just" eaLnBrk="1" hangingPunct="1">
              <a:spcAft>
                <a:spcPct val="35000"/>
              </a:spcAft>
              <a:buFontTx/>
              <a:buAutoNum type="arabicPeriod"/>
            </a:pPr>
            <a:r>
              <a:rPr lang="bg-BG" altLang="en-US" sz="2400" b="1">
                <a:solidFill>
                  <a:srgbClr val="4D4D4D"/>
                </a:solidFill>
                <a:latin typeface="Palatino Linotype" panose="02040502050505030304" pitchFamily="18" charset="0"/>
              </a:rPr>
              <a:t>Оптимизирайте преходно състояние за въртене около проста връзка в молекулата с </a:t>
            </a:r>
            <a:r>
              <a:rPr lang="en-US" altLang="en-US" sz="2400" b="1">
                <a:solidFill>
                  <a:srgbClr val="4D4D4D"/>
                </a:solidFill>
                <a:latin typeface="Palatino Linotype" panose="02040502050505030304" pitchFamily="18" charset="0"/>
              </a:rPr>
              <a:t>DFT/6-31G*</a:t>
            </a:r>
            <a:r>
              <a:rPr lang="bg-BG" altLang="en-US" sz="2400" b="1">
                <a:solidFill>
                  <a:srgbClr val="4D4D4D"/>
                </a:solidFill>
                <a:latin typeface="Palatino Linotype" panose="02040502050505030304" pitchFamily="18" charset="0"/>
              </a:rPr>
              <a:t> с метода </a:t>
            </a:r>
            <a:r>
              <a:rPr lang="en-US" altLang="en-US" sz="2400" b="1">
                <a:solidFill>
                  <a:srgbClr val="4D4D4D"/>
                </a:solidFill>
                <a:latin typeface="Palatino Linotype" panose="02040502050505030304" pitchFamily="18" charset="0"/>
              </a:rPr>
              <a:t>QST3</a:t>
            </a:r>
            <a:r>
              <a:rPr lang="bg-BG" altLang="en-US" sz="2400" b="1">
                <a:solidFill>
                  <a:srgbClr val="4D4D4D"/>
                </a:solidFill>
                <a:latin typeface="Palatino Linotype" panose="02040502050505030304" pitchFamily="18" charset="0"/>
              </a:rPr>
              <a:t>, като оцените началната му структура с </a:t>
            </a:r>
            <a:r>
              <a:rPr lang="en-US" altLang="en-US" sz="2400" b="1">
                <a:solidFill>
                  <a:srgbClr val="4D4D4D"/>
                </a:solidFill>
                <a:latin typeface="Palatino Linotype" panose="02040502050505030304" pitchFamily="18" charset="0"/>
              </a:rPr>
              <a:t>QST</a:t>
            </a:r>
            <a:r>
              <a:rPr lang="bg-BG" altLang="en-US" sz="2400" b="1">
                <a:solidFill>
                  <a:srgbClr val="4D4D4D"/>
                </a:solidFill>
                <a:latin typeface="Palatino Linotype" panose="02040502050505030304" pitchFamily="18" charset="0"/>
              </a:rPr>
              <a:t> в </a:t>
            </a:r>
            <a:r>
              <a:rPr lang="en-US" altLang="en-US" sz="2400" b="1">
                <a:solidFill>
                  <a:srgbClr val="4D4D4D"/>
                </a:solidFill>
                <a:latin typeface="Palatino Linotype" panose="02040502050505030304" pitchFamily="18" charset="0"/>
              </a:rPr>
              <a:t>Hyperchem</a:t>
            </a:r>
            <a:r>
              <a:rPr lang="bg-BG" altLang="en-US" sz="2400" b="1">
                <a:solidFill>
                  <a:srgbClr val="4D4D4D"/>
                </a:solidFill>
                <a:latin typeface="Palatino Linotype" panose="02040502050505030304" pitchFamily="18" charset="0"/>
              </a:rPr>
              <a:t>.</a:t>
            </a:r>
          </a:p>
          <a:p>
            <a:pPr algn="just" eaLnBrk="1" hangingPunct="1">
              <a:spcAft>
                <a:spcPct val="35000"/>
              </a:spcAft>
              <a:buFontTx/>
              <a:buAutoNum type="arabicPeriod"/>
            </a:pPr>
            <a:r>
              <a:rPr lang="bg-BG" altLang="en-US" sz="2400" b="1">
                <a:solidFill>
                  <a:srgbClr val="4D4D4D"/>
                </a:solidFill>
                <a:latin typeface="Palatino Linotype" panose="02040502050505030304" pitchFamily="18" charset="0"/>
              </a:rPr>
              <a:t>Направете </a:t>
            </a:r>
            <a:r>
              <a:rPr lang="en-US" altLang="en-US" sz="2400" b="1">
                <a:solidFill>
                  <a:srgbClr val="4D4D4D"/>
                </a:solidFill>
                <a:latin typeface="Palatino Linotype" panose="02040502050505030304" pitchFamily="18" charset="0"/>
              </a:rPr>
              <a:t>IRC </a:t>
            </a:r>
            <a:r>
              <a:rPr lang="bg-BG" altLang="en-US" sz="2400" b="1">
                <a:solidFill>
                  <a:srgbClr val="4D4D4D"/>
                </a:solidFill>
                <a:latin typeface="Palatino Linotype" panose="02040502050505030304" pitchFamily="18" charset="0"/>
              </a:rPr>
              <a:t>изчисление на полученото преходно състояние и пресметнете активиращата енергия (</a:t>
            </a:r>
            <a:r>
              <a:rPr lang="bg-BG" altLang="en-US" sz="2400" b="1">
                <a:solidFill>
                  <a:srgbClr val="4D4D4D"/>
                </a:solidFill>
                <a:latin typeface="Palatino Linotype" panose="02040502050505030304" pitchFamily="18" charset="0"/>
                <a:sym typeface="Symbol" panose="05050102010706020507" pitchFamily="18" charset="2"/>
              </a:rPr>
              <a:t></a:t>
            </a:r>
            <a:r>
              <a:rPr lang="en-US" altLang="en-US" sz="2400" b="1">
                <a:solidFill>
                  <a:srgbClr val="4D4D4D"/>
                </a:solidFill>
                <a:latin typeface="Palatino Linotype" panose="02040502050505030304" pitchFamily="18" charset="0"/>
                <a:sym typeface="Symbol" panose="05050102010706020507" pitchFamily="18" charset="2"/>
              </a:rPr>
              <a:t>G</a:t>
            </a:r>
            <a:r>
              <a:rPr lang="en-US" altLang="en-US" sz="2400" b="1" baseline="30000">
                <a:solidFill>
                  <a:srgbClr val="4D4D4D"/>
                </a:solidFill>
                <a:latin typeface="Palatino Linotype" panose="02040502050505030304" pitchFamily="18" charset="0"/>
                <a:sym typeface="Symbol" panose="05050102010706020507" pitchFamily="18" charset="2"/>
              </a:rPr>
              <a:t>##</a:t>
            </a:r>
            <a:r>
              <a:rPr lang="bg-BG" altLang="en-US" sz="2400" b="1">
                <a:solidFill>
                  <a:srgbClr val="4D4D4D"/>
                </a:solidFill>
                <a:latin typeface="Palatino Linotype" panose="02040502050505030304" pitchFamily="18" charset="0"/>
              </a:rPr>
              <a:t>) за ротация около връзката.</a:t>
            </a:r>
            <a:endParaRPr lang="en-US" altLang="en-US" sz="2400" b="1">
              <a:solidFill>
                <a:srgbClr val="4D4D4D"/>
              </a:solidFill>
              <a:latin typeface="Palatino Linotype" panose="02040502050505030304" pitchFamily="18" charset="0"/>
            </a:endParaRPr>
          </a:p>
          <a:p>
            <a:pPr algn="just" eaLnBrk="1" hangingPunct="1">
              <a:spcAft>
                <a:spcPct val="35000"/>
              </a:spcAft>
              <a:buFontTx/>
              <a:buAutoNum type="arabicPeriod"/>
            </a:pPr>
            <a:r>
              <a:rPr lang="bg-BG" altLang="en-US" sz="2400" b="1">
                <a:solidFill>
                  <a:srgbClr val="4D4D4D"/>
                </a:solidFill>
                <a:latin typeface="Palatino Linotype" panose="02040502050505030304" pitchFamily="18" charset="0"/>
              </a:rPr>
              <a:t>Пресметнете </a:t>
            </a:r>
            <a:r>
              <a:rPr lang="bg-BG" altLang="en-US" sz="2400" b="1">
                <a:solidFill>
                  <a:srgbClr val="4D4D4D"/>
                </a:solidFill>
                <a:latin typeface="Palatino Linotype" panose="02040502050505030304" pitchFamily="18" charset="0"/>
                <a:sym typeface="Symbol" panose="05050102010706020507" pitchFamily="18" charset="2"/>
              </a:rPr>
              <a:t></a:t>
            </a:r>
            <a:r>
              <a:rPr lang="en-US" altLang="en-US" sz="2400" b="1">
                <a:solidFill>
                  <a:srgbClr val="4D4D4D"/>
                </a:solidFill>
                <a:latin typeface="Palatino Linotype" panose="02040502050505030304" pitchFamily="18" charset="0"/>
                <a:sym typeface="Symbol" panose="05050102010706020507" pitchFamily="18" charset="2"/>
              </a:rPr>
              <a:t>G</a:t>
            </a:r>
            <a:r>
              <a:rPr lang="en-US" altLang="en-US" sz="2400" b="1" baseline="30000">
                <a:solidFill>
                  <a:srgbClr val="4D4D4D"/>
                </a:solidFill>
                <a:latin typeface="Palatino Linotype" panose="02040502050505030304" pitchFamily="18" charset="0"/>
                <a:sym typeface="Symbol" panose="05050102010706020507" pitchFamily="18" charset="2"/>
              </a:rPr>
              <a:t>##</a:t>
            </a:r>
            <a:r>
              <a:rPr lang="bg-BG" altLang="en-US" sz="2400" b="1">
                <a:solidFill>
                  <a:srgbClr val="4D4D4D"/>
                </a:solidFill>
                <a:latin typeface="Palatino Linotype" panose="02040502050505030304" pitchFamily="18" charset="0"/>
              </a:rPr>
              <a:t> при три различни температури и налягания.</a:t>
            </a:r>
          </a:p>
        </p:txBody>
      </p:sp>
    </p:spTree>
    <p:extLst>
      <p:ext uri="{BB962C8B-B14F-4D97-AF65-F5344CB8AC3E}">
        <p14:creationId xmlns:p14="http://schemas.microsoft.com/office/powerpoint/2010/main" val="3170365526"/>
      </p:ext>
    </p:extLst>
  </p:cSld>
  <p:clrMapOvr>
    <a:masterClrMapping/>
  </p:clrMapOvr>
  <p:transition spd="med">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479675" y="152400"/>
            <a:ext cx="3844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bg-BG" altLang="en-US" sz="3200" b="1">
                <a:solidFill>
                  <a:srgbClr val="4D4D4D"/>
                </a:solidFill>
                <a:effectLst>
                  <a:outerShdw blurRad="38100" dist="38100" dir="2700000" algn="tl">
                    <a:srgbClr val="000000"/>
                  </a:outerShdw>
                </a:effectLst>
                <a:latin typeface="Palatino Linotype" panose="02040502050505030304" pitchFamily="18" charset="0"/>
              </a:rPr>
              <a:t>Моделна реакция</a:t>
            </a:r>
          </a:p>
        </p:txBody>
      </p:sp>
      <p:pic>
        <p:nvPicPr>
          <p:cNvPr id="10245" name="Picture 5" descr="Glycine1_o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38" y="1066800"/>
            <a:ext cx="2036762" cy="1379538"/>
          </a:xfrm>
          <a:prstGeom prst="rect">
            <a:avLst/>
          </a:prstGeom>
          <a:noFill/>
          <a:extLst>
            <a:ext uri="{909E8E84-426E-40DD-AFC4-6F175D3DCCD1}">
              <a14:hiddenFill xmlns:a14="http://schemas.microsoft.com/office/drawing/2010/main">
                <a:solidFill>
                  <a:srgbClr val="FFFFFF"/>
                </a:solidFill>
              </a14:hiddenFill>
            </a:ext>
          </a:extLst>
        </p:spPr>
      </p:pic>
      <p:sp>
        <p:nvSpPr>
          <p:cNvPr id="10246" name="AutoShape 6"/>
          <p:cNvSpPr>
            <a:spLocks noChangeArrowheads="1"/>
          </p:cNvSpPr>
          <p:nvPr/>
        </p:nvSpPr>
        <p:spPr bwMode="auto">
          <a:xfrm>
            <a:off x="3124200" y="1812925"/>
            <a:ext cx="762000" cy="76200"/>
          </a:xfrm>
          <a:prstGeom prst="rightArrow">
            <a:avLst>
              <a:gd name="adj1" fmla="val 50000"/>
              <a:gd name="adj2" fmla="val 2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Text Box 8"/>
          <p:cNvSpPr txBox="1">
            <a:spLocks noChangeArrowheads="1"/>
          </p:cNvSpPr>
          <p:nvPr/>
        </p:nvSpPr>
        <p:spPr bwMode="auto">
          <a:xfrm>
            <a:off x="4038600" y="1531938"/>
            <a:ext cx="76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4D4D4D"/>
                </a:solidFill>
                <a:latin typeface="Palatino Linotype" panose="02040502050505030304" pitchFamily="18" charset="0"/>
                <a:sym typeface="Wingdings" panose="05000000000000000000" pitchFamily="2" charset="2"/>
              </a:rPr>
              <a:t>TS</a:t>
            </a:r>
            <a:endParaRPr lang="bg-BG" altLang="en-US" sz="3200" b="1" i="1">
              <a:solidFill>
                <a:srgbClr val="4D4D4D"/>
              </a:solidFill>
              <a:latin typeface="Palatino Linotype" panose="02040502050505030304" pitchFamily="18" charset="0"/>
            </a:endParaRPr>
          </a:p>
        </p:txBody>
      </p:sp>
      <p:sp>
        <p:nvSpPr>
          <p:cNvPr id="10248" name="AutoShape 8"/>
          <p:cNvSpPr>
            <a:spLocks noChangeArrowheads="1"/>
          </p:cNvSpPr>
          <p:nvPr/>
        </p:nvSpPr>
        <p:spPr bwMode="auto">
          <a:xfrm>
            <a:off x="4876800" y="1804988"/>
            <a:ext cx="762000" cy="76200"/>
          </a:xfrm>
          <a:prstGeom prst="rightArrow">
            <a:avLst>
              <a:gd name="adj1" fmla="val 50000"/>
              <a:gd name="adj2" fmla="val 2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49" name="Picture 9" descr="Glycine2_op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9800" y="1235075"/>
            <a:ext cx="1778000" cy="1516063"/>
          </a:xfrm>
          <a:prstGeom prst="rect">
            <a:avLst/>
          </a:prstGeom>
          <a:noFill/>
          <a:extLst>
            <a:ext uri="{909E8E84-426E-40DD-AFC4-6F175D3DCCD1}">
              <a14:hiddenFill xmlns:a14="http://schemas.microsoft.com/office/drawing/2010/main">
                <a:solidFill>
                  <a:srgbClr val="FFFFFF"/>
                </a:solidFill>
              </a14:hiddenFill>
            </a:ext>
          </a:extLst>
        </p:spPr>
      </p:pic>
      <p:sp>
        <p:nvSpPr>
          <p:cNvPr id="10250" name="Text Box 10"/>
          <p:cNvSpPr txBox="1">
            <a:spLocks noChangeArrowheads="1"/>
          </p:cNvSpPr>
          <p:nvPr/>
        </p:nvSpPr>
        <p:spPr bwMode="auto">
          <a:xfrm>
            <a:off x="4114800" y="1128713"/>
            <a:ext cx="539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bg-BG" altLang="en-US" sz="2800">
                <a:latin typeface="Palatino Linotype" panose="02040502050505030304" pitchFamily="18" charset="0"/>
                <a:sym typeface="Webdings" panose="05030102010509060703" pitchFamily="18" charset="2"/>
              </a:rPr>
              <a:t></a:t>
            </a:r>
          </a:p>
        </p:txBody>
      </p:sp>
      <p:sp>
        <p:nvSpPr>
          <p:cNvPr id="10252" name="Text Box 8"/>
          <p:cNvSpPr txBox="1">
            <a:spLocks noChangeArrowheads="1"/>
          </p:cNvSpPr>
          <p:nvPr/>
        </p:nvSpPr>
        <p:spPr bwMode="auto">
          <a:xfrm>
            <a:off x="838200" y="5240338"/>
            <a:ext cx="71628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4D4D4D"/>
                </a:solidFill>
                <a:effectLst>
                  <a:outerShdw blurRad="38100" dist="38100" dir="2700000" algn="tl">
                    <a:srgbClr val="000000"/>
                  </a:outerShdw>
                </a:effectLst>
                <a:latin typeface="Palatino Linotype" panose="02040502050505030304" pitchFamily="18" charset="0"/>
                <a:sym typeface="Wingdings" panose="05000000000000000000" pitchFamily="2" charset="2"/>
              </a:rPr>
              <a:t>AM1</a:t>
            </a:r>
            <a:r>
              <a:rPr lang="en-US" altLang="en-US" b="1">
                <a:solidFill>
                  <a:srgbClr val="4D4D4D"/>
                </a:solidFill>
                <a:latin typeface="Palatino Linotype" panose="02040502050505030304" pitchFamily="18" charset="0"/>
                <a:sym typeface="Wingdings" panose="05000000000000000000" pitchFamily="2" charset="2"/>
              </a:rPr>
              <a:t> – </a:t>
            </a:r>
            <a:r>
              <a:rPr lang="bg-BG" altLang="en-US" b="1">
                <a:solidFill>
                  <a:srgbClr val="4D4D4D"/>
                </a:solidFill>
                <a:latin typeface="Palatino Linotype" panose="02040502050505030304" pitchFamily="18" charset="0"/>
                <a:sym typeface="Wingdings" panose="05000000000000000000" pitchFamily="2" charset="2"/>
              </a:rPr>
              <a:t>начална геометрия</a:t>
            </a:r>
            <a:endParaRPr lang="en-US" altLang="en-US" b="1">
              <a:solidFill>
                <a:srgbClr val="4D4D4D"/>
              </a:solidFill>
              <a:latin typeface="Palatino Linotype" panose="02040502050505030304" pitchFamily="18" charset="0"/>
              <a:sym typeface="Wingdings" panose="05000000000000000000" pitchFamily="2" charset="2"/>
            </a:endParaRPr>
          </a:p>
          <a:p>
            <a:pPr eaLnBrk="1" hangingPunct="1"/>
            <a:r>
              <a:rPr lang="en-US" altLang="en-US" b="1">
                <a:solidFill>
                  <a:srgbClr val="4D4D4D"/>
                </a:solidFill>
                <a:effectLst>
                  <a:outerShdw blurRad="38100" dist="38100" dir="2700000" algn="tl">
                    <a:srgbClr val="000000"/>
                  </a:outerShdw>
                </a:effectLst>
                <a:latin typeface="Palatino Linotype" panose="02040502050505030304" pitchFamily="18" charset="0"/>
                <a:sym typeface="Wingdings" panose="05000000000000000000" pitchFamily="2" charset="2"/>
              </a:rPr>
              <a:t>B3LYP/</a:t>
            </a:r>
            <a:r>
              <a:rPr lang="bg-BG" altLang="en-US" b="1">
                <a:solidFill>
                  <a:srgbClr val="4D4D4D"/>
                </a:solidFill>
                <a:effectLst>
                  <a:outerShdw blurRad="38100" dist="38100" dir="2700000" algn="tl">
                    <a:srgbClr val="000000"/>
                  </a:outerShdw>
                </a:effectLst>
                <a:latin typeface="Palatino Linotype" panose="02040502050505030304" pitchFamily="18" charset="0"/>
                <a:sym typeface="Wingdings" panose="05000000000000000000" pitchFamily="2" charset="2"/>
              </a:rPr>
              <a:t>6-31+</a:t>
            </a:r>
            <a:r>
              <a:rPr lang="en-US" altLang="en-US" b="1">
                <a:solidFill>
                  <a:srgbClr val="4D4D4D"/>
                </a:solidFill>
                <a:effectLst>
                  <a:outerShdw blurRad="38100" dist="38100" dir="2700000" algn="tl">
                    <a:srgbClr val="000000"/>
                  </a:outerShdw>
                </a:effectLst>
                <a:latin typeface="Palatino Linotype" panose="02040502050505030304" pitchFamily="18" charset="0"/>
                <a:sym typeface="Wingdings" panose="05000000000000000000" pitchFamily="2" charset="2"/>
              </a:rPr>
              <a:t>G</a:t>
            </a:r>
            <a:r>
              <a:rPr lang="bg-BG" altLang="en-US" b="1">
                <a:solidFill>
                  <a:srgbClr val="4D4D4D"/>
                </a:solidFill>
                <a:effectLst>
                  <a:outerShdw blurRad="38100" dist="38100" dir="2700000" algn="tl">
                    <a:srgbClr val="000000"/>
                  </a:outerShdw>
                </a:effectLst>
                <a:latin typeface="Palatino Linotype" panose="02040502050505030304" pitchFamily="18" charset="0"/>
                <a:sym typeface="Wingdings" panose="05000000000000000000" pitchFamily="2" charset="2"/>
              </a:rPr>
              <a:t>*</a:t>
            </a:r>
            <a:r>
              <a:rPr lang="bg-BG" altLang="en-US" b="1">
                <a:solidFill>
                  <a:srgbClr val="4D4D4D"/>
                </a:solidFill>
                <a:latin typeface="Palatino Linotype" panose="02040502050505030304" pitchFamily="18" charset="0"/>
                <a:sym typeface="Wingdings" panose="05000000000000000000" pitchFamily="2" charset="2"/>
              </a:rPr>
              <a:t> – оптимизиране на преходно състояние</a:t>
            </a:r>
          </a:p>
          <a:p>
            <a:pPr eaLnBrk="1" hangingPunct="1"/>
            <a:r>
              <a:rPr lang="bg-BG" altLang="en-US" b="1">
                <a:solidFill>
                  <a:srgbClr val="4D4D4D"/>
                </a:solidFill>
                <a:effectLst>
                  <a:outerShdw blurRad="38100" dist="38100" dir="2700000" algn="tl">
                    <a:srgbClr val="000000"/>
                  </a:outerShdw>
                </a:effectLst>
                <a:latin typeface="Palatino Linotype" panose="02040502050505030304" pitchFamily="18" charset="0"/>
                <a:sym typeface="Wingdings" panose="05000000000000000000" pitchFamily="2" charset="2"/>
              </a:rPr>
              <a:t>газова фаза</a:t>
            </a:r>
          </a:p>
          <a:p>
            <a:pPr eaLnBrk="1" hangingPunct="1"/>
            <a:endParaRPr lang="bg-BG" altLang="en-US" b="1">
              <a:solidFill>
                <a:srgbClr val="4D4D4D"/>
              </a:solidFill>
              <a:latin typeface="Palatino Linotype" panose="02040502050505030304" pitchFamily="18" charset="0"/>
              <a:sym typeface="Wingdings" panose="05000000000000000000" pitchFamily="2" charset="2"/>
            </a:endParaRPr>
          </a:p>
          <a:p>
            <a:pPr eaLnBrk="1" hangingPunct="1"/>
            <a:r>
              <a:rPr lang="en-US" altLang="en-US" b="1">
                <a:solidFill>
                  <a:srgbClr val="4D4D4D"/>
                </a:solidFill>
                <a:latin typeface="Palatino Linotype" panose="02040502050505030304" pitchFamily="18" charset="0"/>
                <a:sym typeface="Wingdings" panose="05000000000000000000" pitchFamily="2" charset="2"/>
              </a:rPr>
              <a:t>Hyperchem 7, Gaussian 09</a:t>
            </a:r>
            <a:endParaRPr lang="bg-BG" altLang="en-US" b="1" i="1">
              <a:solidFill>
                <a:srgbClr val="4D4D4D"/>
              </a:solidFill>
              <a:latin typeface="Palatino Linotype" panose="02040502050505030304" pitchFamily="18" charset="0"/>
            </a:endParaRPr>
          </a:p>
        </p:txBody>
      </p:sp>
      <p:pic>
        <p:nvPicPr>
          <p:cNvPr id="10254" name="Picture 14" descr="TS_profile_rotati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2667000"/>
            <a:ext cx="3135313" cy="233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80161"/>
      </p:ext>
    </p:extLst>
  </p:cSld>
  <p:clrMapOvr>
    <a:masterClrMapping/>
  </p:clrMapOvr>
  <p:transition spd="med">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399074" y="30957"/>
            <a:ext cx="42084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bg-BG" sz="3200" b="1" dirty="0">
                <a:solidFill>
                  <a:srgbClr val="4D4D4D"/>
                </a:solidFill>
                <a:effectLst>
                  <a:outerShdw blurRad="38100" dist="38100" dir="2700000" algn="tl">
                    <a:srgbClr val="000000"/>
                  </a:outerShdw>
                </a:effectLst>
                <a:latin typeface="Palatino Linotype" pitchFamily="18" charset="0"/>
              </a:rPr>
              <a:t>Начална геометрия</a:t>
            </a:r>
          </a:p>
        </p:txBody>
      </p:sp>
      <p:sp>
        <p:nvSpPr>
          <p:cNvPr id="14347" name="Text Box 11"/>
          <p:cNvSpPr txBox="1">
            <a:spLocks noChangeArrowheads="1"/>
          </p:cNvSpPr>
          <p:nvPr/>
        </p:nvSpPr>
        <p:spPr bwMode="auto">
          <a:xfrm>
            <a:off x="750455" y="1219200"/>
            <a:ext cx="746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9875" indent="-2698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Ø"/>
            </a:pPr>
            <a:r>
              <a:rPr lang="bg-BG" altLang="en-US" b="1" dirty="0">
                <a:solidFill>
                  <a:srgbClr val="4D4D4D"/>
                </a:solidFill>
                <a:effectLst>
                  <a:outerShdw blurRad="38100" dist="38100" dir="2700000" algn="tl">
                    <a:srgbClr val="000000"/>
                  </a:outerShdw>
                </a:effectLst>
                <a:latin typeface="Palatino Linotype" panose="02040502050505030304" pitchFamily="18" charset="0"/>
                <a:sym typeface="Wingdings" panose="05000000000000000000" pitchFamily="2" charset="2"/>
              </a:rPr>
              <a:t>Метод на „насочения ластик“ (</a:t>
            </a:r>
            <a:r>
              <a:rPr lang="en-US" altLang="en-US" b="1" dirty="0">
                <a:solidFill>
                  <a:srgbClr val="4D4D4D"/>
                </a:solidFill>
                <a:effectLst>
                  <a:outerShdw blurRad="38100" dist="38100" dir="2700000" algn="tl">
                    <a:srgbClr val="000000"/>
                  </a:outerShdw>
                </a:effectLst>
                <a:latin typeface="Palatino Linotype" panose="02040502050505030304" pitchFamily="18" charset="0"/>
                <a:sym typeface="Wingdings" panose="05000000000000000000" pitchFamily="2" charset="2"/>
              </a:rPr>
              <a:t>Nudged elastic band)</a:t>
            </a:r>
            <a:endParaRPr lang="bg-BG" altLang="en-US" b="1" i="1" dirty="0">
              <a:solidFill>
                <a:srgbClr val="4D4D4D"/>
              </a:solidFill>
              <a:effectLst>
                <a:outerShdw blurRad="38100" dist="38100" dir="2700000" algn="tl">
                  <a:srgbClr val="000000"/>
                </a:outerShdw>
              </a:effectLst>
              <a:latin typeface="Palatino Linotype" panose="02040502050505030304" pitchFamily="18" charset="0"/>
            </a:endParaRPr>
          </a:p>
        </p:txBody>
      </p:sp>
      <p:grpSp>
        <p:nvGrpSpPr>
          <p:cNvPr id="7172" name="Group 20"/>
          <p:cNvGrpSpPr>
            <a:grpSpLocks/>
          </p:cNvGrpSpPr>
          <p:nvPr/>
        </p:nvGrpSpPr>
        <p:grpSpPr bwMode="auto">
          <a:xfrm>
            <a:off x="1371600" y="3445668"/>
            <a:ext cx="6781800" cy="681038"/>
            <a:chOff x="528" y="1872"/>
            <a:chExt cx="4272" cy="429"/>
          </a:xfrm>
        </p:grpSpPr>
        <p:sp>
          <p:nvSpPr>
            <p:cNvPr id="7183" name="Text Box 16"/>
            <p:cNvSpPr txBox="1">
              <a:spLocks noChangeArrowheads="1"/>
            </p:cNvSpPr>
            <p:nvPr/>
          </p:nvSpPr>
          <p:spPr bwMode="auto">
            <a:xfrm>
              <a:off x="748" y="1894"/>
              <a:ext cx="405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bg-BG" altLang="en-US" b="1">
                  <a:solidFill>
                    <a:srgbClr val="4D4D4D"/>
                  </a:solidFill>
                  <a:latin typeface="Palatino Linotype" panose="02040502050505030304" pitchFamily="18" charset="0"/>
                  <a:sym typeface="Wingdings" panose="05000000000000000000" pitchFamily="2" charset="2"/>
                </a:rPr>
                <a:t>Описва приближено целия реакционен път и може да локализира повече от едно преходно състояние</a:t>
              </a:r>
              <a:endParaRPr lang="bg-BG" altLang="en-US" b="1" i="1">
                <a:solidFill>
                  <a:srgbClr val="4D4D4D"/>
                </a:solidFill>
                <a:latin typeface="Palatino Linotype" panose="02040502050505030304" pitchFamily="18" charset="0"/>
              </a:endParaRPr>
            </a:p>
          </p:txBody>
        </p:sp>
        <p:sp>
          <p:nvSpPr>
            <p:cNvPr id="7184" name="Text Box 17"/>
            <p:cNvSpPr txBox="1">
              <a:spLocks noChangeArrowheads="1"/>
            </p:cNvSpPr>
            <p:nvPr/>
          </p:nvSpPr>
          <p:spPr bwMode="auto">
            <a:xfrm>
              <a:off x="528" y="187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bg-BG" altLang="en-US" sz="2400" b="1">
                  <a:solidFill>
                    <a:srgbClr val="4D4D4D"/>
                  </a:solidFill>
                  <a:latin typeface="Palatino Linotype" panose="02040502050505030304" pitchFamily="18" charset="0"/>
                  <a:sym typeface="Wingdings" panose="05000000000000000000" pitchFamily="2" charset="2"/>
                </a:rPr>
                <a:t></a:t>
              </a:r>
              <a:endParaRPr lang="bg-BG" altLang="en-US" sz="2400" b="1" i="1">
                <a:solidFill>
                  <a:srgbClr val="4D4D4D"/>
                </a:solidFill>
                <a:latin typeface="Palatino Linotype" panose="02040502050505030304" pitchFamily="18" charset="0"/>
                <a:sym typeface="Wingdings" panose="05000000000000000000" pitchFamily="2" charset="2"/>
              </a:endParaRPr>
            </a:p>
          </p:txBody>
        </p:sp>
      </p:grpSp>
      <p:grpSp>
        <p:nvGrpSpPr>
          <p:cNvPr id="7173" name="Group 21"/>
          <p:cNvGrpSpPr>
            <a:grpSpLocks/>
          </p:cNvGrpSpPr>
          <p:nvPr/>
        </p:nvGrpSpPr>
        <p:grpSpPr bwMode="auto">
          <a:xfrm>
            <a:off x="1371600" y="4055268"/>
            <a:ext cx="6781800" cy="681038"/>
            <a:chOff x="528" y="2160"/>
            <a:chExt cx="4272" cy="429"/>
          </a:xfrm>
        </p:grpSpPr>
        <p:sp>
          <p:nvSpPr>
            <p:cNvPr id="7181" name="Text Box 18"/>
            <p:cNvSpPr txBox="1">
              <a:spLocks noChangeArrowheads="1"/>
            </p:cNvSpPr>
            <p:nvPr/>
          </p:nvSpPr>
          <p:spPr bwMode="auto">
            <a:xfrm>
              <a:off x="748" y="2182"/>
              <a:ext cx="405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bg-BG" altLang="en-US" b="1">
                  <a:solidFill>
                    <a:srgbClr val="4D4D4D"/>
                  </a:solidFill>
                  <a:latin typeface="Palatino Linotype" panose="02040502050505030304" pitchFamily="18" charset="0"/>
                  <a:sym typeface="Wingdings" panose="05000000000000000000" pitchFamily="2" charset="2"/>
                </a:rPr>
                <a:t>Ефективността зависи силно от стойността на </a:t>
              </a:r>
              <a:r>
                <a:rPr lang="en-US" altLang="en-US" b="1">
                  <a:solidFill>
                    <a:srgbClr val="4D4D4D"/>
                  </a:solidFill>
                  <a:latin typeface="Palatino Linotype" panose="02040502050505030304" pitchFamily="18" charset="0"/>
                  <a:sym typeface="Wingdings" panose="05000000000000000000" pitchFamily="2" charset="2"/>
                </a:rPr>
                <a:t>k</a:t>
              </a:r>
              <a:r>
                <a:rPr lang="bg-BG" altLang="en-US" b="1">
                  <a:solidFill>
                    <a:srgbClr val="4D4D4D"/>
                  </a:solidFill>
                  <a:latin typeface="Palatino Linotype" panose="02040502050505030304" pitchFamily="18" charset="0"/>
                  <a:sym typeface="Wingdings" panose="05000000000000000000" pitchFamily="2" charset="2"/>
                </a:rPr>
                <a:t> и оптимизацият</a:t>
              </a:r>
              <a:r>
                <a:rPr lang="en-US" altLang="en-US" b="1">
                  <a:solidFill>
                    <a:srgbClr val="4D4D4D"/>
                  </a:solidFill>
                  <a:latin typeface="Palatino Linotype" panose="02040502050505030304" pitchFamily="18" charset="0"/>
                  <a:sym typeface="Wingdings" panose="05000000000000000000" pitchFamily="2" charset="2"/>
                </a:rPr>
                <a:t>a</a:t>
              </a:r>
              <a:r>
                <a:rPr lang="bg-BG" altLang="en-US" b="1">
                  <a:solidFill>
                    <a:srgbClr val="4D4D4D"/>
                  </a:solidFill>
                  <a:latin typeface="Palatino Linotype" panose="02040502050505030304" pitchFamily="18" charset="0"/>
                  <a:sym typeface="Wingdings" panose="05000000000000000000" pitchFamily="2" charset="2"/>
                </a:rPr>
                <a:t> може да е много бавна</a:t>
              </a:r>
              <a:endParaRPr lang="bg-BG" altLang="en-US" b="1" i="1">
                <a:solidFill>
                  <a:srgbClr val="4D4D4D"/>
                </a:solidFill>
                <a:latin typeface="Palatino Linotype" panose="02040502050505030304" pitchFamily="18" charset="0"/>
              </a:endParaRPr>
            </a:p>
          </p:txBody>
        </p:sp>
        <p:sp>
          <p:nvSpPr>
            <p:cNvPr id="7182" name="Text Box 19"/>
            <p:cNvSpPr txBox="1">
              <a:spLocks noChangeArrowheads="1"/>
            </p:cNvSpPr>
            <p:nvPr/>
          </p:nvSpPr>
          <p:spPr bwMode="auto">
            <a:xfrm>
              <a:off x="528" y="216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bg-BG" altLang="en-US" sz="2400" b="1">
                  <a:solidFill>
                    <a:srgbClr val="4D4D4D"/>
                  </a:solidFill>
                  <a:latin typeface="Palatino Linotype" panose="02040502050505030304" pitchFamily="18" charset="0"/>
                  <a:sym typeface="Wingdings" panose="05000000000000000000" pitchFamily="2" charset="2"/>
                </a:rPr>
                <a:t></a:t>
              </a:r>
              <a:endParaRPr lang="bg-BG" altLang="en-US" sz="2400" b="1" i="1">
                <a:solidFill>
                  <a:srgbClr val="4D4D4D"/>
                </a:solidFill>
                <a:latin typeface="Palatino Linotype" panose="02040502050505030304" pitchFamily="18" charset="0"/>
                <a:sym typeface="Wingdings" panose="05000000000000000000" pitchFamily="2" charset="2"/>
              </a:endParaRPr>
            </a:p>
          </p:txBody>
        </p:sp>
      </p:grpSp>
      <p:sp>
        <p:nvSpPr>
          <p:cNvPr id="14358" name="Text Box 22"/>
          <p:cNvSpPr txBox="1">
            <a:spLocks noChangeArrowheads="1"/>
          </p:cNvSpPr>
          <p:nvPr/>
        </p:nvSpPr>
        <p:spPr bwMode="auto">
          <a:xfrm>
            <a:off x="533400" y="4699793"/>
            <a:ext cx="44354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bg-BG" altLang="en-US" sz="2000" b="1">
                <a:solidFill>
                  <a:schemeClr val="bg1"/>
                </a:solidFill>
                <a:latin typeface="Palatino Linotype" panose="02040502050505030304" pitchFamily="18" charset="0"/>
              </a:rPr>
              <a:t>Запрограмиран е напр. във </a:t>
            </a:r>
            <a:r>
              <a:rPr lang="en-US" altLang="en-US" sz="2000" b="1">
                <a:solidFill>
                  <a:srgbClr val="FF9933"/>
                </a:solidFill>
                <a:latin typeface="Palatino Linotype" panose="02040502050505030304" pitchFamily="18" charset="0"/>
              </a:rPr>
              <a:t>VASP</a:t>
            </a:r>
            <a:endParaRPr lang="bg-BG" altLang="en-US" sz="2000" b="1">
              <a:solidFill>
                <a:srgbClr val="FF9933"/>
              </a:solidFill>
              <a:latin typeface="Palatino Linotype" panose="02040502050505030304" pitchFamily="18" charset="0"/>
            </a:endParaRPr>
          </a:p>
        </p:txBody>
      </p:sp>
      <p:grpSp>
        <p:nvGrpSpPr>
          <p:cNvPr id="7187" name="Group 19"/>
          <p:cNvGrpSpPr>
            <a:grpSpLocks/>
          </p:cNvGrpSpPr>
          <p:nvPr/>
        </p:nvGrpSpPr>
        <p:grpSpPr bwMode="auto">
          <a:xfrm>
            <a:off x="1562100" y="1504156"/>
            <a:ext cx="7277100" cy="1963738"/>
            <a:chOff x="984" y="841"/>
            <a:chExt cx="4584" cy="1237"/>
          </a:xfrm>
        </p:grpSpPr>
        <p:sp>
          <p:nvSpPr>
            <p:cNvPr id="7175" name="Text Box 12"/>
            <p:cNvSpPr txBox="1">
              <a:spLocks noChangeArrowheads="1"/>
            </p:cNvSpPr>
            <p:nvPr/>
          </p:nvSpPr>
          <p:spPr bwMode="auto">
            <a:xfrm>
              <a:off x="984" y="960"/>
              <a:ext cx="4584"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bg-BG" altLang="en-US" b="1">
                  <a:solidFill>
                    <a:srgbClr val="4D4D4D"/>
                  </a:solidFill>
                  <a:latin typeface="Palatino Linotype" panose="02040502050505030304" pitchFamily="18" charset="0"/>
                  <a:sym typeface="Wingdings" panose="05000000000000000000" pitchFamily="2" charset="2"/>
                </a:rPr>
                <a:t>Създава се серия от „образи“ между реагентите и продуктите, които се разпределят по пружинен механизъм и се минимизира целевата функция </a:t>
              </a:r>
              <a:r>
                <a:rPr lang="en-US" altLang="en-US" b="1">
                  <a:solidFill>
                    <a:srgbClr val="4D4D4D"/>
                  </a:solidFill>
                  <a:latin typeface="Palatino Linotype" panose="02040502050505030304" pitchFamily="18" charset="0"/>
                  <a:sym typeface="Wingdings" panose="05000000000000000000" pitchFamily="2" charset="2"/>
                </a:rPr>
                <a:t>T</a:t>
              </a:r>
              <a:r>
                <a:rPr lang="en-US" altLang="en-US" b="1" baseline="-25000">
                  <a:solidFill>
                    <a:srgbClr val="4D4D4D"/>
                  </a:solidFill>
                  <a:latin typeface="Palatino Linotype" panose="02040502050505030304" pitchFamily="18" charset="0"/>
                  <a:sym typeface="Wingdings" panose="05000000000000000000" pitchFamily="2" charset="2"/>
                </a:rPr>
                <a:t>NEB</a:t>
              </a:r>
              <a:endParaRPr lang="bg-BG" altLang="en-US" b="1" i="1" baseline="-25000">
                <a:solidFill>
                  <a:srgbClr val="4D4D4D"/>
                </a:solidFill>
                <a:latin typeface="Palatino Linotype" panose="02040502050505030304" pitchFamily="18" charset="0"/>
              </a:endParaRPr>
            </a:p>
          </p:txBody>
        </p:sp>
        <p:cxnSp>
          <p:nvCxnSpPr>
            <p:cNvPr id="6" name="Curved Connector 5"/>
            <p:cNvCxnSpPr>
              <a:stCxn id="14347" idx="2"/>
              <a:endCxn id="7175" idx="0"/>
            </p:cNvCxnSpPr>
            <p:nvPr/>
          </p:nvCxnSpPr>
          <p:spPr>
            <a:xfrm rot="16200000" flipH="1">
              <a:off x="2991" y="675"/>
              <a:ext cx="119" cy="451"/>
            </a:xfrm>
            <a:prstGeom prst="curvedConnector3">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a:spLocks noRot="1" noChangeAspect="1" noMove="1" noResize="1" noEditPoints="1" noAdjustHandles="1" noChangeArrowheads="1" noChangeShapeType="1" noTextEdit="1"/>
            </p:cNvSpPr>
            <p:nvPr/>
          </p:nvSpPr>
          <p:spPr>
            <a:xfrm>
              <a:off x="1315" y="1529"/>
              <a:ext cx="3629" cy="549"/>
            </a:xfrm>
            <a:prstGeom prst="rect">
              <a:avLst/>
            </a:prstGeom>
            <a:blipFill rotWithShape="1">
              <a:blip r:embed="rId2"/>
              <a:stretch>
                <a:fillRect/>
              </a:stretch>
            </a:blipFill>
          </p:spPr>
          <p:txBody>
            <a:bodyPr/>
            <a:lstStyle/>
            <a:p>
              <a:r>
                <a:rPr lang="en-US">
                  <a:noFill/>
                </a:rPr>
                <a:t> </a:t>
              </a:r>
            </a:p>
          </p:txBody>
        </p:sp>
      </p:grpSp>
      <p:sp>
        <p:nvSpPr>
          <p:cNvPr id="33" name="Text Box 11"/>
          <p:cNvSpPr txBox="1">
            <a:spLocks noChangeArrowheads="1"/>
          </p:cNvSpPr>
          <p:nvPr/>
        </p:nvSpPr>
        <p:spPr bwMode="auto">
          <a:xfrm>
            <a:off x="769505" y="5169693"/>
            <a:ext cx="746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9875" indent="-2698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Char char="Ø"/>
              <a:defRPr/>
            </a:pPr>
            <a:r>
              <a:rPr lang="bg-BG" b="1" dirty="0" smtClean="0">
                <a:solidFill>
                  <a:srgbClr val="4D4D4D"/>
                </a:solidFill>
                <a:effectLst>
                  <a:outerShdw blurRad="38100" dist="38100" dir="2700000" algn="tl">
                    <a:srgbClr val="000000"/>
                  </a:outerShdw>
                </a:effectLst>
                <a:latin typeface="Palatino Linotype" pitchFamily="18" charset="0"/>
                <a:sym typeface="Wingdings" pitchFamily="2" charset="2"/>
              </a:rPr>
              <a:t>Ръчно конструиране на началната структура</a:t>
            </a:r>
            <a:endParaRPr lang="bg-BG" b="1" i="1" dirty="0" smtClean="0">
              <a:solidFill>
                <a:srgbClr val="4D4D4D"/>
              </a:solidFill>
              <a:effectLst>
                <a:outerShdw blurRad="38100" dist="38100" dir="2700000" algn="tl">
                  <a:srgbClr val="000000"/>
                </a:outerShdw>
              </a:effectLst>
              <a:latin typeface="Palatino Linotype" pitchFamily="18" charset="0"/>
            </a:endParaRPr>
          </a:p>
        </p:txBody>
      </p:sp>
      <p:grpSp>
        <p:nvGrpSpPr>
          <p:cNvPr id="7188" name="Group 20"/>
          <p:cNvGrpSpPr>
            <a:grpSpLocks/>
          </p:cNvGrpSpPr>
          <p:nvPr/>
        </p:nvGrpSpPr>
        <p:grpSpPr bwMode="auto">
          <a:xfrm>
            <a:off x="1562100" y="5535613"/>
            <a:ext cx="7277100" cy="1093787"/>
            <a:chOff x="984" y="3487"/>
            <a:chExt cx="4584" cy="689"/>
          </a:xfrm>
        </p:grpSpPr>
        <p:sp>
          <p:nvSpPr>
            <p:cNvPr id="7179" name="Text Box 12"/>
            <p:cNvSpPr txBox="1">
              <a:spLocks noChangeArrowheads="1"/>
            </p:cNvSpPr>
            <p:nvPr/>
          </p:nvSpPr>
          <p:spPr bwMode="auto">
            <a:xfrm>
              <a:off x="984" y="3594"/>
              <a:ext cx="4584"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bg-BG" altLang="en-US" b="1">
                  <a:solidFill>
                    <a:srgbClr val="4D4D4D"/>
                  </a:solidFill>
                  <a:latin typeface="Palatino Linotype" panose="02040502050505030304" pitchFamily="18" charset="0"/>
                  <a:sym typeface="Wingdings" panose="05000000000000000000" pitchFamily="2" charset="2"/>
                </a:rPr>
                <a:t>Молекулната геометрия на началната точка може да се „подреди“ ръчно при наличие на експериментална информация или по „химическа интуиция“</a:t>
              </a:r>
              <a:endParaRPr lang="bg-BG" altLang="en-US" b="1" i="1" baseline="-25000">
                <a:solidFill>
                  <a:srgbClr val="4D4D4D"/>
                </a:solidFill>
                <a:latin typeface="Palatino Linotype" panose="02040502050505030304" pitchFamily="18" charset="0"/>
              </a:endParaRPr>
            </a:p>
          </p:txBody>
        </p:sp>
        <p:cxnSp>
          <p:nvCxnSpPr>
            <p:cNvPr id="35" name="Curved Connector 34"/>
            <p:cNvCxnSpPr>
              <a:stCxn id="33" idx="2"/>
              <a:endCxn id="7179" idx="0"/>
            </p:cNvCxnSpPr>
            <p:nvPr/>
          </p:nvCxnSpPr>
          <p:spPr>
            <a:xfrm rot="16200000" flipH="1">
              <a:off x="3003" y="3321"/>
              <a:ext cx="107" cy="439"/>
            </a:xfrm>
            <a:prstGeom prst="curvedConnector3">
              <a:avLst/>
            </a:prstGeom>
            <a:ln w="19050">
              <a:tailEnd type="stealth" w="lg" len="lg"/>
            </a:ln>
          </p:spPr>
          <p:style>
            <a:lnRef idx="1">
              <a:schemeClr val="accent1"/>
            </a:lnRef>
            <a:fillRef idx="0">
              <a:schemeClr val="accent1"/>
            </a:fillRef>
            <a:effectRef idx="0">
              <a:schemeClr val="accent1"/>
            </a:effectRef>
            <a:fontRef idx="minor">
              <a:schemeClr val="tx1"/>
            </a:fontRef>
          </p:style>
        </p:cxnSp>
      </p:grpSp>
      <p:grpSp>
        <p:nvGrpSpPr>
          <p:cNvPr id="21" name="Group 10"/>
          <p:cNvGrpSpPr>
            <a:grpSpLocks/>
          </p:cNvGrpSpPr>
          <p:nvPr/>
        </p:nvGrpSpPr>
        <p:grpSpPr bwMode="auto">
          <a:xfrm>
            <a:off x="533400" y="530226"/>
            <a:ext cx="8197850" cy="641350"/>
            <a:chOff x="260" y="556"/>
            <a:chExt cx="5164" cy="404"/>
          </a:xfrm>
        </p:grpSpPr>
        <p:sp>
          <p:nvSpPr>
            <p:cNvPr id="22" name="Text Box 8"/>
            <p:cNvSpPr txBox="1">
              <a:spLocks noChangeArrowheads="1"/>
            </p:cNvSpPr>
            <p:nvPr/>
          </p:nvSpPr>
          <p:spPr bwMode="auto">
            <a:xfrm>
              <a:off x="480" y="556"/>
              <a:ext cx="494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dirty="0">
                  <a:solidFill>
                    <a:srgbClr val="4D4D4D"/>
                  </a:solidFill>
                  <a:latin typeface="Palatino Linotype" panose="02040502050505030304" pitchFamily="18" charset="0"/>
                  <a:sym typeface="Wingdings" panose="05000000000000000000" pitchFamily="2" charset="2"/>
                </a:rPr>
                <a:t>Локализирането на точното преходно състояние зависи </a:t>
              </a:r>
              <a:r>
                <a:rPr lang="bg-BG" altLang="en-US" sz="1800" dirty="0">
                  <a:solidFill>
                    <a:schemeClr val="hlink"/>
                  </a:solidFill>
                  <a:latin typeface="Palatino Linotype" panose="02040502050505030304" pitchFamily="18" charset="0"/>
                  <a:sym typeface="Wingdings" panose="05000000000000000000" pitchFamily="2" charset="2"/>
                </a:rPr>
                <a:t>силно</a:t>
              </a:r>
              <a:r>
                <a:rPr lang="bg-BG" altLang="en-US" sz="1800" dirty="0">
                  <a:solidFill>
                    <a:srgbClr val="4D4D4D"/>
                  </a:solidFill>
                  <a:latin typeface="Palatino Linotype" panose="02040502050505030304" pitchFamily="18" charset="0"/>
                  <a:sym typeface="Wingdings" panose="05000000000000000000" pitchFamily="2" charset="2"/>
                </a:rPr>
                <a:t> от изходната му структура!</a:t>
              </a:r>
              <a:endParaRPr lang="bg-BG" altLang="en-US" sz="1800" i="1" dirty="0">
                <a:solidFill>
                  <a:srgbClr val="4D4D4D"/>
                </a:solidFill>
                <a:latin typeface="Palatino Linotype" panose="02040502050505030304" pitchFamily="18" charset="0"/>
              </a:endParaRPr>
            </a:p>
          </p:txBody>
        </p:sp>
        <p:sp>
          <p:nvSpPr>
            <p:cNvPr id="23" name="Text Box 9"/>
            <p:cNvSpPr txBox="1">
              <a:spLocks noChangeArrowheads="1"/>
            </p:cNvSpPr>
            <p:nvPr/>
          </p:nvSpPr>
          <p:spPr bwMode="auto">
            <a:xfrm>
              <a:off x="260" y="619"/>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2400">
                  <a:solidFill>
                    <a:srgbClr val="4D4D4D"/>
                  </a:solidFill>
                  <a:latin typeface="Palatino Linotype" panose="02040502050505030304" pitchFamily="18" charset="0"/>
                  <a:sym typeface="Wingdings" panose="05000000000000000000" pitchFamily="2" charset="2"/>
                </a:rPr>
                <a:t></a:t>
              </a:r>
              <a:endParaRPr lang="bg-BG" altLang="en-US" sz="2400" i="1">
                <a:solidFill>
                  <a:srgbClr val="4D4D4D"/>
                </a:solidFill>
                <a:latin typeface="Palatino Linotype" panose="02040502050505030304" pitchFamily="18" charset="0"/>
                <a:sym typeface="Wingdings" panose="05000000000000000000" pitchFamily="2" charset="2"/>
              </a:endParaRPr>
            </a:p>
          </p:txBody>
        </p:sp>
      </p:grpSp>
    </p:spTree>
    <p:extLst>
      <p:ext uri="{BB962C8B-B14F-4D97-AF65-F5344CB8AC3E}">
        <p14:creationId xmlns:p14="http://schemas.microsoft.com/office/powerpoint/2010/main" val="41076198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7"/>
                                        </p:tgtEl>
                                        <p:attrNameLst>
                                          <p:attrName>style.visibility</p:attrName>
                                        </p:attrNameLst>
                                      </p:cBhvr>
                                      <p:to>
                                        <p:strVal val="visible"/>
                                      </p:to>
                                    </p:set>
                                    <p:animEffect transition="in" filter="wipe(left)">
                                      <p:cBhvr>
                                        <p:cTn id="7" dur="500"/>
                                        <p:tgtEl>
                                          <p:spTgt spid="143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7187"/>
                                        </p:tgtEl>
                                        <p:attrNameLst>
                                          <p:attrName>style.visibility</p:attrName>
                                        </p:attrNameLst>
                                      </p:cBhvr>
                                      <p:to>
                                        <p:strVal val="visible"/>
                                      </p:to>
                                    </p:set>
                                    <p:animEffect transition="in" filter="slide(fromTop)">
                                      <p:cBhvr>
                                        <p:cTn id="12" dur="500"/>
                                        <p:tgtEl>
                                          <p:spTgt spid="71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17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4358"/>
                                        </p:tgtEl>
                                        <p:attrNameLst>
                                          <p:attrName>style.visibility</p:attrName>
                                        </p:attrNameLst>
                                      </p:cBhvr>
                                      <p:to>
                                        <p:strVal val="visible"/>
                                      </p:to>
                                    </p:set>
                                    <p:animEffect transition="in" filter="box(out)">
                                      <p:cBhvr>
                                        <p:cTn id="25" dur="500"/>
                                        <p:tgtEl>
                                          <p:spTgt spid="1435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1" fill="hold" nodeType="clickEffect">
                                  <p:stCondLst>
                                    <p:cond delay="0"/>
                                  </p:stCondLst>
                                  <p:childTnLst>
                                    <p:set>
                                      <p:cBhvr>
                                        <p:cTn id="34" dur="1" fill="hold">
                                          <p:stCondLst>
                                            <p:cond delay="0"/>
                                          </p:stCondLst>
                                        </p:cTn>
                                        <p:tgtEl>
                                          <p:spTgt spid="7188"/>
                                        </p:tgtEl>
                                        <p:attrNameLst>
                                          <p:attrName>style.visibility</p:attrName>
                                        </p:attrNameLst>
                                      </p:cBhvr>
                                      <p:to>
                                        <p:strVal val="visible"/>
                                      </p:to>
                                    </p:set>
                                    <p:animEffect transition="in" filter="slide(fromTop)">
                                      <p:cBhvr>
                                        <p:cTn id="35" dur="500"/>
                                        <p:tgtEl>
                                          <p:spTgt spid="7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P spid="14358" grpId="0" autoUpdateAnimBg="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14350"/>
            <a:ext cx="7591425"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552450"/>
            <a:ext cx="83058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581025"/>
            <a:ext cx="8477250"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420938" y="152400"/>
            <a:ext cx="4208462" cy="579438"/>
          </a:xfrm>
          <a:prstGeom prst="rect">
            <a:avLst/>
          </a:prstGeom>
          <a:noFill/>
          <a:ln>
            <a:noFill/>
          </a:ln>
          <a:effectLst/>
          <a:extLst/>
        </p:spPr>
        <p:txBody>
          <a:bodyPr wrap="none">
            <a:spAutoFit/>
          </a:bodyPr>
          <a:lstStyle/>
          <a:p>
            <a:pPr eaLnBrk="1" hangingPunct="1">
              <a:defRPr/>
            </a:pPr>
            <a:r>
              <a:rPr lang="bg-BG" sz="3200" b="1" dirty="0">
                <a:solidFill>
                  <a:srgbClr val="4D4D4D"/>
                </a:solidFill>
                <a:effectLst>
                  <a:outerShdw blurRad="38100" dist="38100" dir="2700000" algn="tl">
                    <a:srgbClr val="000000"/>
                  </a:outerShdw>
                </a:effectLst>
                <a:latin typeface="Palatino Linotype" pitchFamily="18" charset="0"/>
              </a:rPr>
              <a:t>Начална геометрия</a:t>
            </a:r>
          </a:p>
        </p:txBody>
      </p:sp>
      <p:sp>
        <p:nvSpPr>
          <p:cNvPr id="14347" name="Text Box 11"/>
          <p:cNvSpPr txBox="1">
            <a:spLocks noChangeArrowheads="1"/>
          </p:cNvSpPr>
          <p:nvPr/>
        </p:nvSpPr>
        <p:spPr bwMode="auto">
          <a:xfrm>
            <a:off x="762000" y="838200"/>
            <a:ext cx="7467600" cy="366713"/>
          </a:xfrm>
          <a:prstGeom prst="rect">
            <a:avLst/>
          </a:prstGeom>
          <a:noFill/>
          <a:ln>
            <a:noFill/>
          </a:ln>
          <a:effectLst/>
          <a:extLst/>
        </p:spPr>
        <p:txBody>
          <a:bodyPr>
            <a:spAutoFit/>
          </a:bodyPr>
          <a:lstStyle>
            <a:lvl1pPr marL="269875" indent="-2698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buFont typeface="Wingdings" pitchFamily="2" charset="2"/>
              <a:buChar char="Ø"/>
              <a:defRPr/>
            </a:pPr>
            <a:r>
              <a:rPr lang="bg-BG" b="1" dirty="0" smtClean="0">
                <a:solidFill>
                  <a:srgbClr val="4D4D4D"/>
                </a:solidFill>
                <a:effectLst>
                  <a:outerShdw blurRad="38100" dist="38100" dir="2700000" algn="tl">
                    <a:srgbClr val="000000"/>
                  </a:outerShdw>
                </a:effectLst>
                <a:latin typeface="Palatino Linotype" pitchFamily="18" charset="0"/>
                <a:sym typeface="Wingdings" pitchFamily="2" charset="2"/>
              </a:rPr>
              <a:t>Синхронен преход (</a:t>
            </a:r>
            <a:r>
              <a:rPr lang="en-US" b="1" dirty="0" smtClean="0">
                <a:solidFill>
                  <a:srgbClr val="4D4D4D"/>
                </a:solidFill>
                <a:effectLst>
                  <a:outerShdw blurRad="38100" dist="38100" dir="2700000" algn="tl">
                    <a:srgbClr val="000000"/>
                  </a:outerShdw>
                </a:effectLst>
                <a:latin typeface="Palatino Linotype" pitchFamily="18" charset="0"/>
                <a:sym typeface="Wingdings" pitchFamily="2" charset="2"/>
              </a:rPr>
              <a:t>Synchronous transit)</a:t>
            </a:r>
            <a:endParaRPr lang="bg-BG" b="1" i="1" dirty="0" smtClean="0">
              <a:solidFill>
                <a:srgbClr val="4D4D4D"/>
              </a:solidFill>
              <a:effectLst>
                <a:outerShdw blurRad="38100" dist="38100" dir="2700000" algn="tl">
                  <a:srgbClr val="000000"/>
                </a:outerShdw>
              </a:effectLst>
              <a:latin typeface="Palatino Linotype" pitchFamily="18" charset="0"/>
            </a:endParaRPr>
          </a:p>
        </p:txBody>
      </p:sp>
      <p:grpSp>
        <p:nvGrpSpPr>
          <p:cNvPr id="8196" name="Group 33"/>
          <p:cNvGrpSpPr>
            <a:grpSpLocks/>
          </p:cNvGrpSpPr>
          <p:nvPr/>
        </p:nvGrpSpPr>
        <p:grpSpPr bwMode="auto">
          <a:xfrm>
            <a:off x="192088" y="1204913"/>
            <a:ext cx="4303712" cy="1243012"/>
            <a:chOff x="121" y="759"/>
            <a:chExt cx="2711" cy="783"/>
          </a:xfrm>
        </p:grpSpPr>
        <p:sp>
          <p:nvSpPr>
            <p:cNvPr id="8223" name="Text Box 12"/>
            <p:cNvSpPr txBox="1">
              <a:spLocks noChangeArrowheads="1"/>
            </p:cNvSpPr>
            <p:nvPr/>
          </p:nvSpPr>
          <p:spPr bwMode="auto">
            <a:xfrm>
              <a:off x="121" y="960"/>
              <a:ext cx="2471"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i="1">
                  <a:solidFill>
                    <a:srgbClr val="4D4D4D"/>
                  </a:solidFill>
                  <a:latin typeface="Palatino Linotype" panose="02040502050505030304" pitchFamily="18" charset="0"/>
                  <a:sym typeface="Wingdings" panose="05000000000000000000" pitchFamily="2" charset="2"/>
                </a:rPr>
                <a:t>Линеен вариант </a:t>
              </a:r>
              <a:r>
                <a:rPr lang="bg-BG" altLang="en-US" sz="1800">
                  <a:solidFill>
                    <a:srgbClr val="4D4D4D"/>
                  </a:solidFill>
                  <a:latin typeface="Palatino Linotype" panose="02040502050505030304" pitchFamily="18" charset="0"/>
                  <a:sym typeface="Wingdings" panose="05000000000000000000" pitchFamily="2" charset="2"/>
                </a:rPr>
                <a:t>– търси се максимум по линеен път между реагентите и продуктите</a:t>
              </a:r>
              <a:endParaRPr lang="bg-BG" altLang="en-US" sz="1800" i="1">
                <a:solidFill>
                  <a:srgbClr val="4D4D4D"/>
                </a:solidFill>
                <a:latin typeface="Palatino Linotype" panose="02040502050505030304" pitchFamily="18" charset="0"/>
              </a:endParaRPr>
            </a:p>
          </p:txBody>
        </p:sp>
        <p:cxnSp>
          <p:nvCxnSpPr>
            <p:cNvPr id="8224" name="AutoShape 13"/>
            <p:cNvCxnSpPr>
              <a:cxnSpLocks noChangeShapeType="1"/>
              <a:stCxn id="14347" idx="2"/>
              <a:endCxn id="8223" idx="0"/>
            </p:cNvCxnSpPr>
            <p:nvPr/>
          </p:nvCxnSpPr>
          <p:spPr bwMode="auto">
            <a:xfrm rot="5400000">
              <a:off x="1994" y="122"/>
              <a:ext cx="201" cy="1475"/>
            </a:xfrm>
            <a:prstGeom prst="curvedConnector3">
              <a:avLst>
                <a:gd name="adj1" fmla="val 50000"/>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cxnSp>
      </p:grpSp>
      <p:grpSp>
        <p:nvGrpSpPr>
          <p:cNvPr id="8197" name="Group 20"/>
          <p:cNvGrpSpPr>
            <a:grpSpLocks/>
          </p:cNvGrpSpPr>
          <p:nvPr/>
        </p:nvGrpSpPr>
        <p:grpSpPr bwMode="auto">
          <a:xfrm>
            <a:off x="1371600" y="3048000"/>
            <a:ext cx="6781800" cy="457200"/>
            <a:chOff x="528" y="1872"/>
            <a:chExt cx="4272" cy="288"/>
          </a:xfrm>
        </p:grpSpPr>
        <p:sp>
          <p:nvSpPr>
            <p:cNvPr id="8221" name="Text Box 16"/>
            <p:cNvSpPr txBox="1">
              <a:spLocks noChangeArrowheads="1"/>
            </p:cNvSpPr>
            <p:nvPr/>
          </p:nvSpPr>
          <p:spPr bwMode="auto">
            <a:xfrm>
              <a:off x="748" y="1894"/>
              <a:ext cx="405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Устойчив и бърз математически алгоритъм</a:t>
              </a:r>
              <a:endParaRPr lang="bg-BG" altLang="en-US" sz="1800" i="1">
                <a:solidFill>
                  <a:srgbClr val="4D4D4D"/>
                </a:solidFill>
                <a:latin typeface="Palatino Linotype" panose="02040502050505030304" pitchFamily="18" charset="0"/>
              </a:endParaRPr>
            </a:p>
          </p:txBody>
        </p:sp>
        <p:sp>
          <p:nvSpPr>
            <p:cNvPr id="8222" name="Text Box 17"/>
            <p:cNvSpPr txBox="1">
              <a:spLocks noChangeArrowheads="1"/>
            </p:cNvSpPr>
            <p:nvPr/>
          </p:nvSpPr>
          <p:spPr bwMode="auto">
            <a:xfrm>
              <a:off x="528" y="187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2400">
                  <a:solidFill>
                    <a:srgbClr val="4D4D4D"/>
                  </a:solidFill>
                  <a:latin typeface="Palatino Linotype" panose="02040502050505030304" pitchFamily="18" charset="0"/>
                  <a:sym typeface="Wingdings" panose="05000000000000000000" pitchFamily="2" charset="2"/>
                </a:rPr>
                <a:t></a:t>
              </a:r>
              <a:endParaRPr lang="bg-BG" altLang="en-US" sz="2400" i="1">
                <a:solidFill>
                  <a:srgbClr val="4D4D4D"/>
                </a:solidFill>
                <a:latin typeface="Palatino Linotype" panose="02040502050505030304" pitchFamily="18" charset="0"/>
                <a:sym typeface="Wingdings" panose="05000000000000000000" pitchFamily="2" charset="2"/>
              </a:endParaRPr>
            </a:p>
          </p:txBody>
        </p:sp>
      </p:grpSp>
      <p:grpSp>
        <p:nvGrpSpPr>
          <p:cNvPr id="8198" name="Group 21"/>
          <p:cNvGrpSpPr>
            <a:grpSpLocks/>
          </p:cNvGrpSpPr>
          <p:nvPr/>
        </p:nvGrpSpPr>
        <p:grpSpPr bwMode="auto">
          <a:xfrm>
            <a:off x="1371600" y="3429000"/>
            <a:ext cx="6781800" cy="457200"/>
            <a:chOff x="528" y="2160"/>
            <a:chExt cx="4272" cy="288"/>
          </a:xfrm>
        </p:grpSpPr>
        <p:sp>
          <p:nvSpPr>
            <p:cNvPr id="8219" name="Text Box 18"/>
            <p:cNvSpPr txBox="1">
              <a:spLocks noChangeArrowheads="1"/>
            </p:cNvSpPr>
            <p:nvPr/>
          </p:nvSpPr>
          <p:spPr bwMode="auto">
            <a:xfrm>
              <a:off x="748" y="2182"/>
              <a:ext cx="405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Често изисква геометрия близка до истинската</a:t>
              </a:r>
              <a:endParaRPr lang="bg-BG" altLang="en-US" sz="1800" i="1">
                <a:solidFill>
                  <a:srgbClr val="4D4D4D"/>
                </a:solidFill>
                <a:latin typeface="Palatino Linotype" panose="02040502050505030304" pitchFamily="18" charset="0"/>
              </a:endParaRPr>
            </a:p>
          </p:txBody>
        </p:sp>
        <p:sp>
          <p:nvSpPr>
            <p:cNvPr id="8220" name="Text Box 19"/>
            <p:cNvSpPr txBox="1">
              <a:spLocks noChangeArrowheads="1"/>
            </p:cNvSpPr>
            <p:nvPr/>
          </p:nvSpPr>
          <p:spPr bwMode="auto">
            <a:xfrm>
              <a:off x="528" y="216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2400">
                  <a:solidFill>
                    <a:srgbClr val="4D4D4D"/>
                  </a:solidFill>
                  <a:latin typeface="Palatino Linotype" panose="02040502050505030304" pitchFamily="18" charset="0"/>
                  <a:sym typeface="Wingdings" panose="05000000000000000000" pitchFamily="2" charset="2"/>
                </a:rPr>
                <a:t></a:t>
              </a:r>
              <a:endParaRPr lang="bg-BG" altLang="en-US" sz="2400" i="1">
                <a:solidFill>
                  <a:srgbClr val="4D4D4D"/>
                </a:solidFill>
                <a:latin typeface="Palatino Linotype" panose="02040502050505030304" pitchFamily="18" charset="0"/>
                <a:sym typeface="Wingdings" panose="05000000000000000000" pitchFamily="2" charset="2"/>
              </a:endParaRPr>
            </a:p>
          </p:txBody>
        </p:sp>
      </p:grpSp>
      <p:sp>
        <p:nvSpPr>
          <p:cNvPr id="8199" name="Text Box 22"/>
          <p:cNvSpPr txBox="1">
            <a:spLocks noChangeArrowheads="1"/>
          </p:cNvSpPr>
          <p:nvPr/>
        </p:nvSpPr>
        <p:spPr bwMode="auto">
          <a:xfrm>
            <a:off x="228600" y="3810000"/>
            <a:ext cx="184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9933"/>
                </a:solidFill>
                <a:latin typeface="Palatino Linotype" panose="02040502050505030304" pitchFamily="18" charset="0"/>
              </a:rPr>
              <a:t>Hyperchem</a:t>
            </a:r>
            <a:endParaRPr lang="bg-BG" altLang="en-US" sz="2400">
              <a:solidFill>
                <a:srgbClr val="FF9933"/>
              </a:solidFill>
              <a:latin typeface="Palatino Linotype" panose="02040502050505030304" pitchFamily="18" charset="0"/>
            </a:endParaRPr>
          </a:p>
        </p:txBody>
      </p:sp>
      <p:grpSp>
        <p:nvGrpSpPr>
          <p:cNvPr id="8200" name="Group 23"/>
          <p:cNvGrpSpPr>
            <a:grpSpLocks/>
          </p:cNvGrpSpPr>
          <p:nvPr/>
        </p:nvGrpSpPr>
        <p:grpSpPr bwMode="auto">
          <a:xfrm>
            <a:off x="174625" y="4343400"/>
            <a:ext cx="4267200" cy="2152650"/>
            <a:chOff x="288" y="2882"/>
            <a:chExt cx="2688" cy="1356"/>
          </a:xfrm>
        </p:grpSpPr>
        <p:sp>
          <p:nvSpPr>
            <p:cNvPr id="8217" name="Rectangle 24"/>
            <p:cNvSpPr>
              <a:spLocks noChangeArrowheads="1"/>
            </p:cNvSpPr>
            <p:nvPr/>
          </p:nvSpPr>
          <p:spPr bwMode="auto">
            <a:xfrm>
              <a:off x="528" y="2882"/>
              <a:ext cx="2448" cy="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50000"/>
                </a:spcBef>
                <a:buFontTx/>
                <a:buNone/>
              </a:pPr>
              <a:r>
                <a:rPr lang="en-US" altLang="en-US" sz="1800">
                  <a:latin typeface="Courier New" panose="02070309020205020404" pitchFamily="49" charset="0"/>
                </a:rPr>
                <a:t>1) Select </a:t>
              </a:r>
              <a:r>
                <a:rPr lang="en-US" altLang="en-US" sz="1800">
                  <a:latin typeface="Courier New" panose="02070309020205020404" pitchFamily="49" charset="0"/>
                  <a:sym typeface="Symbol" panose="05050102010706020507" pitchFamily="18" charset="2"/>
                </a:rPr>
                <a:t> Name selection (REACTANT, PRODUCT)</a:t>
              </a:r>
              <a:r>
                <a:rPr lang="en-US" altLang="en-US" sz="1800">
                  <a:latin typeface="Courier New" panose="02070309020205020404" pitchFamily="49" charset="0"/>
                </a:rPr>
                <a:t> </a:t>
              </a:r>
              <a:r>
                <a:rPr lang="en-US" altLang="en-US" sz="1800">
                  <a:latin typeface="Courier New" panose="02070309020205020404" pitchFamily="49" charset="0"/>
                  <a:sym typeface="Symbol" panose="05050102010706020507" pitchFamily="18" charset="2"/>
                </a:rPr>
                <a:t> </a:t>
              </a:r>
              <a:r>
                <a:rPr lang="en-US" altLang="en-US" sz="1800">
                  <a:latin typeface="Courier New" panose="02070309020205020404" pitchFamily="49" charset="0"/>
                </a:rPr>
                <a:t>Setup </a:t>
              </a:r>
              <a:r>
                <a:rPr lang="en-US" altLang="en-US" sz="1800">
                  <a:latin typeface="Courier New" panose="02070309020205020404" pitchFamily="49" charset="0"/>
                  <a:sym typeface="Symbol" panose="05050102010706020507" pitchFamily="18" charset="2"/>
                </a:rPr>
                <a:t> Reaction map</a:t>
              </a:r>
              <a:endParaRPr lang="en-US" altLang="en-US" sz="1800">
                <a:latin typeface="Courier New" panose="02070309020205020404" pitchFamily="49" charset="0"/>
              </a:endParaRPr>
            </a:p>
            <a:p>
              <a:pPr eaLnBrk="1" hangingPunct="1">
                <a:spcBef>
                  <a:spcPct val="50000"/>
                </a:spcBef>
                <a:buFontTx/>
                <a:buNone/>
              </a:pPr>
              <a:r>
                <a:rPr lang="en-US" altLang="en-US" sz="1800">
                  <a:latin typeface="Courier New" panose="02070309020205020404" pitchFamily="49" charset="0"/>
                </a:rPr>
                <a:t>2) Compute </a:t>
              </a:r>
              <a:r>
                <a:rPr lang="en-US" altLang="en-US" sz="1800">
                  <a:latin typeface="Courier New" panose="02070309020205020404" pitchFamily="49" charset="0"/>
                  <a:sym typeface="Symbol" panose="05050102010706020507" pitchFamily="18" charset="2"/>
                </a:rPr>
                <a:t> </a:t>
              </a:r>
              <a:r>
                <a:rPr lang="en-US" altLang="en-US" sz="1800">
                  <a:solidFill>
                    <a:schemeClr val="hlink"/>
                  </a:solidFill>
                  <a:latin typeface="Courier New" panose="02070309020205020404" pitchFamily="49" charset="0"/>
                  <a:sym typeface="Symbol" panose="05050102010706020507" pitchFamily="18" charset="2"/>
                </a:rPr>
                <a:t>Transition State</a:t>
              </a:r>
              <a:r>
                <a:rPr lang="en-US" altLang="en-US" sz="1800">
                  <a:latin typeface="Courier New" panose="02070309020205020404" pitchFamily="49" charset="0"/>
                  <a:sym typeface="Symbol" panose="05050102010706020507" pitchFamily="18" charset="2"/>
                </a:rPr>
                <a:t>  </a:t>
              </a:r>
              <a:r>
                <a:rPr lang="en-US" altLang="en-US" sz="1800">
                  <a:solidFill>
                    <a:srgbClr val="FF9933"/>
                  </a:solidFill>
                  <a:latin typeface="Courier New" panose="02070309020205020404" pitchFamily="49" charset="0"/>
                  <a:sym typeface="Symbol" panose="05050102010706020507" pitchFamily="18" charset="2"/>
                </a:rPr>
                <a:t>Synchronous transit </a:t>
              </a:r>
              <a:r>
                <a:rPr lang="en-US" altLang="en-US" sz="1800">
                  <a:latin typeface="Courier New" panose="02070309020205020404" pitchFamily="49" charset="0"/>
                  <a:sym typeface="Symbol" panose="05050102010706020507" pitchFamily="18" charset="2"/>
                </a:rPr>
                <a:t> Linear (Quadratic)</a:t>
              </a:r>
            </a:p>
          </p:txBody>
        </p:sp>
        <p:sp>
          <p:nvSpPr>
            <p:cNvPr id="8218" name="Text Box 25"/>
            <p:cNvSpPr txBox="1">
              <a:spLocks noChangeArrowheads="1"/>
            </p:cNvSpPr>
            <p:nvPr/>
          </p:nvSpPr>
          <p:spPr bwMode="auto">
            <a:xfrm>
              <a:off x="288" y="2882"/>
              <a:ext cx="27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bg-BG" altLang="en-US" b="0">
                  <a:solidFill>
                    <a:srgbClr val="FF9933"/>
                  </a:solidFill>
                  <a:latin typeface="Lucida Handwriting" panose="03010101010101010101" pitchFamily="66" charset="0"/>
                  <a:sym typeface="Wingdings 3" panose="05040102010807070707" pitchFamily="18" charset="2"/>
                </a:rPr>
                <a:t></a:t>
              </a:r>
            </a:p>
          </p:txBody>
        </p:sp>
      </p:grpSp>
      <p:grpSp>
        <p:nvGrpSpPr>
          <p:cNvPr id="8201" name="Group 26"/>
          <p:cNvGrpSpPr>
            <a:grpSpLocks/>
          </p:cNvGrpSpPr>
          <p:nvPr/>
        </p:nvGrpSpPr>
        <p:grpSpPr bwMode="auto">
          <a:xfrm>
            <a:off x="4876800" y="3810000"/>
            <a:ext cx="3944938" cy="1385888"/>
            <a:chOff x="2832" y="2880"/>
            <a:chExt cx="2485" cy="873"/>
          </a:xfrm>
        </p:grpSpPr>
        <p:sp>
          <p:nvSpPr>
            <p:cNvPr id="8215" name="Text Box 27"/>
            <p:cNvSpPr txBox="1">
              <a:spLocks noChangeArrowheads="1"/>
            </p:cNvSpPr>
            <p:nvPr/>
          </p:nvSpPr>
          <p:spPr bwMode="auto">
            <a:xfrm>
              <a:off x="2832" y="2899"/>
              <a:ext cx="27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bg-BG" altLang="en-US" b="0">
                  <a:solidFill>
                    <a:srgbClr val="FF9933"/>
                  </a:solidFill>
                  <a:latin typeface="Lucida Handwriting" panose="03010101010101010101" pitchFamily="66" charset="0"/>
                  <a:sym typeface="Wingdings 3" panose="05040102010807070707" pitchFamily="18" charset="2"/>
                </a:rPr>
                <a:t></a:t>
              </a:r>
            </a:p>
          </p:txBody>
        </p:sp>
        <p:sp>
          <p:nvSpPr>
            <p:cNvPr id="8216" name="Rectangle 28"/>
            <p:cNvSpPr>
              <a:spLocks noChangeArrowheads="1"/>
            </p:cNvSpPr>
            <p:nvPr/>
          </p:nvSpPr>
          <p:spPr bwMode="auto">
            <a:xfrm>
              <a:off x="3109" y="2880"/>
              <a:ext cx="2208" cy="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700">
                  <a:latin typeface="Courier New" panose="02070309020205020404" pitchFamily="49" charset="0"/>
                </a:rPr>
                <a:t>Transition State Search: Synchronous Transit</a:t>
              </a:r>
            </a:p>
            <a:p>
              <a:pPr eaLnBrk="1" hangingPunct="1">
                <a:spcBef>
                  <a:spcPct val="0"/>
                </a:spcBef>
                <a:buFontTx/>
                <a:buNone/>
              </a:pPr>
              <a:r>
                <a:rPr lang="en-US" altLang="en-US" sz="1700">
                  <a:latin typeface="Courier New" panose="02070309020205020404" pitchFamily="49" charset="0"/>
                </a:rPr>
                <a:t>..............</a:t>
              </a:r>
            </a:p>
            <a:p>
              <a:pPr eaLnBrk="1" hangingPunct="1">
                <a:spcBef>
                  <a:spcPct val="0"/>
                </a:spcBef>
                <a:buFontTx/>
                <a:buNone/>
              </a:pPr>
              <a:r>
                <a:rPr lang="en-US" altLang="en-US" sz="1700">
                  <a:latin typeface="Courier New" panose="02070309020205020404" pitchFamily="49" charset="0"/>
                </a:rPr>
                <a:t>The Quadratic Synchronous Transit algorithm is used </a:t>
              </a:r>
            </a:p>
          </p:txBody>
        </p:sp>
      </p:grpSp>
      <p:grpSp>
        <p:nvGrpSpPr>
          <p:cNvPr id="8202" name="Group 32"/>
          <p:cNvGrpSpPr>
            <a:grpSpLocks/>
          </p:cNvGrpSpPr>
          <p:nvPr/>
        </p:nvGrpSpPr>
        <p:grpSpPr bwMode="auto">
          <a:xfrm>
            <a:off x="4495800" y="1204913"/>
            <a:ext cx="4343400" cy="1784350"/>
            <a:chOff x="2832" y="759"/>
            <a:chExt cx="2736" cy="1124"/>
          </a:xfrm>
        </p:grpSpPr>
        <p:sp>
          <p:nvSpPr>
            <p:cNvPr id="8213" name="Text Box 12"/>
            <p:cNvSpPr txBox="1">
              <a:spLocks noChangeArrowheads="1"/>
            </p:cNvSpPr>
            <p:nvPr/>
          </p:nvSpPr>
          <p:spPr bwMode="auto">
            <a:xfrm>
              <a:off x="2832" y="960"/>
              <a:ext cx="2736"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i="1">
                  <a:solidFill>
                    <a:srgbClr val="4D4D4D"/>
                  </a:solidFill>
                  <a:latin typeface="Palatino Linotype" panose="02040502050505030304" pitchFamily="18" charset="0"/>
                  <a:sym typeface="Wingdings" panose="05000000000000000000" pitchFamily="2" charset="2"/>
                </a:rPr>
                <a:t>Квадратичен вариант </a:t>
              </a:r>
              <a:r>
                <a:rPr lang="bg-BG" altLang="en-US" sz="1800">
                  <a:solidFill>
                    <a:srgbClr val="4D4D4D"/>
                  </a:solidFill>
                  <a:latin typeface="Palatino Linotype" panose="02040502050505030304" pitchFamily="18" charset="0"/>
                  <a:sym typeface="Wingdings" panose="05000000000000000000" pitchFamily="2" charset="2"/>
                </a:rPr>
                <a:t>– търси се максимум по парабола между реагентите и продуктите и минимум по перпендикулярните направления</a:t>
              </a:r>
              <a:endParaRPr lang="bg-BG" altLang="en-US" sz="1800" i="1">
                <a:solidFill>
                  <a:srgbClr val="4D4D4D"/>
                </a:solidFill>
                <a:latin typeface="Palatino Linotype" panose="02040502050505030304" pitchFamily="18" charset="0"/>
              </a:endParaRPr>
            </a:p>
          </p:txBody>
        </p:sp>
        <p:cxnSp>
          <p:nvCxnSpPr>
            <p:cNvPr id="8214" name="Curved Connector 5"/>
            <p:cNvCxnSpPr>
              <a:cxnSpLocks noChangeShapeType="1"/>
              <a:stCxn id="14347" idx="2"/>
              <a:endCxn id="8213" idx="0"/>
            </p:cNvCxnSpPr>
            <p:nvPr/>
          </p:nvCxnSpPr>
          <p:spPr bwMode="auto">
            <a:xfrm rot="16200000" flipH="1">
              <a:off x="3415" y="176"/>
              <a:ext cx="201" cy="1368"/>
            </a:xfrm>
            <a:prstGeom prst="curvedConnector3">
              <a:avLst>
                <a:gd name="adj1" fmla="val 49750"/>
              </a:avLst>
            </a:prstGeom>
            <a:noFill/>
            <a:ln w="19050" algn="ctr">
              <a:solidFill>
                <a:srgbClr val="8D8D7F"/>
              </a:solidFill>
              <a:round/>
              <a:headEnd/>
              <a:tailEnd type="stealth" w="lg" len="lg"/>
            </a:ln>
            <a:extLst>
              <a:ext uri="{909E8E84-426E-40DD-AFC4-6F175D3DCCD1}">
                <a14:hiddenFill xmlns:a14="http://schemas.microsoft.com/office/drawing/2010/main">
                  <a:noFill/>
                </a14:hiddenFill>
              </a:ext>
            </a:extLst>
          </p:spPr>
        </p:cxnSp>
      </p:grpSp>
      <p:grpSp>
        <p:nvGrpSpPr>
          <p:cNvPr id="8203" name="Group 6"/>
          <p:cNvGrpSpPr>
            <a:grpSpLocks/>
          </p:cNvGrpSpPr>
          <p:nvPr/>
        </p:nvGrpSpPr>
        <p:grpSpPr bwMode="auto">
          <a:xfrm>
            <a:off x="152400" y="2401888"/>
            <a:ext cx="4046538" cy="646112"/>
            <a:chOff x="152400" y="2401669"/>
            <a:chExt cx="4047331" cy="646331"/>
          </a:xfrm>
        </p:grpSpPr>
        <p:sp>
          <p:nvSpPr>
            <p:cNvPr id="8211" name="Text Box 17"/>
            <p:cNvSpPr txBox="1">
              <a:spLocks noChangeArrowheads="1"/>
            </p:cNvSpPr>
            <p:nvPr/>
          </p:nvSpPr>
          <p:spPr bwMode="auto">
            <a:xfrm>
              <a:off x="152400" y="2401669"/>
              <a:ext cx="38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3600">
                  <a:solidFill>
                    <a:srgbClr val="4D4D4D"/>
                  </a:solidFill>
                  <a:latin typeface="Palatino Linotype" panose="02040502050505030304" pitchFamily="18" charset="0"/>
                  <a:sym typeface="Symbol" panose="05050102010706020507" pitchFamily="18" charset="2"/>
                </a:rPr>
                <a:t></a:t>
              </a:r>
              <a:endParaRPr lang="bg-BG" altLang="en-US" sz="3600" i="1">
                <a:solidFill>
                  <a:srgbClr val="4D4D4D"/>
                </a:solidFill>
                <a:latin typeface="Palatino Linotype" panose="02040502050505030304" pitchFamily="18" charset="0"/>
                <a:sym typeface="Wingdings" panose="05000000000000000000" pitchFamily="2" charset="2"/>
              </a:endParaRPr>
            </a:p>
          </p:txBody>
        </p:sp>
        <p:sp>
          <p:nvSpPr>
            <p:cNvPr id="8212" name="Text Box 16"/>
            <p:cNvSpPr txBox="1">
              <a:spLocks noChangeArrowheads="1"/>
            </p:cNvSpPr>
            <p:nvPr/>
          </p:nvSpPr>
          <p:spPr bwMode="auto">
            <a:xfrm>
              <a:off x="381000" y="2401669"/>
              <a:ext cx="3818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pPr>
              <a:r>
                <a:rPr lang="bg-BG" altLang="en-US" sz="1800">
                  <a:solidFill>
                    <a:srgbClr val="4D4D4D"/>
                  </a:solidFill>
                  <a:latin typeface="Palatino Linotype" panose="02040502050505030304" pitchFamily="18" charset="0"/>
                  <a:sym typeface="Wingdings" panose="05000000000000000000" pitchFamily="2" charset="2"/>
                </a:rPr>
                <a:t>Може да се получи структура с повече отрицателни честоти!</a:t>
              </a:r>
              <a:endParaRPr lang="bg-BG" altLang="en-US" sz="1800" i="1">
                <a:solidFill>
                  <a:srgbClr val="4D4D4D"/>
                </a:solidFill>
                <a:latin typeface="Palatino Linotype" panose="02040502050505030304" pitchFamily="18" charset="0"/>
              </a:endParaRPr>
            </a:p>
          </p:txBody>
        </p:sp>
      </p:grpSp>
      <p:grpSp>
        <p:nvGrpSpPr>
          <p:cNvPr id="8204" name="Group 34"/>
          <p:cNvGrpSpPr>
            <a:grpSpLocks/>
          </p:cNvGrpSpPr>
          <p:nvPr/>
        </p:nvGrpSpPr>
        <p:grpSpPr bwMode="auto">
          <a:xfrm>
            <a:off x="4267200" y="5068888"/>
            <a:ext cx="3886200" cy="1789112"/>
            <a:chOff x="2688" y="3193"/>
            <a:chExt cx="2448" cy="1127"/>
          </a:xfrm>
        </p:grpSpPr>
        <p:pic>
          <p:nvPicPr>
            <p:cNvPr id="8205" name="Picture 26" descr="Glycine1_2_Q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 y="3382"/>
              <a:ext cx="1050"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Text Box 8"/>
            <p:cNvSpPr txBox="1">
              <a:spLocks noChangeArrowheads="1"/>
            </p:cNvSpPr>
            <p:nvPr/>
          </p:nvSpPr>
          <p:spPr bwMode="auto">
            <a:xfrm>
              <a:off x="4080" y="4081"/>
              <a:ext cx="1056" cy="231"/>
            </a:xfrm>
            <a:prstGeom prst="rect">
              <a:avLst/>
            </a:prstGeom>
            <a:noFill/>
            <a:ln w="9525">
              <a:noFill/>
              <a:miter lim="800000"/>
              <a:headEnd/>
              <a:tailEnd/>
            </a:ln>
            <a:effectLst/>
          </p:spPr>
          <p:txBody>
            <a:bodyPr>
              <a:spAutoFit/>
            </a:bodyPr>
            <a:lstStyle/>
            <a:p>
              <a:pPr eaLnBrk="1" hangingPunct="1">
                <a:defRPr/>
              </a:pPr>
              <a:r>
                <a:rPr lang="bg-BG" b="1">
                  <a:solidFill>
                    <a:srgbClr val="FF9933"/>
                  </a:solidFill>
                  <a:effectLst>
                    <a:outerShdw blurRad="38100" dist="38100" dir="2700000" algn="tl">
                      <a:srgbClr val="000000"/>
                    </a:outerShdw>
                  </a:effectLst>
                  <a:latin typeface="Palatino Linotype" pitchFamily="18" charset="0"/>
                  <a:sym typeface="Symbol" pitchFamily="18" charset="2"/>
                </a:rPr>
                <a:t></a:t>
              </a:r>
              <a:r>
                <a:rPr lang="en-US" b="1" baseline="-25000">
                  <a:solidFill>
                    <a:srgbClr val="FF9933"/>
                  </a:solidFill>
                  <a:effectLst>
                    <a:outerShdw blurRad="38100" dist="38100" dir="2700000" algn="tl">
                      <a:srgbClr val="000000"/>
                    </a:outerShdw>
                  </a:effectLst>
                  <a:latin typeface="Palatino Linotype" pitchFamily="18" charset="0"/>
                  <a:sym typeface="Symbol" pitchFamily="18" charset="2"/>
                </a:rPr>
                <a:t>i</a:t>
              </a:r>
              <a:r>
                <a:rPr lang="en-US" b="1">
                  <a:solidFill>
                    <a:srgbClr val="FF9933"/>
                  </a:solidFill>
                  <a:effectLst>
                    <a:outerShdw blurRad="38100" dist="38100" dir="2700000" algn="tl">
                      <a:srgbClr val="000000"/>
                    </a:outerShdw>
                  </a:effectLst>
                  <a:latin typeface="Palatino Linotype" pitchFamily="18" charset="0"/>
                  <a:sym typeface="Symbol" pitchFamily="18" charset="2"/>
                </a:rPr>
                <a:t> = -</a:t>
              </a:r>
              <a:r>
                <a:rPr lang="bg-BG" b="1">
                  <a:solidFill>
                    <a:srgbClr val="FF9933"/>
                  </a:solidFill>
                  <a:effectLst>
                    <a:outerShdw blurRad="38100" dist="38100" dir="2700000" algn="tl">
                      <a:srgbClr val="000000"/>
                    </a:outerShdw>
                  </a:effectLst>
                  <a:latin typeface="Palatino Linotype" pitchFamily="18" charset="0"/>
                  <a:sym typeface="Symbol" pitchFamily="18" charset="2"/>
                </a:rPr>
                <a:t>61</a:t>
              </a:r>
              <a:r>
                <a:rPr lang="en-US" b="1">
                  <a:solidFill>
                    <a:srgbClr val="FF9933"/>
                  </a:solidFill>
                  <a:effectLst>
                    <a:outerShdw blurRad="38100" dist="38100" dir="2700000" algn="tl">
                      <a:srgbClr val="000000"/>
                    </a:outerShdw>
                  </a:effectLst>
                  <a:latin typeface="Palatino Linotype" pitchFamily="18" charset="0"/>
                  <a:sym typeface="Symbol" pitchFamily="18" charset="2"/>
                </a:rPr>
                <a:t> cm</a:t>
              </a:r>
              <a:r>
                <a:rPr lang="en-US" b="1" baseline="30000">
                  <a:solidFill>
                    <a:srgbClr val="FF9933"/>
                  </a:solidFill>
                  <a:effectLst>
                    <a:outerShdw blurRad="38100" dist="38100" dir="2700000" algn="tl">
                      <a:srgbClr val="000000"/>
                    </a:outerShdw>
                  </a:effectLst>
                  <a:latin typeface="Palatino Linotype" pitchFamily="18" charset="0"/>
                  <a:sym typeface="Symbol" pitchFamily="18" charset="2"/>
                </a:rPr>
                <a:t>-1</a:t>
              </a:r>
              <a:endParaRPr lang="bg-BG" b="1" baseline="30000">
                <a:solidFill>
                  <a:srgbClr val="FF9933"/>
                </a:solidFill>
                <a:effectLst>
                  <a:outerShdw blurRad="38100" dist="38100" dir="2700000" algn="tl">
                    <a:srgbClr val="000000"/>
                  </a:outerShdw>
                </a:effectLst>
                <a:latin typeface="Palatino Linotype" pitchFamily="18" charset="0"/>
                <a:sym typeface="Symbol" pitchFamily="18" charset="2"/>
              </a:endParaRPr>
            </a:p>
          </p:txBody>
        </p:sp>
        <p:sp>
          <p:nvSpPr>
            <p:cNvPr id="6172" name="Text Box 8"/>
            <p:cNvSpPr txBox="1">
              <a:spLocks noChangeArrowheads="1"/>
            </p:cNvSpPr>
            <p:nvPr/>
          </p:nvSpPr>
          <p:spPr bwMode="auto">
            <a:xfrm>
              <a:off x="4320" y="3193"/>
              <a:ext cx="432" cy="231"/>
            </a:xfrm>
            <a:prstGeom prst="rect">
              <a:avLst/>
            </a:prstGeom>
            <a:noFill/>
            <a:ln w="9525">
              <a:noFill/>
              <a:miter lim="800000"/>
              <a:headEnd/>
              <a:tailEnd/>
            </a:ln>
            <a:effectLst/>
          </p:spPr>
          <p:txBody>
            <a:bodyPr>
              <a:spAutoFit/>
            </a:bodyPr>
            <a:lstStyle/>
            <a:p>
              <a:pPr eaLnBrk="1" hangingPunct="1">
                <a:defRPr/>
              </a:pPr>
              <a:r>
                <a:rPr lang="en-US" b="1">
                  <a:solidFill>
                    <a:srgbClr val="4D4D4D"/>
                  </a:solidFill>
                  <a:latin typeface="Palatino Linotype" pitchFamily="18" charset="0"/>
                  <a:sym typeface="Symbol" pitchFamily="18" charset="2"/>
                </a:rPr>
                <a:t>QST</a:t>
              </a:r>
              <a:endParaRPr lang="bg-BG" b="1" baseline="30000">
                <a:solidFill>
                  <a:srgbClr val="FF9933"/>
                </a:solidFill>
                <a:effectLst>
                  <a:outerShdw blurRad="38100" dist="38100" dir="2700000" algn="tl">
                    <a:srgbClr val="000000"/>
                  </a:outerShdw>
                </a:effectLst>
                <a:latin typeface="Palatino Linotype" pitchFamily="18" charset="0"/>
                <a:sym typeface="Symbol" pitchFamily="18" charset="2"/>
              </a:endParaRPr>
            </a:p>
          </p:txBody>
        </p:sp>
        <p:pic>
          <p:nvPicPr>
            <p:cNvPr id="8208" name="Picture 29" descr="Glycine1_2_L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3385"/>
              <a:ext cx="93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4" name="Text Box 8"/>
            <p:cNvSpPr txBox="1">
              <a:spLocks noChangeArrowheads="1"/>
            </p:cNvSpPr>
            <p:nvPr/>
          </p:nvSpPr>
          <p:spPr bwMode="auto">
            <a:xfrm>
              <a:off x="2706" y="4089"/>
              <a:ext cx="1056" cy="231"/>
            </a:xfrm>
            <a:prstGeom prst="rect">
              <a:avLst/>
            </a:prstGeom>
            <a:noFill/>
            <a:ln w="9525">
              <a:noFill/>
              <a:miter lim="800000"/>
              <a:headEnd/>
              <a:tailEnd/>
            </a:ln>
            <a:effectLst/>
          </p:spPr>
          <p:txBody>
            <a:bodyPr>
              <a:spAutoFit/>
            </a:bodyPr>
            <a:lstStyle/>
            <a:p>
              <a:pPr eaLnBrk="1" hangingPunct="1">
                <a:defRPr/>
              </a:pPr>
              <a:r>
                <a:rPr lang="bg-BG" b="1">
                  <a:solidFill>
                    <a:srgbClr val="FF9933"/>
                  </a:solidFill>
                  <a:effectLst>
                    <a:outerShdw blurRad="38100" dist="38100" dir="2700000" algn="tl">
                      <a:srgbClr val="000000"/>
                    </a:outerShdw>
                  </a:effectLst>
                  <a:latin typeface="Palatino Linotype" pitchFamily="18" charset="0"/>
                  <a:sym typeface="Symbol" pitchFamily="18" charset="2"/>
                </a:rPr>
                <a:t></a:t>
              </a:r>
              <a:r>
                <a:rPr lang="en-US" b="1" baseline="-25000">
                  <a:solidFill>
                    <a:srgbClr val="FF9933"/>
                  </a:solidFill>
                  <a:effectLst>
                    <a:outerShdw blurRad="38100" dist="38100" dir="2700000" algn="tl">
                      <a:srgbClr val="000000"/>
                    </a:outerShdw>
                  </a:effectLst>
                  <a:latin typeface="Palatino Linotype" pitchFamily="18" charset="0"/>
                  <a:sym typeface="Symbol" pitchFamily="18" charset="2"/>
                </a:rPr>
                <a:t>i</a:t>
              </a:r>
              <a:r>
                <a:rPr lang="en-US" b="1">
                  <a:solidFill>
                    <a:srgbClr val="FF9933"/>
                  </a:solidFill>
                  <a:effectLst>
                    <a:outerShdw blurRad="38100" dist="38100" dir="2700000" algn="tl">
                      <a:srgbClr val="000000"/>
                    </a:outerShdw>
                  </a:effectLst>
                  <a:latin typeface="Palatino Linotype" pitchFamily="18" charset="0"/>
                  <a:sym typeface="Symbol" pitchFamily="18" charset="2"/>
                </a:rPr>
                <a:t> = -</a:t>
              </a:r>
              <a:r>
                <a:rPr lang="bg-BG" b="1">
                  <a:solidFill>
                    <a:srgbClr val="FF9933"/>
                  </a:solidFill>
                  <a:effectLst>
                    <a:outerShdw blurRad="38100" dist="38100" dir="2700000" algn="tl">
                      <a:srgbClr val="000000"/>
                    </a:outerShdw>
                  </a:effectLst>
                  <a:latin typeface="Palatino Linotype" pitchFamily="18" charset="0"/>
                  <a:sym typeface="Symbol" pitchFamily="18" charset="2"/>
                </a:rPr>
                <a:t>61</a:t>
              </a:r>
              <a:r>
                <a:rPr lang="en-US" b="1">
                  <a:solidFill>
                    <a:srgbClr val="FF9933"/>
                  </a:solidFill>
                  <a:effectLst>
                    <a:outerShdw blurRad="38100" dist="38100" dir="2700000" algn="tl">
                      <a:srgbClr val="000000"/>
                    </a:outerShdw>
                  </a:effectLst>
                  <a:latin typeface="Palatino Linotype" pitchFamily="18" charset="0"/>
                  <a:sym typeface="Symbol" pitchFamily="18" charset="2"/>
                </a:rPr>
                <a:t> cm</a:t>
              </a:r>
              <a:r>
                <a:rPr lang="en-US" b="1" baseline="30000">
                  <a:solidFill>
                    <a:srgbClr val="FF9933"/>
                  </a:solidFill>
                  <a:effectLst>
                    <a:outerShdw blurRad="38100" dist="38100" dir="2700000" algn="tl">
                      <a:srgbClr val="000000"/>
                    </a:outerShdw>
                  </a:effectLst>
                  <a:latin typeface="Palatino Linotype" pitchFamily="18" charset="0"/>
                  <a:sym typeface="Symbol" pitchFamily="18" charset="2"/>
                </a:rPr>
                <a:t>-1</a:t>
              </a:r>
              <a:endParaRPr lang="bg-BG" b="1" baseline="30000">
                <a:solidFill>
                  <a:srgbClr val="FF9933"/>
                </a:solidFill>
                <a:effectLst>
                  <a:outerShdw blurRad="38100" dist="38100" dir="2700000" algn="tl">
                    <a:srgbClr val="000000"/>
                  </a:outerShdw>
                </a:effectLst>
                <a:latin typeface="Palatino Linotype" pitchFamily="18" charset="0"/>
                <a:sym typeface="Symbol" pitchFamily="18" charset="2"/>
              </a:endParaRPr>
            </a:p>
          </p:txBody>
        </p:sp>
        <p:sp>
          <p:nvSpPr>
            <p:cNvPr id="6175" name="Text Box 8"/>
            <p:cNvSpPr txBox="1">
              <a:spLocks noChangeArrowheads="1"/>
            </p:cNvSpPr>
            <p:nvPr/>
          </p:nvSpPr>
          <p:spPr bwMode="auto">
            <a:xfrm>
              <a:off x="2946" y="3201"/>
              <a:ext cx="432" cy="231"/>
            </a:xfrm>
            <a:prstGeom prst="rect">
              <a:avLst/>
            </a:prstGeom>
            <a:noFill/>
            <a:ln w="9525">
              <a:noFill/>
              <a:miter lim="800000"/>
              <a:headEnd/>
              <a:tailEnd/>
            </a:ln>
            <a:effectLst/>
          </p:spPr>
          <p:txBody>
            <a:bodyPr>
              <a:spAutoFit/>
            </a:bodyPr>
            <a:lstStyle/>
            <a:p>
              <a:pPr eaLnBrk="1" hangingPunct="1">
                <a:defRPr/>
              </a:pPr>
              <a:r>
                <a:rPr lang="en-US" b="1">
                  <a:solidFill>
                    <a:srgbClr val="4D4D4D"/>
                  </a:solidFill>
                  <a:latin typeface="Palatino Linotype" pitchFamily="18" charset="0"/>
                  <a:sym typeface="Symbol" pitchFamily="18" charset="2"/>
                </a:rPr>
                <a:t>LST</a:t>
              </a:r>
              <a:endParaRPr lang="bg-BG" b="1" baseline="30000">
                <a:solidFill>
                  <a:srgbClr val="FF9933"/>
                </a:solidFill>
                <a:effectLst>
                  <a:outerShdw blurRad="38100" dist="38100" dir="2700000" algn="tl">
                    <a:srgbClr val="000000"/>
                  </a:outerShdw>
                </a:effectLst>
                <a:latin typeface="Palatino Linotype" pitchFamily="18" charset="0"/>
                <a:sym typeface="Symbol" pitchFamily="18" charset="2"/>
              </a:endParaRPr>
            </a:p>
          </p:txBody>
        </p:sp>
      </p:gr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423863"/>
            <a:ext cx="8334375" cy="601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TS001090301">
  <a:themeElements>
    <a:clrScheme name="TS001090301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fontScheme name="TS00109030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S0010903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S0010903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S0010903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S0010903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S0010903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S0010903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S0010903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S0010903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S0010903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S001090301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S001090301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S001090301 12">
        <a:dk1>
          <a:srgbClr val="777777"/>
        </a:dk1>
        <a:lt1>
          <a:srgbClr val="969696"/>
        </a:lt1>
        <a:dk2>
          <a:srgbClr val="686B5D"/>
        </a:dk2>
        <a:lt2>
          <a:srgbClr val="4E4E44"/>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TS001090301</Template>
  <TotalTime>1262</TotalTime>
  <Words>1623</Words>
  <Application>Microsoft Office PowerPoint</Application>
  <PresentationFormat>On-screen Show (4:3)</PresentationFormat>
  <Paragraphs>273</Paragraphs>
  <Slides>25</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8" baseType="lpstr">
      <vt:lpstr>Arial</vt:lpstr>
      <vt:lpstr>Arial Black</vt:lpstr>
      <vt:lpstr>Courier New</vt:lpstr>
      <vt:lpstr>Lucida Handwriting</vt:lpstr>
      <vt:lpstr>Palatino Linotype</vt:lpstr>
      <vt:lpstr>Symbol</vt:lpstr>
      <vt:lpstr>Tahoma</vt:lpstr>
      <vt:lpstr>Webdings</vt:lpstr>
      <vt:lpstr>Wingdings</vt:lpstr>
      <vt:lpstr>Wingdings 3</vt:lpstr>
      <vt:lpstr>TS001090301</vt:lpstr>
      <vt:lpstr>CS ChemDraw Drawing</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Sofia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Q-User</cp:lastModifiedBy>
  <cp:revision>70</cp:revision>
  <dcterms:created xsi:type="dcterms:W3CDTF">2011-03-29T14:15:16Z</dcterms:created>
  <dcterms:modified xsi:type="dcterms:W3CDTF">2015-05-18T05:19:40Z</dcterms:modified>
</cp:coreProperties>
</file>