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9" r:id="rId2"/>
    <p:sldId id="258" r:id="rId3"/>
    <p:sldId id="260" r:id="rId4"/>
    <p:sldId id="261" r:id="rId5"/>
    <p:sldId id="270" r:id="rId6"/>
    <p:sldId id="269" r:id="rId7"/>
    <p:sldId id="271" r:id="rId8"/>
    <p:sldId id="267" r:id="rId9"/>
    <p:sldId id="272" r:id="rId10"/>
    <p:sldId id="265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D11"/>
    <a:srgbClr val="FECE00"/>
    <a:srgbClr val="FF9900"/>
    <a:srgbClr val="7A007A"/>
    <a:srgbClr val="7A005F"/>
    <a:srgbClr val="7E0060"/>
    <a:srgbClr val="66005E"/>
    <a:srgbClr val="87135E"/>
    <a:srgbClr val="7400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117" d="100"/>
          <a:sy n="117" d="100"/>
        </p:scale>
        <p:origin x="-10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21.6.2018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altLang="en-US" dirty="0" smtClean="0"/>
              <a:t>Въведете заглавие на презентацията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6/21/2018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 smtClean="0"/>
              <a:t>Въведете текст</a:t>
            </a:r>
            <a:endParaRPr lang="en-US" dirty="0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 smtClean="0"/>
              <a:t>Въведете текст</a:t>
            </a:r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7664" y="2068038"/>
            <a:ext cx="9106373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7664" y="3861913"/>
            <a:ext cx="9105578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bg-BG" dirty="0" smtClean="0"/>
              <a:t>Въведи факултет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14" y="1072800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468001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6/21/2018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536" y="4374491"/>
            <a:ext cx="2923201" cy="23289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462314" y="2133827"/>
            <a:ext cx="9105900" cy="1238023"/>
          </a:xfrm>
        </p:spPr>
        <p:txBody>
          <a:bodyPr>
            <a:normAutofit fontScale="90000"/>
          </a:bodyPr>
          <a:lstStyle/>
          <a:p>
            <a:r>
              <a:rPr lang="en-US" altLang="bg-BG" sz="4000" b="1" dirty="0" smtClean="0">
                <a:solidFill>
                  <a:srgbClr val="000066"/>
                </a:solidFill>
              </a:rPr>
              <a:t/>
            </a:r>
            <a:br>
              <a:rPr lang="en-US" altLang="bg-BG" sz="4000" b="1" dirty="0" smtClean="0">
                <a:solidFill>
                  <a:srgbClr val="000066"/>
                </a:solidFill>
              </a:rPr>
            </a:br>
            <a:r>
              <a:rPr lang="en-US" altLang="bg-BG" sz="4000" b="1" dirty="0" smtClean="0">
                <a:solidFill>
                  <a:srgbClr val="000066"/>
                </a:solidFill>
              </a:rPr>
              <a:t/>
            </a:r>
            <a:br>
              <a:rPr lang="en-US" altLang="bg-BG" sz="4000" b="1" dirty="0" smtClean="0">
                <a:solidFill>
                  <a:srgbClr val="000066"/>
                </a:solidFill>
              </a:rPr>
            </a:br>
            <a:r>
              <a:rPr lang="en-US" altLang="bg-BG" sz="4000" dirty="0">
                <a:solidFill>
                  <a:srgbClr val="000066"/>
                </a:solidFill>
              </a:rPr>
              <a:t/>
            </a:r>
            <a:br>
              <a:rPr lang="en-US" altLang="bg-BG" sz="4000" dirty="0">
                <a:solidFill>
                  <a:srgbClr val="000066"/>
                </a:solidFill>
              </a:rPr>
            </a:br>
            <a:r>
              <a:rPr lang="en-US" altLang="bg-BG" sz="4000" dirty="0" smtClean="0">
                <a:solidFill>
                  <a:srgbClr val="000066"/>
                </a:solidFill>
              </a:rPr>
              <a:t/>
            </a:r>
            <a:br>
              <a:rPr lang="en-US" altLang="bg-BG" sz="4000" dirty="0" smtClean="0">
                <a:solidFill>
                  <a:srgbClr val="000066"/>
                </a:solidFill>
              </a:rPr>
            </a:br>
            <a:r>
              <a:rPr lang="en-US" altLang="bg-BG" sz="4000" dirty="0">
                <a:solidFill>
                  <a:srgbClr val="000066"/>
                </a:solidFill>
              </a:rPr>
              <a:t/>
            </a:r>
            <a:br>
              <a:rPr lang="en-US" altLang="bg-BG" sz="4000" dirty="0">
                <a:solidFill>
                  <a:srgbClr val="000066"/>
                </a:solidFill>
              </a:rPr>
            </a:br>
            <a:r>
              <a:rPr lang="bg-BG" altLang="bg-BG" sz="4000" b="1" dirty="0" smtClean="0">
                <a:solidFill>
                  <a:srgbClr val="000066"/>
                </a:solidFill>
              </a:rPr>
              <a:t>КОГО </a:t>
            </a:r>
            <a:r>
              <a:rPr lang="bg-BG" altLang="bg-BG" sz="4000" b="1" dirty="0">
                <a:solidFill>
                  <a:srgbClr val="000066"/>
                </a:solidFill>
              </a:rPr>
              <a:t>ДА ПРЕДЛОЖИМ ЗА </a:t>
            </a:r>
            <a:r>
              <a:rPr lang="bg-BG" altLang="bg-BG" sz="4000" b="1" dirty="0" smtClean="0">
                <a:solidFill>
                  <a:srgbClr val="000066"/>
                </a:solidFill>
              </a:rPr>
              <a:t>ОТЛИЧИЕТО</a:t>
            </a:r>
            <a:r>
              <a:rPr lang="en-US" altLang="bg-BG" sz="4000" b="1" dirty="0" smtClean="0">
                <a:solidFill>
                  <a:srgbClr val="000066"/>
                </a:solidFill>
              </a:rPr>
              <a:t/>
            </a:r>
            <a:br>
              <a:rPr lang="en-US" altLang="bg-BG" sz="4000" b="1" dirty="0" smtClean="0">
                <a:solidFill>
                  <a:srgbClr val="000066"/>
                </a:solidFill>
              </a:rPr>
            </a:br>
            <a:r>
              <a:rPr lang="bg-BG" altLang="bg-BG" sz="4000" b="1" dirty="0">
                <a:solidFill>
                  <a:srgbClr val="000066"/>
                </a:solidFill>
              </a:rPr>
              <a:t/>
            </a:r>
            <a:br>
              <a:rPr lang="bg-BG" altLang="bg-BG" sz="4000" b="1" dirty="0">
                <a:solidFill>
                  <a:srgbClr val="000066"/>
                </a:solidFill>
              </a:rPr>
            </a:br>
            <a:r>
              <a:rPr lang="bg-BG" altLang="bg-BG" sz="4000" b="1" dirty="0">
                <a:solidFill>
                  <a:srgbClr val="7A007A"/>
                </a:solidFill>
              </a:rPr>
              <a:t>ЗНАК ЗА КАЧЕСТВО</a:t>
            </a:r>
            <a:r>
              <a:rPr lang="bg-BG" altLang="bg-BG" sz="4000" b="1" dirty="0" smtClean="0">
                <a:solidFill>
                  <a:srgbClr val="7A007A"/>
                </a:solidFill>
              </a:rPr>
              <a:t>?</a:t>
            </a:r>
            <a:r>
              <a:rPr lang="en-US" altLang="bg-BG" sz="4000" dirty="0">
                <a:solidFill>
                  <a:srgbClr val="7A007A"/>
                </a:solidFill>
              </a:rPr>
              <a:t/>
            </a:r>
            <a:br>
              <a:rPr lang="en-US" altLang="bg-BG" sz="4000" dirty="0">
                <a:solidFill>
                  <a:srgbClr val="7A007A"/>
                </a:solidFill>
              </a:rPr>
            </a:br>
            <a:r>
              <a:rPr lang="en-US" altLang="bg-BG" sz="4000" dirty="0" smtClean="0">
                <a:solidFill>
                  <a:srgbClr val="7A007A"/>
                </a:solidFill>
              </a:rPr>
              <a:t>______________________________________</a:t>
            </a:r>
            <a:r>
              <a:rPr lang="en-US" altLang="bg-BG" sz="4000" b="1" dirty="0" smtClean="0">
                <a:solidFill>
                  <a:srgbClr val="7A007A"/>
                </a:solidFill>
              </a:rPr>
              <a:t/>
            </a:r>
            <a:br>
              <a:rPr lang="en-US" altLang="bg-BG" sz="4000" b="1" dirty="0" smtClean="0">
                <a:solidFill>
                  <a:srgbClr val="7A007A"/>
                </a:solidFill>
              </a:rPr>
            </a:br>
            <a:r>
              <a:rPr lang="en-US" altLang="bg-BG" sz="4000" dirty="0">
                <a:solidFill>
                  <a:srgbClr val="7A007A"/>
                </a:solidFill>
              </a:rPr>
              <a:t/>
            </a:r>
            <a:br>
              <a:rPr lang="en-US" altLang="bg-BG" sz="4000" dirty="0">
                <a:solidFill>
                  <a:srgbClr val="7A007A"/>
                </a:solidFill>
              </a:rPr>
            </a:br>
            <a:r>
              <a:rPr lang="en-US" altLang="bg-BG" sz="4000" dirty="0" smtClean="0">
                <a:solidFill>
                  <a:srgbClr val="7A007A"/>
                </a:solidFill>
              </a:rPr>
              <a:t>		</a:t>
            </a:r>
            <a:r>
              <a:rPr lang="bg-BG" sz="2200" dirty="0" smtClean="0">
                <a:solidFill>
                  <a:srgbClr val="002060"/>
                </a:solidFill>
              </a:rPr>
              <a:t>проф</a:t>
            </a:r>
            <a:r>
              <a:rPr lang="bg-BG" sz="2200" dirty="0">
                <a:solidFill>
                  <a:srgbClr val="002060"/>
                </a:solidFill>
              </a:rPr>
              <a:t>. дсн Цветан Давидков </a:t>
            </a:r>
            <a:r>
              <a:rPr lang="en-US" sz="2700" dirty="0" smtClean="0">
                <a:solidFill>
                  <a:srgbClr val="002060"/>
                </a:solidFill>
              </a:rPr>
              <a:t/>
            </a:r>
            <a:br>
              <a:rPr lang="en-US" sz="2700" dirty="0" smtClean="0">
                <a:solidFill>
                  <a:srgbClr val="002060"/>
                </a:solidFill>
              </a:rPr>
            </a:br>
            <a:r>
              <a:rPr lang="bg-BG" altLang="bg-BG" sz="2000" b="1" dirty="0">
                <a:solidFill>
                  <a:srgbClr val="002060"/>
                </a:solidFill>
              </a:rPr>
              <a:t/>
            </a:r>
            <a:br>
              <a:rPr lang="bg-BG" altLang="bg-BG" sz="2000" b="1" dirty="0">
                <a:solidFill>
                  <a:srgbClr val="002060"/>
                </a:solidFill>
              </a:rPr>
            </a:br>
            <a:endParaRPr lang="en-US" altLang="bg-BG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094"/>
            <a:ext cx="10515600" cy="742949"/>
          </a:xfrm>
        </p:spPr>
        <p:txBody>
          <a:bodyPr/>
          <a:lstStyle/>
          <a:p>
            <a:pPr algn="ctr"/>
            <a:r>
              <a:rPr lang="bg-BG" sz="3200" b="1" dirty="0"/>
              <a:t>ПРИМЕР</a:t>
            </a:r>
            <a:r>
              <a:rPr lang="bg-BG" sz="32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75482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12015"/>
            <a:ext cx="107931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bg-BG" sz="2400" dirty="0" smtClean="0"/>
              <a:t>Значителна </a:t>
            </a:r>
            <a:r>
              <a:rPr lang="bg-BG" sz="2400" dirty="0"/>
              <a:t>част от студентите в </a:t>
            </a:r>
            <a:r>
              <a:rPr lang="bg-BG" sz="2400" dirty="0" smtClean="0"/>
              <a:t>ХХХХХХХ</a:t>
            </a:r>
            <a:r>
              <a:rPr lang="en-US" sz="2400" dirty="0" smtClean="0"/>
              <a:t> </a:t>
            </a:r>
            <a:r>
              <a:rPr lang="bg-BG" sz="2400" dirty="0" smtClean="0"/>
              <a:t>факултет </a:t>
            </a:r>
            <a:r>
              <a:rPr lang="bg-BG" sz="2400" dirty="0"/>
              <a:t>продължават обучението си в чужбина – предимно в магистърски програми. При това те учат в силни и разпознаваеми чужди университети. А когато се завърнат в България, с готовност споделят със своите преподаватели какво и как се изучава в чуждите </a:t>
            </a:r>
            <a:r>
              <a:rPr lang="bg-BG" sz="2400" dirty="0" smtClean="0"/>
              <a:t>университети</a:t>
            </a:r>
            <a:r>
              <a:rPr lang="en-US" sz="2400" dirty="0" smtClean="0"/>
              <a:t>,</a:t>
            </a:r>
            <a:r>
              <a:rPr lang="bg-BG" sz="2400" dirty="0" smtClean="0"/>
              <a:t> </a:t>
            </a:r>
            <a:r>
              <a:rPr lang="bg-BG" sz="2400" dirty="0"/>
              <a:t>кое им е направило добро впечатление и др. Този опит на студентите е важен източник за преглед и актуализиране на текущите учебни планове и програми във факултета.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bg-BG" sz="2400" dirty="0" smtClean="0"/>
              <a:t>Въз </a:t>
            </a:r>
            <a:r>
              <a:rPr lang="bg-BG" sz="2400" dirty="0"/>
              <a:t>основа на опита навън („бенчмаркинг“) възникват идеи за </a:t>
            </a:r>
            <a:r>
              <a:rPr lang="bg-BG" sz="2400" dirty="0" smtClean="0"/>
              <a:t>осъвременяване/подобряване </a:t>
            </a:r>
            <a:r>
              <a:rPr lang="bg-BG" sz="2400" dirty="0"/>
              <a:t>на учебното съдържание и </a:t>
            </a:r>
            <a:r>
              <a:rPr lang="bg-BG" sz="2400" dirty="0" smtClean="0"/>
              <a:t>преподаването/ученето. </a:t>
            </a:r>
            <a:r>
              <a:rPr lang="bg-BG" sz="2400" dirty="0"/>
              <a:t>Можем да посочим не един пример на нови учебни дисциплини, инициирани въз основа на този опит на </a:t>
            </a:r>
            <a:r>
              <a:rPr lang="bg-BG" sz="2400" dirty="0" smtClean="0"/>
              <a:t>студентите</a:t>
            </a:r>
            <a:r>
              <a:rPr lang="bg-BG" sz="2400" dirty="0"/>
              <a:t> </a:t>
            </a:r>
            <a:r>
              <a:rPr lang="bg-BG" sz="2400" dirty="0" smtClean="0"/>
              <a:t>(Да </a:t>
            </a:r>
            <a:r>
              <a:rPr lang="bg-BG" sz="2400" dirty="0"/>
              <a:t>се има предвид също опитът, който придобиват преподавателите и студентите, </a:t>
            </a:r>
            <a:r>
              <a:rPr lang="bg-BG" sz="2400" dirty="0" smtClean="0"/>
              <a:t>участвали </a:t>
            </a:r>
            <a:r>
              <a:rPr lang="bg-BG" sz="2400" dirty="0"/>
              <a:t>в програмите за мобилност </a:t>
            </a:r>
            <a:r>
              <a:rPr lang="bg-BG" sz="2400" dirty="0" smtClean="0"/>
              <a:t>„</a:t>
            </a:r>
            <a:r>
              <a:rPr lang="bg-BG" sz="2400" dirty="0"/>
              <a:t>Еразъм“ и др.).</a:t>
            </a:r>
          </a:p>
        </p:txBody>
      </p:sp>
    </p:spTree>
    <p:extLst>
      <p:ext uri="{BB962C8B-B14F-4D97-AF65-F5344CB8AC3E}">
        <p14:creationId xmlns:p14="http://schemas.microsoft.com/office/powerpoint/2010/main" val="36347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552067B-E543-47A6-8C3C-D8638476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50" y="1018269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bg-BG" sz="3000" dirty="0" smtClean="0"/>
              <a:t/>
            </a:r>
            <a:br>
              <a:rPr lang="bg-BG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bg-BG" sz="3000" dirty="0" smtClean="0"/>
              <a:t>Да </a:t>
            </a:r>
            <a:r>
              <a:rPr lang="bg-BG" sz="3000" dirty="0"/>
              <a:t>анализираме този случай. Имаме ли основание да предложим за отличаване авторите на това нововъведение? Ако ДА – в коя категория</a:t>
            </a:r>
            <a:r>
              <a:rPr lang="bg-BG" sz="3000" dirty="0" smtClean="0"/>
              <a:t>?</a:t>
            </a:r>
            <a:endParaRPr lang="bg-BG"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F070F62-4764-4E1A-8914-407485B0FFEE}"/>
              </a:ext>
            </a:extLst>
          </p:cNvPr>
          <p:cNvSpPr txBox="1">
            <a:spLocks/>
          </p:cNvSpPr>
          <p:nvPr/>
        </p:nvSpPr>
        <p:spPr bwMode="auto">
          <a:xfrm>
            <a:off x="1910443" y="3309424"/>
            <a:ext cx="8229600" cy="320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Устойчиво развитие?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Успешна промяна?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Значима иновация? Защо?</a:t>
            </a:r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641271" y="383720"/>
            <a:ext cx="4245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bg-BG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7816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 rot="16200000">
            <a:off x="1695003" y="-542016"/>
            <a:ext cx="4694466" cy="700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bg-BG" sz="3200" b="1" dirty="0" smtClean="0">
                <a:solidFill>
                  <a:srgbClr val="000066"/>
                </a:solidFill>
              </a:rPr>
              <a:t>    </a:t>
            </a:r>
          </a:p>
          <a:p>
            <a:pPr marL="0" indent="0" algn="ctr">
              <a:buNone/>
            </a:pPr>
            <a:endParaRPr lang="bg-BG" altLang="bg-BG" sz="3200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en-US" altLang="bg-BG" sz="3200" b="1" dirty="0" smtClean="0">
                <a:solidFill>
                  <a:srgbClr val="000066"/>
                </a:solidFill>
              </a:rPr>
              <a:t> </a:t>
            </a:r>
            <a:r>
              <a:rPr lang="bg-BG" altLang="bg-BG" sz="3200" b="1" dirty="0" smtClean="0">
                <a:solidFill>
                  <a:srgbClr val="000066"/>
                </a:solidFill>
              </a:rPr>
              <a:t>КОГО ДА ПРЕДЛОЖИМ ЗА ОТЛИЧИЕТО</a:t>
            </a:r>
            <a:endParaRPr lang="en-US" altLang="bg-BG" sz="3200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bg-BG" altLang="bg-BG" sz="4000" b="1" dirty="0" smtClean="0">
                <a:solidFill>
                  <a:srgbClr val="000066"/>
                </a:solidFill>
              </a:rPr>
              <a:t/>
            </a:r>
            <a:br>
              <a:rPr lang="bg-BG" altLang="bg-BG" sz="4000" b="1" dirty="0" smtClean="0">
                <a:solidFill>
                  <a:srgbClr val="000066"/>
                </a:solidFill>
              </a:rPr>
            </a:br>
            <a:r>
              <a:rPr lang="en-US" altLang="bg-BG" sz="4000" b="1" dirty="0" smtClean="0">
                <a:solidFill>
                  <a:srgbClr val="000066"/>
                </a:solidFill>
              </a:rPr>
              <a:t>    </a:t>
            </a:r>
            <a:r>
              <a:rPr lang="bg-BG" altLang="bg-BG" sz="4000" b="1" dirty="0" smtClean="0">
                <a:solidFill>
                  <a:srgbClr val="7A007A"/>
                </a:solidFill>
              </a:rPr>
              <a:t>ЗНАК ЗА КАЧЕСТВО?</a:t>
            </a:r>
            <a:endParaRPr lang="en-US" altLang="bg-BG" sz="2000" b="1" dirty="0" smtClean="0">
              <a:solidFill>
                <a:srgbClr val="000066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AE6BE92-5836-4026-8172-391E3C908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519" y="486725"/>
            <a:ext cx="2633683" cy="524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 rot="16200000">
            <a:off x="1695003" y="-542016"/>
            <a:ext cx="4694466" cy="700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bg-BG" sz="3200" b="1" dirty="0" smtClean="0">
                <a:solidFill>
                  <a:srgbClr val="000066"/>
                </a:solidFill>
              </a:rPr>
              <a:t>    </a:t>
            </a:r>
          </a:p>
          <a:p>
            <a:pPr marL="0" indent="0" algn="ctr">
              <a:buNone/>
            </a:pPr>
            <a:r>
              <a:rPr lang="en-US" altLang="bg-BG" sz="3200" b="1" dirty="0" smtClean="0">
                <a:solidFill>
                  <a:srgbClr val="000066"/>
                </a:solidFill>
              </a:rPr>
              <a:t> </a:t>
            </a:r>
            <a:r>
              <a:rPr lang="bg-BG" altLang="bg-BG" sz="3200" b="1" dirty="0" smtClean="0">
                <a:solidFill>
                  <a:srgbClr val="000066"/>
                </a:solidFill>
              </a:rPr>
              <a:t>КОГО ДА ПРЕДЛОЖИМ ЗА ОТЛИЧИЕТО</a:t>
            </a:r>
            <a:endParaRPr lang="en-US" altLang="bg-BG" sz="3200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bg-BG" altLang="bg-BG" sz="4000" b="1" dirty="0" smtClean="0">
                <a:solidFill>
                  <a:srgbClr val="000066"/>
                </a:solidFill>
              </a:rPr>
              <a:t/>
            </a:r>
            <a:br>
              <a:rPr lang="bg-BG" altLang="bg-BG" sz="4000" b="1" dirty="0" smtClean="0">
                <a:solidFill>
                  <a:srgbClr val="000066"/>
                </a:solidFill>
              </a:rPr>
            </a:br>
            <a:r>
              <a:rPr lang="en-US" altLang="bg-BG" sz="4000" b="1" dirty="0" smtClean="0">
                <a:solidFill>
                  <a:srgbClr val="000066"/>
                </a:solidFill>
              </a:rPr>
              <a:t>    </a:t>
            </a:r>
            <a:r>
              <a:rPr lang="bg-BG" altLang="bg-BG" sz="4000" b="1" dirty="0" smtClean="0">
                <a:solidFill>
                  <a:srgbClr val="7A007A"/>
                </a:solidFill>
              </a:rPr>
              <a:t>ЗНАК ЗА КАЧЕСТВО?</a:t>
            </a:r>
            <a:r>
              <a:rPr lang="bg-BG" altLang="bg-BG" sz="2000" b="1" dirty="0" smtClean="0">
                <a:solidFill>
                  <a:srgbClr val="000066"/>
                </a:solidFill>
              </a:rPr>
              <a:t/>
            </a:r>
            <a:br>
              <a:rPr lang="bg-BG" altLang="bg-BG" sz="2000" b="1" dirty="0" smtClean="0">
                <a:solidFill>
                  <a:srgbClr val="000066"/>
                </a:solidFill>
              </a:rPr>
            </a:br>
            <a:endParaRPr lang="en-US" altLang="bg-BG" sz="2000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en-US" altLang="bg-BG" sz="7200" b="1" dirty="0" smtClean="0">
                <a:solidFill>
                  <a:srgbClr val="000066"/>
                </a:solidFill>
              </a:rPr>
              <a:t>       </a:t>
            </a:r>
          </a:p>
          <a:p>
            <a:pPr marL="0" indent="0" algn="ctr">
              <a:buNone/>
            </a:pPr>
            <a:r>
              <a:rPr lang="bg-BG" altLang="bg-BG" sz="7200" b="1" dirty="0" smtClean="0">
                <a:solidFill>
                  <a:srgbClr val="000066"/>
                </a:solidFill>
              </a:rPr>
              <a:t>ЗАЩО?</a:t>
            </a:r>
            <a:endParaRPr lang="bg-BG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AE6BE92-5836-4026-8172-391E3C908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519" y="486725"/>
            <a:ext cx="2633683" cy="524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7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761545"/>
          </a:xfrm>
        </p:spPr>
        <p:txBody>
          <a:bodyPr/>
          <a:lstStyle/>
          <a:p>
            <a:pPr algn="ctr"/>
            <a:r>
              <a:rPr lang="bg-BG" sz="3200" dirty="0"/>
              <a:t>Вече знаем, че…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8" y="5676202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="" xmlns:a16="http://schemas.microsoft.com/office/drawing/2014/main" id="{61502F01-D197-4A5C-9CA9-4AA9840F90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778520"/>
              </p:ext>
            </p:extLst>
          </p:nvPr>
        </p:nvGraphicFramePr>
        <p:xfrm>
          <a:off x="538843" y="1012372"/>
          <a:ext cx="11038114" cy="471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222">
                  <a:extLst>
                    <a:ext uri="{9D8B030D-6E8A-4147-A177-3AD203B41FA5}">
                      <a16:colId xmlns="" xmlns:a16="http://schemas.microsoft.com/office/drawing/2014/main" val="4004581755"/>
                    </a:ext>
                  </a:extLst>
                </a:gridCol>
                <a:gridCol w="7616892">
                  <a:extLst>
                    <a:ext uri="{9D8B030D-6E8A-4147-A177-3AD203B41FA5}">
                      <a16:colId xmlns="" xmlns:a16="http://schemas.microsoft.com/office/drawing/2014/main" val="1339264473"/>
                    </a:ext>
                  </a:extLst>
                </a:gridCol>
              </a:tblGrid>
              <a:tr h="302078">
                <a:tc>
                  <a:txBody>
                    <a:bodyPr/>
                    <a:lstStyle/>
                    <a:p>
                      <a:pPr algn="ctr"/>
                      <a:r>
                        <a:rPr lang="bg-BG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/>
                        <a:t>изисквания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7872497"/>
                  </a:ext>
                </a:extLst>
              </a:tr>
              <a:tr h="976592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1"/>
                          </a:solidFill>
                        </a:rPr>
                        <a:t>Устойчиво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bg-BG" sz="1900" dirty="0"/>
                        <a:t>Резултати, които </a:t>
                      </a:r>
                      <a:r>
                        <a:rPr lang="bg-BG" sz="1900" u="sng" dirty="0"/>
                        <a:t>отговарят / надхвърлят съществуващи стандарти за </a:t>
                      </a:r>
                      <a:r>
                        <a:rPr lang="bg-BG" sz="1900" u="sng" dirty="0" smtClean="0"/>
                        <a:t>качество</a:t>
                      </a:r>
                      <a:r>
                        <a:rPr lang="bg-BG" sz="1900" u="none" dirty="0" smtClean="0"/>
                        <a:t>  // </a:t>
                      </a:r>
                      <a:r>
                        <a:rPr lang="bg-BG" sz="1900" b="1" u="none" dirty="0" smtClean="0">
                          <a:solidFill>
                            <a:schemeClr val="tx1"/>
                          </a:solidFill>
                        </a:rPr>
                        <a:t>аргументи – съответстват на критериите за оценяване на кандидатурата;</a:t>
                      </a:r>
                      <a:endParaRPr lang="bg-BG" sz="19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2228023"/>
                  </a:ext>
                </a:extLst>
              </a:tr>
              <a:tr h="1932445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1"/>
                          </a:solidFill>
                        </a:rPr>
                        <a:t>Успешна промяна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bg-BG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Добра практика, внедрена в рамките на поне една от последните 3 години;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bg-BG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Отговаря на стандартите за качество;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bg-BG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Води до значими резултати, чрез която се </a:t>
                      </a:r>
                      <a:r>
                        <a:rPr lang="bg-BG" sz="1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повишава качеството на конкретни университетски дейности</a:t>
                      </a:r>
                      <a:r>
                        <a:rPr lang="bg-BG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системи, процеси и т.н. </a:t>
                      </a:r>
                      <a:r>
                        <a:rPr lang="bg-BG" sz="1900" u="none" dirty="0"/>
                        <a:t>// </a:t>
                      </a:r>
                      <a:r>
                        <a:rPr lang="bg-BG" sz="1900" b="1" u="none" dirty="0">
                          <a:solidFill>
                            <a:schemeClr val="tx1"/>
                          </a:solidFill>
                        </a:rPr>
                        <a:t>аргументи – съответстват на критериите за оценяване на кандидатурата;</a:t>
                      </a:r>
                      <a:endParaRPr lang="bg-BG" sz="1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5571276"/>
                  </a:ext>
                </a:extLst>
              </a:tr>
              <a:tr h="1202875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1"/>
                          </a:solidFill>
                        </a:rPr>
                        <a:t>Значима</a:t>
                      </a:r>
                      <a:r>
                        <a:rPr lang="bg-BG" sz="2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g-BG" sz="2400" b="1" dirty="0">
                          <a:solidFill>
                            <a:schemeClr val="tx1"/>
                          </a:solidFill>
                        </a:rPr>
                        <a:t>иновация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bg-BG" sz="1900" dirty="0"/>
                        <a:t>Нововъведение (в рамките на последната година);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bg-BG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Предпоставка за създаване и развитие на </a:t>
                      </a:r>
                      <a:r>
                        <a:rPr lang="bg-BG" sz="1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 стандарти</a:t>
                      </a:r>
                      <a:r>
                        <a:rPr lang="bg-BG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качество в Софийския университет.// </a:t>
                      </a:r>
                      <a:r>
                        <a:rPr lang="bg-BG" sz="1900" b="1" u="none" dirty="0">
                          <a:solidFill>
                            <a:schemeClr val="tx1"/>
                          </a:solidFill>
                        </a:rPr>
                        <a:t>аргументи – съответстват на критериите за оценяване на кандидатурата.</a:t>
                      </a:r>
                      <a:endParaRPr lang="bg-BG" sz="1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7499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3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707"/>
            <a:ext cx="10515600" cy="604158"/>
          </a:xfrm>
        </p:spPr>
        <p:txBody>
          <a:bodyPr/>
          <a:lstStyle/>
          <a:p>
            <a:pPr algn="ctr"/>
            <a:r>
              <a:rPr lang="bg-BG" sz="3200" b="1" dirty="0" smtClean="0"/>
              <a:t>ПРИМЕР</a:t>
            </a:r>
            <a:r>
              <a:rPr lang="bg-BG" sz="3200" dirty="0" smtClean="0"/>
              <a:t> </a:t>
            </a:r>
            <a:endParaRPr lang="bg-BG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2130" y="1053193"/>
            <a:ext cx="1028700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bg-BG" sz="2400" dirty="0" smtClean="0"/>
              <a:t>	В </a:t>
            </a:r>
            <a:r>
              <a:rPr lang="bg-BG" sz="2400" dirty="0"/>
              <a:t>стремежа си да получават бърза и надеждна обратна връзка от заинтересованите за качеството на административното обслужване, </a:t>
            </a:r>
            <a:r>
              <a:rPr lang="bg-BG" sz="2400" dirty="0" smtClean="0"/>
              <a:t>Комисията </a:t>
            </a:r>
            <a:r>
              <a:rPr lang="bg-BG" sz="2400" dirty="0"/>
              <a:t>по качеството и ръководството на факултета У са изнамерили лесен и удобен начин за това: </a:t>
            </a:r>
            <a:endParaRPr lang="bg-BG" sz="2400" dirty="0" smtClean="0"/>
          </a:p>
          <a:p>
            <a:pPr marL="0" indent="0" algn="just">
              <a:buNone/>
            </a:pPr>
            <a:r>
              <a:rPr lang="bg-BG" sz="2400" dirty="0" smtClean="0"/>
              <a:t>	Пред </a:t>
            </a:r>
            <a:r>
              <a:rPr lang="bg-BG" sz="2400" dirty="0"/>
              <a:t>канцеларията е монтирана проста клавиатура с три разноцветни бутона. Всеки посетител (преподавател, студент, </a:t>
            </a:r>
            <a:r>
              <a:rPr lang="bg-BG" sz="2400" dirty="0" smtClean="0"/>
              <a:t>външен) </a:t>
            </a:r>
            <a:r>
              <a:rPr lang="bg-BG" sz="2400" dirty="0"/>
              <a:t>след излизане от канцеларията оценява услугата чрез избор на бутон. С натискането на </a:t>
            </a:r>
            <a:r>
              <a:rPr lang="bg-BG" sz="2400" i="1" dirty="0">
                <a:solidFill>
                  <a:srgbClr val="00B050"/>
                </a:solidFill>
              </a:rPr>
              <a:t>зеления бутон</a:t>
            </a:r>
            <a:r>
              <a:rPr lang="bg-BG" sz="2400" dirty="0">
                <a:solidFill>
                  <a:srgbClr val="00B050"/>
                </a:solidFill>
              </a:rPr>
              <a:t> </a:t>
            </a:r>
            <a:r>
              <a:rPr lang="bg-BG" sz="2400" dirty="0"/>
              <a:t>оценявате услугата като много </a:t>
            </a:r>
            <a:r>
              <a:rPr lang="bg-BG" sz="2400" dirty="0" smtClean="0"/>
              <a:t>добра/отлична</a:t>
            </a:r>
            <a:r>
              <a:rPr lang="bg-BG" sz="2400" dirty="0"/>
              <a:t>; ако натиснете </a:t>
            </a:r>
            <a:r>
              <a:rPr lang="bg-BG" sz="2400" i="1" dirty="0">
                <a:solidFill>
                  <a:srgbClr val="FECE00"/>
                </a:solidFill>
              </a:rPr>
              <a:t>жълтия бутон</a:t>
            </a:r>
            <a:r>
              <a:rPr lang="bg-BG" sz="2400" dirty="0"/>
              <a:t>, Вашата оценка е неутрална </a:t>
            </a:r>
            <a:r>
              <a:rPr lang="bg-BG" sz="2400" dirty="0" smtClean="0"/>
              <a:t>(„Може </a:t>
            </a:r>
            <a:r>
              <a:rPr lang="bg-BG" sz="2400" dirty="0"/>
              <a:t>и така, но не съм </a:t>
            </a:r>
            <a:r>
              <a:rPr lang="bg-BG" sz="2400" dirty="0" smtClean="0"/>
              <a:t>очарован“); </a:t>
            </a:r>
            <a:r>
              <a:rPr lang="bg-BG" sz="2400" dirty="0"/>
              <a:t>ако натиснете </a:t>
            </a:r>
            <a:r>
              <a:rPr lang="bg-BG" sz="2400" dirty="0">
                <a:solidFill>
                  <a:srgbClr val="FF0000"/>
                </a:solidFill>
              </a:rPr>
              <a:t>червения бутон</a:t>
            </a:r>
            <a:r>
              <a:rPr lang="bg-BG" sz="2400" dirty="0"/>
              <a:t>, оценката Ви е: </a:t>
            </a:r>
            <a:r>
              <a:rPr lang="bg-BG" sz="2400" dirty="0" smtClean="0"/>
              <a:t>„Не </a:t>
            </a:r>
            <a:r>
              <a:rPr lang="bg-BG" sz="2400" dirty="0"/>
              <a:t>съм удовлетворен от </a:t>
            </a:r>
            <a:r>
              <a:rPr lang="bg-BG" sz="2400" dirty="0" smtClean="0"/>
              <a:t>обслужването“. </a:t>
            </a:r>
            <a:r>
              <a:rPr lang="bg-BG" sz="2400" dirty="0"/>
              <a:t>Отговорният </a:t>
            </a:r>
            <a:r>
              <a:rPr lang="bg-BG" sz="2400" dirty="0" smtClean="0"/>
              <a:t>заместник-декан </a:t>
            </a:r>
            <a:r>
              <a:rPr lang="bg-BG" sz="2400" dirty="0"/>
              <a:t>всяка седмица обсъжда резултатите с административния </a:t>
            </a:r>
            <a:r>
              <a:rPr lang="bg-BG" sz="2400" dirty="0" smtClean="0"/>
              <a:t>персонал, </a:t>
            </a:r>
            <a:r>
              <a:rPr lang="bg-BG" sz="2400" dirty="0"/>
              <a:t>набелязват се мерки за подобряване на работата</a:t>
            </a:r>
            <a:r>
              <a:rPr lang="bg-BG" sz="2400" dirty="0" smtClean="0"/>
              <a:t>…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78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552067B-E543-47A6-8C3C-D8638476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50" y="1018269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bg-BG" sz="3000" dirty="0" smtClean="0"/>
              <a:t/>
            </a:r>
            <a:br>
              <a:rPr lang="bg-BG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bg-BG" sz="3000" dirty="0" smtClean="0"/>
              <a:t>Да </a:t>
            </a:r>
            <a:r>
              <a:rPr lang="bg-BG" sz="3000" dirty="0"/>
              <a:t>анализираме този случай. Имаме ли основание да предложим за отличаване авторите на това нововъведение? Ако ДА – в коя категория</a:t>
            </a:r>
            <a:r>
              <a:rPr lang="bg-BG" sz="3000" dirty="0" smtClean="0"/>
              <a:t>?</a:t>
            </a:r>
            <a:endParaRPr lang="bg-BG"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F070F62-4764-4E1A-8914-407485B0FFEE}"/>
              </a:ext>
            </a:extLst>
          </p:cNvPr>
          <p:cNvSpPr txBox="1">
            <a:spLocks/>
          </p:cNvSpPr>
          <p:nvPr/>
        </p:nvSpPr>
        <p:spPr bwMode="auto">
          <a:xfrm>
            <a:off x="1910443" y="3309424"/>
            <a:ext cx="8229600" cy="320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Устойчиво развитие?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Успешна промяна?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Значима иновация? Защо?</a:t>
            </a:r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641271" y="383720"/>
            <a:ext cx="4245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bg-BG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4898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 b="1" dirty="0"/>
              <a:t>ПРИМЕР</a:t>
            </a:r>
            <a:r>
              <a:rPr lang="bg-BG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7685" y="1665514"/>
            <a:ext cx="97971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bg-BG" sz="2400" dirty="0" smtClean="0"/>
              <a:t>Всяка </a:t>
            </a:r>
            <a:r>
              <a:rPr lang="bg-BG" sz="2400" dirty="0"/>
              <a:t>година във Факултета </a:t>
            </a:r>
            <a:r>
              <a:rPr lang="en-US" sz="2400" dirty="0"/>
              <a:t>Z</a:t>
            </a:r>
            <a:r>
              <a:rPr lang="bg-BG" sz="2400" dirty="0"/>
              <a:t> с нетърпение очакват новото издания на Рейтинговата система на професионалните направления. Защо?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bg-BG" sz="2400" dirty="0" smtClean="0"/>
              <a:t>Във </a:t>
            </a:r>
            <a:r>
              <a:rPr lang="bg-BG" sz="2400" dirty="0"/>
              <a:t>Факултета е сформирана работна група за анализ на резултатите от класирането. Групата представя пред факултетската общност този анализ – каква е оценката ни по отделните </a:t>
            </a:r>
            <a:r>
              <a:rPr lang="bg-BG" sz="2400" dirty="0" smtClean="0"/>
              <a:t>критерии</a:t>
            </a:r>
            <a:r>
              <a:rPr lang="en-US" sz="2400" dirty="0" smtClean="0"/>
              <a:t>,</a:t>
            </a:r>
            <a:r>
              <a:rPr lang="bg-BG" sz="2400" dirty="0" smtClean="0"/>
              <a:t> </a:t>
            </a:r>
            <a:r>
              <a:rPr lang="bg-BG" sz="2400" dirty="0"/>
              <a:t>какви са </a:t>
            </a:r>
            <a:r>
              <a:rPr lang="bg-BG" sz="2400" dirty="0" smtClean="0"/>
              <a:t>тенденциите</a:t>
            </a:r>
            <a:r>
              <a:rPr lang="en-US" sz="2400" dirty="0" smtClean="0"/>
              <a:t>,</a:t>
            </a:r>
            <a:r>
              <a:rPr lang="bg-BG" sz="2400" dirty="0" smtClean="0"/>
              <a:t> </a:t>
            </a:r>
            <a:r>
              <a:rPr lang="bg-BG" sz="2400" dirty="0"/>
              <a:t>по кои критерии можем да подобрим своето представяне и т.н. Въз основа на този анализ във Факултета се подготвят и изпълняват проекти за подобрения (това е съществена част от системата за управление на качеството).</a:t>
            </a:r>
          </a:p>
        </p:txBody>
      </p:sp>
    </p:spTree>
    <p:extLst>
      <p:ext uri="{BB962C8B-B14F-4D97-AF65-F5344CB8AC3E}">
        <p14:creationId xmlns:p14="http://schemas.microsoft.com/office/powerpoint/2010/main" val="5557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552067B-E543-47A6-8C3C-D8638476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50" y="1018269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bg-BG" sz="3000" dirty="0" smtClean="0"/>
              <a:t/>
            </a:r>
            <a:br>
              <a:rPr lang="bg-BG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bg-BG" sz="3000" dirty="0" smtClean="0"/>
              <a:t>Да </a:t>
            </a:r>
            <a:r>
              <a:rPr lang="bg-BG" sz="3000" dirty="0"/>
              <a:t>анализираме този случай. Имаме ли основание да предложим за отличаване авторите на това нововъведение? Ако ДА – в коя категория</a:t>
            </a:r>
            <a:r>
              <a:rPr lang="bg-BG" sz="3000" dirty="0" smtClean="0"/>
              <a:t>?</a:t>
            </a:r>
            <a:endParaRPr lang="bg-BG"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F070F62-4764-4E1A-8914-407485B0FFEE}"/>
              </a:ext>
            </a:extLst>
          </p:cNvPr>
          <p:cNvSpPr txBox="1">
            <a:spLocks/>
          </p:cNvSpPr>
          <p:nvPr/>
        </p:nvSpPr>
        <p:spPr bwMode="auto">
          <a:xfrm>
            <a:off x="1910443" y="3309424"/>
            <a:ext cx="8229600" cy="320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Устойчиво развитие?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Успешна промяна?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Значима иновация? Защо?</a:t>
            </a:r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641271" y="383720"/>
            <a:ext cx="4245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bg-BG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522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 b="1" dirty="0"/>
              <a:t>ПРИМЕР</a:t>
            </a:r>
            <a:r>
              <a:rPr lang="bg-BG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6479" y="1747157"/>
            <a:ext cx="98053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bg-BG" sz="2400" dirty="0" smtClean="0"/>
              <a:t>В </a:t>
            </a:r>
            <a:r>
              <a:rPr lang="bg-BG" sz="2400" dirty="0"/>
              <a:t>катедрата „Лъвско сърце“ са се убедили, че качеството на </a:t>
            </a:r>
            <a:r>
              <a:rPr lang="bg-BG" sz="2400" dirty="0" smtClean="0"/>
              <a:t>преподаването/ученето </a:t>
            </a:r>
            <a:r>
              <a:rPr lang="bg-BG" sz="2400" dirty="0"/>
              <a:t>нарастват съществено, ако за всяка учебна дисциплина се осигури преподавателски екип, в който участва и „университетски човек“, и опитен практик. В тези дисциплини интересът на студентите към процеса на </a:t>
            </a:r>
            <a:r>
              <a:rPr lang="bg-BG" sz="2400" dirty="0" smtClean="0"/>
              <a:t>преподаване/учене </a:t>
            </a:r>
            <a:r>
              <a:rPr lang="bg-BG" sz="2400" dirty="0"/>
              <a:t>нараства. Затова години наред катедрата работи упорито за изграждане и налагане на този модел – в екипа на всяка учебна дисциплина да има и университетски хора, и практици</a:t>
            </a:r>
            <a:r>
              <a:rPr lang="bg-BG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24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552067B-E543-47A6-8C3C-D8638476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50" y="1018269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bg-BG" sz="3000" dirty="0" smtClean="0"/>
              <a:t/>
            </a:r>
            <a:br>
              <a:rPr lang="bg-BG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bg-BG" sz="3000" dirty="0" smtClean="0"/>
              <a:t>Да </a:t>
            </a:r>
            <a:r>
              <a:rPr lang="bg-BG" sz="3000" dirty="0"/>
              <a:t>анализираме този случай. Имаме ли основание да предложим за отличаване авторите на това нововъведение? Ако ДА – в коя категория</a:t>
            </a:r>
            <a:r>
              <a:rPr lang="bg-BG" sz="3000" dirty="0" smtClean="0"/>
              <a:t>?</a:t>
            </a:r>
            <a:endParaRPr lang="bg-BG"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F070F62-4764-4E1A-8914-407485B0FFEE}"/>
              </a:ext>
            </a:extLst>
          </p:cNvPr>
          <p:cNvSpPr txBox="1">
            <a:spLocks/>
          </p:cNvSpPr>
          <p:nvPr/>
        </p:nvSpPr>
        <p:spPr bwMode="auto">
          <a:xfrm>
            <a:off x="1910443" y="3309424"/>
            <a:ext cx="8229600" cy="320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Устойчиво развитие?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Успешна промяна? Защо?</a:t>
            </a:r>
          </a:p>
          <a:p>
            <a:pPr algn="ctr"/>
            <a:r>
              <a:rPr lang="bg-BG" sz="3200" dirty="0" smtClean="0">
                <a:solidFill>
                  <a:srgbClr val="7A005F"/>
                </a:solidFill>
              </a:rPr>
              <a:t>Значима иновация? Защо?</a:t>
            </a:r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641271" y="383720"/>
            <a:ext cx="4245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bg-BG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656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.06.2018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29.06.2018</Template>
  <TotalTime>270</TotalTime>
  <Words>266</Words>
  <Application>Microsoft Office PowerPoint</Application>
  <PresentationFormat>Custom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29.06.2018</vt:lpstr>
      <vt:lpstr>     КОГО ДА ПРЕДЛОЖИМ ЗА ОТЛИЧИЕТО  ЗНАК ЗА КАЧЕСТВО? ______________________________________    проф. дсн Цветан Давидков   </vt:lpstr>
      <vt:lpstr>PowerPoint Presentation</vt:lpstr>
      <vt:lpstr>Вече знаем, че…</vt:lpstr>
      <vt:lpstr>ПРИМЕР </vt:lpstr>
      <vt:lpstr>    Да анализираме този случай. Имаме ли основание да предложим за отличаване авторите на това нововъведение? Ако ДА – в коя категория?</vt:lpstr>
      <vt:lpstr>ПРИМЕР </vt:lpstr>
      <vt:lpstr>    Да анализираме този случай. Имаме ли основание да предложим за отличаване авторите на това нововъведение? Ако ДА – в коя категория?</vt:lpstr>
      <vt:lpstr>ПРИМЕР </vt:lpstr>
      <vt:lpstr>    Да анализираме този случай. Имаме ли основание да предложим за отличаване авторите на това нововъведение? Ако ДА – в коя категория?</vt:lpstr>
      <vt:lpstr>ПРИМЕР </vt:lpstr>
      <vt:lpstr>    Да анализираме този случай. Имаме ли основание да предложим за отличаване авторите на това нововъведение? Ако ДА – в коя категория?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КОГО ДА ПРЕДЛОЖИМ ЗА ОТЛИЧИЕТО  ЗНАК ЗА КАЧЕСТВО?</dc:title>
  <dc:creator>user</dc:creator>
  <cp:lastModifiedBy>user</cp:lastModifiedBy>
  <cp:revision>12</cp:revision>
  <dcterms:created xsi:type="dcterms:W3CDTF">2018-06-19T08:58:31Z</dcterms:created>
  <dcterms:modified xsi:type="dcterms:W3CDTF">2018-06-21T09:10:50Z</dcterms:modified>
</cp:coreProperties>
</file>