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8" r:id="rId3"/>
    <p:sldId id="328" r:id="rId4"/>
    <p:sldId id="336" r:id="rId5"/>
    <p:sldId id="329" r:id="rId6"/>
    <p:sldId id="340" r:id="rId7"/>
    <p:sldId id="330" r:id="rId8"/>
    <p:sldId id="331" r:id="rId9"/>
    <p:sldId id="299" r:id="rId10"/>
    <p:sldId id="300" r:id="rId11"/>
    <p:sldId id="337" r:id="rId12"/>
    <p:sldId id="338" r:id="rId13"/>
    <p:sldId id="307" r:id="rId14"/>
    <p:sldId id="302" r:id="rId15"/>
    <p:sldId id="308" r:id="rId16"/>
    <p:sldId id="341" r:id="rId17"/>
    <p:sldId id="342" r:id="rId18"/>
    <p:sldId id="322" r:id="rId19"/>
    <p:sldId id="324" r:id="rId20"/>
    <p:sldId id="325" r:id="rId21"/>
  </p:sldIdLst>
  <p:sldSz cx="9144000" cy="6858000" type="screen4x3"/>
  <p:notesSz cx="7099300" cy="10234613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FF"/>
    <a:srgbClr val="663300"/>
    <a:srgbClr val="0000CC"/>
    <a:srgbClr val="009900"/>
    <a:srgbClr val="FF3300"/>
    <a:srgbClr val="008080"/>
    <a:srgbClr val="CC0066"/>
    <a:srgbClr val="0033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2" autoAdjust="0"/>
    <p:restoredTop sz="94692" autoAdjust="0"/>
  </p:normalViewPr>
  <p:slideViewPr>
    <p:cSldViewPr>
      <p:cViewPr varScale="1">
        <p:scale>
          <a:sx n="116" d="100"/>
          <a:sy n="116" d="100"/>
        </p:scale>
        <p:origin x="165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B162-8C1E-4AF5-A291-1D4C168BE3F0}" type="datetimeFigureOut">
              <a:rPr lang="bg-BG" smtClean="0"/>
              <a:t>25.11.2017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8EE4-B85D-4531-8146-E803640467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359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B162-8C1E-4AF5-A291-1D4C168BE3F0}" type="datetimeFigureOut">
              <a:rPr lang="bg-BG" smtClean="0"/>
              <a:t>25.11.2017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8EE4-B85D-4531-8146-E803640467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4864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B162-8C1E-4AF5-A291-1D4C168BE3F0}" type="datetimeFigureOut">
              <a:rPr lang="bg-BG" smtClean="0"/>
              <a:t>25.11.2017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8EE4-B85D-4531-8146-E803640467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1438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B162-8C1E-4AF5-A291-1D4C168BE3F0}" type="datetimeFigureOut">
              <a:rPr lang="bg-BG" smtClean="0"/>
              <a:t>25.11.2017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8EE4-B85D-4531-8146-E803640467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7641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B162-8C1E-4AF5-A291-1D4C168BE3F0}" type="datetimeFigureOut">
              <a:rPr lang="bg-BG" smtClean="0"/>
              <a:t>25.11.2017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8EE4-B85D-4531-8146-E803640467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941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B162-8C1E-4AF5-A291-1D4C168BE3F0}" type="datetimeFigureOut">
              <a:rPr lang="bg-BG" smtClean="0"/>
              <a:t>25.11.2017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8EE4-B85D-4531-8146-E803640467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9246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B162-8C1E-4AF5-A291-1D4C168BE3F0}" type="datetimeFigureOut">
              <a:rPr lang="bg-BG" smtClean="0"/>
              <a:t>25.11.2017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8EE4-B85D-4531-8146-E803640467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1802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B162-8C1E-4AF5-A291-1D4C168BE3F0}" type="datetimeFigureOut">
              <a:rPr lang="bg-BG" smtClean="0"/>
              <a:t>25.11.2017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8EE4-B85D-4531-8146-E803640467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9475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B162-8C1E-4AF5-A291-1D4C168BE3F0}" type="datetimeFigureOut">
              <a:rPr lang="bg-BG" smtClean="0"/>
              <a:t>25.11.2017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8EE4-B85D-4531-8146-E803640467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79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B162-8C1E-4AF5-A291-1D4C168BE3F0}" type="datetimeFigureOut">
              <a:rPr lang="bg-BG" smtClean="0"/>
              <a:t>25.11.2017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8EE4-B85D-4531-8146-E803640467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1032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B162-8C1E-4AF5-A291-1D4C168BE3F0}" type="datetimeFigureOut">
              <a:rPr lang="bg-BG" smtClean="0"/>
              <a:t>25.11.2017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8EE4-B85D-4531-8146-E803640467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3519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6B162-8C1E-4AF5-A291-1D4C168BE3F0}" type="datetimeFigureOut">
              <a:rPr lang="bg-BG" smtClean="0"/>
              <a:t>25.11.2017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C8EE4-B85D-4531-8146-E803640467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590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31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3.png"/><Relationship Id="rId10" Type="http://schemas.openxmlformats.org/officeDocument/2006/relationships/image" Target="../media/image34.jpeg"/><Relationship Id="rId4" Type="http://schemas.openxmlformats.org/officeDocument/2006/relationships/image" Target="../media/image32.jpeg"/><Relationship Id="rId9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wmf"/><Relationship Id="rId11" Type="http://schemas.openxmlformats.org/officeDocument/2006/relationships/image" Target="../media/image38.w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35.wmf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4.wmf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997586" y="5441658"/>
            <a:ext cx="3165759" cy="147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bg-BG" altLang="bg-BG" sz="1800" b="1" dirty="0" smtClean="0">
                <a:latin typeface="Arial" charset="0"/>
                <a:cs typeface="Times New Roman" pitchFamily="18" charset="0"/>
              </a:rPr>
              <a:t>Софийски университет</a:t>
            </a:r>
            <a:r>
              <a:rPr lang="en-US" altLang="bg-BG" sz="1800" b="1" dirty="0" smtClean="0">
                <a:latin typeface="Arial" charset="0"/>
                <a:cs typeface="Times New Roman" pitchFamily="18" charset="0"/>
              </a:rPr>
              <a:t>, </a:t>
            </a:r>
            <a:r>
              <a:rPr lang="en-US" altLang="bg-BG" sz="1800" b="1" dirty="0">
                <a:latin typeface="Arial" charset="0"/>
                <a:cs typeface="Times New Roman" pitchFamily="18" charset="0"/>
              </a:rPr>
              <a:t/>
            </a:r>
            <a:br>
              <a:rPr lang="en-US" altLang="bg-BG" sz="1800" b="1" dirty="0">
                <a:latin typeface="Arial" charset="0"/>
                <a:cs typeface="Times New Roman" pitchFamily="18" charset="0"/>
              </a:rPr>
            </a:br>
            <a:r>
              <a:rPr lang="bg-BG" altLang="bg-BG" sz="1800" b="1" dirty="0" smtClean="0">
                <a:latin typeface="Arial" charset="0"/>
                <a:cs typeface="Times New Roman" pitchFamily="18" charset="0"/>
              </a:rPr>
              <a:t>Факултет по химия</a:t>
            </a:r>
            <a:r>
              <a:rPr lang="en-US" altLang="bg-BG" sz="1800" b="1" dirty="0">
                <a:latin typeface="Arial" charset="0"/>
                <a:cs typeface="Times New Roman" pitchFamily="18" charset="0"/>
              </a:rPr>
              <a:t/>
            </a:r>
            <a:br>
              <a:rPr lang="en-US" altLang="bg-BG" sz="1800" b="1" dirty="0">
                <a:latin typeface="Arial" charset="0"/>
                <a:cs typeface="Times New Roman" pitchFamily="18" charset="0"/>
              </a:rPr>
            </a:br>
            <a:r>
              <a:rPr lang="bg-BG" altLang="bg-BG" sz="1800" b="1" dirty="0" smtClean="0">
                <a:latin typeface="Arial" charset="0"/>
                <a:cs typeface="Times New Roman" pitchFamily="18" charset="0"/>
              </a:rPr>
              <a:t>и фармация</a:t>
            </a:r>
            <a:r>
              <a:rPr lang="en-US" altLang="bg-BG" sz="1800" b="1" dirty="0" smtClean="0">
                <a:latin typeface="Arial" charset="0"/>
                <a:cs typeface="Arial" charset="0"/>
              </a:rPr>
              <a:t/>
            </a:r>
            <a:br>
              <a:rPr lang="en-US" altLang="bg-BG" sz="1800" b="1" dirty="0" smtClean="0">
                <a:latin typeface="Arial" charset="0"/>
                <a:cs typeface="Arial" charset="0"/>
              </a:rPr>
            </a:br>
            <a:r>
              <a:rPr lang="en-US" altLang="bg-BG" b="1" dirty="0" smtClean="0">
                <a:latin typeface="Arial" charset="0"/>
                <a:cs typeface="Arial" charset="0"/>
              </a:rPr>
              <a:t>→</a:t>
            </a:r>
            <a:endParaRPr lang="en-US" altLang="bg-BG" b="1" dirty="0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-171450"/>
            <a:ext cx="9144000" cy="2354491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320040" bIns="2286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  <a:buFontTx/>
              <a:buNone/>
              <a:defRPr/>
            </a:pPr>
            <a:r>
              <a:rPr lang="bg-BG" sz="2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Само-организацията на колоидни частици и молекули </a:t>
            </a:r>
            <a:br>
              <a:rPr lang="bg-BG" sz="2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основен подход за създаване на съвременни материали и продукти</a:t>
            </a:r>
            <a:endParaRPr lang="en-US" altLang="bg-BG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Text Box 2"/>
          <p:cNvSpPr txBox="1">
            <a:spLocks noChangeArrowheads="1"/>
          </p:cNvSpPr>
          <p:nvPr/>
        </p:nvSpPr>
        <p:spPr bwMode="auto">
          <a:xfrm>
            <a:off x="73000" y="2008564"/>
            <a:ext cx="8991600" cy="93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bg-BG" altLang="bg-BG" sz="2000" b="1" dirty="0" smtClean="0">
                <a:latin typeface="Arial" charset="0"/>
              </a:rPr>
              <a:t>Петър</a:t>
            </a:r>
            <a:r>
              <a:rPr lang="en-US" altLang="bg-BG" sz="2000" b="1" dirty="0" smtClean="0">
                <a:latin typeface="Arial" charset="0"/>
              </a:rPr>
              <a:t> A. </a:t>
            </a:r>
            <a:r>
              <a:rPr lang="bg-BG" altLang="bg-BG" sz="2000" b="1" dirty="0" smtClean="0">
                <a:latin typeface="Arial" charset="0"/>
              </a:rPr>
              <a:t>Кралчевски</a:t>
            </a:r>
            <a:r>
              <a:rPr lang="en-US" altLang="bg-BG" sz="2000" b="1" dirty="0" smtClean="0">
                <a:latin typeface="Arial" charset="0"/>
              </a:rPr>
              <a:t/>
            </a:r>
            <a:br>
              <a:rPr lang="en-US" altLang="bg-BG" sz="2000" b="1" dirty="0" smtClean="0">
                <a:latin typeface="Arial" charset="0"/>
              </a:rPr>
            </a:br>
            <a:r>
              <a:rPr lang="bg-BG" altLang="bg-BG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Факултет по Химия и фармация на СУ „Св. Климент Охридски“</a:t>
            </a:r>
            <a:endParaRPr lang="en-US" altLang="bg-BG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62800" y="6400800"/>
            <a:ext cx="1905000" cy="457200"/>
          </a:xfrm>
        </p:spPr>
        <p:txBody>
          <a:bodyPr/>
          <a:lstStyle/>
          <a:p>
            <a:pPr>
              <a:defRPr/>
            </a:pPr>
            <a:fld id="{61D97788-2AF5-43B0-81BE-FBE71DCD7617}" type="slidenum">
              <a:rPr lang="en-US" altLang="bg-BG" smtClean="0"/>
              <a:pPr>
                <a:defRPr/>
              </a:pPr>
              <a:t>1</a:t>
            </a:fld>
            <a:endParaRPr lang="en-US" altLang="bg-BG" dirty="0"/>
          </a:p>
        </p:txBody>
      </p:sp>
      <p:pic>
        <p:nvPicPr>
          <p:cNvPr id="2055" name="Picture 18" descr="Color and Light - Химическия факулт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72" y="3007791"/>
            <a:ext cx="3055640" cy="387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5496" y="3140968"/>
            <a:ext cx="5849173" cy="20005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tIns="320040" bIns="228600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bg-BG" altLang="bg-BG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Академично тържество на </a:t>
            </a:r>
            <a:br>
              <a:rPr lang="bg-BG" altLang="bg-BG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altLang="bg-BG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 „Св. Климент Охридски“ </a:t>
            </a:r>
          </a:p>
          <a:p>
            <a:pPr algn="ctr">
              <a:spcAft>
                <a:spcPts val="1200"/>
              </a:spcAft>
              <a:defRPr/>
            </a:pPr>
            <a:r>
              <a:rPr lang="bg-BG" altLang="bg-BG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25 ноември 2017 г.</a:t>
            </a:r>
            <a:endParaRPr lang="en-GB" altLang="bg-BG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89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Fig1ta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0688"/>
            <a:ext cx="5580112" cy="428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5496" y="4028316"/>
            <a:ext cx="562968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bg-BG" altLang="bg-BG" sz="1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Определяне на критичната концентрация на </a:t>
            </a:r>
            <a:r>
              <a:rPr lang="bg-BG" altLang="bg-BG" sz="1400" b="1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мицело-образуване</a:t>
            </a:r>
            <a:r>
              <a:rPr lang="bg-BG" altLang="bg-BG" sz="1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sz="1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altLang="bg-BG" sz="1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ККМ</a:t>
            </a:r>
            <a:r>
              <a:rPr lang="en-US" altLang="bg-BG" sz="1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altLang="bg-BG" sz="1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чрез измерване на електропроводност</a:t>
            </a:r>
            <a:endParaRPr lang="en-US" altLang="bg-BG" sz="1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1601057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2628800" cy="21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303706" y="3429000"/>
            <a:ext cx="3303984" cy="323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bg-BG" altLang="bg-BG" sz="15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Мицела на</a:t>
            </a:r>
            <a:r>
              <a:rPr lang="en-US" altLang="bg-BG" sz="15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bg-BG" altLang="bg-BG" sz="15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онно</a:t>
            </a:r>
            <a:r>
              <a:rPr lang="en-US" altLang="bg-BG" sz="15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5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ПАВ</a:t>
            </a:r>
            <a:endParaRPr lang="en-US" altLang="bg-BG" sz="15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013188" y="5841872"/>
            <a:ext cx="1651992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bg-BG" altLang="bg-BG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bg-BG" altLang="bg-BG" sz="1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на ПАВ</a:t>
            </a:r>
            <a:endParaRPr lang="en-US" altLang="bg-BG" sz="1400" b="1" dirty="0"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668344" y="5981158"/>
            <a:ext cx="134227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bg-BG" alt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свободен</a:t>
            </a:r>
            <a:r>
              <a:rPr lang="en-US" alt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противойон</a:t>
            </a:r>
            <a:endParaRPr lang="en-US" altLang="bg-BG" sz="1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 flipV="1">
            <a:off x="5665180" y="5944864"/>
            <a:ext cx="364232" cy="50897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8113034" y="5781322"/>
            <a:ext cx="303276" cy="2740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6156176" y="6192270"/>
            <a:ext cx="145478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bg-BG" altLang="bg-BG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свързани</a:t>
            </a:r>
            <a:r>
              <a:rPr lang="en-US" altLang="bg-BG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bg-BG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bg-BG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противойони</a:t>
            </a:r>
            <a:endParaRPr lang="en-US" altLang="bg-BG" sz="1400" b="1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6624444" y="5901850"/>
            <a:ext cx="147657" cy="34091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020272" y="6012283"/>
            <a:ext cx="364232" cy="23048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251520" y="4690162"/>
            <a:ext cx="4248472" cy="18589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bg-BG" altLang="bg-BG" sz="1400" b="1" dirty="0" smtClean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</a:t>
            </a:r>
            <a:r>
              <a:rPr lang="en-US" altLang="bg-BG" sz="1400" b="1" dirty="0" smtClean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400" b="1" dirty="0" smtClean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ККМ</a:t>
            </a:r>
            <a:r>
              <a:rPr lang="en-US" altLang="bg-BG" sz="1400" b="1" dirty="0" smtClean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altLang="bg-BG" sz="1400" b="1" dirty="0" err="1" smtClean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мономерите</a:t>
            </a:r>
            <a:r>
              <a:rPr lang="bg-BG" altLang="bg-BG" sz="1400" b="1" dirty="0" smtClean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ПАВ са</a:t>
            </a:r>
            <a:r>
              <a:rPr lang="en-US" altLang="bg-BG" sz="1400" b="1" dirty="0" smtClean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100 % </a:t>
            </a:r>
            <a:r>
              <a:rPr lang="bg-BG" altLang="bg-BG" sz="1400" b="1" dirty="0" err="1" smtClean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дисоциирани</a:t>
            </a:r>
            <a:r>
              <a:rPr lang="en-US" altLang="bg-BG" sz="1400" b="1" dirty="0" smtClean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bg-BG" alt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Над</a:t>
            </a:r>
            <a:r>
              <a:rPr lang="en-US" alt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ККМ</a:t>
            </a:r>
            <a:r>
              <a:rPr lang="en-US" alt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alt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част от противойоните са</a:t>
            </a:r>
            <a:r>
              <a:rPr lang="en-US" alt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свързани</a:t>
            </a:r>
            <a:r>
              <a:rPr lang="en-US" alt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към повърхността на мицелата</a:t>
            </a:r>
            <a:r>
              <a:rPr lang="en-US" alt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alt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което води до намаляване на проводимостта</a:t>
            </a:r>
            <a:r>
              <a:rPr lang="en-US" alt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bg-BG" altLang="bg-BG" sz="14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Ефект от свързване на противойони</a:t>
            </a:r>
            <a:r>
              <a:rPr lang="en-US" altLang="bg-BG" sz="1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bg-BG" sz="1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7235759" y="1510662"/>
            <a:ext cx="1855987" cy="7848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bg-BG" altLang="bg-BG" sz="15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Разтвори на </a:t>
            </a:r>
            <a:br>
              <a:rPr lang="bg-BG" altLang="bg-BG" sz="15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bg-BG" sz="15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bg-BG" altLang="bg-BG" sz="15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карбоксилати (сапуни)</a:t>
            </a:r>
            <a:endParaRPr lang="en-US" altLang="bg-BG" sz="15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320040" bIns="2286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g-BG" altLang="bg-BG" sz="2400" b="1" i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Откриване на мицелите</a:t>
            </a:r>
            <a:r>
              <a:rPr lang="en-US" altLang="bg-BG" sz="2400" b="1" i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   </a:t>
            </a:r>
            <a:r>
              <a:rPr lang="en-US" altLang="bg-BG" sz="2400" b="1" i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James W. McBain (1913)</a:t>
            </a:r>
            <a:endParaRPr lang="en-GB" altLang="bg-BG" sz="2400" b="1" i="1" dirty="0">
              <a:latin typeface="Arial" pitchFamily="34" charset="0"/>
            </a:endParaRPr>
          </a:p>
        </p:txBody>
      </p:sp>
      <p:sp>
        <p:nvSpPr>
          <p:cNvPr id="4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3278" y="6496466"/>
            <a:ext cx="2133600" cy="365125"/>
          </a:xfrm>
        </p:spPr>
        <p:txBody>
          <a:bodyPr/>
          <a:lstStyle/>
          <a:p>
            <a:fld id="{9F51C47C-3833-4B4B-AFAD-892A128916B3}" type="slidenum">
              <a:rPr lang="bg-BG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bg-BG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307" name="Group 19"/>
          <p:cNvGrpSpPr>
            <a:grpSpLocks/>
          </p:cNvGrpSpPr>
          <p:nvPr/>
        </p:nvGrpSpPr>
        <p:grpSpPr bwMode="auto">
          <a:xfrm>
            <a:off x="167496" y="1573258"/>
            <a:ext cx="3263900" cy="2370138"/>
            <a:chOff x="720" y="864"/>
            <a:chExt cx="2832" cy="2117"/>
          </a:xfrm>
        </p:grpSpPr>
        <p:pic>
          <p:nvPicPr>
            <p:cNvPr id="7183" name="Picture 20" descr="Fig14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864"/>
              <a:ext cx="2832" cy="2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4" name="Text Box 21"/>
            <p:cNvSpPr txBox="1">
              <a:spLocks noChangeArrowheads="1"/>
            </p:cNvSpPr>
            <p:nvPr/>
          </p:nvSpPr>
          <p:spPr bwMode="auto">
            <a:xfrm>
              <a:off x="1872" y="1392"/>
              <a:ext cx="480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bg-BG" sz="1200" b="1">
                  <a:effectLst/>
                  <a:latin typeface="Arial" pitchFamily="34" charset="0"/>
                </a:rPr>
                <a:t>Air</a:t>
              </a:r>
            </a:p>
          </p:txBody>
        </p:sp>
      </p:grp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320040" bIns="2286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bg-BG" altLang="bg-BG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Стъпаловидно изтъняване</a:t>
            </a:r>
            <a:r>
              <a:rPr lang="bg-BG" altLang="bg-BG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течни филми </a:t>
            </a:r>
            <a:r>
              <a:rPr lang="bg-BG" altLang="bg-BG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bg-BG" altLang="bg-BG" sz="2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мицеларни</a:t>
            </a:r>
            <a:r>
              <a:rPr lang="bg-BG" altLang="bg-BG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разтвори</a:t>
            </a:r>
            <a:endParaRPr lang="en-GB" altLang="bg-BG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3327612" y="836712"/>
            <a:ext cx="5486400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5000"/>
              </a:spcBef>
              <a:buFontTx/>
              <a:buNone/>
            </a:pPr>
            <a:r>
              <a:rPr lang="bg-BG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Още една проява на присъствието на мицели</a:t>
            </a:r>
            <a: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bg-BG" sz="1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5000"/>
              </a:spcBef>
              <a:buFontTx/>
              <a:buNone/>
            </a:pPr>
            <a:r>
              <a:rPr lang="bg-BG" altLang="bg-BG" sz="1600" b="1" dirty="0" smtClean="0">
                <a:solidFill>
                  <a:srgbClr val="008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Стъпаловидно изтъняване </a:t>
            </a:r>
            <a:r>
              <a:rPr lang="bg-BG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течни филми чрез изтласкване на мицелите от филма </a:t>
            </a:r>
            <a:r>
              <a:rPr lang="bg-BG" altLang="bg-BG" sz="1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слой-по-слой</a:t>
            </a: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bg-BG" sz="1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4" name="Picture 11" descr="eb21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4300" name="Picture 12" descr="Fig-3b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81425"/>
            <a:ext cx="37338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24302" name="Object 14"/>
          <p:cNvGraphicFramePr>
            <a:graphicFrameLocks noChangeAspect="1"/>
          </p:cNvGraphicFramePr>
          <p:nvPr/>
        </p:nvGraphicFramePr>
        <p:xfrm>
          <a:off x="7035800" y="5118100"/>
          <a:ext cx="13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4" name="Equation" r:id="rId6" imgW="139700" imgH="457200" progId="Equation.3">
                  <p:embed/>
                </p:oleObj>
              </mc:Choice>
              <mc:Fallback>
                <p:oleObj name="Equation" r:id="rId6" imgW="139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5800" y="5118100"/>
                        <a:ext cx="13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303" name="Object 15"/>
          <p:cNvGraphicFramePr>
            <a:graphicFrameLocks noChangeAspect="1"/>
          </p:cNvGraphicFramePr>
          <p:nvPr/>
        </p:nvGraphicFramePr>
        <p:xfrm>
          <a:off x="6781800" y="5276850"/>
          <a:ext cx="255588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5" name="Equation" r:id="rId8" imgW="215619" imgH="177569" progId="Equation.3">
                  <p:embed/>
                </p:oleObj>
              </mc:Choice>
              <mc:Fallback>
                <p:oleObj name="Equation" r:id="rId8" imgW="215619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276850"/>
                        <a:ext cx="255588" cy="21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Text Box 16"/>
          <p:cNvSpPr txBox="1">
            <a:spLocks noChangeArrowheads="1"/>
          </p:cNvSpPr>
          <p:nvPr/>
        </p:nvSpPr>
        <p:spPr bwMode="auto">
          <a:xfrm>
            <a:off x="3416300" y="4191000"/>
            <a:ext cx="19542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bg-BG" sz="1600" b="1" dirty="0" smtClean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CTAB</a:t>
            </a:r>
            <a:r>
              <a:rPr lang="bg-BG" altLang="bg-BG" sz="1600" b="1" dirty="0" smtClean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altLang="bg-BG" sz="1600" b="1" dirty="0" smtClean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йонно ПАВ</a:t>
            </a:r>
            <a: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bg-BG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височина на стъпалото </a:t>
            </a:r>
            <a:br>
              <a:rPr lang="bg-BG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bg-BG" sz="16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bg-BG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17 nm</a:t>
            </a:r>
            <a:endParaRPr lang="el-GR" altLang="bg-BG" sz="1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9" name="Text Box 17"/>
          <p:cNvSpPr txBox="1">
            <a:spLocks noChangeArrowheads="1"/>
          </p:cNvSpPr>
          <p:nvPr/>
        </p:nvSpPr>
        <p:spPr bwMode="auto">
          <a:xfrm>
            <a:off x="3352800" y="5410200"/>
            <a:ext cx="2057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bg-BG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хидродинамичен</a:t>
            </a:r>
            <a: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altLang="bg-BG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bg-BG" sz="1600" b="1" dirty="0" smtClean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диаметър на</a:t>
            </a:r>
            <a:r>
              <a:rPr lang="en-US" altLang="bg-BG" sz="1600" b="1" dirty="0" smtClean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600" b="1" dirty="0" smtClean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мицелите:</a:t>
            </a:r>
            <a:r>
              <a:rPr lang="en-US" altLang="bg-BG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bg-BG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bg-BG" sz="16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bg-BG" sz="1800" b="1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bg-BG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6.4 nm</a:t>
            </a:r>
            <a:endParaRPr lang="el-GR" altLang="bg-BG" sz="1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0" name="Text Box 18"/>
          <p:cNvSpPr txBox="1">
            <a:spLocks noChangeArrowheads="1"/>
          </p:cNvSpPr>
          <p:nvPr/>
        </p:nvSpPr>
        <p:spPr bwMode="auto">
          <a:xfrm>
            <a:off x="5346700" y="6450013"/>
            <a:ext cx="304800" cy="311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endParaRPr lang="bg-BG" altLang="bg-BG" sz="1700" b="1">
              <a:effectLst/>
              <a:latin typeface="Arial" pitchFamily="34" charset="0"/>
            </a:endParaRPr>
          </a:p>
        </p:txBody>
      </p:sp>
      <p:sp>
        <p:nvSpPr>
          <p:cNvPr id="524310" name="Text Box 22"/>
          <p:cNvSpPr txBox="1">
            <a:spLocks noChangeArrowheads="1"/>
          </p:cNvSpPr>
          <p:nvPr/>
        </p:nvSpPr>
        <p:spPr bwMode="auto">
          <a:xfrm>
            <a:off x="306996" y="836712"/>
            <a:ext cx="28934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5000"/>
              </a:spcBef>
              <a:buFontTx/>
              <a:buNone/>
            </a:pPr>
            <a:r>
              <a:rPr lang="bg-BG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Капилярна клетка на</a:t>
            </a:r>
            <a:r>
              <a:rPr lang="bg-BG" altLang="bg-BG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altLang="bg-BG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bg-BG" sz="1600" b="1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Шелудко</a:t>
            </a:r>
            <a:r>
              <a:rPr lang="bg-BG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bg-BG" altLang="bg-BG" sz="1600" b="1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Ексерова</a:t>
            </a:r>
            <a: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bg-BG" sz="1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4311" name="Text Box 23"/>
          <p:cNvSpPr txBox="1">
            <a:spLocks noChangeArrowheads="1"/>
          </p:cNvSpPr>
          <p:nvPr/>
        </p:nvSpPr>
        <p:spPr bwMode="auto">
          <a:xfrm>
            <a:off x="112570" y="3943396"/>
            <a:ext cx="32150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5000"/>
              </a:spcBef>
              <a:buFontTx/>
              <a:buNone/>
            </a:pPr>
            <a:r>
              <a:rPr lang="bg-BG" altLang="bg-BG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стратифициращ течен филм</a:t>
            </a:r>
            <a:r>
              <a:rPr lang="en-US" altLang="bg-BG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7" name="Picture 1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291" y="1936244"/>
            <a:ext cx="4041042" cy="1713582"/>
          </a:xfrm>
          <a:prstGeom prst="rect">
            <a:avLst/>
          </a:prstGeom>
        </p:spPr>
      </p:pic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3707904" y="3681899"/>
            <a:ext cx="525658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5000"/>
              </a:spcBef>
              <a:buFontTx/>
              <a:buNone/>
            </a:pPr>
            <a:r>
              <a:rPr lang="bg-BG" altLang="bg-BG" sz="15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Дебелина </a:t>
            </a:r>
            <a:r>
              <a:rPr lang="en-US" altLang="bg-BG" sz="1500" b="1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bg-BG" sz="15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bg-BG" altLang="bg-BG" sz="15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 интензитета на отразената светлина</a:t>
            </a:r>
            <a:endParaRPr lang="en-US" altLang="bg-BG" sz="15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3278" y="6496466"/>
            <a:ext cx="2133600" cy="365125"/>
          </a:xfrm>
        </p:spPr>
        <p:txBody>
          <a:bodyPr/>
          <a:lstStyle/>
          <a:p>
            <a:fld id="{9F51C47C-3833-4B4B-AFAD-892A128916B3}" type="slidenum">
              <a:rPr lang="bg-BG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bg-BG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ChangeArrowheads="1"/>
          </p:cNvSpPr>
          <p:nvPr/>
        </p:nvSpPr>
        <p:spPr bwMode="auto">
          <a:xfrm>
            <a:off x="0" y="5973763"/>
            <a:ext cx="9144000" cy="884237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320040" bIns="2286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GB" altLang="bg-BG" sz="2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1292225" y="1828800"/>
          <a:ext cx="18319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8" name="Equation" r:id="rId3" imgW="965200" imgH="254000" progId="Equation.3">
                  <p:embed/>
                </p:oleObj>
              </mc:Choice>
              <mc:Fallback>
                <p:oleObj name="Equation" r:id="rId3" imgW="9652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225" y="1828800"/>
                        <a:ext cx="18319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9414" name="Text Box 6"/>
          <p:cNvSpPr txBox="1">
            <a:spLocks noChangeArrowheads="1"/>
          </p:cNvSpPr>
          <p:nvPr/>
        </p:nvSpPr>
        <p:spPr bwMode="auto">
          <a:xfrm>
            <a:off x="179512" y="4613275"/>
            <a:ext cx="5002088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bg-BG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Обратно</a:t>
            </a:r>
            <a: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altLang="bg-BG" sz="16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 височината на стъпалото</a:t>
            </a:r>
            <a:r>
              <a:rPr lang="en-US" altLang="bg-BG" sz="16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altLang="bg-BG" sz="1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bg-BG" sz="1600" b="1" i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bg-BG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bg-BG" altLang="bg-BG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измерена за пенни филми</a:t>
            </a:r>
            <a: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може да се определи</a:t>
            </a:r>
            <a: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6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агрегационното число на мицелите</a:t>
            </a:r>
            <a: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l-GR" altLang="bg-BG" sz="1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294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086890"/>
              </p:ext>
            </p:extLst>
          </p:nvPr>
        </p:nvGraphicFramePr>
        <p:xfrm>
          <a:off x="5544194" y="4797152"/>
          <a:ext cx="2916238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9" name="Equation" r:id="rId5" imgW="1536700" imgH="279400" progId="Equation.3">
                  <p:embed/>
                </p:oleObj>
              </mc:Choice>
              <mc:Fallback>
                <p:oleObj name="Equation" r:id="rId5" imgW="15367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4194" y="4797152"/>
                        <a:ext cx="2916238" cy="5254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8"/>
          <p:cNvGraphicFramePr>
            <a:graphicFrameLocks noChangeAspect="1"/>
          </p:cNvGraphicFramePr>
          <p:nvPr/>
        </p:nvGraphicFramePr>
        <p:xfrm>
          <a:off x="0" y="1371600"/>
          <a:ext cx="292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0" name="Equation" r:id="rId7" imgW="291973" imgH="304668" progId="Equation.3">
                  <p:embed/>
                </p:oleObj>
              </mc:Choice>
              <mc:Fallback>
                <p:oleObj name="Equation" r:id="rId7" imgW="291973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292100" cy="304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395536" y="1280031"/>
            <a:ext cx="4495800" cy="322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spcAft>
                <a:spcPts val="600"/>
              </a:spcAft>
              <a:buFontTx/>
              <a:buNone/>
            </a:pPr>
            <a:r>
              <a:rPr lang="en-US" altLang="bg-BG" sz="1600" b="1" dirty="0">
                <a:effectLst/>
                <a:latin typeface="Arial" charset="0"/>
              </a:rPr>
              <a:t> </a:t>
            </a:r>
            <a:r>
              <a:rPr lang="bg-BG" altLang="bg-BG" sz="1600" b="1" dirty="0" smtClean="0">
                <a:effectLst/>
                <a:latin typeface="Arial" charset="0"/>
              </a:rPr>
              <a:t>Съотношение между</a:t>
            </a:r>
            <a:r>
              <a:rPr lang="en-US" altLang="bg-BG" sz="1600" b="1" dirty="0" smtClean="0">
                <a:effectLst/>
                <a:latin typeface="Arial" charset="0"/>
              </a:rPr>
              <a:t> </a:t>
            </a:r>
            <a:r>
              <a:rPr lang="el-GR" altLang="bg-BG" sz="1600" b="1" dirty="0">
                <a:solidFill>
                  <a:srgbClr val="0000CC"/>
                </a:solidFill>
                <a:effectLst/>
                <a:latin typeface="Arial" charset="0"/>
              </a:rPr>
              <a:t>Δ</a:t>
            </a:r>
            <a:r>
              <a:rPr lang="en-US" altLang="bg-BG" sz="1600" b="1" i="1" dirty="0">
                <a:solidFill>
                  <a:srgbClr val="0000CC"/>
                </a:solidFill>
                <a:effectLst/>
                <a:latin typeface="Arial" charset="0"/>
              </a:rPr>
              <a:t>h</a:t>
            </a:r>
            <a:r>
              <a:rPr lang="en-US" altLang="bg-BG" sz="1600" b="1" dirty="0">
                <a:effectLst/>
                <a:latin typeface="Arial" charset="0"/>
              </a:rPr>
              <a:t> </a:t>
            </a:r>
            <a:r>
              <a:rPr lang="bg-BG" altLang="bg-BG" sz="1600" b="1" dirty="0" smtClean="0">
                <a:effectLst/>
                <a:latin typeface="Arial" charset="0"/>
              </a:rPr>
              <a:t>и</a:t>
            </a:r>
            <a:r>
              <a:rPr lang="en-US" altLang="bg-BG" sz="1600" b="1" dirty="0" smtClean="0">
                <a:effectLst/>
                <a:latin typeface="Arial" charset="0"/>
              </a:rPr>
              <a:t> </a:t>
            </a:r>
            <a:r>
              <a:rPr lang="en-US" altLang="bg-BG" sz="1600" b="1" i="1" dirty="0" err="1">
                <a:solidFill>
                  <a:srgbClr val="CC0066"/>
                </a:solidFill>
                <a:effectLst/>
                <a:latin typeface="Arial" charset="0"/>
              </a:rPr>
              <a:t>N</a:t>
            </a:r>
            <a:r>
              <a:rPr lang="en-US" altLang="bg-BG" sz="1600" b="1" baseline="-25000" dirty="0" err="1">
                <a:solidFill>
                  <a:srgbClr val="CC0066"/>
                </a:solidFill>
                <a:effectLst/>
                <a:latin typeface="Arial" charset="0"/>
              </a:rPr>
              <a:t>agg</a:t>
            </a:r>
            <a:r>
              <a:rPr lang="en-US" altLang="bg-BG" sz="1600" b="1" dirty="0">
                <a:effectLst/>
                <a:latin typeface="Arial" charset="0"/>
              </a:rPr>
              <a:t>:</a:t>
            </a:r>
          </a:p>
          <a:p>
            <a:pPr algn="ctr" eaLnBrk="1" hangingPunct="1">
              <a:lnSpc>
                <a:spcPct val="120000"/>
              </a:lnSpc>
              <a:spcBef>
                <a:spcPct val="50000"/>
              </a:spcBef>
              <a:spcAft>
                <a:spcPts val="600"/>
              </a:spcAft>
              <a:buFontTx/>
              <a:buNone/>
            </a:pPr>
            <a:endParaRPr lang="en-US" altLang="bg-BG" sz="1600" b="1" dirty="0">
              <a:effectLst/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spcAft>
                <a:spcPts val="600"/>
              </a:spcAft>
              <a:buFontTx/>
              <a:buNone/>
            </a:pPr>
            <a:r>
              <a:rPr lang="en-US" altLang="bg-BG" sz="1600" b="1" dirty="0">
                <a:effectLst/>
                <a:latin typeface="Arial" charset="0"/>
              </a:rPr>
              <a:t> </a:t>
            </a:r>
            <a:br>
              <a:rPr lang="en-US" altLang="bg-BG" sz="1600" b="1" dirty="0">
                <a:effectLst/>
                <a:latin typeface="Arial" charset="0"/>
              </a:rPr>
            </a:br>
            <a:r>
              <a:rPr lang="en-US" altLang="bg-BG" sz="1600" b="1" dirty="0">
                <a:effectLst/>
                <a:latin typeface="Arial" charset="0"/>
              </a:rPr>
              <a:t>          e</a:t>
            </a:r>
            <a:r>
              <a:rPr lang="bg-BG" altLang="bg-BG" sz="1600" b="1" dirty="0" err="1">
                <a:effectLst/>
                <a:latin typeface="Arial" charset="0"/>
              </a:rPr>
              <a:t>мпиричен</a:t>
            </a:r>
            <a:r>
              <a:rPr lang="bg-BG" altLang="bg-BG" sz="1600" b="1" dirty="0">
                <a:effectLst/>
                <a:latin typeface="Arial" charset="0"/>
              </a:rPr>
              <a:t> закон</a:t>
            </a:r>
            <a:endParaRPr lang="en-US" altLang="bg-BG" sz="1600" b="1" dirty="0">
              <a:effectLst/>
              <a:latin typeface="Arial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50000"/>
              </a:spcBef>
              <a:spcAft>
                <a:spcPts val="600"/>
              </a:spcAft>
              <a:buFontTx/>
              <a:buNone/>
            </a:pPr>
            <a:endParaRPr lang="en-US" altLang="bg-BG" sz="1600" b="1" dirty="0">
              <a:solidFill>
                <a:srgbClr val="FF0066"/>
              </a:solidFill>
              <a:effectLst/>
              <a:latin typeface="Arial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50000"/>
              </a:spcBef>
              <a:spcAft>
                <a:spcPts val="600"/>
              </a:spcAft>
              <a:buFontTx/>
              <a:buNone/>
            </a:pPr>
            <a:r>
              <a:rPr lang="el-GR" altLang="bg-BG" sz="1600" b="1" dirty="0">
                <a:solidFill>
                  <a:srgbClr val="CC0066"/>
                </a:solidFill>
                <a:effectLst/>
                <a:latin typeface="Arial" charset="0"/>
              </a:rPr>
              <a:t>Δ</a:t>
            </a:r>
            <a:r>
              <a:rPr lang="en-US" altLang="bg-BG" sz="1600" b="1" i="1" dirty="0">
                <a:solidFill>
                  <a:srgbClr val="CC0066"/>
                </a:solidFill>
                <a:effectLst/>
                <a:latin typeface="Arial" charset="0"/>
              </a:rPr>
              <a:t>h</a:t>
            </a:r>
            <a:r>
              <a:rPr lang="en-US" altLang="bg-BG" sz="1600" b="1" dirty="0">
                <a:solidFill>
                  <a:srgbClr val="CC0066"/>
                </a:solidFill>
                <a:effectLst/>
                <a:latin typeface="Arial" charset="0"/>
              </a:rPr>
              <a:t> = </a:t>
            </a:r>
            <a:r>
              <a:rPr lang="bg-BG" altLang="bg-BG" sz="1600" b="1" dirty="0" smtClean="0">
                <a:latin typeface="Arial" charset="0"/>
              </a:rPr>
              <a:t>средно разстояние между</a:t>
            </a:r>
            <a:r>
              <a:rPr lang="en-US" altLang="bg-BG" sz="1600" b="1" dirty="0" smtClean="0">
                <a:effectLst/>
                <a:latin typeface="Arial" charset="0"/>
              </a:rPr>
              <a:t> </a:t>
            </a:r>
            <a:r>
              <a:rPr lang="bg-BG" altLang="bg-BG" sz="1600" b="1" dirty="0" smtClean="0">
                <a:solidFill>
                  <a:srgbClr val="CC0066"/>
                </a:solidFill>
                <a:effectLst/>
                <a:latin typeface="Arial" charset="0"/>
              </a:rPr>
              <a:t>мицелите</a:t>
            </a:r>
            <a:r>
              <a:rPr lang="en-US" altLang="bg-BG" sz="1600" b="1" dirty="0" smtClean="0">
                <a:effectLst/>
                <a:latin typeface="Arial" charset="0"/>
              </a:rPr>
              <a:t> </a:t>
            </a:r>
            <a:r>
              <a:rPr lang="bg-BG" altLang="bg-BG" sz="1600" b="1" dirty="0">
                <a:effectLst/>
                <a:latin typeface="Arial" charset="0"/>
              </a:rPr>
              <a:t/>
            </a:r>
            <a:br>
              <a:rPr lang="bg-BG" altLang="bg-BG" sz="1600" b="1" dirty="0">
                <a:effectLst/>
                <a:latin typeface="Arial" charset="0"/>
              </a:rPr>
            </a:br>
            <a:r>
              <a:rPr lang="bg-BG" altLang="bg-BG" sz="1600" b="1" dirty="0" smtClean="0">
                <a:effectLst/>
                <a:latin typeface="Arial" charset="0"/>
              </a:rPr>
              <a:t>в обема на разтвора</a:t>
            </a:r>
            <a:r>
              <a:rPr lang="en-US" altLang="bg-BG" sz="1600" b="1" dirty="0" smtClean="0">
                <a:effectLst/>
                <a:latin typeface="Arial" charset="0"/>
              </a:rPr>
              <a:t> (</a:t>
            </a:r>
            <a:r>
              <a:rPr lang="bg-BG" altLang="bg-BG" sz="1600" b="1" dirty="0" smtClean="0">
                <a:solidFill>
                  <a:srgbClr val="008000"/>
                </a:solidFill>
                <a:effectLst/>
                <a:latin typeface="Arial" charset="0"/>
              </a:rPr>
              <a:t>емпиричен факт</a:t>
            </a:r>
            <a:r>
              <a:rPr lang="en-US" altLang="bg-BG" sz="1600" b="1" dirty="0" smtClean="0">
                <a:effectLst/>
                <a:latin typeface="Arial" charset="0"/>
              </a:rPr>
              <a:t>); </a:t>
            </a:r>
            <a:r>
              <a:rPr lang="en-US" altLang="bg-BG" sz="1600" b="1" dirty="0">
                <a:effectLst/>
                <a:latin typeface="Arial" charset="0"/>
              </a:rPr>
              <a:t/>
            </a:r>
            <a:br>
              <a:rPr lang="en-US" altLang="bg-BG" sz="1600" b="1" dirty="0">
                <a:effectLst/>
                <a:latin typeface="Arial" charset="0"/>
              </a:rPr>
            </a:br>
            <a:r>
              <a:rPr lang="en-US" altLang="bg-BG" sz="1600" b="1" i="1" dirty="0">
                <a:solidFill>
                  <a:srgbClr val="CC0066"/>
                </a:solidFill>
                <a:effectLst/>
                <a:latin typeface="Arial" charset="0"/>
              </a:rPr>
              <a:t>c</a:t>
            </a:r>
            <a:r>
              <a:rPr lang="en-US" altLang="bg-BG" sz="1600" b="1" baseline="-25000" dirty="0">
                <a:solidFill>
                  <a:srgbClr val="CC0066"/>
                </a:solidFill>
                <a:effectLst/>
                <a:latin typeface="Arial" charset="0"/>
              </a:rPr>
              <a:t>m</a:t>
            </a:r>
            <a:r>
              <a:rPr lang="en-US" altLang="bg-BG" sz="2000" b="1" baseline="-25000" dirty="0">
                <a:solidFill>
                  <a:srgbClr val="CC0066"/>
                </a:solidFill>
                <a:effectLst/>
                <a:latin typeface="Arial" charset="0"/>
              </a:rPr>
              <a:t>∞</a:t>
            </a:r>
            <a:r>
              <a:rPr lang="en-US" altLang="bg-BG" sz="1600" b="1" dirty="0">
                <a:effectLst/>
                <a:latin typeface="Arial" charset="0"/>
              </a:rPr>
              <a:t> – </a:t>
            </a:r>
            <a:r>
              <a:rPr lang="bg-BG" altLang="bg-BG" sz="1600" b="1" dirty="0" smtClean="0">
                <a:solidFill>
                  <a:srgbClr val="CC0066"/>
                </a:solidFill>
                <a:effectLst/>
                <a:latin typeface="Arial" charset="0"/>
              </a:rPr>
              <a:t>числова</a:t>
            </a:r>
            <a:r>
              <a:rPr lang="bg-BG" altLang="bg-BG" sz="1600" b="1" dirty="0" smtClean="0">
                <a:solidFill>
                  <a:srgbClr val="FF0066"/>
                </a:solidFill>
                <a:effectLst/>
                <a:latin typeface="Arial" charset="0"/>
              </a:rPr>
              <a:t> </a:t>
            </a:r>
            <a:r>
              <a:rPr lang="bg-BG" altLang="bg-BG" sz="1600" b="1" dirty="0" smtClean="0">
                <a:effectLst/>
                <a:latin typeface="Arial" charset="0"/>
              </a:rPr>
              <a:t>концентрация на </a:t>
            </a:r>
            <a:r>
              <a:rPr lang="bg-BG" altLang="bg-BG" sz="1600" b="1" dirty="0" smtClean="0">
                <a:solidFill>
                  <a:srgbClr val="CC0066"/>
                </a:solidFill>
                <a:effectLst/>
                <a:latin typeface="Arial" charset="0"/>
              </a:rPr>
              <a:t>мицелите</a:t>
            </a:r>
            <a:r>
              <a:rPr lang="en-US" altLang="bg-BG" sz="1600" b="1" dirty="0" smtClean="0">
                <a:solidFill>
                  <a:srgbClr val="CC0066"/>
                </a:solidFill>
                <a:effectLst/>
                <a:latin typeface="Arial" charset="0"/>
              </a:rPr>
              <a:t>. </a:t>
            </a:r>
            <a:endParaRPr lang="en-US" altLang="bg-BG" sz="1600" b="1" dirty="0">
              <a:solidFill>
                <a:srgbClr val="CC0066"/>
              </a:solidFill>
              <a:effectLst/>
              <a:latin typeface="Arial" charset="0"/>
            </a:endParaRPr>
          </a:p>
        </p:txBody>
      </p:sp>
      <p:pic>
        <p:nvPicPr>
          <p:cNvPr id="8200" name="Picture 10" descr="Fig-3-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25550"/>
            <a:ext cx="32766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9419" name="Rectangle 11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320040" bIns="2286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bg-BG" altLang="bg-BG" sz="2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Определяне на агрегационното число на мицелите,</a:t>
            </a:r>
            <a:r>
              <a:rPr lang="en-GB" altLang="bg-BG" sz="2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22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altLang="bg-BG" sz="2200" b="1" baseline="-25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agg</a:t>
            </a:r>
            <a:r>
              <a:rPr lang="en-GB" altLang="bg-BG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altLang="bg-BG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bg-BG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височината на стъпалото при стратификация</a:t>
            </a:r>
            <a:r>
              <a:rPr lang="en-US" altLang="bg-BG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lang="en-US" altLang="bg-BG" sz="2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h</a:t>
            </a:r>
            <a:endParaRPr lang="en-GB" altLang="bg-BG" sz="2200" b="1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23870" y="5972770"/>
            <a:ext cx="910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bg-BG" sz="1600" b="1" dirty="0">
                <a:effectLst/>
                <a:latin typeface="Arial" charset="0"/>
              </a:rPr>
              <a:t>Danov, Basheva, Kralchevsky et al., </a:t>
            </a:r>
            <a:r>
              <a:rPr lang="en-US" altLang="bg-BG" sz="1600" b="1" i="1" dirty="0">
                <a:effectLst/>
                <a:latin typeface="Arial" charset="0"/>
              </a:rPr>
              <a:t>Adv. Colloid Interface Sci</a:t>
            </a:r>
            <a:r>
              <a:rPr lang="en-US" altLang="bg-BG" sz="1600" b="1" dirty="0">
                <a:effectLst/>
                <a:latin typeface="Arial" charset="0"/>
              </a:rPr>
              <a:t>. 168 (2011) 50-70.  </a:t>
            </a:r>
          </a:p>
        </p:txBody>
      </p:sp>
      <p:graphicFrame>
        <p:nvGraphicFramePr>
          <p:cNvPr id="5294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964067"/>
              </p:ext>
            </p:extLst>
          </p:nvPr>
        </p:nvGraphicFramePr>
        <p:xfrm>
          <a:off x="824359" y="1916832"/>
          <a:ext cx="3766691" cy="1023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1" name="Equation" r:id="rId10" imgW="2108200" imgH="571500" progId="Equation.3">
                  <p:embed/>
                </p:oleObj>
              </mc:Choice>
              <mc:Fallback>
                <p:oleObj name="Equation" r:id="rId10" imgW="21082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59" y="1916832"/>
                        <a:ext cx="3766691" cy="102307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38100" y="3078162"/>
            <a:ext cx="4101852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l-GR" altLang="bg-BG" sz="1600" b="1" dirty="0">
                <a:solidFill>
                  <a:srgbClr val="0000FF"/>
                </a:solidFill>
                <a:effectLst/>
                <a:latin typeface="Arial" charset="0"/>
              </a:rPr>
              <a:t>Δ</a:t>
            </a:r>
            <a:r>
              <a:rPr lang="en-US" altLang="bg-BG" sz="1600" b="1" i="1" dirty="0">
                <a:solidFill>
                  <a:srgbClr val="0000FF"/>
                </a:solidFill>
                <a:effectLst/>
                <a:latin typeface="Arial" charset="0"/>
              </a:rPr>
              <a:t>h</a:t>
            </a:r>
            <a:r>
              <a:rPr lang="en-US" altLang="bg-BG" sz="1600" b="1" dirty="0">
                <a:solidFill>
                  <a:srgbClr val="0000FF"/>
                </a:solidFill>
                <a:effectLst/>
                <a:latin typeface="Arial" charset="0"/>
              </a:rPr>
              <a:t> – </a:t>
            </a:r>
            <a:r>
              <a:rPr lang="bg-BG" altLang="bg-BG" sz="1600" b="1" dirty="0">
                <a:effectLst/>
                <a:latin typeface="Arial" charset="0"/>
              </a:rPr>
              <a:t>височина на стъпалото</a:t>
            </a:r>
            <a:r>
              <a:rPr lang="en-US" altLang="bg-BG" sz="1600" b="1" dirty="0">
                <a:effectLst/>
                <a:latin typeface="Arial" charset="0"/>
              </a:rPr>
              <a:t>  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3278" y="6496466"/>
            <a:ext cx="2133600" cy="365125"/>
          </a:xfrm>
        </p:spPr>
        <p:txBody>
          <a:bodyPr/>
          <a:lstStyle/>
          <a:p>
            <a:fld id="{9F51C47C-3833-4B4B-AFAD-892A128916B3}" type="slidenum">
              <a:rPr lang="bg-BG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bg-BG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2120801"/>
            <a:ext cx="1763028" cy="660127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593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8" name="Rectangle 4"/>
          <p:cNvSpPr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320040" bIns="2286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bg-BG" altLang="bg-BG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Образуване на</a:t>
            </a:r>
            <a:r>
              <a:rPr lang="en-US" altLang="bg-BG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гигантски мицели</a:t>
            </a:r>
            <a:r>
              <a:rPr lang="bg-BG" altLang="bg-BG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bg-BG" altLang="bg-BG" sz="23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течно-кристални фази</a:t>
            </a:r>
            <a:endParaRPr lang="en-GB" altLang="bg-BG" sz="23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6" descr="micelle"/>
          <p:cNvPicPr>
            <a:picLocks noChangeAspect="1" noChangeArrowheads="1"/>
          </p:cNvPicPr>
          <p:nvPr/>
        </p:nvPicPr>
        <p:blipFill>
          <a:blip r:embed="rId2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3514725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9592" name="Picture 8" descr="Lyotropi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90800"/>
            <a:ext cx="54864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5" name="Group 17"/>
          <p:cNvGrpSpPr>
            <a:grpSpLocks/>
          </p:cNvGrpSpPr>
          <p:nvPr/>
        </p:nvGrpSpPr>
        <p:grpSpPr bwMode="auto">
          <a:xfrm>
            <a:off x="1866900" y="2260603"/>
            <a:ext cx="2578100" cy="936626"/>
            <a:chOff x="1176" y="1424"/>
            <a:chExt cx="1624" cy="590"/>
          </a:xfrm>
        </p:grpSpPr>
        <p:sp>
          <p:nvSpPr>
            <p:cNvPr id="5135" name="Text Box 9"/>
            <p:cNvSpPr txBox="1">
              <a:spLocks noChangeArrowheads="1"/>
            </p:cNvSpPr>
            <p:nvPr/>
          </p:nvSpPr>
          <p:spPr bwMode="auto">
            <a:xfrm>
              <a:off x="1176" y="1424"/>
              <a:ext cx="1624" cy="1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bg-BG" altLang="bg-BG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Цилиндрична мицела</a:t>
              </a:r>
              <a:endParaRPr lang="en-US" altLang="bg-BG" sz="1600" b="1" dirty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6" name="Text Box 10"/>
            <p:cNvSpPr txBox="1">
              <a:spLocks noChangeArrowheads="1"/>
            </p:cNvSpPr>
            <p:nvPr/>
          </p:nvSpPr>
          <p:spPr bwMode="auto">
            <a:xfrm>
              <a:off x="1334" y="1704"/>
              <a:ext cx="768" cy="3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bg-BG" altLang="bg-BG" sz="1600" b="1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Сферична мицела</a:t>
              </a:r>
              <a:endParaRPr lang="en-US" altLang="bg-BG" sz="1600" b="1" dirty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9605" name="Group 21"/>
          <p:cNvGrpSpPr>
            <a:grpSpLocks/>
          </p:cNvGrpSpPr>
          <p:nvPr/>
        </p:nvGrpSpPr>
        <p:grpSpPr bwMode="auto">
          <a:xfrm>
            <a:off x="2781300" y="2286000"/>
            <a:ext cx="6134100" cy="3378200"/>
            <a:chOff x="1752" y="1440"/>
            <a:chExt cx="3864" cy="2128"/>
          </a:xfrm>
        </p:grpSpPr>
        <p:sp>
          <p:nvSpPr>
            <p:cNvPr id="5130" name="Text Box 11"/>
            <p:cNvSpPr txBox="1">
              <a:spLocks noChangeArrowheads="1"/>
            </p:cNvSpPr>
            <p:nvPr/>
          </p:nvSpPr>
          <p:spPr bwMode="auto">
            <a:xfrm>
              <a:off x="2240" y="1856"/>
              <a:ext cx="1152" cy="1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bg-BG" altLang="bg-BG" sz="1600" b="1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хексагонална</a:t>
              </a:r>
              <a:r>
                <a:rPr lang="en-US" altLang="bg-BG" sz="1600" b="1" dirty="0" smtClean="0">
                  <a:solidFill>
                    <a:srgbClr val="CC0099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bg-BG" sz="1600" b="1" dirty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1" name="Text Box 12"/>
            <p:cNvSpPr txBox="1">
              <a:spLocks noChangeArrowheads="1"/>
            </p:cNvSpPr>
            <p:nvPr/>
          </p:nvSpPr>
          <p:spPr bwMode="auto">
            <a:xfrm>
              <a:off x="2224" y="2632"/>
              <a:ext cx="1152" cy="1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bg-BG" altLang="bg-BG" sz="1600" b="1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кубична </a:t>
              </a:r>
              <a:r>
                <a:rPr lang="en-US" altLang="bg-BG" sz="1600" b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(h)</a:t>
              </a:r>
              <a:r>
                <a:rPr lang="en-US" altLang="bg-BG" sz="1600" b="1" dirty="0">
                  <a:solidFill>
                    <a:srgbClr val="CC0099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5132" name="Text Box 13"/>
            <p:cNvSpPr txBox="1">
              <a:spLocks noChangeArrowheads="1"/>
            </p:cNvSpPr>
            <p:nvPr/>
          </p:nvSpPr>
          <p:spPr bwMode="auto">
            <a:xfrm>
              <a:off x="1752" y="3413"/>
              <a:ext cx="816" cy="1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bg-BG" altLang="bg-BG" sz="1600" b="1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изотропна</a:t>
              </a:r>
              <a:r>
                <a:rPr lang="en-US" altLang="bg-BG" sz="1600" b="1" dirty="0" smtClean="0">
                  <a:solidFill>
                    <a:srgbClr val="CC0099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bg-BG" sz="1600" b="1" dirty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3" name="Text Box 14"/>
            <p:cNvSpPr txBox="1">
              <a:spLocks noChangeArrowheads="1"/>
            </p:cNvSpPr>
            <p:nvPr/>
          </p:nvSpPr>
          <p:spPr bwMode="auto">
            <a:xfrm>
              <a:off x="3536" y="1440"/>
              <a:ext cx="1521" cy="1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bg-BG" altLang="bg-BG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r>
                <a:rPr lang="bg-BG" altLang="bg-BG" sz="1600" b="1" dirty="0" err="1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иконтинуална</a:t>
              </a:r>
              <a:r>
                <a:rPr lang="bg-BG" altLang="bg-BG" sz="1600" b="1" dirty="0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фаза</a:t>
              </a:r>
              <a:r>
                <a:rPr lang="en-US" altLang="bg-BG" sz="1600" b="1" dirty="0" smtClean="0">
                  <a:solidFill>
                    <a:srgbClr val="CC0099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bg-BG" sz="1600" b="1" dirty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4" name="Text Box 15"/>
            <p:cNvSpPr txBox="1">
              <a:spLocks noChangeArrowheads="1"/>
            </p:cNvSpPr>
            <p:nvPr/>
          </p:nvSpPr>
          <p:spPr bwMode="auto">
            <a:xfrm>
              <a:off x="4656" y="2293"/>
              <a:ext cx="960" cy="1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bg-BG" altLang="bg-BG" sz="1600" b="1" dirty="0" err="1" smtClean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ламеларна</a:t>
              </a:r>
              <a:r>
                <a:rPr lang="en-US" altLang="bg-BG" sz="1600" b="1" dirty="0" smtClean="0">
                  <a:solidFill>
                    <a:srgbClr val="CC0099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bg-BG" sz="1600" b="1" dirty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79602" name="Picture 18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22288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CCC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9604" name="Text Box 20"/>
          <p:cNvSpPr txBox="1">
            <a:spLocks noChangeArrowheads="1"/>
          </p:cNvSpPr>
          <p:nvPr/>
        </p:nvSpPr>
        <p:spPr bwMode="auto">
          <a:xfrm>
            <a:off x="52254" y="6264275"/>
            <a:ext cx="2727325" cy="2215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bg-BG" alt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bg-BG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ишковидни мицели</a:t>
            </a:r>
            <a:endParaRPr lang="en-US" altLang="bg-BG" sz="1600" b="1" dirty="0">
              <a:solidFill>
                <a:srgbClr val="CC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9" name="Text Box 22"/>
          <p:cNvSpPr txBox="1">
            <a:spLocks noChangeArrowheads="1"/>
          </p:cNvSpPr>
          <p:nvPr/>
        </p:nvSpPr>
        <p:spPr bwMode="auto">
          <a:xfrm>
            <a:off x="3886200" y="1143000"/>
            <a:ext cx="5029200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bg-BG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 по-високи концентрации, ПАВ образуват гигантски мицели и течно-кристални фази</a:t>
            </a:r>
            <a:endParaRPr lang="en-US" altLang="bg-BG" sz="1600" b="1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altLang="bg-BG" sz="16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шампоани</a:t>
            </a: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altLang="bg-BG" sz="16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препарати за миене</a:t>
            </a: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bg-BG" sz="1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7776" y="6575015"/>
            <a:ext cx="2133600" cy="365125"/>
          </a:xfrm>
        </p:spPr>
        <p:txBody>
          <a:bodyPr/>
          <a:lstStyle/>
          <a:p>
            <a:fld id="{9F51C47C-3833-4B4B-AFAD-892A128916B3}" type="slidenum">
              <a:rPr lang="bg-BG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bg-BG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4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1231106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320040" bIns="2286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bg-BG" altLang="bg-BG" sz="2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Синергизъм</a:t>
            </a:r>
            <a:r>
              <a:rPr lang="bg-BG" altLang="bg-BG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при растежа на</a:t>
            </a:r>
            <a:r>
              <a:rPr lang="en-US" altLang="bg-BG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гигантски нишковидни мицели</a:t>
            </a:r>
            <a:r>
              <a:rPr lang="en-US" altLang="bg-BG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solutions</a:t>
            </a:r>
            <a:endParaRPr lang="en-GB" altLang="bg-BG" sz="22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2" y="695696"/>
            <a:ext cx="8653010" cy="4836163"/>
          </a:xfrm>
          <a:prstGeom prst="rect">
            <a:avLst/>
          </a:prstGeom>
        </p:spPr>
      </p:pic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781454" y="934598"/>
            <a:ext cx="3456384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bg-BG" altLang="bg-BG" sz="1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пика</a:t>
            </a:r>
            <a:r>
              <a:rPr lang="en-US" altLang="bg-BG" sz="1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bg-BG" altLang="bg-BG" sz="1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вискозитет</a:t>
            </a:r>
            <a:r>
              <a:rPr lang="en-US" altLang="bg-BG" sz="1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41 000 </a:t>
            </a:r>
            <a:r>
              <a:rPr lang="bg-BG" altLang="bg-BG" sz="1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пъти</a:t>
            </a:r>
            <a:r>
              <a:rPr lang="en-US" altLang="bg-BG" sz="1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bg-BG" sz="1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bg-BG" sz="1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по-висок от този на водата</a:t>
            </a:r>
            <a:r>
              <a:rPr lang="en-US" altLang="bg-BG" sz="1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US" altLang="bg-BG" sz="1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07504" y="5867327"/>
            <a:ext cx="9036496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bg-BG" altLang="bg-BG" sz="16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Структурата на мицелите бе изследвана с</a:t>
            </a:r>
            <a:r>
              <a:rPr lang="en-US" altLang="bg-BG" sz="16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cryo-TEM (</a:t>
            </a:r>
            <a:r>
              <a:rPr lang="bg-BG" altLang="bg-BG" sz="16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трансмисионна</a:t>
            </a:r>
            <a:r>
              <a:rPr lang="en-US" altLang="bg-BG" sz="16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600" b="1" dirty="0" err="1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електр</a:t>
            </a:r>
            <a:r>
              <a:rPr lang="en-US" altLang="bg-BG" sz="16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altLang="bg-BG" sz="1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bg-BG" altLang="bg-BG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икроск</a:t>
            </a:r>
            <a:r>
              <a:rPr lang="bg-BG" altLang="bg-BG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bg-BG" sz="16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altLang="bg-BG" sz="1600" b="1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107504" y="6299375"/>
            <a:ext cx="9036496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bg-BG" altLang="bg-BG" sz="1600" b="1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Препарати с по-ниско съдържание на ПАВ</a:t>
            </a:r>
            <a: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bg-BG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намаляване замърсяването на околната среда с ПАВ</a:t>
            </a:r>
            <a: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bg-BG" sz="1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0" y="5441154"/>
            <a:ext cx="91440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G.S. Georgieva, S.E. Anachkov, P.A. Kralchevsky, et al., </a:t>
            </a:r>
            <a:r>
              <a:rPr lang="en-US" altLang="bg-BG" sz="1600" b="1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Langmuir</a:t>
            </a:r>
            <a: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(2016) </a:t>
            </a:r>
            <a:r>
              <a:rPr lang="bg-BG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12885</a:t>
            </a:r>
            <a: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bg-BG" sz="1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3278" y="6496466"/>
            <a:ext cx="2133600" cy="365125"/>
          </a:xfrm>
        </p:spPr>
        <p:txBody>
          <a:bodyPr/>
          <a:lstStyle/>
          <a:p>
            <a:fld id="{9F51C47C-3833-4B4B-AFAD-892A128916B3}" type="slidenum">
              <a:rPr lang="bg-BG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bg-BG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020869" y="1099743"/>
            <a:ext cx="2952328" cy="1661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altLang="bg-BG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bg-BG" altLang="bg-BG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Преплетени нишковидни мицели</a:t>
            </a:r>
            <a:endParaRPr lang="en-US" altLang="bg-BG" sz="1200" b="1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4189087" y="4803525"/>
            <a:ext cx="1711433" cy="4985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bg-BG" altLang="bg-BG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(а) Дълги нишковидни мицели</a:t>
            </a:r>
            <a:endParaRPr lang="en-US" altLang="bg-BG" sz="1200" b="1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5833308" y="4799488"/>
            <a:ext cx="1518541" cy="4985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altLang="bg-BG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bg-BG" altLang="bg-BG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Преплетени нишковидни мицели</a:t>
            </a:r>
            <a:endParaRPr lang="en-US" altLang="bg-BG" sz="1200" b="1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7402402" y="4879383"/>
            <a:ext cx="1518541" cy="3323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altLang="bg-BG" sz="1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altLang="bg-BG" sz="1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bg-BG" sz="1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bg-BG" altLang="bg-BG" sz="12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Многосвър-зани</a:t>
            </a:r>
            <a:r>
              <a:rPr lang="bg-BG" altLang="bg-BG" sz="1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мицели</a:t>
            </a:r>
            <a:endParaRPr lang="en-US" altLang="bg-BG" sz="1200" b="1" dirty="0">
              <a:solidFill>
                <a:srgbClr val="0099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52254" y="4653136"/>
            <a:ext cx="3583642" cy="1800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bg-BG" altLang="bg-BG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Концентрация на октанова киселина</a:t>
            </a:r>
            <a:endParaRPr lang="en-US" altLang="bg-BG" sz="1300" b="1" dirty="0">
              <a:solidFill>
                <a:srgbClr val="CC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 rot="16200000">
            <a:off x="-851697" y="3578698"/>
            <a:ext cx="2421324" cy="1800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bg-BG" altLang="bg-BG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Вискозитет</a:t>
            </a:r>
            <a:endParaRPr lang="en-US" altLang="bg-BG" sz="1300" b="1" dirty="0">
              <a:solidFill>
                <a:srgbClr val="CC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259632" y="4941168"/>
            <a:ext cx="2304992" cy="1800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altLang="bg-BG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altLang="bg-BG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резонанс</a:t>
            </a:r>
            <a:r>
              <a:rPr lang="en-US" altLang="bg-BG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bg-BG" sz="1300" b="1" dirty="0">
              <a:solidFill>
                <a:srgbClr val="CC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0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320040" bIns="2286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bg-BG" altLang="bg-BG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Мицеларни</a:t>
            </a:r>
            <a:r>
              <a:rPr lang="bg-BG" altLang="bg-BG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структури водещи до</a:t>
            </a:r>
            <a:r>
              <a:rPr lang="en-US" altLang="bg-BG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по-нисък</a:t>
            </a:r>
            <a:r>
              <a:rPr lang="en-US" altLang="bg-BG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вискозитет</a:t>
            </a:r>
            <a:endParaRPr lang="en-GB" altLang="bg-BG" sz="24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860032" y="5537348"/>
            <a:ext cx="4248472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bg-BG" altLang="bg-BG" sz="1700" b="1" dirty="0" smtClean="0">
                <a:solidFill>
                  <a:srgbClr val="C00000"/>
                </a:solidFill>
                <a:latin typeface="Arial" pitchFamily="34" charset="0"/>
              </a:rPr>
              <a:t>Нишки </a:t>
            </a:r>
            <a:r>
              <a:rPr lang="bg-BG" altLang="bg-BG" sz="1700" b="1" dirty="0" smtClean="0">
                <a:latin typeface="Arial" pitchFamily="34" charset="0"/>
              </a:rPr>
              <a:t>се</a:t>
            </a:r>
            <a:r>
              <a:rPr lang="en-US" altLang="bg-BG" sz="1700" b="1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bg-BG" altLang="bg-BG" sz="1700" b="1" dirty="0" smtClean="0">
                <a:latin typeface="Arial" pitchFamily="34" charset="0"/>
              </a:rPr>
              <a:t>трансформират в</a:t>
            </a:r>
            <a:r>
              <a:rPr lang="en-US" altLang="bg-BG" sz="1700" b="1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bg-BG" altLang="bg-BG" sz="1700" b="1" dirty="0" smtClean="0">
                <a:solidFill>
                  <a:srgbClr val="0000FF"/>
                </a:solidFill>
                <a:latin typeface="Arial" pitchFamily="34" charset="0"/>
              </a:rPr>
              <a:t>дискове</a:t>
            </a:r>
            <a:r>
              <a:rPr lang="en-US" altLang="bg-BG" sz="1700" b="1" dirty="0" smtClean="0">
                <a:solidFill>
                  <a:srgbClr val="0000FF"/>
                </a:solidFill>
                <a:latin typeface="Arial" pitchFamily="34" charset="0"/>
              </a:rPr>
              <a:t>. </a:t>
            </a:r>
            <a:br>
              <a:rPr lang="en-US" altLang="bg-BG" sz="1700" b="1" dirty="0" smtClean="0">
                <a:solidFill>
                  <a:srgbClr val="0000FF"/>
                </a:solidFill>
                <a:latin typeface="Arial" pitchFamily="34" charset="0"/>
              </a:rPr>
            </a:br>
            <a:r>
              <a:rPr lang="bg-BG" altLang="bg-BG" sz="1700" b="1" dirty="0" smtClean="0">
                <a:solidFill>
                  <a:srgbClr val="000000"/>
                </a:solidFill>
                <a:latin typeface="Arial" pitchFamily="34" charset="0"/>
              </a:rPr>
              <a:t>По-компактната форма на дисковете води до по-нисък вискозитет</a:t>
            </a:r>
            <a:r>
              <a:rPr lang="en-US" altLang="bg-BG" sz="1700" b="1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bg-BG" altLang="bg-BG" sz="17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8720"/>
            <a:ext cx="4320480" cy="4208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032" y="908720"/>
            <a:ext cx="4189306" cy="421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5" y="3710827"/>
            <a:ext cx="1380994" cy="1406318"/>
          </a:xfrm>
          <a:prstGeom prst="rect">
            <a:avLst/>
          </a:prstGeom>
        </p:spPr>
      </p:pic>
      <p:pic>
        <p:nvPicPr>
          <p:cNvPr id="9" name="Picture 2" descr="D:\!-a-PAP\!!!-Geri-G-1st-Paper-Mainz\!!!-Paper-HC8-GG\Graphical Abstract\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67" y="3710827"/>
            <a:ext cx="1406318" cy="14063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55" y="5266363"/>
            <a:ext cx="2943469" cy="1503883"/>
          </a:xfrm>
          <a:prstGeom prst="rect">
            <a:avLst/>
          </a:prstGeom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07504" y="5517232"/>
            <a:ext cx="18349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1600" b="1" dirty="0" err="1" smtClean="0">
                <a:solidFill>
                  <a:srgbClr val="0000FF"/>
                </a:solidFill>
                <a:latin typeface="Arial" pitchFamily="34" charset="0"/>
              </a:rPr>
              <a:t>Многосвързани</a:t>
            </a:r>
            <a:r>
              <a:rPr lang="en-US" altLang="bg-BG" sz="1600" b="1" dirty="0" smtClean="0">
                <a:latin typeface="Arial" pitchFamily="34" charset="0"/>
              </a:rPr>
              <a:t> </a:t>
            </a:r>
            <a:br>
              <a:rPr lang="en-US" altLang="bg-BG" sz="1600" b="1" dirty="0" smtClean="0">
                <a:latin typeface="Arial" pitchFamily="34" charset="0"/>
              </a:rPr>
            </a:br>
            <a:r>
              <a:rPr lang="bg-BG" altLang="bg-BG" sz="1600" b="1" dirty="0" smtClean="0">
                <a:solidFill>
                  <a:srgbClr val="0000FF"/>
                </a:solidFill>
                <a:latin typeface="Arial" pitchFamily="34" charset="0"/>
              </a:rPr>
              <a:t>мицели</a:t>
            </a:r>
            <a:r>
              <a:rPr lang="en-US" altLang="bg-BG" sz="1600" b="1" dirty="0" smtClean="0">
                <a:solidFill>
                  <a:srgbClr val="0000FF"/>
                </a:solidFill>
                <a:latin typeface="Arial" pitchFamily="34" charset="0"/>
              </a:rPr>
              <a:t> – </a:t>
            </a:r>
            <a:r>
              <a:rPr lang="en-US" altLang="bg-BG" sz="1600" b="1" dirty="0" smtClean="0">
                <a:latin typeface="Arial" pitchFamily="34" charset="0"/>
              </a:rPr>
              <a:t> </a:t>
            </a:r>
            <a:br>
              <a:rPr lang="en-US" altLang="bg-BG" sz="1600" b="1" dirty="0" smtClean="0">
                <a:latin typeface="Arial" pitchFamily="34" charset="0"/>
              </a:rPr>
            </a:br>
            <a:r>
              <a:rPr lang="bg-BG" altLang="bg-BG" sz="1600" b="1" dirty="0" smtClean="0">
                <a:solidFill>
                  <a:srgbClr val="C00000"/>
                </a:solidFill>
                <a:latin typeface="Arial" pitchFamily="34" charset="0"/>
              </a:rPr>
              <a:t>механизми на</a:t>
            </a:r>
            <a:r>
              <a:rPr lang="en-US" altLang="bg-BG" sz="1600" b="1" dirty="0" smtClean="0">
                <a:latin typeface="Arial" pitchFamily="34" charset="0"/>
              </a:rPr>
              <a:t> </a:t>
            </a:r>
            <a:r>
              <a:rPr lang="bg-BG" altLang="bg-BG" sz="1600" b="1" dirty="0" smtClean="0">
                <a:solidFill>
                  <a:srgbClr val="C00000"/>
                </a:solidFill>
                <a:latin typeface="Arial" pitchFamily="34" charset="0"/>
              </a:rPr>
              <a:t>подвижност</a:t>
            </a:r>
            <a:r>
              <a:rPr lang="en-US" altLang="bg-BG" sz="1600" b="1" dirty="0" smtClean="0">
                <a:latin typeface="Arial" pitchFamily="34" charset="0"/>
              </a:rPr>
              <a:t>:</a:t>
            </a:r>
            <a:endParaRPr lang="bg-BG" altLang="bg-BG" sz="1600" b="1" dirty="0">
              <a:latin typeface="Arial" pitchFamily="34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4897536" y="937598"/>
            <a:ext cx="305884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altLang="bg-BG" sz="1800" b="1" dirty="0" smtClean="0">
                <a:latin typeface="Arial" pitchFamily="34" charset="0"/>
                <a:cs typeface="Arial" pitchFamily="34" charset="0"/>
              </a:rPr>
              <a:t>25 </a:t>
            </a:r>
            <a:r>
              <a:rPr lang="en-US" altLang="bg-BG" sz="1800" b="1" dirty="0">
                <a:latin typeface="Arial" pitchFamily="34" charset="0"/>
                <a:cs typeface="Arial" pitchFamily="34" charset="0"/>
              </a:rPr>
              <a:t>mM </a:t>
            </a:r>
            <a:r>
              <a:rPr lang="bg-BG" altLang="bg-BG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додеканова</a:t>
            </a:r>
            <a:r>
              <a:rPr lang="en-US" altLang="bg-BG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1800" b="1" dirty="0" smtClean="0">
                <a:latin typeface="Arial" pitchFamily="34" charset="0"/>
                <a:cs typeface="Arial" pitchFamily="34" charset="0"/>
              </a:rPr>
              <a:t>к-на</a:t>
            </a:r>
            <a:endParaRPr lang="bg-BG" altLang="bg-BG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42008" y="943356"/>
            <a:ext cx="277380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altLang="bg-BG" sz="1800" b="1" dirty="0" smtClean="0">
                <a:latin typeface="Arial" pitchFamily="34" charset="0"/>
                <a:cs typeface="Arial" pitchFamily="34" charset="0"/>
              </a:rPr>
              <a:t>20 </a:t>
            </a:r>
            <a:r>
              <a:rPr lang="en-US" altLang="bg-BG" sz="1800" b="1" dirty="0">
                <a:latin typeface="Arial" pitchFamily="34" charset="0"/>
                <a:cs typeface="Arial" pitchFamily="34" charset="0"/>
              </a:rPr>
              <a:t>mM </a:t>
            </a:r>
            <a:r>
              <a:rPr lang="bg-BG" altLang="bg-BG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октанова</a:t>
            </a:r>
            <a:r>
              <a:rPr lang="en-US" altLang="bg-BG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altLang="bg-BG" sz="1800" b="1" dirty="0" smtClean="0">
                <a:latin typeface="Arial" pitchFamily="34" charset="0"/>
                <a:cs typeface="Arial" pitchFamily="34" charset="0"/>
              </a:rPr>
              <a:t>к-на</a:t>
            </a:r>
            <a:endParaRPr lang="bg-BG" altLang="bg-BG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3278" y="6496466"/>
            <a:ext cx="2133600" cy="365125"/>
          </a:xfrm>
        </p:spPr>
        <p:txBody>
          <a:bodyPr/>
          <a:lstStyle/>
          <a:p>
            <a:fld id="{9F51C47C-3833-4B4B-AFAD-892A128916B3}" type="slidenum">
              <a:rPr lang="bg-BG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bg-BG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8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4" name="Rectangle 4"/>
          <p:cNvSpPr>
            <a:spLocks noChangeArrowheads="1"/>
          </p:cNvSpPr>
          <p:nvPr/>
        </p:nvSpPr>
        <p:spPr bwMode="auto">
          <a:xfrm>
            <a:off x="0" y="0"/>
            <a:ext cx="9144000" cy="938719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320040" bIns="2286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bg-BG" altLang="bg-BG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Практическо значение на мицелите</a:t>
            </a:r>
            <a:endParaRPr lang="en-GB" altLang="bg-BG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44728"/>
            <a:ext cx="91440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bg-BG" altLang="bg-BG" sz="2100" b="1" u="sng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Солюбилизация</a:t>
            </a:r>
            <a:r>
              <a:rPr lang="bg-BG" altLang="bg-BG" sz="21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</a:t>
            </a:r>
            <a:r>
              <a:rPr lang="bg-BG" altLang="bg-BG" sz="21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100" b="1" dirty="0" smtClean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органични молекули</a:t>
            </a:r>
            <a:r>
              <a:rPr lang="bg-BG" altLang="bg-BG" sz="21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1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altLang="bg-BG" sz="2100" b="1" dirty="0" smtClean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масло</a:t>
            </a:r>
            <a:r>
              <a:rPr lang="bg-BG" altLang="bg-BG" sz="21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altLang="bg-BG" sz="21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1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мицелите</a:t>
            </a:r>
            <a:r>
              <a:rPr lang="en-US" altLang="bg-BG" sz="21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bg-BG" sz="2100" b="1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7" descr="detergent-color-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2722"/>
            <a:ext cx="7615238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8569" name="Picture 9" descr="mice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72503"/>
            <a:ext cx="28575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0" y="3065116"/>
            <a:ext cx="129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bg-BG" altLang="bg-BG" sz="16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ПАВ</a:t>
            </a:r>
            <a:r>
              <a:rPr lang="en-US" altLang="bg-BG" sz="16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bg-BG" sz="1600" b="1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1295400" y="3069668"/>
            <a:ext cx="106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bg-BG" altLang="bg-BG" sz="1600" b="1" dirty="0" smtClean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масло</a:t>
            </a:r>
            <a:r>
              <a:rPr lang="en-US" altLang="bg-BG" sz="1600" b="1" dirty="0" smtClean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bg-BG" sz="1600" b="1" dirty="0">
              <a:solidFill>
                <a:srgbClr val="CC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8572" name="Line 12"/>
          <p:cNvSpPr>
            <a:spLocks noChangeShapeType="1"/>
          </p:cNvSpPr>
          <p:nvPr/>
        </p:nvSpPr>
        <p:spPr bwMode="auto">
          <a:xfrm flipV="1">
            <a:off x="533400" y="2636912"/>
            <a:ext cx="22860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bg-BG">
              <a:latin typeface="Arial" charset="0"/>
            </a:endParaRPr>
          </a:p>
        </p:txBody>
      </p:sp>
      <p:sp>
        <p:nvSpPr>
          <p:cNvPr id="578573" name="Line 13"/>
          <p:cNvSpPr>
            <a:spLocks noChangeShapeType="1"/>
          </p:cNvSpPr>
          <p:nvPr/>
        </p:nvSpPr>
        <p:spPr bwMode="auto">
          <a:xfrm flipV="1">
            <a:off x="1828800" y="2636912"/>
            <a:ext cx="228600" cy="45720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bg-BG">
              <a:latin typeface="Arial" charset="0"/>
            </a:endParaRPr>
          </a:p>
        </p:txBody>
      </p:sp>
      <p:sp>
        <p:nvSpPr>
          <p:cNvPr id="578574" name="Text Box 14"/>
          <p:cNvSpPr txBox="1">
            <a:spLocks noChangeArrowheads="1"/>
          </p:cNvSpPr>
          <p:nvPr/>
        </p:nvSpPr>
        <p:spPr bwMode="auto">
          <a:xfrm>
            <a:off x="2987824" y="3573016"/>
            <a:ext cx="6156176" cy="196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bg-BG" altLang="bg-BG" sz="17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Широко приложение в </a:t>
            </a:r>
            <a:r>
              <a:rPr lang="bg-BG" altLang="bg-BG" sz="1700" b="1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битовата химия</a:t>
            </a:r>
            <a:r>
              <a:rPr lang="bg-BG" altLang="bg-BG" sz="17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bg-BG" altLang="bg-BG" sz="17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bg-BG" altLang="bg-BG" sz="1700" b="1" dirty="0">
                <a:solidFill>
                  <a:srgbClr val="0000CC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–</a:t>
            </a:r>
            <a:r>
              <a:rPr lang="bg-BG" altLang="bg-BG" sz="17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7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препарати за миене в кухнята;</a:t>
            </a:r>
            <a:r>
              <a:rPr lang="bg-BG" altLang="bg-BG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почистване на дома</a:t>
            </a:r>
            <a:r>
              <a:rPr lang="bg-BG" altLang="bg-BG" sz="17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bg-BG" altLang="bg-BG" sz="17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bg-BG" altLang="bg-BG" sz="1700" b="1" dirty="0">
                <a:solidFill>
                  <a:srgbClr val="0000CC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–</a:t>
            </a:r>
            <a:r>
              <a:rPr lang="bg-BG" altLang="bg-BG" sz="1700" b="1" dirty="0">
                <a:effectLst/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bg-BG" altLang="bg-BG" sz="1700" b="1" dirty="0" smtClean="0">
                <a:effectLst/>
                <a:latin typeface="Arial" pitchFamily="34" charset="0"/>
                <a:cs typeface="Arial" panose="020B0604020202020204" pitchFamily="34" charset="0"/>
              </a:rPr>
              <a:t>прахове за пране</a:t>
            </a:r>
            <a:r>
              <a:rPr lang="bg-BG" altLang="bg-BG" sz="1700" b="1" dirty="0">
                <a:latin typeface="Arial" pitchFamily="34" charset="0"/>
                <a:cs typeface="Arial" panose="020B0604020202020204" pitchFamily="34" charset="0"/>
              </a:rPr>
              <a:t>; сапуни; шампоани</a:t>
            </a:r>
            <a:r>
              <a:rPr lang="bg-BG" altLang="bg-BG" sz="1700" b="1" dirty="0" smtClean="0">
                <a:latin typeface="Arial" pitchFamily="34" charset="0"/>
                <a:cs typeface="Arial" panose="020B0604020202020204" pitchFamily="34" charset="0"/>
              </a:rPr>
              <a:t>;</a:t>
            </a:r>
            <a:endParaRPr lang="bg-BG" altLang="bg-BG" sz="1700" b="1" dirty="0">
              <a:effectLst/>
              <a:latin typeface="Arial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bg-BG" altLang="bg-BG" sz="17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– </a:t>
            </a:r>
            <a:r>
              <a:rPr lang="bg-BG" altLang="bg-BG" sz="1700" b="1" dirty="0" smtClean="0">
                <a:effectLst/>
                <a:latin typeface="Arial" pitchFamily="34" charset="0"/>
                <a:cs typeface="Arial" panose="020B0604020202020204" pitchFamily="34" charset="0"/>
              </a:rPr>
              <a:t>балсами за коса; </a:t>
            </a:r>
            <a:r>
              <a:rPr lang="bg-BG" altLang="bg-BG" sz="1700" b="1" dirty="0" smtClean="0">
                <a:solidFill>
                  <a:srgbClr val="0033CC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козметични</a:t>
            </a:r>
            <a:r>
              <a:rPr lang="bg-BG" altLang="bg-BG" sz="1700" b="1" dirty="0" smtClean="0">
                <a:effectLst/>
                <a:latin typeface="Arial" pitchFamily="34" charset="0"/>
                <a:cs typeface="Arial" panose="020B0604020202020204" pitchFamily="34" charset="0"/>
              </a:rPr>
              <a:t> и </a:t>
            </a:r>
            <a:r>
              <a:rPr lang="bg-BG" altLang="bg-BG" sz="1700" b="1" dirty="0" smtClean="0">
                <a:solidFill>
                  <a:srgbClr val="009900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хранителни</a:t>
            </a:r>
            <a:r>
              <a:rPr lang="bg-BG" altLang="bg-BG" sz="1700" b="1" dirty="0" smtClean="0">
                <a:effectLst/>
                <a:latin typeface="Arial" pitchFamily="34" charset="0"/>
                <a:cs typeface="Arial" panose="020B0604020202020204" pitchFamily="34" charset="0"/>
              </a:rPr>
              <a:t> продукти.</a:t>
            </a:r>
            <a:endParaRPr lang="en-US" altLang="bg-BG" sz="1700" b="1" dirty="0">
              <a:effectLst/>
              <a:latin typeface="Arial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65000"/>
              </a:spcBef>
              <a:buFontTx/>
              <a:buNone/>
            </a:pPr>
            <a:r>
              <a:rPr lang="bg-BG" altLang="bg-BG" sz="1700" b="1" dirty="0" smtClean="0">
                <a:solidFill>
                  <a:srgbClr val="CC0099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Синтез на </a:t>
            </a:r>
            <a:r>
              <a:rPr lang="bg-BG" altLang="bg-BG" sz="1700" b="1" dirty="0" err="1" smtClean="0">
                <a:solidFill>
                  <a:srgbClr val="CC0099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наночастици</a:t>
            </a:r>
            <a:r>
              <a:rPr lang="bg-BG" altLang="bg-BG" sz="1700" b="1" dirty="0" smtClean="0">
                <a:solidFill>
                  <a:srgbClr val="CC0099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bg-BG" altLang="bg-BG" sz="1700" b="1" dirty="0" smtClean="0">
                <a:effectLst/>
                <a:latin typeface="Arial" pitchFamily="34" charset="0"/>
                <a:cs typeface="Arial" panose="020B0604020202020204" pitchFamily="34" charset="0"/>
              </a:rPr>
              <a:t>(приложения в </a:t>
            </a:r>
            <a:r>
              <a:rPr lang="bg-BG" altLang="bg-BG" sz="1700" b="1" dirty="0" err="1" smtClean="0">
                <a:effectLst/>
                <a:latin typeface="Arial" pitchFamily="34" charset="0"/>
                <a:cs typeface="Arial" panose="020B0604020202020204" pitchFamily="34" charset="0"/>
              </a:rPr>
              <a:t>нанотехнол</a:t>
            </a:r>
            <a:r>
              <a:rPr lang="bg-BG" altLang="bg-BG" sz="1700" b="1" dirty="0" smtClean="0">
                <a:effectLst/>
                <a:latin typeface="Arial" pitchFamily="34" charset="0"/>
                <a:cs typeface="Arial" panose="020B0604020202020204" pitchFamily="34" charset="0"/>
              </a:rPr>
              <a:t>.)</a:t>
            </a:r>
            <a:endParaRPr lang="bg-BG" altLang="bg-BG" sz="1700" b="1" dirty="0">
              <a:effectLst/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578575" name="Text Box 15"/>
          <p:cNvSpPr txBox="1">
            <a:spLocks noChangeArrowheads="1"/>
          </p:cNvSpPr>
          <p:nvPr/>
        </p:nvSpPr>
        <p:spPr bwMode="auto">
          <a:xfrm>
            <a:off x="3352800" y="5661248"/>
            <a:ext cx="5334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bg-BG" altLang="bg-BG" sz="1700" b="1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Солюбилизирано</a:t>
            </a:r>
            <a:r>
              <a:rPr lang="bg-BG" altLang="bg-BG" sz="17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вещество: </a:t>
            </a:r>
            <a:r>
              <a:rPr lang="bg-BG" altLang="bg-BG" sz="1700" b="1" dirty="0" smtClean="0">
                <a:solidFill>
                  <a:srgbClr val="66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доставяне на масла, които са полезни за косата и кожата</a:t>
            </a:r>
            <a:r>
              <a:rPr lang="bg-BG" altLang="bg-BG" sz="17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bg-BG" sz="1700" b="1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8576" name="Line 16"/>
          <p:cNvSpPr>
            <a:spLocks noChangeShapeType="1"/>
          </p:cNvSpPr>
          <p:nvPr/>
        </p:nvSpPr>
        <p:spPr bwMode="auto">
          <a:xfrm flipH="1" flipV="1">
            <a:off x="1631504" y="5067903"/>
            <a:ext cx="1612900" cy="763488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bg-BG">
              <a:latin typeface="Arial" charset="0"/>
            </a:endParaRPr>
          </a:p>
        </p:txBody>
      </p:sp>
      <p:sp>
        <p:nvSpPr>
          <p:cNvPr id="578577" name="Line 17"/>
          <p:cNvSpPr>
            <a:spLocks noChangeShapeType="1"/>
          </p:cNvSpPr>
          <p:nvPr/>
        </p:nvSpPr>
        <p:spPr bwMode="auto">
          <a:xfrm flipV="1">
            <a:off x="8763000" y="14760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bg-BG">
              <a:latin typeface="Arial" charset="0"/>
            </a:endParaRPr>
          </a:p>
        </p:txBody>
      </p:sp>
      <p:sp>
        <p:nvSpPr>
          <p:cNvPr id="578578" name="Line 18"/>
          <p:cNvSpPr>
            <a:spLocks noChangeShapeType="1"/>
          </p:cNvSpPr>
          <p:nvPr/>
        </p:nvSpPr>
        <p:spPr bwMode="auto">
          <a:xfrm rot="10800000" flipV="1">
            <a:off x="8775700" y="25047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bg-BG">
              <a:latin typeface="Arial" charset="0"/>
            </a:endParaRPr>
          </a:p>
        </p:txBody>
      </p:sp>
      <p:sp>
        <p:nvSpPr>
          <p:cNvPr id="4111" name="Text Box 19"/>
          <p:cNvSpPr txBox="1">
            <a:spLocks noChangeArrowheads="1"/>
          </p:cNvSpPr>
          <p:nvPr/>
        </p:nvSpPr>
        <p:spPr bwMode="auto">
          <a:xfrm>
            <a:off x="8369300" y="2022175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bg-BG" altLang="bg-BG" sz="2000" b="1">
                <a:effectLst/>
              </a:rPr>
              <a:t>8 </a:t>
            </a:r>
            <a:r>
              <a:rPr lang="en-US" altLang="bg-BG" sz="2000" b="1">
                <a:effectLst/>
              </a:rPr>
              <a:t>nm</a:t>
            </a:r>
            <a:r>
              <a:rPr lang="en-US" altLang="bg-BG" sz="2000" b="1">
                <a:solidFill>
                  <a:srgbClr val="CC0099"/>
                </a:solidFill>
                <a:effectLst/>
              </a:rPr>
              <a:t> 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525522" y="2780928"/>
            <a:ext cx="14199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bg-BG" altLang="bg-BG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Набъбнала мицела</a:t>
            </a:r>
            <a:endParaRPr lang="en-US" altLang="bg-BG" sz="1600" b="1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656040" y="3011951"/>
            <a:ext cx="364232" cy="158618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3278" y="6496466"/>
            <a:ext cx="2133600" cy="365125"/>
          </a:xfrm>
        </p:spPr>
        <p:txBody>
          <a:bodyPr/>
          <a:lstStyle/>
          <a:p>
            <a:fld id="{9F51C47C-3833-4B4B-AFAD-892A128916B3}" type="slidenum">
              <a:rPr lang="bg-BG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bg-BG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4" name="Rectangle 4"/>
          <p:cNvSpPr>
            <a:spLocks noChangeArrowheads="1"/>
          </p:cNvSpPr>
          <p:nvPr/>
        </p:nvSpPr>
        <p:spPr bwMode="auto">
          <a:xfrm>
            <a:off x="0" y="0"/>
            <a:ext cx="9144000" cy="1292662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320040" bIns="2286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bg-BG" altLang="bg-BG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Индустриални проекти на Факултета по химия и фармация</a:t>
            </a:r>
            <a:r>
              <a:rPr lang="bg-BG" altLang="bg-BG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 областта на  битовата химия</a:t>
            </a:r>
            <a:endParaRPr lang="en-GB" altLang="bg-BG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3278" y="6496466"/>
            <a:ext cx="2133600" cy="365125"/>
          </a:xfrm>
        </p:spPr>
        <p:txBody>
          <a:bodyPr/>
          <a:lstStyle/>
          <a:p>
            <a:fld id="{9F51C47C-3833-4B4B-AFAD-892A128916B3}" type="slidenum">
              <a:rPr lang="bg-BG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bg-BG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69276" y="1253659"/>
            <a:ext cx="8352928" cy="20313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bg-BG" altLang="bg-BG" sz="2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lang="bg-BG" altLang="bg-BG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Препарати за лична хигиена; козметика; </a:t>
            </a:r>
            <a:r>
              <a:rPr lang="bg-BG" altLang="bg-BG" sz="21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перилни препарати; хранителни продукти</a:t>
            </a:r>
            <a:r>
              <a:rPr lang="bg-BG" altLang="bg-BG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bg-BG" altLang="bg-BG" sz="21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препарати с медицинско приложение; дезинфектанти; </a:t>
            </a:r>
            <a:r>
              <a:rPr lang="bg-BG" altLang="bg-BG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топло-изолационни материали и др. </a:t>
            </a:r>
            <a:endParaRPr lang="en-US" altLang="bg-BG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51520" y="3341891"/>
            <a:ext cx="871296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bg-BG" altLang="bg-BG" sz="2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Индустриални партньори</a:t>
            </a:r>
            <a:r>
              <a:rPr lang="bg-BG" altLang="bg-BG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Големи международни компании: </a:t>
            </a:r>
            <a:r>
              <a:rPr lang="en-US" altLang="bg-BG" sz="21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Unilever </a:t>
            </a:r>
            <a:r>
              <a:rPr lang="en-US" altLang="bg-BG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altLang="bg-BG" sz="21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Великобритания</a:t>
            </a:r>
            <a:r>
              <a:rPr lang="en-US" altLang="bg-BG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altLang="bg-BG" sz="21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Холандия</a:t>
            </a:r>
            <a:r>
              <a:rPr lang="en-US" altLang="bg-BG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br>
              <a:rPr lang="en-US" altLang="bg-BG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bg-BG" sz="21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BASF </a:t>
            </a:r>
            <a:r>
              <a:rPr lang="en-US" altLang="bg-BG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altLang="bg-BG" sz="21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Германия</a:t>
            </a:r>
            <a:r>
              <a:rPr lang="en-US" altLang="bg-BG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altLang="bg-BG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bg-BG" sz="21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Saint </a:t>
            </a:r>
            <a:r>
              <a:rPr lang="en-US" altLang="bg-BG" sz="21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Gobain</a:t>
            </a:r>
            <a:r>
              <a:rPr lang="en-US" altLang="bg-BG" sz="21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altLang="bg-BG" sz="21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Франция</a:t>
            </a:r>
            <a:r>
              <a:rPr lang="bg-BG" altLang="bg-BG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bg-BG" altLang="bg-BG" sz="21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Лонза</a:t>
            </a:r>
            <a:r>
              <a:rPr lang="bg-BG" altLang="bg-BG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bg-BG" altLang="bg-BG" sz="21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Швейцария</a:t>
            </a:r>
            <a:r>
              <a:rPr lang="bg-BG" altLang="bg-BG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br>
              <a:rPr lang="bg-BG" altLang="bg-BG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bg-BG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 Johnson</a:t>
            </a:r>
            <a:r>
              <a:rPr lang="bg-BG" altLang="bg-BG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(САЩ); </a:t>
            </a:r>
            <a:r>
              <a:rPr lang="en-US" altLang="bg-BG" sz="21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Pepsi-Cola</a:t>
            </a:r>
            <a:r>
              <a:rPr lang="en-US" altLang="bg-BG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altLang="bg-BG" sz="21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САЩ</a:t>
            </a:r>
            <a:r>
              <a:rPr lang="bg-BG" altLang="bg-BG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altLang="bg-BG" sz="21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altLang="bg-BG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altLang="bg-BG" sz="21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Япония</a:t>
            </a:r>
            <a:r>
              <a:rPr lang="bg-BG" altLang="bg-BG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и др.</a:t>
            </a:r>
            <a:endParaRPr lang="en-US" altLang="bg-BG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42642" y="5284436"/>
            <a:ext cx="8712968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bg-BG" altLang="bg-BG" sz="21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Реализация на български интелектуален продукт в чужбина.</a:t>
            </a:r>
            <a:endParaRPr lang="en-US" altLang="bg-BG" sz="21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51520" y="5876255"/>
            <a:ext cx="871296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Компании с годишен оборот съизмерим с брутния вътрешен продукт на България.</a:t>
            </a:r>
            <a:endParaRPr lang="en-US" altLang="bg-BG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" y="1176104"/>
            <a:ext cx="4587240" cy="534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0" y="1508117"/>
            <a:ext cx="429768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1166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bg-BG" alt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Н: Индекс на човешко развитие (</a:t>
            </a:r>
            <a:r>
              <a:rPr lang="en-US" alt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HDI)</a:t>
            </a:r>
            <a:endParaRPr lang="en-US" altLang="bg-BG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1000" y="708453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bg-BG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Продължителност на живота;  (2) образование; (3) доход на глава от населението</a:t>
            </a:r>
            <a:endParaRPr lang="en-US" altLang="bg-BG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52" y="13075"/>
            <a:ext cx="6873240" cy="686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2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92333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320040" bIns="2286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g-BG" altLang="bg-BG" sz="2400" b="1" i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Подходи към получаването на </a:t>
            </a:r>
            <a:r>
              <a:rPr lang="bg-BG" altLang="bg-BG" sz="2400" b="1" i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нано-размерни</a:t>
            </a:r>
            <a:r>
              <a:rPr lang="bg-BG" altLang="bg-BG" sz="2400" b="1" i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структури</a:t>
            </a:r>
            <a:endParaRPr lang="en-GB" altLang="bg-BG" sz="2400" b="1" i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79512" y="908720"/>
            <a:ext cx="410445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bg-BG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– down </a:t>
            </a:r>
            <a:r>
              <a:rPr lang="en-US" altLang="bg-BG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bg-BG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bg-BG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bg-BG" altLang="bg-BG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голямото към малкото</a:t>
            </a:r>
            <a:r>
              <a:rPr lang="en-US" altLang="bg-BG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en-US" altLang="bg-BG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altLang="bg-BG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литографски техники </a:t>
            </a:r>
            <a:endParaRPr lang="bg-BG" altLang="bg-BG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454618" y="908720"/>
            <a:ext cx="468052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bg-BG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Bottom </a:t>
            </a:r>
            <a:r>
              <a:rPr lang="en-US" altLang="bg-BG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altLang="bg-BG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</a:t>
            </a:r>
            <a:r>
              <a:rPr lang="en-US" altLang="bg-BG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bg-BG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bg-BG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bg-BG" altLang="bg-BG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малкото към голямото</a:t>
            </a:r>
            <a:r>
              <a:rPr lang="en-US" altLang="bg-BG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en-US" altLang="bg-BG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altLang="bg-BG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само-организация </a:t>
            </a:r>
            <a:endParaRPr lang="bg-BG" altLang="bg-BG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1739"/>
            <a:ext cx="25146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92423" y="2436062"/>
            <a:ext cx="1951385" cy="41687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bg-BG" sz="1800" b="1" dirty="0" smtClean="0">
                <a:latin typeface="Arial" charset="0"/>
                <a:cs typeface="Times New Roman" pitchFamily="18" charset="0"/>
              </a:rPr>
              <a:t>1. </a:t>
            </a:r>
            <a:r>
              <a:rPr lang="bg-BG" altLang="bg-BG" sz="1800" b="1" dirty="0" smtClean="0">
                <a:latin typeface="Arial" charset="0"/>
                <a:cs typeface="Times New Roman" pitchFamily="18" charset="0"/>
              </a:rPr>
              <a:t>Експозиция</a:t>
            </a:r>
            <a:endParaRPr lang="en-US" altLang="bg-BG" sz="1800" b="1" dirty="0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27584" y="4967802"/>
            <a:ext cx="3168352" cy="41687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bg-BG" sz="1800" b="1" dirty="0" smtClean="0">
                <a:latin typeface="Arial" charset="0"/>
                <a:cs typeface="Times New Roman" pitchFamily="18" charset="0"/>
              </a:rPr>
              <a:t>2. </a:t>
            </a:r>
            <a:r>
              <a:rPr lang="bg-BG" altLang="bg-BG" sz="1800" b="1" dirty="0" smtClean="0">
                <a:latin typeface="Arial" charset="0"/>
                <a:cs typeface="Times New Roman" pitchFamily="18" charset="0"/>
              </a:rPr>
              <a:t>Проявяване</a:t>
            </a:r>
            <a:r>
              <a:rPr lang="en-US" altLang="bg-BG" sz="1800" b="1" dirty="0" smtClean="0">
                <a:latin typeface="Arial" charset="0"/>
                <a:cs typeface="Times New Roman" pitchFamily="18" charset="0"/>
              </a:rPr>
              <a:t> (</a:t>
            </a:r>
            <a:r>
              <a:rPr lang="bg-BG" altLang="bg-BG" sz="1800" b="1" dirty="0" smtClean="0">
                <a:latin typeface="Arial" charset="0"/>
                <a:cs typeface="Times New Roman" pitchFamily="18" charset="0"/>
              </a:rPr>
              <a:t>негатив</a:t>
            </a:r>
            <a:r>
              <a:rPr lang="en-US" altLang="bg-BG" sz="1800" b="1" dirty="0" smtClean="0">
                <a:latin typeface="Arial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17676" y="3058256"/>
            <a:ext cx="1951385" cy="29873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tIns="36000" bIns="3600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bg-BG" sz="1600" b="1" dirty="0" smtClean="0">
                <a:solidFill>
                  <a:srgbClr val="6600FF"/>
                </a:solidFill>
                <a:latin typeface="Arial" charset="0"/>
                <a:cs typeface="Times New Roman" pitchFamily="18" charset="0"/>
              </a:rPr>
              <a:t>UV </a:t>
            </a:r>
            <a:r>
              <a:rPr lang="bg-BG" altLang="bg-BG" sz="1600" b="1" dirty="0" smtClean="0">
                <a:solidFill>
                  <a:srgbClr val="6600FF"/>
                </a:solidFill>
                <a:latin typeface="Arial" charset="0"/>
                <a:cs typeface="Times New Roman" pitchFamily="18" charset="0"/>
              </a:rPr>
              <a:t>светлина</a:t>
            </a:r>
            <a:endParaRPr lang="en-US" altLang="bg-BG" sz="1600" b="1" dirty="0" smtClean="0">
              <a:solidFill>
                <a:srgbClr val="6600FF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371" y="3219816"/>
            <a:ext cx="2818638" cy="128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477" y="5488354"/>
            <a:ext cx="2983230" cy="106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173942" y="2420888"/>
            <a:ext cx="3862554" cy="41687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bg-BG" sz="1800" b="1" dirty="0" smtClean="0">
                <a:latin typeface="Arial" charset="0"/>
                <a:cs typeface="Times New Roman" pitchFamily="18" charset="0"/>
              </a:rPr>
              <a:t>1. </a:t>
            </a:r>
            <a:r>
              <a:rPr lang="bg-BG" altLang="bg-BG" sz="1800" b="1" dirty="0" smtClean="0">
                <a:latin typeface="Arial" charset="0"/>
                <a:cs typeface="Times New Roman" pitchFamily="18" charset="0"/>
              </a:rPr>
              <a:t>Начално хаотично състояние</a:t>
            </a:r>
            <a:endParaRPr lang="en-US" altLang="bg-BG" sz="1800" b="1" dirty="0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814658" y="4964968"/>
            <a:ext cx="4293846" cy="41687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bg-BG" sz="1800" b="1" dirty="0" smtClean="0">
                <a:latin typeface="Arial" charset="0"/>
                <a:cs typeface="Times New Roman" pitchFamily="18" charset="0"/>
              </a:rPr>
              <a:t>2. </a:t>
            </a:r>
            <a:r>
              <a:rPr lang="bg-BG" altLang="bg-BG" sz="1800" b="1" dirty="0" smtClean="0">
                <a:latin typeface="Arial" charset="0"/>
                <a:cs typeface="Times New Roman" pitchFamily="18" charset="0"/>
              </a:rPr>
              <a:t>Привличане и само-организация</a:t>
            </a:r>
            <a:endParaRPr lang="en-US" altLang="bg-BG" sz="1800" b="1" dirty="0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540123" y="6434006"/>
            <a:ext cx="360040" cy="41687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bg-BG" sz="1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2 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396107" y="4432408"/>
            <a:ext cx="360040" cy="41687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bg-BG" sz="1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2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781298"/>
              </p:ext>
            </p:extLst>
          </p:nvPr>
        </p:nvGraphicFramePr>
        <p:xfrm>
          <a:off x="5345981" y="4359278"/>
          <a:ext cx="571500" cy="22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2" name="Equation" r:id="rId6" imgW="457200" imgH="177480" progId="Equation.3">
                  <p:embed/>
                </p:oleObj>
              </mc:Choice>
              <mc:Fallback>
                <p:oleObj name="Equation" r:id="rId6" imgW="45720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981" y="4359278"/>
                        <a:ext cx="571500" cy="221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800076"/>
              </p:ext>
            </p:extLst>
          </p:nvPr>
        </p:nvGraphicFramePr>
        <p:xfrm>
          <a:off x="5436096" y="6412606"/>
          <a:ext cx="5715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3" name="Equation" r:id="rId8" imgW="457200" imgH="177480" progId="Equation.3">
                  <p:embed/>
                </p:oleObj>
              </mc:Choice>
              <mc:Fallback>
                <p:oleObj name="Equation" r:id="rId8" imgW="457200" imgH="177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6412606"/>
                        <a:ext cx="571500" cy="222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3278" y="6496466"/>
            <a:ext cx="2133600" cy="365125"/>
          </a:xfrm>
        </p:spPr>
        <p:txBody>
          <a:bodyPr/>
          <a:lstStyle/>
          <a:p>
            <a:fld id="{9F51C47C-3833-4B4B-AFAD-892A128916B3}" type="slidenum">
              <a:rPr lang="bg-BG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bg-BG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7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&amp;Rcy;&amp;iecy;&amp;zcy;&amp;ucy;&amp;lcy;&amp;tcy;&amp;acy;&amp;tcy; &amp;scy; &amp;icy;&amp;zcy;&amp;ocy;&amp;bcy;&amp;rcy;&amp;acy;&amp;zhcy;&amp;iecy;&amp;ncy;&amp;icy;&amp;iecy; &amp;zcy;&amp;acy; &amp;ocy;&amp;rcy;&amp;iecy;&amp;lcy; &amp;zhcy;&amp;icy;&amp;vcy;&amp;acy; &amp;vcy;&amp;ocy;&amp;dcy;&amp;acy; &amp;ncy;&amp;acy;&amp;rcy;&amp;ocy;&amp;dcy;&amp;ncy;&amp;acy; &amp;pcy;&amp;rcy;&amp;icy;&amp;kcy;&amp;acy;&amp;z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" y="153804"/>
            <a:ext cx="9134155" cy="480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7" y="4017456"/>
            <a:ext cx="381642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83568" y="2337343"/>
            <a:ext cx="3916895" cy="202561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bg-BG" altLang="bg-BG" sz="3600" b="1" dirty="0" smtClean="0">
                <a:latin typeface="Arial" charset="0"/>
              </a:rPr>
              <a:t>ОБРАЗОВАНИЕ</a:t>
            </a:r>
          </a:p>
          <a:p>
            <a:pPr algn="ctr" eaLnBrk="1" hangingPunct="1">
              <a:lnSpc>
                <a:spcPct val="120000"/>
              </a:lnSpc>
            </a:pPr>
            <a:r>
              <a:rPr lang="bg-BG" altLang="bg-BG" sz="3600" b="1" dirty="0" smtClean="0">
                <a:latin typeface="Arial" charset="0"/>
              </a:rPr>
              <a:t>НАУКА</a:t>
            </a:r>
            <a:br>
              <a:rPr lang="bg-BG" altLang="bg-BG" sz="3600" b="1" dirty="0" smtClean="0">
                <a:latin typeface="Arial" charset="0"/>
              </a:rPr>
            </a:br>
            <a:r>
              <a:rPr lang="bg-BG" altLang="bg-BG" sz="3600" b="1" dirty="0" smtClean="0">
                <a:latin typeface="Arial" charset="0"/>
              </a:rPr>
              <a:t>ТЕХНОЛОГИИ</a:t>
            </a:r>
            <a:endParaRPr lang="en-GB" altLang="bg-BG" sz="3600" b="1" dirty="0">
              <a:latin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078" y="5217573"/>
            <a:ext cx="9108504" cy="12903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bg-BG" altLang="bg-BG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ОСНОВА НА НОВА НАЦИОНАЛНА СТРАТЕГИЯ ЗА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118686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3278" y="6496466"/>
            <a:ext cx="2133600" cy="365125"/>
          </a:xfrm>
        </p:spPr>
        <p:txBody>
          <a:bodyPr/>
          <a:lstStyle/>
          <a:p>
            <a:fld id="{9F51C47C-3833-4B4B-AFAD-892A128916B3}" type="slidenum">
              <a:rPr lang="bg-BG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bg-BG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84" y="2222116"/>
            <a:ext cx="4191000" cy="124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81100"/>
            <a:ext cx="3279458" cy="144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0"/>
            <a:ext cx="9144000" cy="1366528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320040" bIns="22860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bg-BG" altLang="bg-BG" sz="2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Само-организация на частици върху течни повърхности</a:t>
            </a:r>
            <a:r>
              <a:rPr lang="bg-BG" altLang="bg-BG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altLang="bg-BG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bg-BG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 действието на капилярни сили на привличане</a:t>
            </a:r>
            <a:endParaRPr lang="en-GB" altLang="bg-BG" sz="2200" b="1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09518" y="1208958"/>
            <a:ext cx="8022922" cy="8771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628650" indent="-6286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bg-BG" altLang="bg-BG" sz="17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Латералните капилярни сили</a:t>
            </a:r>
            <a:r>
              <a:rPr lang="en-GB" altLang="bg-BG" sz="17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 дължат на</a:t>
            </a:r>
            <a:r>
              <a:rPr lang="en-GB" altLang="bg-BG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7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припокриването на деформации </a:t>
            </a:r>
            <a:r>
              <a:rPr lang="bg-BG" altLang="bg-BG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GB" altLang="bg-BG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7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течната повърхност</a:t>
            </a:r>
            <a:r>
              <a:rPr lang="en-GB" altLang="bg-BG" sz="17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около отделните частици</a:t>
            </a:r>
            <a:r>
              <a:rPr lang="en-GB" altLang="bg-BG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bg-BG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bg-BG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5496" y="3619156"/>
            <a:ext cx="4538022" cy="154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bg-BG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Деформация дължаща се на</a:t>
            </a: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6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теглото</a:t>
            </a: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плаващи</a:t>
            </a: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частици</a:t>
            </a: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altLang="bg-BG" sz="1600" b="1" u="sng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Флотационна</a:t>
            </a:r>
            <a:r>
              <a:rPr lang="en-US" altLang="bg-BG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капилярна</a:t>
            </a:r>
            <a:r>
              <a:rPr lang="en-US" altLang="bg-BG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сила</a:t>
            </a:r>
            <a:r>
              <a:rPr lang="bg-BG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(floating particles)</a:t>
            </a:r>
          </a:p>
          <a:p>
            <a:pPr algn="ctr" eaLnBrk="1" hangingPunct="1"/>
            <a:r>
              <a:rPr lang="en-GB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bg-BG" sz="1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Nicolson, </a:t>
            </a:r>
            <a:r>
              <a:rPr lang="en-GB" altLang="bg-BG" sz="16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Pr. Cam. Ph. Soc</a:t>
            </a:r>
            <a:r>
              <a:rPr lang="en-GB" altLang="bg-BG" sz="1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45 (1949) 288</a:t>
            </a:r>
            <a:r>
              <a:rPr lang="bg-BG" altLang="bg-BG" sz="1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bg-BG" altLang="bg-BG" sz="1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bg-BG" sz="1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Paunov, Kralchevsky, </a:t>
            </a:r>
            <a:r>
              <a:rPr lang="en-US" altLang="bg-BG" sz="16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JCIS</a:t>
            </a:r>
            <a:r>
              <a:rPr lang="en-US" altLang="bg-BG" sz="1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157 (1993) 100</a:t>
            </a:r>
            <a:r>
              <a:rPr lang="en-GB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bg-BG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91890" y="3622651"/>
            <a:ext cx="435211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bg-BG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Деформация дължаща се на</a:t>
            </a: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600" b="1" dirty="0" err="1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омокрянето</a:t>
            </a: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частиците</a:t>
            </a: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bg-BG" sz="1600" b="1" u="sng" dirty="0" err="1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Имерсионна</a:t>
            </a: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капилярна</a:t>
            </a:r>
            <a:r>
              <a:rPr lang="en-US" altLang="bg-BG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сила</a:t>
            </a:r>
            <a:r>
              <a:rPr lang="en-US" altLang="bg-BG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bg-BG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(colloids </a:t>
            </a:r>
            <a:r>
              <a:rPr lang="en-US" altLang="bg-BG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partially immersed </a:t>
            </a: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liquid layer)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bg-BG" sz="1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Kralchevsky et al. </a:t>
            </a:r>
            <a:r>
              <a:rPr lang="en-US" altLang="bg-BG" sz="16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JCIS</a:t>
            </a:r>
            <a:r>
              <a:rPr lang="en-US" altLang="bg-BG" sz="1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151 (1992) 79-94.</a:t>
            </a: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GB" altLang="bg-BG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7504" y="5120940"/>
            <a:ext cx="4608512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bg-BG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в</a:t>
            </a: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6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двата</a:t>
            </a: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случая</a:t>
            </a: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силата на привличане е</a:t>
            </a: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GB" altLang="bg-BG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631908"/>
              </p:ext>
            </p:extLst>
          </p:nvPr>
        </p:nvGraphicFramePr>
        <p:xfrm>
          <a:off x="1177684" y="5572652"/>
          <a:ext cx="215856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9" name="Equation" r:id="rId5" imgW="1079280" imgH="393480" progId="Equation.3">
                  <p:embed/>
                </p:oleObj>
              </mc:Choice>
              <mc:Fallback>
                <p:oleObj name="Equation" r:id="rId5" imgW="1079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684" y="5572652"/>
                        <a:ext cx="215856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C0066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50126" y="6372047"/>
            <a:ext cx="3681034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аналогия със закона на Кулон</a:t>
            </a: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GB" altLang="bg-BG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826900"/>
              </p:ext>
            </p:extLst>
          </p:nvPr>
        </p:nvGraphicFramePr>
        <p:xfrm>
          <a:off x="5076057" y="5344338"/>
          <a:ext cx="2841221" cy="452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0" name="Equation" r:id="rId7" imgW="1434960" imgH="228600" progId="Equation.3">
                  <p:embed/>
                </p:oleObj>
              </mc:Choice>
              <mc:Fallback>
                <p:oleObj name="Equation" r:id="rId7" imgW="1434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7" y="5344338"/>
                        <a:ext cx="2841221" cy="45262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508104" y="5776386"/>
            <a:ext cx="2448272" cy="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(“</a:t>
            </a:r>
            <a:r>
              <a:rPr lang="bg-BG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капилярни заряди</a:t>
            </a: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”) </a:t>
            </a:r>
            <a:endParaRPr lang="en-GB" altLang="bg-BG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73453"/>
              </p:ext>
            </p:extLst>
          </p:nvPr>
        </p:nvGraphicFramePr>
        <p:xfrm>
          <a:off x="5148064" y="6389960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1" name="Equation" r:id="rId9" imgW="152280" imgH="139680" progId="Equation.3">
                  <p:embed/>
                </p:oleObj>
              </mc:Choice>
              <mc:Fallback>
                <p:oleObj name="Equation" r:id="rId9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6389960"/>
                        <a:ext cx="304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317958" y="6317946"/>
            <a:ext cx="3430506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bg-BG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повърхностно напрежение</a:t>
            </a:r>
            <a:endParaRPr lang="en-GB" altLang="bg-BG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24" name="Picture 2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19" y="3151984"/>
            <a:ext cx="1370838" cy="32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03" y="3207350"/>
            <a:ext cx="1370838" cy="32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1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5496" y="2291299"/>
            <a:ext cx="447630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bg-BG" sz="15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bg-BG" altLang="bg-BG" sz="1500" b="1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Брауново движение в дебел слой</a:t>
            </a:r>
            <a:r>
              <a:rPr lang="en-GB" altLang="bg-BG" sz="1500" b="1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bg-BG" sz="1500" b="1" i="1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bg-BG" sz="1500" b="1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GB" altLang="bg-BG" sz="1500" b="1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bg-BG" sz="1500" b="1" i="1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altLang="bg-BG" sz="1500" b="1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bg-BG" sz="15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bg-BG" sz="1500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499992" y="2291299"/>
            <a:ext cx="45720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bg-BG" sz="15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altLang="bg-BG" sz="15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en-GB" altLang="bg-BG" sz="15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bg-BG" altLang="bg-BG" sz="15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Частиците агрегират в тънък слой</a:t>
            </a:r>
            <a:r>
              <a:rPr lang="en-GB" altLang="bg-BG" sz="15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bg-BG" sz="15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bg-BG" sz="15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GB" altLang="bg-BG" sz="15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bg-BG" sz="15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altLang="bg-BG" sz="15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bg-BG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bg-BG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37870" y="219974"/>
            <a:ext cx="8367464" cy="5847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 w="3175">
            <a:solidFill>
              <a:srgbClr val="66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37160" rIns="0" bIns="1371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bg-BG" altLang="bg-BG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Капилярни</a:t>
            </a:r>
            <a:r>
              <a:rPr lang="en-GB" altLang="bg-BG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имерсионни сили</a:t>
            </a:r>
            <a:r>
              <a:rPr lang="en-GB" altLang="bg-BG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GB" altLang="bg-BG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 </a:t>
            </a:r>
            <a:r>
              <a:rPr lang="bg-BG" altLang="bg-BG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кристализация</a:t>
            </a:r>
            <a:r>
              <a:rPr lang="en-GB" altLang="bg-BG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GB" altLang="bg-BG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частици</a:t>
            </a:r>
            <a:r>
              <a:rPr lang="en-US" altLang="bg-BG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bg-BG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3" name="Picture 5" descr="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24744"/>
            <a:ext cx="5595938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07504" y="2743424"/>
            <a:ext cx="885698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bg-BG" altLang="bg-BG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Два последователни етапа от</a:t>
            </a:r>
            <a:r>
              <a:rPr lang="en-GB" altLang="bg-BG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500" b="1" dirty="0">
                <a:latin typeface="Arial" panose="020B0604020202020204" pitchFamily="34" charset="0"/>
                <a:cs typeface="Arial" panose="020B0604020202020204" pitchFamily="34" charset="0"/>
              </a:rPr>
              <a:t>2D </a:t>
            </a:r>
            <a:r>
              <a:rPr lang="bg-BG" altLang="bg-BG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подреждане</a:t>
            </a:r>
            <a:r>
              <a:rPr lang="en-GB" altLang="bg-BG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bg-BG" altLang="bg-BG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п.с. латексни частици</a:t>
            </a:r>
            <a:r>
              <a:rPr lang="en-GB" altLang="bg-BG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500" b="1" dirty="0">
                <a:latin typeface="Arial" panose="020B0604020202020204" pitchFamily="34" charset="0"/>
                <a:cs typeface="Arial" panose="020B0604020202020204" pitchFamily="34" charset="0"/>
              </a:rPr>
              <a:t>1.7 </a:t>
            </a:r>
            <a:r>
              <a:rPr lang="en-GB" altLang="bg-BG" sz="15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</a:t>
            </a:r>
            <a:r>
              <a:rPr lang="en-GB" altLang="bg-BG" sz="1500" b="1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bg-BG" altLang="bg-BG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диаметър</a:t>
            </a:r>
            <a:r>
              <a:rPr lang="en-GB" altLang="bg-BG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bg-BG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bg-BG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5257800" y="1143000"/>
            <a:ext cx="17624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bg-BG" altLang="bg-B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изпарение</a:t>
            </a:r>
            <a:endParaRPr lang="en-US" altLang="bg-B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6" name="Picture 10" descr="fig13_6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205808"/>
            <a:ext cx="34639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fig13_6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16920"/>
            <a:ext cx="3373438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6381328"/>
            <a:ext cx="91440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bg-BG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N. Denkov, O. Velev, P. Kralchevsky, I. Ivanov, K. Nagayama, et al. </a:t>
            </a:r>
            <a:r>
              <a:rPr lang="en-GB" altLang="bg-BG" sz="1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Langmuir</a:t>
            </a:r>
            <a:r>
              <a:rPr lang="en-GB" altLang="bg-BG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 (1992) 3183.  </a:t>
            </a:r>
            <a:r>
              <a:rPr lang="en-US" altLang="bg-BG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bg-BG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3278" y="6496466"/>
            <a:ext cx="2133600" cy="365125"/>
          </a:xfrm>
        </p:spPr>
        <p:txBody>
          <a:bodyPr/>
          <a:lstStyle/>
          <a:p>
            <a:fld id="{9F51C47C-3833-4B4B-AFAD-892A128916B3}" type="slidenum">
              <a:rPr lang="bg-BG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bg-BG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170972"/>
            <a:ext cx="9144000" cy="600164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50000">
                <a:srgbClr val="FFFFFF"/>
              </a:gs>
              <a:gs pos="100000">
                <a:srgbClr val="99FF99"/>
              </a:gs>
            </a:gsLst>
            <a:lin ang="5400000" scaled="1"/>
          </a:gradFill>
          <a:ln w="317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37160" bIns="1371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bg-BG" altLang="bg-BG" sz="21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Конвективна само-организация на колоидни частици и протеини</a:t>
            </a:r>
            <a:endParaRPr lang="en-US" altLang="bg-BG" sz="21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177408" y="934598"/>
            <a:ext cx="3931096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bg-BG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Роля на изпарението на водата</a:t>
            </a: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bg-BG" altLang="bg-BG" sz="1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Поражда конвективно течение от суспензията към подредения слой</a:t>
            </a:r>
            <a:r>
              <a:rPr lang="en-US" altLang="bg-BG" sz="1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GB" alt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N. Denkov, O. Velev, P. Kralchevsky, </a:t>
            </a:r>
            <a:br>
              <a:rPr lang="en-GB" altLang="bg-BG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I. Ivanov, K. Nagayama, </a:t>
            </a:r>
            <a:r>
              <a:rPr lang="en-GB" altLang="bg-BG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n-GB" alt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 361 (1993) 26.</a:t>
            </a:r>
            <a:r>
              <a:rPr lang="en-US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364" name="Picture 4" descr="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43000"/>
            <a:ext cx="431641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187624" y="3155108"/>
            <a:ext cx="38343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r>
              <a:rPr lang="bg-BG" altLang="bg-BG" sz="16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Протеинът </a:t>
            </a:r>
            <a:r>
              <a:rPr lang="bg-BG" altLang="bg-BG" sz="1600" b="1" dirty="0" err="1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феритин</a:t>
            </a:r>
            <a:r>
              <a:rPr lang="en-GB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bg-BG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alt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 = 12 nm</a:t>
            </a:r>
            <a:r>
              <a:rPr lang="en-GB" altLang="bg-BG" sz="16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bg-BG" sz="16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</a:t>
            </a:r>
            <a:r>
              <a:rPr lang="en-US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366" name="Picture 6" descr="Fig13_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71800"/>
            <a:ext cx="3573463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74398" y="3855683"/>
            <a:ext cx="35775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bg-BG" altLang="bg-BG" sz="16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Латексни частици</a:t>
            </a:r>
            <a:r>
              <a:rPr lang="en-GB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bg-BG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alt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 = 1.7 </a:t>
            </a:r>
            <a:r>
              <a:rPr lang="en-GB" altLang="bg-BG" sz="16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</a:t>
            </a:r>
            <a:r>
              <a:rPr lang="en-GB" alt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GB" altLang="bg-BG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2800" b="1" baseline="-25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</a:t>
            </a:r>
            <a:r>
              <a:rPr lang="en-US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368" name="Picture 8" descr="fg13_18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07" y="4404958"/>
            <a:ext cx="27082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3278" y="6496466"/>
            <a:ext cx="2133600" cy="365125"/>
          </a:xfrm>
        </p:spPr>
        <p:txBody>
          <a:bodyPr/>
          <a:lstStyle/>
          <a:p>
            <a:fld id="{9F51C47C-3833-4B4B-AFAD-892A128916B3}" type="slidenum">
              <a:rPr lang="bg-BG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bg-BG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1366528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320040" bIns="22860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bg-BG" altLang="bg-BG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Методът на </a:t>
            </a:r>
            <a:r>
              <a:rPr lang="bg-BG" altLang="bg-BG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конвективна</a:t>
            </a:r>
            <a:r>
              <a:rPr lang="bg-BG" altLang="bg-BG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само-организация</a:t>
            </a:r>
            <a:r>
              <a:rPr lang="en-US" altLang="bg-BG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bg-BG" altLang="bg-BG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намери </a:t>
            </a:r>
            <a:br>
              <a:rPr lang="bg-BG" altLang="bg-BG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bg-BG" altLang="bg-BG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приложения в нанотехнологиите за</a:t>
            </a:r>
            <a:r>
              <a:rPr lang="en-US" altLang="bg-BG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bg-BG" altLang="bg-BG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получаване на</a:t>
            </a:r>
            <a:r>
              <a:rPr lang="en-US" altLang="bg-BG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  <a:endParaRPr lang="en-GB" altLang="bg-BG" sz="2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0252" y="1340768"/>
            <a:ext cx="4795658" cy="517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285750" indent="-285750" eaLnBrk="1" hangingPunct="1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отонни кристали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 eaLnBrk="1" hangingPunct="1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</a:t>
            </a:r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bg-BG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</a:t>
            </a:r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g-BG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луминесцентни</a:t>
            </a:r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полупроводникови материали</a:t>
            </a:r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 eaLnBrk="1" hangingPunct="1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bg-BG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ано-структурирани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повърхности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фото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електрохимични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фото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g-BG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каталитични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процеси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 eaLnBrk="1" hangingPunct="1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bg-BG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птични елементи като дифракционни </a:t>
            </a:r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решетки и </a:t>
            </a:r>
            <a:r>
              <a:rPr lang="bg-BG" sz="1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интерференчни</a:t>
            </a:r>
            <a:r>
              <a:rPr lang="bg-BG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филтри</a:t>
            </a:r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 eaLnBrk="1" hangingPunct="1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микро-структури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чрез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не-плътно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опаковани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2D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колоидни кристали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 eaLnBrk="1" hangingPunct="1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bg-BG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окрития с бои с нови оптични свойства</a:t>
            </a:r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eaLnBrk="1" hangingPunct="1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бразци за електронна микроскопия на вируси и протеини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altLang="bg-BG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85910" y="1358414"/>
            <a:ext cx="4222594" cy="502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285750" indent="-285750" eaLnBrk="1" hangingPunct="1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bg-BG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ензори в аналитичната химия</a:t>
            </a:r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eaLnBrk="1" hangingPunct="1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миниатюрни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имуно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сензори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имуно-тестове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 eaLnBrk="1" hangingPunct="1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bg-BG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атрици за </a:t>
            </a:r>
            <a:r>
              <a:rPr lang="bg-BG" sz="1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нано</a:t>
            </a:r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g-BG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литография</a:t>
            </a:r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</a:t>
            </a:r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g-BG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контактно</a:t>
            </a:r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отпечатване</a:t>
            </a:r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 eaLnBrk="1" hangingPunct="1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структурирани порьозни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материали чрез използване на колоидни кристали като матрици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 eaLnBrk="1" hangingPunct="1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bg-BG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лектронни елементи</a:t>
            </a:r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нелинейни</a:t>
            </a:r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електронни</a:t>
            </a:r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плазмонни</a:t>
            </a:r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фотонни</a:t>
            </a:r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свойства</a:t>
            </a:r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eaLnBrk="1" hangingPunct="1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одложки за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квантово електронни елементи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bg-BG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bg-BG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3278" y="6496466"/>
            <a:ext cx="2133600" cy="365125"/>
          </a:xfrm>
        </p:spPr>
        <p:txBody>
          <a:bodyPr/>
          <a:lstStyle/>
          <a:p>
            <a:fld id="{9F51C47C-3833-4B4B-AFAD-892A128916B3}" type="slidenum">
              <a:rPr lang="bg-BG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bg-BG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5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bg-BG" altLang="bg-BG" sz="2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Заредени</a:t>
            </a:r>
            <a:r>
              <a:rPr lang="en-US" alt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bg-BG" alt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частици на границата</a:t>
            </a:r>
            <a:r>
              <a:rPr lang="en-US" alt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bg-BG" altLang="bg-BG" sz="2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масло</a:t>
            </a:r>
            <a:r>
              <a:rPr lang="en-US" alt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</a:t>
            </a:r>
            <a:r>
              <a:rPr lang="bg-BG" altLang="bg-BG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вода</a:t>
            </a:r>
            <a:r>
              <a:rPr lang="en-US" alt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bg-BG" alt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образуват</a:t>
            </a:r>
            <a:r>
              <a:rPr lang="en-US" alt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altLang="bg-B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en-US" altLang="bg-B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bg-BG" altLang="bg-BG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не-плътно опаковани двумерни колоидни кристали</a:t>
            </a:r>
            <a:endParaRPr lang="en-US" altLang="bg-BG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3365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bg-BG" sz="1600" b="1" dirty="0">
                <a:latin typeface="Arial" charset="0"/>
              </a:rPr>
              <a:t>     R. </a:t>
            </a:r>
            <a:r>
              <a:rPr lang="bg-BG" altLang="bg-BG" sz="1600" b="1" dirty="0" err="1">
                <a:latin typeface="Arial" charset="0"/>
              </a:rPr>
              <a:t>Aveyard</a:t>
            </a:r>
            <a:r>
              <a:rPr lang="en-US" altLang="bg-BG" sz="1600" b="1" dirty="0">
                <a:latin typeface="Arial" charset="0"/>
              </a:rPr>
              <a:t>,</a:t>
            </a:r>
            <a:r>
              <a:rPr lang="bg-BG" altLang="bg-BG" sz="1600" b="1" dirty="0">
                <a:latin typeface="Arial" charset="0"/>
              </a:rPr>
              <a:t> </a:t>
            </a:r>
            <a:r>
              <a:rPr lang="en-US" altLang="bg-BG" sz="1600" b="1" dirty="0">
                <a:latin typeface="Arial" charset="0"/>
              </a:rPr>
              <a:t>J.H. </a:t>
            </a:r>
            <a:r>
              <a:rPr lang="bg-BG" altLang="bg-BG" sz="1600" b="1" dirty="0" err="1">
                <a:latin typeface="Arial" charset="0"/>
              </a:rPr>
              <a:t>Clint</a:t>
            </a:r>
            <a:r>
              <a:rPr lang="bg-BG" altLang="bg-BG" sz="1600" b="1" dirty="0">
                <a:latin typeface="Arial" charset="0"/>
              </a:rPr>
              <a:t>, </a:t>
            </a:r>
            <a:r>
              <a:rPr lang="en-US" altLang="bg-BG" sz="1600" b="1" dirty="0">
                <a:latin typeface="Arial" charset="0"/>
              </a:rPr>
              <a:t>D. </a:t>
            </a:r>
            <a:r>
              <a:rPr lang="bg-BG" altLang="bg-BG" sz="1600" b="1" dirty="0" err="1">
                <a:latin typeface="Arial" charset="0"/>
              </a:rPr>
              <a:t>Nees</a:t>
            </a:r>
            <a:r>
              <a:rPr lang="bg-BG" altLang="bg-BG" sz="1600" b="1" dirty="0">
                <a:latin typeface="Arial" charset="0"/>
              </a:rPr>
              <a:t>, </a:t>
            </a:r>
            <a:r>
              <a:rPr lang="en-US" altLang="bg-BG" sz="1600" b="1" dirty="0">
                <a:latin typeface="Arial" charset="0"/>
              </a:rPr>
              <a:t>V.N. </a:t>
            </a:r>
            <a:r>
              <a:rPr lang="bg-BG" altLang="bg-BG" sz="1600" b="1" dirty="0">
                <a:latin typeface="Arial" charset="0"/>
              </a:rPr>
              <a:t>Paunov</a:t>
            </a:r>
            <a:r>
              <a:rPr lang="en-US" altLang="bg-BG" sz="1600" b="1" dirty="0">
                <a:latin typeface="Arial" charset="0"/>
              </a:rPr>
              <a:t>,</a:t>
            </a:r>
            <a:r>
              <a:rPr lang="bg-BG" altLang="bg-BG" sz="1600" b="1" dirty="0">
                <a:latin typeface="Arial" charset="0"/>
              </a:rPr>
              <a:t> </a:t>
            </a:r>
            <a:r>
              <a:rPr lang="bg-BG" altLang="bg-BG" sz="1600" b="1" i="1" dirty="0">
                <a:latin typeface="Arial" charset="0"/>
              </a:rPr>
              <a:t>Langmuir </a:t>
            </a:r>
            <a:r>
              <a:rPr lang="bg-BG" altLang="bg-BG" sz="1600" b="1" dirty="0">
                <a:latin typeface="Arial" charset="0"/>
              </a:rPr>
              <a:t>2000, </a:t>
            </a:r>
            <a:r>
              <a:rPr lang="bg-BG" altLang="bg-BG" sz="1600" b="1" i="1" dirty="0">
                <a:latin typeface="Arial" charset="0"/>
              </a:rPr>
              <a:t>16</a:t>
            </a:r>
            <a:r>
              <a:rPr lang="bg-BG" altLang="bg-BG" sz="1600" b="1" dirty="0">
                <a:latin typeface="Arial" charset="0"/>
              </a:rPr>
              <a:t>, 1969–79.</a:t>
            </a:r>
            <a:r>
              <a:rPr lang="en-US" altLang="bg-BG" sz="1600" dirty="0">
                <a:latin typeface="Arial" charset="0"/>
              </a:rPr>
              <a:t> </a:t>
            </a:r>
            <a:endParaRPr lang="en-GB" altLang="bg-BG" sz="1600" dirty="0">
              <a:latin typeface="Arial" charset="0"/>
            </a:endParaRP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5181600" y="1916832"/>
            <a:ext cx="3962400" cy="8771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E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bg-BG" sz="1700" b="1" dirty="0">
                <a:latin typeface="Arial" charset="0"/>
              </a:rPr>
              <a:t>– </a:t>
            </a:r>
            <a:r>
              <a:rPr lang="bg-BG" altLang="bg-BG" sz="1700" b="1" dirty="0" smtClean="0">
                <a:latin typeface="Arial" charset="0"/>
              </a:rPr>
              <a:t>Разстоянията между частиците</a:t>
            </a:r>
            <a:r>
              <a:rPr lang="en-US" altLang="bg-BG" sz="1700" b="1" dirty="0">
                <a:solidFill>
                  <a:schemeClr val="accent2"/>
                </a:solidFill>
                <a:latin typeface="Arial" charset="0"/>
              </a:rPr>
              <a:t/>
            </a:r>
            <a:br>
              <a:rPr lang="en-US" altLang="bg-BG" sz="1700" b="1" dirty="0">
                <a:solidFill>
                  <a:schemeClr val="accent2"/>
                </a:solidFill>
                <a:latin typeface="Arial" charset="0"/>
              </a:rPr>
            </a:br>
            <a:r>
              <a:rPr lang="en-US" altLang="bg-BG" sz="1700" b="1" dirty="0">
                <a:solidFill>
                  <a:schemeClr val="accent2"/>
                </a:solidFill>
                <a:latin typeface="Arial" charset="0"/>
              </a:rPr>
              <a:t>   </a:t>
            </a:r>
            <a:r>
              <a:rPr lang="bg-BG" altLang="bg-BG" sz="1700" b="1" dirty="0" smtClean="0">
                <a:latin typeface="Arial" charset="0"/>
              </a:rPr>
              <a:t>са </a:t>
            </a:r>
            <a:r>
              <a:rPr lang="bg-BG" altLang="bg-BG" sz="1700" b="1" dirty="0" smtClean="0">
                <a:solidFill>
                  <a:srgbClr val="CC0066"/>
                </a:solidFill>
                <a:latin typeface="Arial" charset="0"/>
              </a:rPr>
              <a:t>съществено по-големи </a:t>
            </a:r>
            <a:r>
              <a:rPr lang="bg-BG" altLang="bg-BG" sz="1700" b="1" dirty="0" smtClean="0">
                <a:latin typeface="Arial" charset="0"/>
              </a:rPr>
              <a:t>от</a:t>
            </a:r>
            <a:r>
              <a:rPr lang="en-US" altLang="bg-BG" sz="1700" b="1" dirty="0" smtClean="0">
                <a:latin typeface="Arial" charset="0"/>
              </a:rPr>
              <a:t> </a:t>
            </a:r>
            <a:r>
              <a:rPr lang="en-US" altLang="bg-BG" sz="1700" b="1" dirty="0">
                <a:latin typeface="Arial" charset="0"/>
              </a:rPr>
              <a:t/>
            </a:r>
            <a:br>
              <a:rPr lang="en-US" altLang="bg-BG" sz="1700" b="1" dirty="0">
                <a:latin typeface="Arial" charset="0"/>
              </a:rPr>
            </a:br>
            <a:r>
              <a:rPr lang="en-US" altLang="bg-BG" sz="1700" b="1" dirty="0">
                <a:latin typeface="Arial" charset="0"/>
              </a:rPr>
              <a:t>   </a:t>
            </a:r>
            <a:r>
              <a:rPr lang="bg-BG" altLang="bg-BG" sz="1700" b="1" dirty="0" smtClean="0">
                <a:latin typeface="Arial" charset="0"/>
              </a:rPr>
              <a:t>диаметъра на частиците</a:t>
            </a:r>
            <a:r>
              <a:rPr lang="en-US" altLang="bg-BG" sz="1700" b="1" dirty="0" smtClean="0">
                <a:latin typeface="Arial" charset="0"/>
              </a:rPr>
              <a:t>;</a:t>
            </a:r>
            <a:endParaRPr lang="en-GB" altLang="bg-BG" sz="1700" dirty="0">
              <a:latin typeface="Arial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5181600" y="3006006"/>
            <a:ext cx="3962400" cy="8771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E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bg-BG" sz="1700" b="1" dirty="0">
                <a:solidFill>
                  <a:srgbClr val="0000CC"/>
                </a:solidFill>
                <a:latin typeface="Arial" charset="0"/>
              </a:rPr>
              <a:t>– </a:t>
            </a:r>
            <a:r>
              <a:rPr lang="bg-BG" altLang="bg-BG" sz="1700" b="1" dirty="0" smtClean="0">
                <a:solidFill>
                  <a:srgbClr val="0000CC"/>
                </a:solidFill>
                <a:latin typeface="Arial" charset="0"/>
              </a:rPr>
              <a:t>Разстоянията между частиците са нечувствителни към</a:t>
            </a:r>
            <a:r>
              <a:rPr lang="en-US" altLang="bg-BG" sz="17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bg-BG" altLang="bg-BG" sz="1700" b="1" dirty="0" err="1" smtClean="0">
                <a:solidFill>
                  <a:srgbClr val="CC0066"/>
                </a:solidFill>
                <a:latin typeface="Arial" charset="0"/>
              </a:rPr>
              <a:t>концентра-цията</a:t>
            </a:r>
            <a:r>
              <a:rPr lang="bg-BG" altLang="bg-BG" sz="1700" b="1" dirty="0" smtClean="0">
                <a:solidFill>
                  <a:srgbClr val="CC0066"/>
                </a:solidFill>
                <a:latin typeface="Arial" charset="0"/>
              </a:rPr>
              <a:t> на електролит </a:t>
            </a:r>
            <a:r>
              <a:rPr lang="bg-BG" altLang="bg-BG" sz="1700" b="1" dirty="0" smtClean="0">
                <a:solidFill>
                  <a:srgbClr val="0000CC"/>
                </a:solidFill>
                <a:latin typeface="Arial" charset="0"/>
              </a:rPr>
              <a:t>във водата</a:t>
            </a:r>
            <a:r>
              <a:rPr lang="en-US" altLang="bg-BG" sz="1700" b="1" dirty="0" smtClean="0">
                <a:solidFill>
                  <a:srgbClr val="0000CC"/>
                </a:solidFill>
                <a:latin typeface="Arial" charset="0"/>
              </a:rPr>
              <a:t>;</a:t>
            </a:r>
            <a:endParaRPr lang="en-GB" altLang="bg-BG" sz="17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5181600" y="4072806"/>
            <a:ext cx="3962400" cy="8771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E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bg-BG" sz="1700" b="1" dirty="0">
                <a:latin typeface="Arial" charset="0"/>
              </a:rPr>
              <a:t>– </a:t>
            </a:r>
            <a:r>
              <a:rPr lang="bg-BG" altLang="bg-BG" sz="1700" b="1" dirty="0" smtClean="0">
                <a:latin typeface="Arial" charset="0"/>
              </a:rPr>
              <a:t>Това е индикация за електрично</a:t>
            </a:r>
            <a:br>
              <a:rPr lang="bg-BG" altLang="bg-BG" sz="1700" b="1" dirty="0" smtClean="0">
                <a:latin typeface="Arial" charset="0"/>
              </a:rPr>
            </a:br>
            <a:r>
              <a:rPr lang="bg-BG" altLang="bg-BG" sz="1700" b="1" dirty="0" smtClean="0">
                <a:latin typeface="Arial" charset="0"/>
              </a:rPr>
              <a:t>   отблъскване </a:t>
            </a:r>
            <a:r>
              <a:rPr lang="bg-BG" altLang="bg-BG" sz="1700" b="1" dirty="0" smtClean="0">
                <a:solidFill>
                  <a:srgbClr val="CC0066"/>
                </a:solidFill>
                <a:latin typeface="Arial" charset="0"/>
              </a:rPr>
              <a:t>през маслената</a:t>
            </a:r>
            <a:br>
              <a:rPr lang="bg-BG" altLang="bg-BG" sz="1700" b="1" dirty="0" smtClean="0">
                <a:solidFill>
                  <a:srgbClr val="CC0066"/>
                </a:solidFill>
                <a:latin typeface="Arial" charset="0"/>
              </a:rPr>
            </a:br>
            <a:r>
              <a:rPr lang="bg-BG" altLang="bg-BG" sz="1700" b="1" dirty="0" smtClean="0">
                <a:solidFill>
                  <a:srgbClr val="CC0066"/>
                </a:solidFill>
                <a:latin typeface="Arial" charset="0"/>
              </a:rPr>
              <a:t>   фаза</a:t>
            </a:r>
            <a:r>
              <a:rPr lang="en-US" altLang="bg-BG" sz="1700" b="1" dirty="0" smtClean="0">
                <a:solidFill>
                  <a:schemeClr val="accent2"/>
                </a:solidFill>
                <a:latin typeface="Arial" charset="0"/>
              </a:rPr>
              <a:t>.</a:t>
            </a:r>
            <a:endParaRPr lang="en-GB" altLang="bg-BG" sz="17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0" y="5715833"/>
            <a:ext cx="9144000" cy="11695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320040" bIns="3200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bg-BG" sz="1700" b="1" dirty="0">
                <a:latin typeface="Arial" charset="0"/>
              </a:rPr>
              <a:t>   </a:t>
            </a:r>
            <a:endParaRPr lang="en-US" altLang="bg-BG" sz="1700" b="1" dirty="0" smtClean="0">
              <a:latin typeface="Arial" charset="0"/>
            </a:endParaRPr>
          </a:p>
          <a:p>
            <a:pPr eaLnBrk="1" hangingPunct="1"/>
            <a:endParaRPr lang="en-GB" altLang="bg-BG" sz="1700" dirty="0">
              <a:latin typeface="Arial" charset="0"/>
            </a:endParaRPr>
          </a:p>
        </p:txBody>
      </p:sp>
      <p:pic>
        <p:nvPicPr>
          <p:cNvPr id="2970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5181600" cy="297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5496" y="5216655"/>
            <a:ext cx="3744416" cy="145270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bg-BG" altLang="bg-BG" sz="1700" b="1" dirty="0" smtClean="0">
                <a:latin typeface="Arial" charset="0"/>
              </a:rPr>
              <a:t>Разстоянията между частиците</a:t>
            </a:r>
            <a:r>
              <a:rPr lang="en-US" altLang="bg-BG" sz="1700" b="1" dirty="0" smtClean="0">
                <a:latin typeface="Arial" charset="0"/>
              </a:rPr>
              <a:t> </a:t>
            </a:r>
            <a:br>
              <a:rPr lang="en-US" altLang="bg-BG" sz="1700" b="1" dirty="0" smtClean="0">
                <a:latin typeface="Arial" charset="0"/>
              </a:rPr>
            </a:br>
            <a:r>
              <a:rPr lang="bg-BG" altLang="bg-BG" sz="1700" b="1" dirty="0" smtClean="0">
                <a:latin typeface="Arial" charset="0"/>
              </a:rPr>
              <a:t>може да се</a:t>
            </a:r>
            <a:r>
              <a:rPr lang="en-US" altLang="bg-BG" sz="1700" b="1" dirty="0" smtClean="0">
                <a:latin typeface="Arial" charset="0"/>
              </a:rPr>
              <a:t> </a:t>
            </a:r>
            <a:r>
              <a:rPr lang="bg-BG" altLang="bg-BG" sz="1700" b="1" dirty="0" smtClean="0">
                <a:solidFill>
                  <a:srgbClr val="008000"/>
                </a:solidFill>
                <a:latin typeface="Arial" charset="0"/>
              </a:rPr>
              <a:t>контролират</a:t>
            </a:r>
            <a:r>
              <a:rPr lang="en-US" altLang="bg-BG" sz="1700" b="1" dirty="0" smtClean="0">
                <a:latin typeface="Arial" charset="0"/>
              </a:rPr>
              <a:t> </a:t>
            </a:r>
            <a:r>
              <a:rPr lang="bg-BG" altLang="bg-BG" sz="1700" b="1" dirty="0" smtClean="0">
                <a:latin typeface="Arial" charset="0"/>
              </a:rPr>
              <a:t>чрез</a:t>
            </a:r>
            <a:r>
              <a:rPr lang="en-US" altLang="bg-BG" sz="1700" b="1" dirty="0" smtClean="0">
                <a:latin typeface="Arial" charset="0"/>
              </a:rPr>
              <a:t>  </a:t>
            </a:r>
            <a:r>
              <a:rPr lang="bg-BG" altLang="bg-BG" sz="1700" b="1" dirty="0" smtClean="0">
                <a:solidFill>
                  <a:srgbClr val="CC0066"/>
                </a:solidFill>
                <a:latin typeface="Arial" charset="0"/>
              </a:rPr>
              <a:t>свиване</a:t>
            </a:r>
            <a:r>
              <a:rPr lang="en-US" altLang="bg-BG" sz="1700" b="1" dirty="0" smtClean="0">
                <a:latin typeface="Arial" charset="0"/>
              </a:rPr>
              <a:t>/</a:t>
            </a:r>
            <a:r>
              <a:rPr lang="bg-BG" altLang="bg-BG" sz="1700" b="1" dirty="0" smtClean="0">
                <a:solidFill>
                  <a:srgbClr val="0000CC"/>
                </a:solidFill>
                <a:latin typeface="Arial" charset="0"/>
              </a:rPr>
              <a:t>разтягане</a:t>
            </a:r>
            <a:r>
              <a:rPr lang="en-US" altLang="bg-BG" sz="1700" b="1" dirty="0" smtClean="0">
                <a:latin typeface="Arial" charset="0"/>
              </a:rPr>
              <a:t> </a:t>
            </a:r>
            <a:r>
              <a:rPr lang="bg-BG" altLang="bg-BG" sz="1700" b="1" dirty="0" smtClean="0">
                <a:latin typeface="Arial" charset="0"/>
              </a:rPr>
              <a:t>на монослоя във вана на </a:t>
            </a:r>
            <a:r>
              <a:rPr lang="bg-BG" altLang="bg-BG" sz="1700" b="1" dirty="0" err="1" smtClean="0">
                <a:latin typeface="Arial" charset="0"/>
              </a:rPr>
              <a:t>Лангмюр</a:t>
            </a:r>
            <a:r>
              <a:rPr lang="en-US" altLang="bg-BG" sz="1700" b="1" dirty="0" smtClean="0">
                <a:latin typeface="Arial" charset="0"/>
              </a:rPr>
              <a:t>.</a:t>
            </a:r>
            <a:endParaRPr lang="en-GB" altLang="bg-BG" sz="1700" dirty="0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791850"/>
              </p:ext>
            </p:extLst>
          </p:nvPr>
        </p:nvGraphicFramePr>
        <p:xfrm>
          <a:off x="6114567" y="5399112"/>
          <a:ext cx="27779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4" name="Equation" r:id="rId4" imgW="1485720" imgH="507960" progId="Equation.3">
                  <p:embed/>
                </p:oleObj>
              </mc:Choice>
              <mc:Fallback>
                <p:oleObj name="Equation" r:id="rId4" imgW="14857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4567" y="5399112"/>
                        <a:ext cx="2777913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923928" y="5482396"/>
            <a:ext cx="2088232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r>
              <a:rPr lang="bg-BG" altLang="bg-BG" sz="1700" b="1" dirty="0" smtClean="0">
                <a:latin typeface="Arial" charset="0"/>
              </a:rPr>
              <a:t>Повърхностно</a:t>
            </a:r>
            <a:br>
              <a:rPr lang="bg-BG" altLang="bg-BG" sz="1700" b="1" dirty="0" smtClean="0">
                <a:latin typeface="Arial" charset="0"/>
              </a:rPr>
            </a:br>
            <a:r>
              <a:rPr lang="bg-BG" altLang="bg-BG" sz="1700" b="1" dirty="0" smtClean="0">
                <a:latin typeface="Arial" charset="0"/>
              </a:rPr>
              <a:t>налягане</a:t>
            </a:r>
            <a:r>
              <a:rPr lang="en-US" altLang="bg-BG" sz="1700" b="1" dirty="0" smtClean="0">
                <a:latin typeface="Arial" charset="0"/>
              </a:rPr>
              <a:t>:</a:t>
            </a:r>
            <a:endParaRPr lang="en-GB" altLang="bg-BG" sz="17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059832" y="6472963"/>
            <a:ext cx="5544616" cy="4124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en-US" altLang="bg-BG" sz="1600" b="1" dirty="0" smtClean="0">
                <a:solidFill>
                  <a:srgbClr val="0000CC"/>
                </a:solidFill>
                <a:latin typeface="Arial" charset="0"/>
              </a:rPr>
              <a:t>Petkov, Danov, Kralchevsky,  </a:t>
            </a:r>
            <a:r>
              <a:rPr lang="en-US" altLang="bg-BG" sz="1600" b="1" i="1" dirty="0" smtClean="0">
                <a:solidFill>
                  <a:srgbClr val="0000CC"/>
                </a:solidFill>
                <a:latin typeface="Arial" charset="0"/>
              </a:rPr>
              <a:t>Langmuir</a:t>
            </a:r>
            <a:r>
              <a:rPr lang="en-US" altLang="bg-BG" sz="1600" b="1" dirty="0" smtClean="0">
                <a:solidFill>
                  <a:srgbClr val="0000CC"/>
                </a:solidFill>
                <a:latin typeface="Arial" charset="0"/>
              </a:rPr>
              <a:t> 30 (2014) 2768</a:t>
            </a:r>
            <a:r>
              <a:rPr lang="en-US" altLang="bg-BG" sz="1600" b="1" dirty="0" smtClean="0">
                <a:latin typeface="Arial" charset="0"/>
              </a:rPr>
              <a:t>.</a:t>
            </a:r>
            <a:endParaRPr lang="en-GB" altLang="bg-BG" sz="1600" dirty="0">
              <a:latin typeface="Arial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3278" y="6496466"/>
            <a:ext cx="2133600" cy="365125"/>
          </a:xfrm>
        </p:spPr>
        <p:txBody>
          <a:bodyPr/>
          <a:lstStyle/>
          <a:p>
            <a:fld id="{9F51C47C-3833-4B4B-AFAD-892A128916B3}" type="slidenum">
              <a:rPr lang="bg-BG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bg-BG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190549"/>
              </p:ext>
            </p:extLst>
          </p:nvPr>
        </p:nvGraphicFramePr>
        <p:xfrm>
          <a:off x="1907704" y="4742562"/>
          <a:ext cx="3276180" cy="30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5" name="Equation" r:id="rId6" imgW="2184120" imgH="203040" progId="Equation.3">
                  <p:embed/>
                </p:oleObj>
              </mc:Choice>
              <mc:Fallback>
                <p:oleObj name="Equation" r:id="rId6" imgW="2184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742562"/>
                        <a:ext cx="3276180" cy="3045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0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0" y="-228600"/>
            <a:ext cx="9144000" cy="1446550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320040" bIns="3200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bg-BG" alt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 pitchFamily="18" charset="2"/>
              </a:rPr>
              <a:t>Приложения на не-плътно опаковани 2</a:t>
            </a:r>
            <a:r>
              <a:rPr lang="en-US" alt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 pitchFamily="18" charset="2"/>
              </a:rPr>
              <a:t>D </a:t>
            </a:r>
            <a:r>
              <a:rPr lang="bg-BG" alt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 pitchFamily="18" charset="2"/>
              </a:rPr>
              <a:t>колоидни кристали</a:t>
            </a:r>
            <a:r>
              <a:rPr lang="en-US" altLang="bg-B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 pitchFamily="18" charset="2"/>
              </a:rPr>
              <a:t/>
            </a:r>
            <a:br>
              <a:rPr lang="en-US" altLang="bg-BG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 pitchFamily="18" charset="2"/>
              </a:rPr>
            </a:br>
            <a:r>
              <a:rPr lang="en-US" alt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 pitchFamily="18" charset="2"/>
              </a:rPr>
              <a:t>(</a:t>
            </a:r>
            <a:r>
              <a:rPr lang="bg-BG" altLang="bg-BG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 pitchFamily="18" charset="2"/>
              </a:rPr>
              <a:t>пример</a:t>
            </a:r>
            <a:r>
              <a:rPr lang="en-US" alt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 pitchFamily="18" charset="2"/>
              </a:rPr>
              <a:t>) </a:t>
            </a:r>
            <a:r>
              <a:rPr lang="en-US" alt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 pitchFamily="18" charset="2"/>
              </a:rPr>
              <a:t> </a:t>
            </a:r>
            <a:endParaRPr lang="en-US" altLang="bg-BG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sym typeface="Symbol" pitchFamily="18" charset="2"/>
            </a:endParaRP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6482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4724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4953000" y="1235431"/>
            <a:ext cx="4191000" cy="20867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bg-BG" b="1" dirty="0">
                <a:latin typeface="Arial" charset="0"/>
              </a:rPr>
              <a:t>–</a:t>
            </a:r>
            <a:r>
              <a:rPr lang="en-US" altLang="bg-BG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bg-BG" altLang="bg-BG" b="1" dirty="0" smtClean="0">
                <a:latin typeface="Arial" charset="0"/>
              </a:rPr>
              <a:t>Очите на нощната пеперуда са покрити с естествен </a:t>
            </a:r>
            <a:r>
              <a:rPr lang="bg-BG" altLang="bg-BG" b="1" i="1" dirty="0" err="1" smtClean="0">
                <a:solidFill>
                  <a:srgbClr val="A50021"/>
                </a:solidFill>
                <a:latin typeface="Arial" charset="0"/>
              </a:rPr>
              <a:t>нано-структуриран</a:t>
            </a:r>
            <a:r>
              <a:rPr lang="bg-BG" altLang="bg-BG" b="1" i="1" dirty="0" smtClean="0">
                <a:solidFill>
                  <a:srgbClr val="A50021"/>
                </a:solidFill>
                <a:latin typeface="Arial" charset="0"/>
              </a:rPr>
              <a:t> филм</a:t>
            </a:r>
            <a:r>
              <a:rPr lang="en-US" altLang="bg-BG" b="1" i="1" dirty="0" smtClean="0">
                <a:latin typeface="Arial" charset="0"/>
              </a:rPr>
              <a:t>,</a:t>
            </a:r>
            <a:r>
              <a:rPr lang="bg-BG" altLang="bg-BG" b="1" dirty="0" smtClean="0">
                <a:latin typeface="Arial" charset="0"/>
              </a:rPr>
              <a:t> който елиминира отражението</a:t>
            </a:r>
            <a:r>
              <a:rPr lang="en-US" altLang="bg-BG" b="1" dirty="0" smtClean="0">
                <a:latin typeface="Arial" charset="0"/>
              </a:rPr>
              <a:t> </a:t>
            </a:r>
            <a:r>
              <a:rPr lang="bg-BG" altLang="bg-BG" b="1" dirty="0" smtClean="0">
                <a:latin typeface="Arial" charset="0"/>
              </a:rPr>
              <a:t>поради</a:t>
            </a:r>
            <a:r>
              <a:rPr lang="en-US" altLang="bg-BG" b="1" dirty="0" smtClean="0">
                <a:latin typeface="Arial" charset="0"/>
              </a:rPr>
              <a:t>  </a:t>
            </a:r>
            <a:r>
              <a:rPr lang="bg-BG" altLang="bg-BG" b="1" dirty="0" err="1" smtClean="0">
                <a:solidFill>
                  <a:srgbClr val="A50021"/>
                </a:solidFill>
                <a:latin typeface="Arial" charset="0"/>
              </a:rPr>
              <a:t>постепено</a:t>
            </a:r>
            <a:r>
              <a:rPr lang="bg-BG" altLang="bg-BG" b="1" dirty="0" smtClean="0">
                <a:solidFill>
                  <a:srgbClr val="A50021"/>
                </a:solidFill>
                <a:latin typeface="Arial" charset="0"/>
              </a:rPr>
              <a:t> изменение на коефициента на пречупване</a:t>
            </a:r>
            <a:r>
              <a:rPr lang="en-US" altLang="bg-BG" b="1" dirty="0" smtClean="0">
                <a:latin typeface="Arial" charset="0"/>
              </a:rPr>
              <a:t>.</a:t>
            </a:r>
            <a:endParaRPr lang="en-GB" altLang="bg-BG" b="1" dirty="0">
              <a:latin typeface="Arial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029200" y="3590434"/>
            <a:ext cx="4114800" cy="302852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bg-BG" b="1" dirty="0">
                <a:latin typeface="Arial" charset="0"/>
              </a:rPr>
              <a:t>–</a:t>
            </a:r>
            <a:r>
              <a:rPr lang="en-US" altLang="bg-BG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bg-BG" altLang="bg-BG" b="1" dirty="0" smtClean="0">
                <a:latin typeface="Arial" charset="0"/>
              </a:rPr>
              <a:t>Такива не-плътно опаковани слоеве от частици могат да се използват за покрития на </a:t>
            </a:r>
            <a:r>
              <a:rPr lang="bg-BG" altLang="bg-BG" b="1" dirty="0" smtClean="0">
                <a:solidFill>
                  <a:srgbClr val="A50021"/>
                </a:solidFill>
                <a:latin typeface="Arial" charset="0"/>
              </a:rPr>
              <a:t>слънчеви панели</a:t>
            </a:r>
            <a:r>
              <a:rPr lang="en-US" altLang="bg-BG" b="1" dirty="0" smtClean="0">
                <a:latin typeface="Arial" charset="0"/>
              </a:rPr>
              <a:t> </a:t>
            </a:r>
            <a:r>
              <a:rPr lang="bg-BG" altLang="bg-BG" b="1" dirty="0" smtClean="0">
                <a:latin typeface="Arial" charset="0"/>
              </a:rPr>
              <a:t>за да се намали чувствително отражението на светлина</a:t>
            </a:r>
            <a:r>
              <a:rPr lang="en-US" altLang="bg-BG" sz="2000" b="1" dirty="0" smtClean="0">
                <a:latin typeface="Arial" charset="0"/>
              </a:rPr>
              <a:t>.</a:t>
            </a:r>
            <a:endParaRPr lang="en-US" altLang="bg-BG" sz="2000" b="1" dirty="0">
              <a:latin typeface="Arial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altLang="bg-BG" sz="1600" b="1" dirty="0">
                <a:latin typeface="Arial" charset="0"/>
              </a:rPr>
              <a:t>(</a:t>
            </a:r>
            <a:r>
              <a:rPr lang="en-US" altLang="bg-BG" sz="1600" b="1" dirty="0">
                <a:solidFill>
                  <a:srgbClr val="A50021"/>
                </a:solidFill>
                <a:latin typeface="Arial" charset="0"/>
              </a:rPr>
              <a:t>see </a:t>
            </a:r>
            <a:r>
              <a:rPr lang="bg-BG" altLang="bg-BG" sz="1600" b="1" dirty="0" err="1">
                <a:solidFill>
                  <a:srgbClr val="A50021"/>
                </a:solidFill>
                <a:latin typeface="Arial" charset="0"/>
              </a:rPr>
              <a:t>Ray</a:t>
            </a:r>
            <a:r>
              <a:rPr lang="bg-BG" altLang="bg-BG" sz="1600" b="1" dirty="0">
                <a:solidFill>
                  <a:srgbClr val="A50021"/>
                </a:solidFill>
                <a:latin typeface="Arial" charset="0"/>
              </a:rPr>
              <a:t> M.A., Li J., </a:t>
            </a:r>
            <a:r>
              <a:rPr lang="bg-BG" altLang="bg-BG" sz="1600" b="1" dirty="0" err="1">
                <a:solidFill>
                  <a:srgbClr val="A50021"/>
                </a:solidFill>
                <a:latin typeface="Arial" charset="0"/>
              </a:rPr>
              <a:t>Micropatterning</a:t>
            </a:r>
            <a:r>
              <a:rPr lang="bg-BG" altLang="bg-BG" sz="1600" b="1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bg-BG" altLang="bg-BG" sz="1600" b="1" dirty="0" err="1">
                <a:solidFill>
                  <a:srgbClr val="A50021"/>
                </a:solidFill>
                <a:latin typeface="Arial" charset="0"/>
              </a:rPr>
              <a:t>by</a:t>
            </a:r>
            <a:r>
              <a:rPr lang="bg-BG" altLang="bg-BG" sz="1600" b="1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bg-BG" altLang="bg-BG" sz="1600" b="1" dirty="0" err="1">
                <a:solidFill>
                  <a:srgbClr val="A50021"/>
                </a:solidFill>
                <a:latin typeface="Arial" charset="0"/>
              </a:rPr>
              <a:t>non-densely</a:t>
            </a:r>
            <a:r>
              <a:rPr lang="bg-BG" altLang="bg-BG" sz="1600" b="1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bg-BG" altLang="bg-BG" sz="1600" b="1" dirty="0" err="1">
                <a:solidFill>
                  <a:srgbClr val="A50021"/>
                </a:solidFill>
                <a:latin typeface="Arial" charset="0"/>
              </a:rPr>
              <a:t>packed</a:t>
            </a:r>
            <a:r>
              <a:rPr lang="bg-BG" altLang="bg-BG" sz="1600" b="1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bg-BG" altLang="bg-BG" sz="1600" b="1" dirty="0" err="1">
                <a:solidFill>
                  <a:srgbClr val="A50021"/>
                </a:solidFill>
                <a:latin typeface="Arial" charset="0"/>
              </a:rPr>
              <a:t>interfacial</a:t>
            </a:r>
            <a:r>
              <a:rPr lang="bg-BG" altLang="bg-BG" sz="1600" b="1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bg-BG" altLang="bg-BG" sz="1600" b="1" dirty="0" err="1">
                <a:solidFill>
                  <a:srgbClr val="A50021"/>
                </a:solidFill>
                <a:latin typeface="Arial" charset="0"/>
              </a:rPr>
              <a:t>colloidal</a:t>
            </a:r>
            <a:r>
              <a:rPr lang="en-US" altLang="bg-BG" sz="1600" b="1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bg-BG" altLang="bg-BG" sz="1600" b="1" dirty="0" err="1">
                <a:solidFill>
                  <a:srgbClr val="A50021"/>
                </a:solidFill>
                <a:latin typeface="Arial" charset="0"/>
              </a:rPr>
              <a:t>crystals</a:t>
            </a:r>
            <a:r>
              <a:rPr lang="bg-BG" altLang="bg-BG" sz="1600" b="1" dirty="0">
                <a:solidFill>
                  <a:srgbClr val="A50021"/>
                </a:solidFill>
                <a:latin typeface="Arial" charset="0"/>
              </a:rPr>
              <a:t>. </a:t>
            </a:r>
            <a:r>
              <a:rPr lang="bg-BG" altLang="bg-BG" sz="1600" b="1" i="1" dirty="0" err="1">
                <a:solidFill>
                  <a:srgbClr val="A50021"/>
                </a:solidFill>
                <a:latin typeface="Arial" charset="0"/>
              </a:rPr>
              <a:t>Adv</a:t>
            </a:r>
            <a:r>
              <a:rPr lang="en-US" altLang="bg-BG" sz="1600" b="1" i="1" dirty="0">
                <a:solidFill>
                  <a:srgbClr val="A50021"/>
                </a:solidFill>
                <a:latin typeface="Arial" charset="0"/>
              </a:rPr>
              <a:t>.</a:t>
            </a:r>
            <a:r>
              <a:rPr lang="bg-BG" altLang="bg-BG" sz="1600" b="1" i="1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bg-BG" altLang="bg-BG" sz="1600" b="1" i="1" dirty="0" err="1">
                <a:solidFill>
                  <a:srgbClr val="A50021"/>
                </a:solidFill>
                <a:latin typeface="Arial" charset="0"/>
              </a:rPr>
              <a:t>Mater</a:t>
            </a:r>
            <a:r>
              <a:rPr lang="en-US" altLang="bg-BG" sz="1600" b="1" i="1" dirty="0">
                <a:solidFill>
                  <a:srgbClr val="A50021"/>
                </a:solidFill>
                <a:latin typeface="Arial" charset="0"/>
              </a:rPr>
              <a:t>.</a:t>
            </a:r>
            <a:r>
              <a:rPr lang="bg-BG" altLang="bg-BG" sz="1600" b="1" dirty="0">
                <a:solidFill>
                  <a:srgbClr val="A50021"/>
                </a:solidFill>
                <a:latin typeface="Arial" charset="0"/>
              </a:rPr>
              <a:t> 2007, </a:t>
            </a:r>
            <a:r>
              <a:rPr lang="bg-BG" altLang="bg-BG" sz="1600" b="1" i="1" dirty="0">
                <a:solidFill>
                  <a:srgbClr val="A50021"/>
                </a:solidFill>
                <a:latin typeface="Arial" charset="0"/>
              </a:rPr>
              <a:t>19</a:t>
            </a:r>
            <a:r>
              <a:rPr lang="bg-BG" altLang="bg-BG" sz="1600" b="1" dirty="0">
                <a:solidFill>
                  <a:srgbClr val="A50021"/>
                </a:solidFill>
                <a:latin typeface="Arial" charset="0"/>
              </a:rPr>
              <a:t>, 2020–</a:t>
            </a:r>
            <a:r>
              <a:rPr lang="en-US" altLang="bg-BG" sz="1600" b="1" dirty="0">
                <a:solidFill>
                  <a:srgbClr val="A50021"/>
                </a:solidFill>
                <a:latin typeface="Arial" charset="0"/>
              </a:rPr>
              <a:t>2</a:t>
            </a:r>
            <a:r>
              <a:rPr lang="bg-BG" altLang="bg-BG" sz="1600" b="1" dirty="0">
                <a:solidFill>
                  <a:srgbClr val="A50021"/>
                </a:solidFill>
                <a:latin typeface="Arial" charset="0"/>
              </a:rPr>
              <a:t>2</a:t>
            </a:r>
            <a:r>
              <a:rPr lang="en-US" altLang="bg-BG" sz="1600" b="1" dirty="0">
                <a:latin typeface="Arial" charset="0"/>
              </a:rPr>
              <a:t>)</a:t>
            </a:r>
            <a:r>
              <a:rPr lang="en-US" altLang="bg-BG" sz="2400" dirty="0"/>
              <a:t> </a:t>
            </a:r>
            <a:endParaRPr lang="en-GB" altLang="bg-BG" sz="24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3278" y="6496466"/>
            <a:ext cx="2133600" cy="365125"/>
          </a:xfrm>
        </p:spPr>
        <p:txBody>
          <a:bodyPr/>
          <a:lstStyle/>
          <a:p>
            <a:fld id="{9F51C47C-3833-4B4B-AFAD-892A128916B3}" type="slidenum">
              <a:rPr lang="bg-BG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bg-BG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imag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78" y="1844824"/>
            <a:ext cx="4211960" cy="363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320040" bIns="2286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g-BG" altLang="bg-BG" sz="2400" b="1" i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Спонтанна само-организация на</a:t>
            </a:r>
            <a:r>
              <a:rPr lang="en-US" altLang="bg-BG" sz="2400" b="1" i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bg-BG" altLang="bg-BG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амфифилни молекули</a:t>
            </a:r>
            <a:endParaRPr lang="en-GB" altLang="bg-BG" sz="2400" b="1" i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3" name="Picture 5" descr="micelle_schema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" y="910042"/>
            <a:ext cx="507623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1500" y="4340784"/>
            <a:ext cx="5076564" cy="235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bg-BG" altLang="bg-BG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Амфифилни</a:t>
            </a:r>
            <a:r>
              <a:rPr lang="bg-BG" altLang="bg-BG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молекули</a:t>
            </a:r>
            <a:r>
              <a:rPr lang="bg-BG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bg-BG" sz="1600" b="1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напр</a:t>
            </a:r>
            <a: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altLang="bg-BG" sz="1600" b="1" dirty="0" smtClean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повърхностно активни вещества (ПАВ)</a:t>
            </a:r>
            <a: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600" b="1" dirty="0" err="1" smtClean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детергенти</a:t>
            </a:r>
            <a:r>
              <a:rPr lang="bg-BG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полимери</a:t>
            </a:r>
            <a: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altLang="bg-BG" sz="1600" b="1" dirty="0" smtClean="0">
                <a:solidFill>
                  <a:srgbClr val="008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протеини</a:t>
            </a:r>
            <a: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bg-BG" altLang="bg-BG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ПАВ</a:t>
            </a: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хидрофилна глава</a:t>
            </a: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хидрофобна опашка</a:t>
            </a:r>
            <a:r>
              <a:rPr lang="bg-BG" altLang="bg-BG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altLang="bg-BG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bg-BG" sz="1600" b="1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Адсорбират се</a:t>
            </a:r>
            <a: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границите</a:t>
            </a:r>
            <a: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600" b="1" dirty="0" smtClean="0">
                <a:solidFill>
                  <a:srgbClr val="008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въздух</a:t>
            </a:r>
            <a: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bg-BG" altLang="bg-BG" sz="16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вода </a:t>
            </a:r>
            <a:r>
              <a:rPr lang="bg-BG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6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масло</a:t>
            </a:r>
            <a: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bg-BG" altLang="bg-BG" sz="16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вода </a:t>
            </a:r>
            <a:r>
              <a:rPr lang="bg-BG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bg-BG" altLang="bg-BG" sz="1600" b="1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стабилизират</a:t>
            </a:r>
            <a:r>
              <a:rPr lang="bg-BG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600" b="1" dirty="0" smtClean="0">
                <a:solidFill>
                  <a:srgbClr val="008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пени</a:t>
            </a:r>
            <a:r>
              <a:rPr lang="bg-BG" altLang="bg-BG" sz="16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bg-BG" altLang="bg-BG" sz="16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6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емулсии</a:t>
            </a:r>
            <a: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840198" y="5157192"/>
            <a:ext cx="289364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bg-BG" sz="1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log(</a:t>
            </a:r>
            <a:r>
              <a:rPr lang="bg-BG" altLang="bg-BG" sz="1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концентрация на ПАВ</a:t>
            </a:r>
            <a:r>
              <a:rPr lang="en-US" altLang="bg-BG" sz="1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/ M)</a:t>
            </a:r>
            <a:endParaRPr lang="en-US" altLang="bg-BG" sz="1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346836" y="882842"/>
            <a:ext cx="20211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bg-BG" alt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bg-BG" alt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идрофобна опашка</a:t>
            </a:r>
            <a:endParaRPr lang="en-US" altLang="bg-BG" sz="1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348200" y="1258887"/>
            <a:ext cx="2104120" cy="30777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E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bg-BG" alt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bg-BG" alt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идрофилна глава</a:t>
            </a:r>
            <a:endParaRPr lang="en-US" altLang="bg-BG" sz="1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004048" y="1268760"/>
            <a:ext cx="360040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004048" y="105273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3"/>
          <p:cNvSpPr txBox="1">
            <a:spLocks noChangeArrowheads="1"/>
          </p:cNvSpPr>
          <p:nvPr/>
        </p:nvSpPr>
        <p:spPr bwMode="auto">
          <a:xfrm rot="16200000">
            <a:off x="3983760" y="3678716"/>
            <a:ext cx="289364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bg-BG" altLang="bg-BG" sz="1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Повърхностно напрежение</a:t>
            </a:r>
            <a:r>
              <a:rPr lang="en-US" altLang="bg-BG" sz="1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(mN/m)</a:t>
            </a:r>
            <a:endParaRPr lang="en-US" altLang="bg-BG" sz="1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7398556" y="3854675"/>
            <a:ext cx="1347572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bg-BG" altLang="bg-BG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Критична концентрация на </a:t>
            </a:r>
            <a:r>
              <a:rPr lang="bg-BG" altLang="bg-BG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мицелообразу-ване</a:t>
            </a:r>
            <a:r>
              <a:rPr lang="bg-BG" altLang="bg-BG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sz="1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altLang="bg-BG" sz="1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ККМ</a:t>
            </a:r>
            <a:r>
              <a:rPr lang="en-US" altLang="bg-BG" sz="1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bg-BG" sz="1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236296" y="4653136"/>
            <a:ext cx="216024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148064" y="5633953"/>
            <a:ext cx="3893948" cy="98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  <a:buFontTx/>
              <a:buNone/>
            </a:pPr>
            <a:r>
              <a:rPr lang="bg-BG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 концентрации</a:t>
            </a:r>
            <a: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g-BG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 ККМ</a:t>
            </a:r>
            <a: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 образуват агрегати от молекули на ПАВ наречени </a:t>
            </a:r>
            <a:r>
              <a:rPr lang="bg-BG" altLang="bg-BG" sz="1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bg-BG" altLang="bg-BG" sz="1600" b="1" dirty="0" smtClean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ицели</a:t>
            </a:r>
            <a:r>
              <a:rPr lang="en-US" altLang="bg-BG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bg-BG" sz="1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3278" y="6496466"/>
            <a:ext cx="2133600" cy="365125"/>
          </a:xfrm>
        </p:spPr>
        <p:txBody>
          <a:bodyPr/>
          <a:lstStyle/>
          <a:p>
            <a:fld id="{9F51C47C-3833-4B4B-AFAD-892A128916B3}" type="slidenum">
              <a:rPr lang="bg-BG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bg-BG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19419</TotalTime>
  <Words>1111</Words>
  <Application>Microsoft Office PowerPoint</Application>
  <PresentationFormat>On-screen Show (4:3)</PresentationFormat>
  <Paragraphs>169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Gergana Radulova</dc:creator>
  <cp:lastModifiedBy>Windows User</cp:lastModifiedBy>
  <cp:revision>791</cp:revision>
  <cp:lastPrinted>2017-11-18T15:47:19Z</cp:lastPrinted>
  <dcterms:created xsi:type="dcterms:W3CDTF">2016-06-07T10:37:59Z</dcterms:created>
  <dcterms:modified xsi:type="dcterms:W3CDTF">2017-11-25T13:43:47Z</dcterms:modified>
</cp:coreProperties>
</file>