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1"/>
  </p:notesMasterIdLst>
  <p:sldIdLst>
    <p:sldId id="256" r:id="rId2"/>
    <p:sldId id="393" r:id="rId3"/>
    <p:sldId id="425" r:id="rId4"/>
    <p:sldId id="426" r:id="rId5"/>
    <p:sldId id="423" r:id="rId6"/>
    <p:sldId id="424" r:id="rId7"/>
    <p:sldId id="457" r:id="rId8"/>
    <p:sldId id="458" r:id="rId9"/>
    <p:sldId id="429" r:id="rId10"/>
    <p:sldId id="459" r:id="rId11"/>
    <p:sldId id="430" r:id="rId12"/>
    <p:sldId id="481" r:id="rId13"/>
    <p:sldId id="258" r:id="rId14"/>
    <p:sldId id="394" r:id="rId15"/>
    <p:sldId id="402" r:id="rId16"/>
    <p:sldId id="409" r:id="rId17"/>
    <p:sldId id="350" r:id="rId18"/>
    <p:sldId id="398" r:id="rId19"/>
    <p:sldId id="401" r:id="rId20"/>
    <p:sldId id="403" r:id="rId21"/>
    <p:sldId id="405" r:id="rId22"/>
    <p:sldId id="404" r:id="rId23"/>
    <p:sldId id="406" r:id="rId24"/>
    <p:sldId id="407" r:id="rId25"/>
    <p:sldId id="408" r:id="rId26"/>
    <p:sldId id="410" r:id="rId27"/>
    <p:sldId id="419" r:id="rId28"/>
    <p:sldId id="444" r:id="rId29"/>
    <p:sldId id="445" r:id="rId30"/>
    <p:sldId id="362" r:id="rId31"/>
    <p:sldId id="389" r:id="rId32"/>
    <p:sldId id="377" r:id="rId33"/>
    <p:sldId id="452" r:id="rId34"/>
    <p:sldId id="378" r:id="rId35"/>
    <p:sldId id="379" r:id="rId36"/>
    <p:sldId id="381" r:id="rId37"/>
    <p:sldId id="380" r:id="rId38"/>
    <p:sldId id="382" r:id="rId39"/>
    <p:sldId id="383" r:id="rId40"/>
    <p:sldId id="385" r:id="rId41"/>
    <p:sldId id="386" r:id="rId42"/>
    <p:sldId id="387" r:id="rId43"/>
    <p:sldId id="388" r:id="rId44"/>
    <p:sldId id="448" r:id="rId45"/>
    <p:sldId id="449" r:id="rId46"/>
    <p:sldId id="454" r:id="rId47"/>
    <p:sldId id="453" r:id="rId48"/>
    <p:sldId id="455" r:id="rId49"/>
    <p:sldId id="450" r:id="rId50"/>
    <p:sldId id="456" r:id="rId51"/>
    <p:sldId id="451" r:id="rId52"/>
    <p:sldId id="416" r:id="rId53"/>
    <p:sldId id="384" r:id="rId54"/>
    <p:sldId id="417" r:id="rId55"/>
    <p:sldId id="418" r:id="rId56"/>
    <p:sldId id="420" r:id="rId57"/>
    <p:sldId id="421" r:id="rId58"/>
    <p:sldId id="287" r:id="rId59"/>
    <p:sldId id="365" r:id="rId60"/>
    <p:sldId id="411" r:id="rId61"/>
    <p:sldId id="368" r:id="rId62"/>
    <p:sldId id="412" r:id="rId63"/>
    <p:sldId id="366" r:id="rId64"/>
    <p:sldId id="413" r:id="rId65"/>
    <p:sldId id="395" r:id="rId66"/>
    <p:sldId id="414" r:id="rId67"/>
    <p:sldId id="396" r:id="rId68"/>
    <p:sldId id="415" r:id="rId69"/>
    <p:sldId id="477" r:id="rId70"/>
    <p:sldId id="325" r:id="rId71"/>
    <p:sldId id="460" r:id="rId72"/>
    <p:sldId id="461" r:id="rId73"/>
    <p:sldId id="462" r:id="rId74"/>
    <p:sldId id="463" r:id="rId75"/>
    <p:sldId id="464" r:id="rId76"/>
    <p:sldId id="465" r:id="rId77"/>
    <p:sldId id="467" r:id="rId78"/>
    <p:sldId id="478" r:id="rId79"/>
    <p:sldId id="482" r:id="rId80"/>
    <p:sldId id="484" r:id="rId81"/>
    <p:sldId id="483" r:id="rId82"/>
    <p:sldId id="472" r:id="rId83"/>
    <p:sldId id="473" r:id="rId84"/>
    <p:sldId id="474" r:id="rId85"/>
    <p:sldId id="468" r:id="rId86"/>
    <p:sldId id="469" r:id="rId87"/>
    <p:sldId id="475" r:id="rId88"/>
    <p:sldId id="476" r:id="rId89"/>
    <p:sldId id="328" r:id="rId90"/>
    <p:sldId id="326" r:id="rId91"/>
    <p:sldId id="373" r:id="rId92"/>
    <p:sldId id="479" r:id="rId93"/>
    <p:sldId id="327" r:id="rId94"/>
    <p:sldId id="470" r:id="rId95"/>
    <p:sldId id="471" r:id="rId96"/>
    <p:sldId id="480" r:id="rId97"/>
    <p:sldId id="371" r:id="rId98"/>
    <p:sldId id="313" r:id="rId99"/>
    <p:sldId id="340" r:id="rId100"/>
    <p:sldId id="314" r:id="rId101"/>
    <p:sldId id="315" r:id="rId102"/>
    <p:sldId id="309" r:id="rId103"/>
    <p:sldId id="310" r:id="rId104"/>
    <p:sldId id="337" r:id="rId105"/>
    <p:sldId id="311" r:id="rId106"/>
    <p:sldId id="312" r:id="rId107"/>
    <p:sldId id="307" r:id="rId108"/>
    <p:sldId id="308" r:id="rId109"/>
    <p:sldId id="317" r:id="rId110"/>
  </p:sldIdLst>
  <p:sldSz cx="9783763" cy="7132638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7">
          <p15:clr>
            <a:srgbClr val="A4A3A4"/>
          </p15:clr>
        </p15:guide>
        <p15:guide id="2" pos="30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a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6E6"/>
    <a:srgbClr val="0000CC"/>
    <a:srgbClr val="0066FF"/>
    <a:srgbClr val="6600CC"/>
    <a:srgbClr val="9999FF"/>
    <a:srgbClr val="CC00CC"/>
    <a:srgbClr val="3374F7"/>
    <a:srgbClr val="660033"/>
    <a:srgbClr val="9398F7"/>
    <a:srgbClr val="212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106" d="100"/>
          <a:sy n="106" d="100"/>
        </p:scale>
        <p:origin x="1554" y="108"/>
      </p:cViewPr>
      <p:guideLst>
        <p:guide orient="horz" pos="2247"/>
        <p:guide pos="3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04" y="-90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commentAuthors" Target="commentAuthor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93B22-FAF5-417A-8E42-E48A9DD7F61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1132D3B-CB54-46B1-B870-FF866B067935}">
      <dgm:prSet phldrT="[Text]" custT="1"/>
      <dgm:spPr/>
      <dgm:t>
        <a:bodyPr/>
        <a:lstStyle/>
        <a:p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h- index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4D3FBF10-3C1E-48D2-85AF-A12051E063D3}" type="parTrans" cxnId="{264241ED-A642-435E-B672-790A036DBF8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D2BAD0F-4148-4401-95A1-B054A0713939}" type="sibTrans" cxnId="{264241ED-A642-435E-B672-790A036DBF8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3B58507-E694-42B1-A831-6A1D79EA3D3C}">
      <dgm:prSet phldrT="[Text]" custT="1"/>
      <dgm:spPr/>
      <dgm:t>
        <a:bodyPr/>
        <a:lstStyle/>
        <a:p>
          <a:r>
            <a:rPr lang="bg-BG" sz="1100" b="1" dirty="0" smtClean="0">
              <a:latin typeface="Times New Roman" pitchFamily="18" charset="0"/>
              <a:cs typeface="Times New Roman" pitchFamily="18" charset="0"/>
            </a:rPr>
            <a:t>ИНДЕКСИРАНИ ПУБЛИКАЦИИ</a:t>
          </a:r>
          <a:endParaRPr lang="en-US" sz="1100" b="1" dirty="0">
            <a:latin typeface="Times New Roman" pitchFamily="18" charset="0"/>
            <a:cs typeface="Times New Roman" pitchFamily="18" charset="0"/>
          </a:endParaRPr>
        </a:p>
      </dgm:t>
    </dgm:pt>
    <dgm:pt modelId="{3C9EFE92-6B62-495A-A39A-3A85314CA188}" type="sibTrans" cxnId="{176C2D61-92D2-4B55-AC60-8AE1010AAD3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17117F2-BC28-439B-847D-6CD3BEAB2D1E}" type="parTrans" cxnId="{176C2D61-92D2-4B55-AC60-8AE1010AAD3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5CEED89-2092-4331-B8DA-2C03F89A9A08}">
      <dgm:prSet phldrT="[Text]" custT="1"/>
      <dgm:spPr/>
      <dgm:t>
        <a:bodyPr/>
        <a:lstStyle/>
        <a:p>
          <a:pPr algn="ctr"/>
          <a:r>
            <a:rPr lang="bg-BG" sz="1200" b="1" dirty="0" smtClean="0">
              <a:latin typeface="Times New Roman" pitchFamily="18" charset="0"/>
              <a:cs typeface="Times New Roman" pitchFamily="18" charset="0"/>
            </a:rPr>
            <a:t>ЦИТИРАНИ ПУБЛИКАЦИИ</a:t>
          </a:r>
          <a:endParaRPr 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B87B6C32-D9B1-4879-9AF5-5E1937A96406}" type="sibTrans" cxnId="{679FAC9C-AA6A-4CAF-8FFE-208EFB5A8C8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12AD3C9-1375-48D7-8F64-A558EDCAF1E8}" type="parTrans" cxnId="{679FAC9C-AA6A-4CAF-8FFE-208EFB5A8C8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C4C1DE2-3FC7-4FCC-81EE-8727BD843F21}" type="pres">
      <dgm:prSet presAssocID="{3FC93B22-FAF5-417A-8E42-E48A9DD7F617}" presName="compositeShape" presStyleCnt="0">
        <dgm:presLayoutVars>
          <dgm:chMax val="7"/>
          <dgm:dir/>
          <dgm:resizeHandles val="exact"/>
        </dgm:presLayoutVars>
      </dgm:prSet>
      <dgm:spPr/>
    </dgm:pt>
    <dgm:pt modelId="{6DE3DB3A-1A0B-454B-B7A2-634D6A1EE788}" type="pres">
      <dgm:prSet presAssocID="{3FC93B22-FAF5-417A-8E42-E48A9DD7F617}" presName="wedge1" presStyleLbl="node1" presStyleIdx="0" presStyleCnt="3" custLinFactNeighborX="47940" custLinFactNeighborY="50987"/>
      <dgm:spPr/>
      <dgm:t>
        <a:bodyPr/>
        <a:lstStyle/>
        <a:p>
          <a:endParaRPr lang="en-US"/>
        </a:p>
      </dgm:t>
    </dgm:pt>
    <dgm:pt modelId="{B43E4CE7-2DBF-417C-BA81-9646B33332A3}" type="pres">
      <dgm:prSet presAssocID="{3FC93B22-FAF5-417A-8E42-E48A9DD7F617}" presName="dummy1a" presStyleCnt="0"/>
      <dgm:spPr/>
    </dgm:pt>
    <dgm:pt modelId="{7825588F-D832-4BEC-8706-418D878B285C}" type="pres">
      <dgm:prSet presAssocID="{3FC93B22-FAF5-417A-8E42-E48A9DD7F617}" presName="dummy1b" presStyleCnt="0"/>
      <dgm:spPr/>
    </dgm:pt>
    <dgm:pt modelId="{938A1BC7-515C-438C-83C6-487D614165E8}" type="pres">
      <dgm:prSet presAssocID="{3FC93B22-FAF5-417A-8E42-E48A9DD7F61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0A3D2-F22B-418A-815A-D3B6EFE6036C}" type="pres">
      <dgm:prSet presAssocID="{3FC93B22-FAF5-417A-8E42-E48A9DD7F617}" presName="wedge2" presStyleLbl="node1" presStyleIdx="1" presStyleCnt="3" custLinFactNeighborX="50000" custLinFactNeighborY="47416"/>
      <dgm:spPr/>
      <dgm:t>
        <a:bodyPr/>
        <a:lstStyle/>
        <a:p>
          <a:endParaRPr lang="en-US"/>
        </a:p>
      </dgm:t>
    </dgm:pt>
    <dgm:pt modelId="{D1C20E87-6063-4F8D-AF7F-87687446E040}" type="pres">
      <dgm:prSet presAssocID="{3FC93B22-FAF5-417A-8E42-E48A9DD7F617}" presName="dummy2a" presStyleCnt="0"/>
      <dgm:spPr/>
    </dgm:pt>
    <dgm:pt modelId="{F890552C-3108-473D-9527-EA7B8FA289A3}" type="pres">
      <dgm:prSet presAssocID="{3FC93B22-FAF5-417A-8E42-E48A9DD7F617}" presName="dummy2b" presStyleCnt="0"/>
      <dgm:spPr/>
    </dgm:pt>
    <dgm:pt modelId="{BBFAD7D1-4621-42AA-AAB6-A153DF1C972D}" type="pres">
      <dgm:prSet presAssocID="{3FC93B22-FAF5-417A-8E42-E48A9DD7F61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DCEE3-8ECB-4272-B4E7-BEED16AEB449}" type="pres">
      <dgm:prSet presAssocID="{3FC93B22-FAF5-417A-8E42-E48A9DD7F617}" presName="wedge3" presStyleLbl="node1" presStyleIdx="2" presStyleCnt="3" custLinFactNeighborX="52060" custLinFactNeighborY="51786"/>
      <dgm:spPr/>
      <dgm:t>
        <a:bodyPr/>
        <a:lstStyle/>
        <a:p>
          <a:endParaRPr lang="en-US"/>
        </a:p>
      </dgm:t>
    </dgm:pt>
    <dgm:pt modelId="{32539E3F-E3A8-472E-A8E5-CBF1BFCFA81F}" type="pres">
      <dgm:prSet presAssocID="{3FC93B22-FAF5-417A-8E42-E48A9DD7F617}" presName="dummy3a" presStyleCnt="0"/>
      <dgm:spPr/>
    </dgm:pt>
    <dgm:pt modelId="{93EFA7E8-F4E8-4FF5-BFC8-6A89473F49D1}" type="pres">
      <dgm:prSet presAssocID="{3FC93B22-FAF5-417A-8E42-E48A9DD7F617}" presName="dummy3b" presStyleCnt="0"/>
      <dgm:spPr/>
    </dgm:pt>
    <dgm:pt modelId="{01436947-FAC0-41C2-8449-89F9CDB6C4D8}" type="pres">
      <dgm:prSet presAssocID="{3FC93B22-FAF5-417A-8E42-E48A9DD7F61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068BE-C59A-419F-8242-C0B3000065C1}" type="pres">
      <dgm:prSet presAssocID="{B87B6C32-D9B1-4879-9AF5-5E1937A96406}" presName="arrowWedge1" presStyleLbl="fgSibTrans2D1" presStyleIdx="0" presStyleCnt="3"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</dgm:pt>
    <dgm:pt modelId="{06FE72E8-C42A-421B-B491-27DCEB644E4E}" type="pres">
      <dgm:prSet presAssocID="{4D2BAD0F-4148-4401-95A1-B054A0713939}" presName="arrowWedge2" presStyleLbl="fgSibTrans2D1" presStyleIdx="1" presStyleCnt="3"/>
      <dgm:spPr/>
    </dgm:pt>
    <dgm:pt modelId="{815699CA-28C0-47D6-B7F5-C4D7A845137C}" type="pres">
      <dgm:prSet presAssocID="{3C9EFE92-6B62-495A-A39A-3A85314CA188}" presName="arrowWedge3" presStyleLbl="fgSibTrans2D1" presStyleIdx="2" presStyleCnt="3"/>
      <dgm:spPr/>
    </dgm:pt>
  </dgm:ptLst>
  <dgm:cxnLst>
    <dgm:cxn modelId="{87EC818E-4A18-4AEB-B1F7-11897DE737CD}" type="presOf" srcId="{C3B58507-E694-42B1-A831-6A1D79EA3D3C}" destId="{8DFDCEE3-8ECB-4272-B4E7-BEED16AEB449}" srcOrd="0" destOrd="0" presId="urn:microsoft.com/office/officeart/2005/8/layout/cycle8"/>
    <dgm:cxn modelId="{406B68AD-BB03-430C-9A1D-BA8747BDFE60}" type="presOf" srcId="{3FC93B22-FAF5-417A-8E42-E48A9DD7F617}" destId="{3C4C1DE2-3FC7-4FCC-81EE-8727BD843F21}" srcOrd="0" destOrd="0" presId="urn:microsoft.com/office/officeart/2005/8/layout/cycle8"/>
    <dgm:cxn modelId="{679FAC9C-AA6A-4CAF-8FFE-208EFB5A8C86}" srcId="{3FC93B22-FAF5-417A-8E42-E48A9DD7F617}" destId="{E5CEED89-2092-4331-B8DA-2C03F89A9A08}" srcOrd="0" destOrd="0" parTransId="{B12AD3C9-1375-48D7-8F64-A558EDCAF1E8}" sibTransId="{B87B6C32-D9B1-4879-9AF5-5E1937A96406}"/>
    <dgm:cxn modelId="{DC0D4AC6-6E4E-4475-80D7-7030CAD1413E}" type="presOf" srcId="{E5CEED89-2092-4331-B8DA-2C03F89A9A08}" destId="{938A1BC7-515C-438C-83C6-487D614165E8}" srcOrd="1" destOrd="0" presId="urn:microsoft.com/office/officeart/2005/8/layout/cycle8"/>
    <dgm:cxn modelId="{264241ED-A642-435E-B672-790A036DBF87}" srcId="{3FC93B22-FAF5-417A-8E42-E48A9DD7F617}" destId="{01132D3B-CB54-46B1-B870-FF866B067935}" srcOrd="1" destOrd="0" parTransId="{4D3FBF10-3C1E-48D2-85AF-A12051E063D3}" sibTransId="{4D2BAD0F-4148-4401-95A1-B054A0713939}"/>
    <dgm:cxn modelId="{A87EE4A4-43FE-4138-BA39-BC3283337B04}" type="presOf" srcId="{01132D3B-CB54-46B1-B870-FF866B067935}" destId="{E300A3D2-F22B-418A-815A-D3B6EFE6036C}" srcOrd="0" destOrd="0" presId="urn:microsoft.com/office/officeart/2005/8/layout/cycle8"/>
    <dgm:cxn modelId="{3EEFBC77-44B8-4196-84E6-441E85863068}" type="presOf" srcId="{01132D3B-CB54-46B1-B870-FF866B067935}" destId="{BBFAD7D1-4621-42AA-AAB6-A153DF1C972D}" srcOrd="1" destOrd="0" presId="urn:microsoft.com/office/officeart/2005/8/layout/cycle8"/>
    <dgm:cxn modelId="{CFC085CA-B81B-4694-A365-DB8D56B523BD}" type="presOf" srcId="{C3B58507-E694-42B1-A831-6A1D79EA3D3C}" destId="{01436947-FAC0-41C2-8449-89F9CDB6C4D8}" srcOrd="1" destOrd="0" presId="urn:microsoft.com/office/officeart/2005/8/layout/cycle8"/>
    <dgm:cxn modelId="{176C2D61-92D2-4B55-AC60-8AE1010AAD3A}" srcId="{3FC93B22-FAF5-417A-8E42-E48A9DD7F617}" destId="{C3B58507-E694-42B1-A831-6A1D79EA3D3C}" srcOrd="2" destOrd="0" parTransId="{617117F2-BC28-439B-847D-6CD3BEAB2D1E}" sibTransId="{3C9EFE92-6B62-495A-A39A-3A85314CA188}"/>
    <dgm:cxn modelId="{36D7CA91-458B-4971-B6DC-912136EC493D}" type="presOf" srcId="{E5CEED89-2092-4331-B8DA-2C03F89A9A08}" destId="{6DE3DB3A-1A0B-454B-B7A2-634D6A1EE788}" srcOrd="0" destOrd="0" presId="urn:microsoft.com/office/officeart/2005/8/layout/cycle8"/>
    <dgm:cxn modelId="{5063B008-2053-4760-ACEE-49C3273DA5B6}" type="presParOf" srcId="{3C4C1DE2-3FC7-4FCC-81EE-8727BD843F21}" destId="{6DE3DB3A-1A0B-454B-B7A2-634D6A1EE788}" srcOrd="0" destOrd="0" presId="urn:microsoft.com/office/officeart/2005/8/layout/cycle8"/>
    <dgm:cxn modelId="{97FD10B5-112B-4A36-9A20-A812EF26C670}" type="presParOf" srcId="{3C4C1DE2-3FC7-4FCC-81EE-8727BD843F21}" destId="{B43E4CE7-2DBF-417C-BA81-9646B33332A3}" srcOrd="1" destOrd="0" presId="urn:microsoft.com/office/officeart/2005/8/layout/cycle8"/>
    <dgm:cxn modelId="{3AC122B5-00D0-4062-85A9-CD157C52D175}" type="presParOf" srcId="{3C4C1DE2-3FC7-4FCC-81EE-8727BD843F21}" destId="{7825588F-D832-4BEC-8706-418D878B285C}" srcOrd="2" destOrd="0" presId="urn:microsoft.com/office/officeart/2005/8/layout/cycle8"/>
    <dgm:cxn modelId="{D4A3021E-EB8D-41EF-A736-5F66F5B705F4}" type="presParOf" srcId="{3C4C1DE2-3FC7-4FCC-81EE-8727BD843F21}" destId="{938A1BC7-515C-438C-83C6-487D614165E8}" srcOrd="3" destOrd="0" presId="urn:microsoft.com/office/officeart/2005/8/layout/cycle8"/>
    <dgm:cxn modelId="{13373A38-9B3A-4610-BD69-DC5C55094589}" type="presParOf" srcId="{3C4C1DE2-3FC7-4FCC-81EE-8727BD843F21}" destId="{E300A3D2-F22B-418A-815A-D3B6EFE6036C}" srcOrd="4" destOrd="0" presId="urn:microsoft.com/office/officeart/2005/8/layout/cycle8"/>
    <dgm:cxn modelId="{856D6381-D616-4E22-ABFA-4CA768F9AF6E}" type="presParOf" srcId="{3C4C1DE2-3FC7-4FCC-81EE-8727BD843F21}" destId="{D1C20E87-6063-4F8D-AF7F-87687446E040}" srcOrd="5" destOrd="0" presId="urn:microsoft.com/office/officeart/2005/8/layout/cycle8"/>
    <dgm:cxn modelId="{86B9BABC-D554-41B9-B298-F8683F16B3CE}" type="presParOf" srcId="{3C4C1DE2-3FC7-4FCC-81EE-8727BD843F21}" destId="{F890552C-3108-473D-9527-EA7B8FA289A3}" srcOrd="6" destOrd="0" presId="urn:microsoft.com/office/officeart/2005/8/layout/cycle8"/>
    <dgm:cxn modelId="{EE68F0C4-E322-4A0F-B57E-A0568B825E19}" type="presParOf" srcId="{3C4C1DE2-3FC7-4FCC-81EE-8727BD843F21}" destId="{BBFAD7D1-4621-42AA-AAB6-A153DF1C972D}" srcOrd="7" destOrd="0" presId="urn:microsoft.com/office/officeart/2005/8/layout/cycle8"/>
    <dgm:cxn modelId="{38C10A6C-7D15-40A5-879D-133FED9112FB}" type="presParOf" srcId="{3C4C1DE2-3FC7-4FCC-81EE-8727BD843F21}" destId="{8DFDCEE3-8ECB-4272-B4E7-BEED16AEB449}" srcOrd="8" destOrd="0" presId="urn:microsoft.com/office/officeart/2005/8/layout/cycle8"/>
    <dgm:cxn modelId="{681AFDBB-B9DF-4C7F-877D-86A7F145DBF6}" type="presParOf" srcId="{3C4C1DE2-3FC7-4FCC-81EE-8727BD843F21}" destId="{32539E3F-E3A8-472E-A8E5-CBF1BFCFA81F}" srcOrd="9" destOrd="0" presId="urn:microsoft.com/office/officeart/2005/8/layout/cycle8"/>
    <dgm:cxn modelId="{F8C1CBFA-C2E4-47AC-A776-455BBA976CFF}" type="presParOf" srcId="{3C4C1DE2-3FC7-4FCC-81EE-8727BD843F21}" destId="{93EFA7E8-F4E8-4FF5-BFC8-6A89473F49D1}" srcOrd="10" destOrd="0" presId="urn:microsoft.com/office/officeart/2005/8/layout/cycle8"/>
    <dgm:cxn modelId="{C39DBCF2-7279-4554-B596-995D9CEB7104}" type="presParOf" srcId="{3C4C1DE2-3FC7-4FCC-81EE-8727BD843F21}" destId="{01436947-FAC0-41C2-8449-89F9CDB6C4D8}" srcOrd="11" destOrd="0" presId="urn:microsoft.com/office/officeart/2005/8/layout/cycle8"/>
    <dgm:cxn modelId="{0F58ADCD-6EBD-4629-8943-061C230C5101}" type="presParOf" srcId="{3C4C1DE2-3FC7-4FCC-81EE-8727BD843F21}" destId="{2E7068BE-C59A-419F-8242-C0B3000065C1}" srcOrd="12" destOrd="0" presId="urn:microsoft.com/office/officeart/2005/8/layout/cycle8"/>
    <dgm:cxn modelId="{F14FEF96-92E0-4D83-AB18-863D076C4643}" type="presParOf" srcId="{3C4C1DE2-3FC7-4FCC-81EE-8727BD843F21}" destId="{06FE72E8-C42A-421B-B491-27DCEB644E4E}" srcOrd="13" destOrd="0" presId="urn:microsoft.com/office/officeart/2005/8/layout/cycle8"/>
    <dgm:cxn modelId="{C65A07AB-9FA4-4F93-9022-411DD5F62591}" type="presParOf" srcId="{3C4C1DE2-3FC7-4FCC-81EE-8727BD843F21}" destId="{815699CA-28C0-47D6-B7F5-C4D7A845137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4D49D-5D4E-4104-AAB3-EC4A5A126065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7913" y="685800"/>
            <a:ext cx="4702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EE1B5-CD01-4A1F-896B-D27D4847D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EE1B5-CD01-4A1F-896B-D27D4847D4DA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5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EE1B5-CD01-4A1F-896B-D27D4847D4D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8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782" y="2215741"/>
            <a:ext cx="8316199" cy="15288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565" y="4041828"/>
            <a:ext cx="6848634" cy="1822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69C3-C369-4D30-8049-E489187E8AB4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4F24-AF95-4547-9C59-E3B8E7004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69C3-C369-4D30-8049-E489187E8AB4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4F24-AF95-4547-9C59-E3B8E7004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3228" y="285637"/>
            <a:ext cx="2201347" cy="60858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188" y="285637"/>
            <a:ext cx="6440977" cy="60858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69C3-C369-4D30-8049-E489187E8AB4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4F24-AF95-4547-9C59-E3B8E7004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69C3-C369-4D30-8049-E489187E8AB4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4F24-AF95-4547-9C59-E3B8E7004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50" y="4583381"/>
            <a:ext cx="8316199" cy="141662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850" y="3023117"/>
            <a:ext cx="8316199" cy="156026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69C3-C369-4D30-8049-E489187E8AB4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4F24-AF95-4547-9C59-E3B8E7004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188" y="1664283"/>
            <a:ext cx="4321162" cy="47072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3413" y="1664283"/>
            <a:ext cx="4321162" cy="47072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69C3-C369-4D30-8049-E489187E8AB4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4F24-AF95-4547-9C59-E3B8E7004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88" y="1596589"/>
            <a:ext cx="4322861" cy="66538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88" y="2261971"/>
            <a:ext cx="4322861" cy="41095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0016" y="1596589"/>
            <a:ext cx="4324559" cy="66538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0016" y="2261971"/>
            <a:ext cx="4324559" cy="41095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69C3-C369-4D30-8049-E489187E8AB4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4F24-AF95-4547-9C59-E3B8E7004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69C3-C369-4D30-8049-E489187E8AB4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4F24-AF95-4547-9C59-E3B8E7004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69C3-C369-4D30-8049-E489187E8AB4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4F24-AF95-4547-9C59-E3B8E7004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8" y="283985"/>
            <a:ext cx="3218791" cy="120858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180" y="283985"/>
            <a:ext cx="5469395" cy="608750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188" y="1492571"/>
            <a:ext cx="3218791" cy="4878923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69C3-C369-4D30-8049-E489187E8AB4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4F24-AF95-4547-9C59-E3B8E7004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686" y="4992846"/>
            <a:ext cx="5870258" cy="58943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7686" y="637314"/>
            <a:ext cx="5870258" cy="4279583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7686" y="5582280"/>
            <a:ext cx="5870258" cy="837094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69C3-C369-4D30-8049-E489187E8AB4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4F24-AF95-4547-9C59-E3B8E7004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188" y="285636"/>
            <a:ext cx="8805387" cy="1188773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88" y="1664283"/>
            <a:ext cx="8805387" cy="4707211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9188" y="6610899"/>
            <a:ext cx="2282878" cy="37974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169C3-C369-4D30-8049-E489187E8AB4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2786" y="6610899"/>
            <a:ext cx="3098192" cy="37974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1697" y="6610899"/>
            <a:ext cx="2282878" cy="37974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84F24-AF95-4547-9C59-E3B8E7004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107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scholar.google.bg/scholar?cites=7244067223215995706&amp;as_sdt=2005&amp;sciodt=0,5&amp;hl=bg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elibrary.ru/author_info.asp?isnew=1&amp;rpage=http://elibrary.ru/projects/science_index/author_tutorial.asp?" TargetMode="External"/><Relationship Id="rId2" Type="http://schemas.openxmlformats.org/officeDocument/2006/relationships/hyperlink" Target="http://elibrary.ru/authors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rzing.com/resources/publish-or-perish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showciting?cid=614423" TargetMode="External"/><Relationship Id="rId2" Type="http://schemas.openxmlformats.org/officeDocument/2006/relationships/hyperlink" Target="http://citeseerx.ist.psu.edu/advanced_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cyberleninka.ru/search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hyperlink" Target="http://nacid.bg/bg/scientists/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"/>
            <a:ext cx="8316199" cy="1528894"/>
          </a:xfrm>
        </p:spPr>
        <p:txBody>
          <a:bodyPr>
            <a:noAutofit/>
          </a:bodyPr>
          <a:lstStyle/>
          <a:p>
            <a:r>
              <a:rPr lang="bg-BG" sz="3000" b="1" dirty="0" smtClean="0">
                <a:latin typeface="Antique Olive CompactPS" pitchFamily="34" charset="0"/>
                <a:cs typeface="Arabic Typesetting" pitchFamily="66" charset="-78"/>
              </a:rPr>
              <a:t/>
            </a:r>
            <a:br>
              <a:rPr lang="bg-BG" sz="3000" b="1" dirty="0" smtClean="0">
                <a:latin typeface="Antique Olive CompactPS" pitchFamily="34" charset="0"/>
                <a:cs typeface="Arabic Typesetting" pitchFamily="66" charset="-78"/>
              </a:rPr>
            </a:br>
            <a:r>
              <a:rPr lang="bg-BG" sz="3600" b="1" dirty="0" smtClean="0">
                <a:solidFill>
                  <a:srgbClr val="660033"/>
                </a:solidFill>
                <a:latin typeface="Book Antiqua" pitchFamily="18" charset="0"/>
                <a:cs typeface="Arabic Typesetting" pitchFamily="66" charset="-78"/>
              </a:rPr>
              <a:t>Цитирания в електронни ресурси</a:t>
            </a:r>
            <a:r>
              <a:rPr lang="en-US" sz="3600" b="1" dirty="0" smtClean="0">
                <a:solidFill>
                  <a:srgbClr val="660033"/>
                </a:solidFill>
                <a:latin typeface="Book Antiqua" pitchFamily="18" charset="0"/>
                <a:cs typeface="Arabic Typesetting" pitchFamily="66" charset="-78"/>
              </a:rPr>
              <a:t/>
            </a:r>
            <a:br>
              <a:rPr lang="en-US" sz="3600" b="1" dirty="0" smtClean="0">
                <a:solidFill>
                  <a:srgbClr val="660033"/>
                </a:solidFill>
                <a:latin typeface="Book Antiqua" pitchFamily="18" charset="0"/>
                <a:cs typeface="Arabic Typesetting" pitchFamily="66" charset="-78"/>
              </a:rPr>
            </a:br>
            <a:r>
              <a:rPr lang="bg-BG" sz="2400" b="1" dirty="0" smtClean="0">
                <a:solidFill>
                  <a:srgbClr val="660033"/>
                </a:solidFill>
                <a:latin typeface="Book Antiqua" pitchFamily="18" charset="0"/>
                <a:cs typeface="Arabic Typesetting" pitchFamily="66" charset="-78"/>
              </a:rPr>
              <a:t>КРАТКО РЪКОВОДСТВО </a:t>
            </a:r>
            <a:endParaRPr lang="en-US" sz="2400" b="1" dirty="0">
              <a:solidFill>
                <a:srgbClr val="660033"/>
              </a:solidFill>
              <a:latin typeface="Book Antiqua" pitchFamily="18" charset="0"/>
              <a:cs typeface="Arabic Typesetting" pitchFamily="66" charset="-78"/>
            </a:endParaRPr>
          </a:p>
        </p:txBody>
      </p:sp>
      <p:pic>
        <p:nvPicPr>
          <p:cNvPr id="6" name="Picture 5" descr="Books &amp; resour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737360"/>
            <a:ext cx="4297680" cy="3433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0560" y="3657600"/>
            <a:ext cx="5180032" cy="329184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87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600" b="1" u="sng" dirty="0" smtClean="0">
                <a:latin typeface="Times New Roman" pitchFamily="18" charset="0"/>
                <a:cs typeface="Times New Roman" pitchFamily="18" charset="0"/>
              </a:rPr>
              <a:t>КАК СЕ ТЪРСЯТ ЦИТИРАНИЯ В ПЪЛЕН ТЕКСТ?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9188" y="1664283"/>
            <a:ext cx="9052560" cy="448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Препоръчително е да се търси в пълния текст автоматично, като се използва командата на браузъра </a:t>
            </a:r>
            <a:r>
              <a:rPr lang="bg-BG" sz="2900" b="1" i="1" dirty="0" smtClean="0">
                <a:latin typeface="Times New Roman" pitchFamily="18" charset="0"/>
                <a:cs typeface="Times New Roman" pitchFamily="18" charset="0"/>
              </a:rPr>
              <a:t>ТЪРСЕНЕ, 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g-BG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понякога</a:t>
            </a:r>
            <a:r>
              <a:rPr lang="bg-BG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е необходимо да се съхрани документът и да се потърси с командата </a:t>
            </a:r>
            <a:r>
              <a:rPr lang="bg-BG" sz="2900" b="1" i="1" dirty="0" smtClean="0">
                <a:latin typeface="Times New Roman" pitchFamily="18" charset="0"/>
                <a:cs typeface="Times New Roman" pitchFamily="18" charset="0"/>
              </a:rPr>
              <a:t>ТЪРСЕНЕ 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900" dirty="0" smtClean="0">
                <a:latin typeface="Times New Roman" pitchFamily="18" charset="0"/>
                <a:cs typeface="Times New Roman" pitchFamily="18" charset="0"/>
              </a:rPr>
              <a:t>файла; ако документът е сканиран така, че не функционира командата за търсене, тогава трябва да се прегледа документа и да се търсят цитирания, напр. в библиографията и след това и в текста, в бележки под линия</a:t>
            </a:r>
          </a:p>
          <a:p>
            <a:pPr>
              <a:buNone/>
            </a:pPr>
            <a:endParaRPr lang="en-US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8" y="285636"/>
            <a:ext cx="8805387" cy="898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800" dirty="0" smtClean="0"/>
              <a:t>http://www.libsu.uni-sofia.bg</a:t>
            </a:r>
            <a:endParaRPr lang="en-US" sz="3800" dirty="0"/>
          </a:p>
        </p:txBody>
      </p:sp>
      <p:pic>
        <p:nvPicPr>
          <p:cNvPr id="7" name="Content Placeholder 6" descr="Национален абонамент End No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743" y="1411653"/>
            <a:ext cx="5511986" cy="2508592"/>
          </a:xfrm>
        </p:spPr>
      </p:pic>
      <p:pic>
        <p:nvPicPr>
          <p:cNvPr id="8" name="Picture 7" descr="Web of science End No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4" y="4160712"/>
            <a:ext cx="9475613" cy="1069088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3974648" y="3789216"/>
            <a:ext cx="518539" cy="4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974648" y="5200893"/>
            <a:ext cx="518539" cy="4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pic>
        <p:nvPicPr>
          <p:cNvPr id="11" name="Picture 10" descr="EndNote в Web of scien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75" y="5720985"/>
            <a:ext cx="9301599" cy="123557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51084" y="5572388"/>
            <a:ext cx="978376" cy="95101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2" descr="EndNote Ho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0284" y="148573"/>
            <a:ext cx="2307515" cy="67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http://www.myendnoteweb.com/</a:t>
            </a:r>
            <a:endParaRPr lang="en-US" dirty="0"/>
          </a:p>
        </p:txBody>
      </p:sp>
      <p:pic>
        <p:nvPicPr>
          <p:cNvPr id="6" name="Content Placeholder 5" descr="EndNo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38" y="3046227"/>
            <a:ext cx="9398575" cy="3642744"/>
          </a:xfrm>
        </p:spPr>
      </p:pic>
      <p:pic>
        <p:nvPicPr>
          <p:cNvPr id="7" name="Picture 2" descr="EndNote 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413" y="297170"/>
            <a:ext cx="3845864" cy="112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https://www.mendeley.com/</a:t>
            </a:r>
            <a:endParaRPr lang="en-US" dirty="0"/>
          </a:p>
        </p:txBody>
      </p:sp>
      <p:pic>
        <p:nvPicPr>
          <p:cNvPr id="4" name="Content Placeholder 3" descr="Mendeley сай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509" y="1337354"/>
            <a:ext cx="7705978" cy="561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ndel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682" y="1411653"/>
            <a:ext cx="6665210" cy="5913446"/>
          </a:xfrm>
        </p:spPr>
      </p:pic>
      <p:pic>
        <p:nvPicPr>
          <p:cNvPr id="7" name="Picture 2" descr="https://static.mendeley.com/weblet-homepage/build/335/default/images/mendeley-logo-r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360" y="445768"/>
            <a:ext cx="4952415" cy="748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endeley deskt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64" y="1560251"/>
            <a:ext cx="8474125" cy="5538144"/>
          </a:xfrm>
        </p:spPr>
      </p:pic>
      <p:pic>
        <p:nvPicPr>
          <p:cNvPr id="7" name="Picture 2" descr="https://static.mendeley.com/weblet-homepage/build/335/default/images/mendeley-logo-r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360" y="445768"/>
            <a:ext cx="4952415" cy="748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adcube сай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455" y="1337354"/>
            <a:ext cx="8339416" cy="561625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https://www.readcube.com/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8" y="285636"/>
            <a:ext cx="8805387" cy="12355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adcu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38" y="2006043"/>
            <a:ext cx="9582475" cy="4193467"/>
          </a:xfrm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153" y="520067"/>
            <a:ext cx="4008358" cy="11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https://www.zotero.org/</a:t>
            </a:r>
            <a:endParaRPr lang="en-US" dirty="0"/>
          </a:p>
        </p:txBody>
      </p:sp>
      <p:pic>
        <p:nvPicPr>
          <p:cNvPr id="8" name="Content Placeholder 7" descr="Zote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456" y="1337354"/>
            <a:ext cx="8731449" cy="561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Zote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8757"/>
            <a:ext cx="9745244" cy="5285446"/>
          </a:xfrm>
        </p:spPr>
      </p:pic>
      <p:pic>
        <p:nvPicPr>
          <p:cNvPr id="1026" name="Picture 2" descr="Zote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1666" y="222871"/>
            <a:ext cx="3460938" cy="748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 descr="Резултат с изображение за web site"/>
          <p:cNvSpPr>
            <a:spLocks noChangeAspect="1" noChangeArrowheads="1"/>
          </p:cNvSpPr>
          <p:nvPr/>
        </p:nvSpPr>
        <p:spPr bwMode="auto">
          <a:xfrm>
            <a:off x="166460" y="-150248"/>
            <a:ext cx="326125" cy="317007"/>
          </a:xfrm>
          <a:prstGeom prst="rect">
            <a:avLst/>
          </a:prstGeom>
          <a:noFill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AutoShape 4" descr="Резултат с изображение за web site"/>
          <p:cNvSpPr>
            <a:spLocks noChangeAspect="1" noChangeArrowheads="1"/>
          </p:cNvSpPr>
          <p:nvPr/>
        </p:nvSpPr>
        <p:spPr bwMode="auto">
          <a:xfrm>
            <a:off x="166460" y="-150248"/>
            <a:ext cx="326125" cy="317007"/>
          </a:xfrm>
          <a:prstGeom prst="rect">
            <a:avLst/>
          </a:prstGeom>
          <a:noFill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AutoShape 6" descr="Резултат с изображение за web site"/>
          <p:cNvSpPr>
            <a:spLocks noChangeAspect="1" noChangeArrowheads="1"/>
          </p:cNvSpPr>
          <p:nvPr/>
        </p:nvSpPr>
        <p:spPr bwMode="auto">
          <a:xfrm>
            <a:off x="166460" y="-150248"/>
            <a:ext cx="326125" cy="317007"/>
          </a:xfrm>
          <a:prstGeom prst="rect">
            <a:avLst/>
          </a:prstGeom>
          <a:noFill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6" name="Picture 8" descr="Резултат с изображение за web sit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0160" y="4389120"/>
            <a:ext cx="2360136" cy="1371600"/>
          </a:xfrm>
          <a:prstGeom prst="rect">
            <a:avLst/>
          </a:prstGeom>
          <a:noFill/>
        </p:spPr>
      </p:pic>
      <p:sp>
        <p:nvSpPr>
          <p:cNvPr id="73738" name="AutoShape 10" descr="Резултат с изображение за facebook"/>
          <p:cNvSpPr>
            <a:spLocks noChangeAspect="1" noChangeArrowheads="1"/>
          </p:cNvSpPr>
          <p:nvPr/>
        </p:nvSpPr>
        <p:spPr bwMode="auto">
          <a:xfrm>
            <a:off x="166460" y="-150248"/>
            <a:ext cx="326125" cy="317007"/>
          </a:xfrm>
          <a:prstGeom prst="rect">
            <a:avLst/>
          </a:prstGeom>
          <a:noFill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40" name="Picture 12" descr="Резултат с изображение за faceboo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0160" y="6035040"/>
            <a:ext cx="2663942" cy="914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480560" y="5760720"/>
            <a:ext cx="4846320" cy="1020936"/>
          </a:xfrm>
          <a:prstGeom prst="rect">
            <a:avLst/>
          </a:prstGeom>
        </p:spPr>
        <p:txBody>
          <a:bodyPr lIns="96661" tIns="48331" rIns="96661" bIns="48331">
            <a:spAutoFit/>
          </a:bodyPr>
          <a:lstStyle/>
          <a:p>
            <a:pPr algn="r"/>
            <a:r>
              <a:rPr lang="ru-RU" sz="3000" b="1" dirty="0" smtClean="0"/>
              <a:t>Университетска библиотека "Св. Климент Охридски"</a:t>
            </a:r>
            <a:endParaRPr lang="en-US" sz="3000" b="1" dirty="0"/>
          </a:p>
        </p:txBody>
      </p:sp>
      <p:pic>
        <p:nvPicPr>
          <p:cNvPr id="11" name="Picture 10" descr="1 слай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431" y="91441"/>
            <a:ext cx="7200900" cy="40233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31920" y="4572000"/>
            <a:ext cx="4754880" cy="457200"/>
          </a:xfrm>
          <a:prstGeom prst="rect">
            <a:avLst/>
          </a:prstGeom>
        </p:spPr>
        <p:txBody>
          <a:bodyPr wrap="none" lIns="96661" tIns="48331" rIns="96661" bIns="48331">
            <a:spAutoFit/>
          </a:bodyPr>
          <a:lstStyle/>
          <a:p>
            <a:r>
              <a:rPr lang="bg-BG" sz="3000" dirty="0" smtClean="0"/>
              <a:t> </a:t>
            </a:r>
            <a:r>
              <a:rPr lang="en-US" sz="2500" b="1" dirty="0" smtClean="0">
                <a:latin typeface="Antique Olive Roman" pitchFamily="34" charset="0"/>
              </a:rPr>
              <a:t>http://www.libsu.uni-sofia.bg</a:t>
            </a:r>
            <a:r>
              <a:rPr lang="en-US" sz="3000" dirty="0" smtClean="0"/>
              <a:t>/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КАК СА ЦИТИРАНИ ПУБЛИКАЦИИТЕ ?   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bg-BG" sz="5100" dirty="0" smtClean="0">
                <a:latin typeface="Times New Roman" pitchFamily="18" charset="0"/>
                <a:cs typeface="Times New Roman" pitchFamily="18" charset="0"/>
              </a:rPr>
              <a:t>Ако  оригиналната публикация е на български език, може да бъде преведена на друг език, напр. английски език или транслитерирана с латински букви</a:t>
            </a:r>
          </a:p>
          <a:p>
            <a:pPr>
              <a:buFont typeface="Wingdings" pitchFamily="2" charset="2"/>
              <a:buChar char="Ø"/>
            </a:pPr>
            <a:r>
              <a:rPr lang="bg-BG" sz="5100" dirty="0" smtClean="0">
                <a:latin typeface="Times New Roman" pitchFamily="18" charset="0"/>
                <a:cs typeface="Times New Roman" pitchFamily="18" charset="0"/>
              </a:rPr>
              <a:t>Може  библиографските данни да бъдат изписани с абревиатури или съкратени, напр. заглавието на периодичното издание, в което е статията на автора,  доклади от конференции, сборници </a:t>
            </a:r>
          </a:p>
          <a:p>
            <a:pPr>
              <a:buFont typeface="Wingdings" pitchFamily="2" charset="2"/>
              <a:buChar char="Ø"/>
            </a:pPr>
            <a:r>
              <a:rPr lang="bg-BG" sz="5100" dirty="0" smtClean="0">
                <a:latin typeface="Times New Roman" pitchFamily="18" charset="0"/>
                <a:cs typeface="Times New Roman" pitchFamily="18" charset="0"/>
              </a:rPr>
              <a:t>Ако са повече от един автор или авторски колектив,  понякога се изписва само името на първия автор или редактора</a:t>
            </a:r>
          </a:p>
          <a:p>
            <a:pPr>
              <a:buFont typeface="Wingdings" pitchFamily="2" charset="2"/>
              <a:buChar char="Ø"/>
            </a:pPr>
            <a:r>
              <a:rPr lang="bg-BG" sz="5100" dirty="0" smtClean="0">
                <a:latin typeface="Times New Roman" pitchFamily="18" charset="0"/>
                <a:cs typeface="Times New Roman" pitchFamily="18" charset="0"/>
              </a:rPr>
              <a:t>Може да е спомената само фамилията  на автора</a:t>
            </a:r>
          </a:p>
          <a:p>
            <a:pPr>
              <a:buNone/>
            </a:pPr>
            <a:r>
              <a:rPr lang="bg-BG" sz="5100" dirty="0" smtClean="0">
                <a:latin typeface="Times New Roman" pitchFamily="18" charset="0"/>
                <a:cs typeface="Times New Roman" pitchFamily="18" charset="0"/>
              </a:rPr>
              <a:t>      и/или година на публикацията</a:t>
            </a:r>
          </a:p>
          <a:p>
            <a:pPr>
              <a:buNone/>
            </a:pPr>
            <a:endParaRPr lang="en-US" sz="5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ДОСТЪП ДО ЕЛЕКТРОННИТЕ РЕСУРСИ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Достъпът до наукометричните бази данни, както и до другите електронни ресурси е възможен само от сайта на Университетска библиотека:</a:t>
            </a:r>
          </a:p>
          <a:p>
            <a:pPr>
              <a:buFont typeface="Wingdings" pitchFamily="2" charset="2"/>
              <a:buChar char="Ø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Национален абонамент: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ScienceDirect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Scopus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Web of Science 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Абонамент на УБ: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Proquest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Ebook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Central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JSTOR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EBSCO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host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CEEOL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SpringerLink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Wolters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Kluwer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ACS Publications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APS Journals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AIP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НАУКОМЕТРИЧНИ БАЗИ ДАННИ</a:t>
            </a:r>
            <a:endParaRPr lang="en-US" sz="34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Sscopus 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1882" y="1694001"/>
            <a:ext cx="2935128" cy="951018"/>
          </a:xfrm>
        </p:spPr>
      </p:pic>
      <p:pic>
        <p:nvPicPr>
          <p:cNvPr id="5" name="Picture 4" descr="Elsevier 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26" y="1694001"/>
            <a:ext cx="1661201" cy="1783160"/>
          </a:xfrm>
          <a:prstGeom prst="rect">
            <a:avLst/>
          </a:prstGeom>
        </p:spPr>
      </p:pic>
      <p:pic>
        <p:nvPicPr>
          <p:cNvPr id="9" name="Picture 8" descr="Thomson Reut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525" y="3566319"/>
            <a:ext cx="3057426" cy="1664282"/>
          </a:xfrm>
          <a:prstGeom prst="rect">
            <a:avLst/>
          </a:prstGeom>
        </p:spPr>
      </p:pic>
      <p:pic>
        <p:nvPicPr>
          <p:cNvPr id="10" name="Picture 9" descr="EBSCO log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65703" y="5438637"/>
            <a:ext cx="1964456" cy="1415760"/>
          </a:xfrm>
          <a:prstGeom prst="rect">
            <a:avLst/>
          </a:prstGeom>
        </p:spPr>
      </p:pic>
      <p:pic>
        <p:nvPicPr>
          <p:cNvPr id="8" name="Picture 7" descr="Web of Science  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519" y="3200399"/>
            <a:ext cx="219456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636"/>
            <a:ext cx="9294575" cy="1188773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  <a:t>ПОСЛЕДОВАТЕЛНОСТ НА ТЪРСЕНЕ НА ЦИТИРАНИЯ В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Authors : Author search – </a:t>
            </a: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въвежда се фамилията на автора на латиница;  по принцип се включва и инициал на собственото име, но е препоръчително, ако не излизат много резултати и името не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много често срещано, да се напише само фамилията и да се прегледат имената от списъка</a:t>
            </a:r>
          </a:p>
          <a:p>
            <a:pPr marL="457200" indent="-457200">
              <a:buAutoNum type="arabicPeriod"/>
            </a:pPr>
            <a:endParaRPr lang="bg-BG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                          ако се изпише фамилията и инициала, за да търси и на двете в комбинация , е необходимо да се маркира  в </a:t>
            </a:r>
            <a:r>
              <a:rPr lang="bg-BG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check box</a:t>
            </a:r>
            <a:r>
              <a:rPr lang="bg-BG" sz="19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ако не се маркира,  тогава дори да се изпишат фамилията и инициала, ще извади на тази фамилия с всички други инициали; същият принцип  важи и за имената с тире, но тогава именно когато  се изпише само първата фамилия, ако се маркира в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check box</a:t>
            </a: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, тогава ще извади само на нея и затова е необходимо да не маркира, за да извади всички двойни имена с тази фамилия</a:t>
            </a:r>
          </a:p>
          <a:p>
            <a:pPr marL="457200" indent="-457200">
              <a:buNone/>
            </a:pPr>
            <a:r>
              <a:rPr lang="bg-BG" sz="19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Show Profile Matches with One Document </a:t>
            </a:r>
            <a:r>
              <a:rPr lang="bg-BG" sz="19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намира се преди таблицата  със син шрифт и означава, че в таблицата не са включени авторите, които са с 1 документ и трябва да се кликне, за да се отворят всички автори; тогава броят на резултатите е равен на броя на авторите</a:t>
            </a:r>
          </a:p>
          <a:p>
            <a:pPr marL="457200" indent="-457200">
              <a:buNone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4.  Author search results </a:t>
            </a:r>
            <a:r>
              <a:rPr lang="bg-BG" sz="19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 резултатите са представени таблично с имената на авторите, като трябва да се идентифицира търсения автор; препоръчително е да се огледат всички автори, независимо от посочената институция</a:t>
            </a:r>
          </a:p>
        </p:txBody>
      </p:sp>
      <p:pic>
        <p:nvPicPr>
          <p:cNvPr id="5" name="Picture 4" descr="Scopu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79" y="91439"/>
            <a:ext cx="2194560" cy="73152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40" y="2743200"/>
            <a:ext cx="1347531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  <a:t>ПОСЛЕДОВАТЕЛНОСТ НА ТЪРСЕНЕ НА ЦИТИРАНИЯ В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i="1" dirty="0" smtClean="0">
                <a:latin typeface="Times New Roman" pitchFamily="18" charset="0"/>
                <a:cs typeface="Times New Roman" pitchFamily="18" charset="0"/>
              </a:rPr>
              <a:t> продължение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64283"/>
            <a:ext cx="8805387" cy="470721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Author details –  </a:t>
            </a: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кликва се върху името на идентифицирания автор и се отваря профил  на автора; някои автори имат повече от един профил и тогава могат да се обединят като се маркират в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check box</a:t>
            </a: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,  за да се съберат заедно цитиранията и индексиранията и да се изчисли общ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h-index</a:t>
            </a: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; може и поотделно  данните да се отбележат като се посочи съответния профил; различните профили могат да са според различни варианти на имена или според различни институции, към които е определен авторът</a:t>
            </a:r>
          </a:p>
          <a:p>
            <a:pPr>
              <a:buNone/>
            </a:pPr>
            <a:r>
              <a:rPr lang="bg-BG" sz="19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bg-BG" sz="1900" dirty="0" smtClean="0">
                <a:latin typeface="Times New Roman" pitchFamily="18" charset="0"/>
                <a:cs typeface="Times New Roman" pitchFamily="18" charset="0"/>
              </a:rPr>
              <a:t>авторите с 1 документ нямат такъв обособен профил и името не е активно като линк, за да препрати към профила; затова от таблицата се отваря документа и там  от името на автора в библиографския запис, се виждат авторските данни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View citation overview -  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трябва да се изключат автоцитатите на търсения автор като се маркира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Exclude self citations of selected author</a:t>
            </a:r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check box</a:t>
            </a:r>
            <a:r>
              <a:rPr lang="bg-BG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и се натисне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тогава се включват само цитиранията и въз основа на тях се преизчислява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h-index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ако е необходимо,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да се ограничи хронологично като се обозначат съответните години и се натисне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Citations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в последната колона са цитиранията на всяка публикация поотделно и общия брой цитирания на всички публикации: може да се видят цитиранията на всяка публикация поотделно;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-  кликва се и в нов прозорец се отварят  всички цитирания в таблица с основни библиографски данни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8960" y="5029200"/>
            <a:ext cx="533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3840" y="4206240"/>
            <a:ext cx="533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copu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0"/>
            <a:ext cx="1554480" cy="51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  <a:t>ПОСЛЕДОВАТЕЛНОСТ НА ТЪРСЕНЕ НА ЦИТИРАНИЯ В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bg-BG" sz="8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8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700" i="1" dirty="0" smtClean="0">
                <a:latin typeface="Times New Roman" pitchFamily="18" charset="0"/>
                <a:cs typeface="Times New Roman" pitchFamily="18" charset="0"/>
              </a:rPr>
              <a:t>продължение</a:t>
            </a:r>
            <a:r>
              <a:rPr lang="bg-BG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48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Cited documents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Citation Overview results –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в таблицата са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цитиранията – публикациите,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които цитират автора, като това са само основните библиографски данни;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References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ако се кликне на заглавието на публикацията, се вижда пълното библиографско описание и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, където е всъщност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авторът със съответната цитирана публикация; може да се запази и само страницата с основните библиографски данни на всички публикации, без да се отваря подробното описание с библиографията;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opu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0" y="91439"/>
            <a:ext cx="164592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.Authors </a:t>
            </a: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Author search</a:t>
            </a:r>
            <a:endParaRPr lang="en-US" sz="4400" b="1" dirty="0"/>
          </a:p>
        </p:txBody>
      </p:sp>
      <p:pic>
        <p:nvPicPr>
          <p:cNvPr id="9" name="Content Placeholder 8" descr="Scopus author search bez show exact matches on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950" y="1925233"/>
            <a:ext cx="8805863" cy="4185459"/>
          </a:xfrm>
        </p:spPr>
      </p:pic>
      <p:sp>
        <p:nvSpPr>
          <p:cNvPr id="5" name="Oval 4"/>
          <p:cNvSpPr/>
          <p:nvPr/>
        </p:nvSpPr>
        <p:spPr>
          <a:xfrm>
            <a:off x="7589520" y="3840480"/>
            <a:ext cx="1800225" cy="1800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Author search</a:t>
            </a: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opus  author search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48640" y="1188720"/>
            <a:ext cx="7907444" cy="5486400"/>
          </a:xfrm>
        </p:spPr>
      </p:pic>
      <p:sp>
        <p:nvSpPr>
          <p:cNvPr id="7" name="Oval 6"/>
          <p:cNvSpPr/>
          <p:nvPr/>
        </p:nvSpPr>
        <p:spPr>
          <a:xfrm>
            <a:off x="4480560" y="3566319"/>
            <a:ext cx="54864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3439" y="548640"/>
            <a:ext cx="336882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3. Show Profile Matches with One Document</a:t>
            </a:r>
            <a:endParaRPr lang="en-US" sz="4000" dirty="0"/>
          </a:p>
        </p:txBody>
      </p:sp>
      <p:pic>
        <p:nvPicPr>
          <p:cNvPr id="6" name="Content Placeholder 3" descr="Scopus nikolova search resul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719" y="1463039"/>
            <a:ext cx="7949554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794" y="-34131"/>
            <a:ext cx="10801350" cy="1188773"/>
          </a:xfrm>
        </p:spPr>
        <p:txBody>
          <a:bodyPr>
            <a:normAutofit/>
          </a:bodyPr>
          <a:lstStyle/>
          <a:p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КЪДЕ МОЖЕ ДА СЕ ТЪРСЯТ ЦИТИРАНИЯ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25000" lnSpcReduction="20000"/>
          </a:bodyPr>
          <a:lstStyle/>
          <a:p>
            <a:pPr lvl="0" algn="ctr">
              <a:buNone/>
            </a:pPr>
            <a:r>
              <a:rPr lang="bg-BG" sz="1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ТРАДИЦИОННИ ИЗТОЧНИЦИ:</a:t>
            </a:r>
          </a:p>
          <a:p>
            <a:pPr lvl="0" algn="ctr">
              <a:buNone/>
            </a:pPr>
            <a:endParaRPr lang="bg-BG" sz="47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en-US" sz="10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g-BG" sz="12800" dirty="0" smtClean="0">
                <a:latin typeface="Times New Roman" pitchFamily="18" charset="0"/>
                <a:cs typeface="Times New Roman" pitchFamily="18" charset="0"/>
              </a:rPr>
              <a:t>книги - монографии, сборници;</a:t>
            </a:r>
            <a:endParaRPr lang="en-US" sz="1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g-BG" sz="12800" dirty="0" smtClean="0">
                <a:latin typeface="Times New Roman" pitchFamily="18" charset="0"/>
                <a:cs typeface="Times New Roman" pitchFamily="18" charset="0"/>
              </a:rPr>
              <a:t>статии от периодични издания;</a:t>
            </a:r>
            <a:endParaRPr lang="en-US" sz="1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g-BG" sz="12800" dirty="0" smtClean="0">
                <a:latin typeface="Times New Roman" pitchFamily="18" charset="0"/>
                <a:cs typeface="Times New Roman" pitchFamily="18" charset="0"/>
              </a:rPr>
              <a:t>материали или доклади от конференции; </a:t>
            </a:r>
          </a:p>
          <a:p>
            <a:pPr>
              <a:buFont typeface="Wingdings" pitchFamily="2" charset="2"/>
              <a:buChar char="Ø"/>
            </a:pPr>
            <a:r>
              <a:rPr lang="bg-BG" sz="12800" dirty="0" smtClean="0">
                <a:latin typeface="Times New Roman" pitchFamily="18" charset="0"/>
                <a:cs typeface="Times New Roman" pitchFamily="18" charset="0"/>
              </a:rPr>
              <a:t>други печатни издания</a:t>
            </a:r>
          </a:p>
          <a:p>
            <a:pPr>
              <a:buFont typeface="Wingdings" pitchFamily="2" charset="2"/>
              <a:buChar char="Ø"/>
            </a:pPr>
            <a:endParaRPr lang="bg-BG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bg-BG" sz="11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ЕЛЕКТРОННИ РЕСУРСИ:</a:t>
            </a:r>
          </a:p>
          <a:p>
            <a:pPr>
              <a:buNone/>
            </a:pPr>
            <a:endParaRPr lang="bg-BG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1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2800" dirty="0" smtClean="0">
                <a:latin typeface="Times New Roman" pitchFamily="18" charset="0"/>
                <a:cs typeface="Times New Roman" pitchFamily="18" charset="0"/>
              </a:rPr>
              <a:t>наукометрични бази данни</a:t>
            </a:r>
          </a:p>
          <a:p>
            <a:pPr>
              <a:buFont typeface="Wingdings" pitchFamily="2" charset="2"/>
              <a:buChar char="Ø"/>
            </a:pP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2800" dirty="0" smtClean="0">
                <a:latin typeface="Times New Roman" pitchFamily="18" charset="0"/>
                <a:cs typeface="Times New Roman" pitchFamily="18" charset="0"/>
              </a:rPr>
              <a:t>електронни ресурси с достъп до пълния текст  или до библиографията</a:t>
            </a:r>
          </a:p>
          <a:p>
            <a:pPr>
              <a:buFont typeface="Wingdings" pitchFamily="2" charset="2"/>
              <a:buChar char="Ø"/>
            </a:pPr>
            <a:r>
              <a:rPr lang="bg-BG" sz="12800" dirty="0" smtClean="0">
                <a:latin typeface="Times New Roman" pitchFamily="18" charset="0"/>
                <a:cs typeface="Times New Roman" pitchFamily="18" charset="0"/>
              </a:rPr>
              <a:t>безплатни електронни ресурси в интернет</a:t>
            </a:r>
          </a:p>
          <a:p>
            <a:endParaRPr lang="bg-BG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bg-BG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bg-BG" sz="4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5. Author details</a:t>
            </a:r>
            <a:endParaRPr lang="en-US" sz="4000" dirty="0"/>
          </a:p>
        </p:txBody>
      </p:sp>
      <p:pic>
        <p:nvPicPr>
          <p:cNvPr id="4" name="Content Placeholder 3" descr="Scopus author detai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645920"/>
            <a:ext cx="8124347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5. Author with 1 document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39" y="2377442"/>
            <a:ext cx="9144000" cy="21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383280" y="2377440"/>
            <a:ext cx="822960" cy="8229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5.Author with 1 document</a:t>
            </a:r>
            <a:endParaRPr lang="en-US" dirty="0"/>
          </a:p>
        </p:txBody>
      </p:sp>
      <p:pic>
        <p:nvPicPr>
          <p:cNvPr id="4" name="Content Placeholder 3" descr="Scopus author with one document- document detai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54480"/>
            <a:ext cx="9613116" cy="5394960"/>
          </a:xfrm>
        </p:spPr>
      </p:pic>
      <p:sp>
        <p:nvSpPr>
          <p:cNvPr id="8" name="Oval 7"/>
          <p:cNvSpPr/>
          <p:nvPr/>
        </p:nvSpPr>
        <p:spPr>
          <a:xfrm>
            <a:off x="1097280" y="3657600"/>
            <a:ext cx="1005840" cy="7315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6. Citation overview</a:t>
            </a:r>
            <a:r>
              <a:rPr lang="bg-BG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h-index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opus  citation over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0" y="1554480"/>
            <a:ext cx="7776482" cy="5486400"/>
          </a:xfrm>
          <a:ln w="0" cmpd="sng">
            <a:noFill/>
          </a:ln>
        </p:spPr>
      </p:pic>
      <p:sp>
        <p:nvSpPr>
          <p:cNvPr id="8" name="Oval 7"/>
          <p:cNvSpPr/>
          <p:nvPr/>
        </p:nvSpPr>
        <p:spPr>
          <a:xfrm>
            <a:off x="1280160" y="2560320"/>
            <a:ext cx="1005840" cy="73152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92106" y="3566319"/>
            <a:ext cx="1800225" cy="1645920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92106" y="3566319"/>
            <a:ext cx="1800225" cy="1800225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92106" y="3566319"/>
            <a:ext cx="1800225" cy="1800225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92106" y="3566319"/>
            <a:ext cx="1800225" cy="1800225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6. Exclude self citations of selected author</a:t>
            </a:r>
            <a:endParaRPr lang="en-US" sz="4000" dirty="0"/>
          </a:p>
        </p:txBody>
      </p:sp>
      <p:pic>
        <p:nvPicPr>
          <p:cNvPr id="6" name="Content Placeholder 5" descr="Scopus  citation over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554480"/>
            <a:ext cx="7776482" cy="5486400"/>
          </a:xfrm>
        </p:spPr>
      </p:pic>
      <p:sp>
        <p:nvSpPr>
          <p:cNvPr id="8" name="Oval 7"/>
          <p:cNvSpPr/>
          <p:nvPr/>
        </p:nvSpPr>
        <p:spPr>
          <a:xfrm>
            <a:off x="4937760" y="3108960"/>
            <a:ext cx="2194560" cy="365760"/>
          </a:xfrm>
          <a:prstGeom prst="ellipse">
            <a:avLst/>
          </a:prstGeom>
          <a:noFill/>
          <a:ln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/>
              <a:t>.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Cited documents:</a:t>
            </a: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Citation Overview results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copus  citation overview resul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0" y="1554480"/>
            <a:ext cx="7897187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Document details</a:t>
            </a: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References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copus document details cit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" y="1280160"/>
            <a:ext cx="4618782" cy="3291840"/>
          </a:xfrm>
        </p:spPr>
      </p:pic>
      <p:pic>
        <p:nvPicPr>
          <p:cNvPr id="5" name="Picture 4" descr="Scopus  citation referenc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19" y="2926079"/>
            <a:ext cx="6766560" cy="410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ПОСЛЕДОВАТЕЛНОСТ НА ТЪРСЕНЕ НА ИНДЕКСИРАНИ ПУБЛИКАЦИИ  В SCOPUS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Authors:</a:t>
            </a:r>
            <a:r>
              <a:rPr lang="en-US" sz="2800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Author search results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това са публикациите на търсения автор, които са индексирани 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достъпът до тях е възможен или от резултатите със списъка на имена, където има активен линк, или след като се отвори профила, там също са отразени публикациите</a:t>
            </a:r>
          </a:p>
          <a:p>
            <a:pPr marL="514350" indent="-514350">
              <a:buFont typeface="Arial" pitchFamily="34" charset="0"/>
              <a:buAutoNum type="arabicPeriod" startAt="2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Refine results – Year – Limit 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o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граничаването на години е само в случаите, когато е необходимо да се селектират публикации за определен хронологичен период, като например за атестации; намира се вляво и в менюто се маркират съответните години</a:t>
            </a:r>
          </a:p>
          <a:p>
            <a:pPr marL="514350" indent="-514350">
              <a:buNone/>
            </a:pP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opus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0" y="91439"/>
            <a:ext cx="192024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Documents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copus  document resul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1097279"/>
            <a:ext cx="8677104" cy="603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Refine results – Year – Limit to</a:t>
            </a:r>
            <a:endParaRPr lang="en-US" dirty="0"/>
          </a:p>
        </p:txBody>
      </p:sp>
      <p:pic>
        <p:nvPicPr>
          <p:cNvPr id="4" name="Content Placeholder 3" descr="Scopus  document resul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88720"/>
            <a:ext cx="8414161" cy="5852160"/>
          </a:xfrm>
        </p:spPr>
      </p:pic>
      <p:sp>
        <p:nvSpPr>
          <p:cNvPr id="8" name="Oval 7"/>
          <p:cNvSpPr/>
          <p:nvPr/>
        </p:nvSpPr>
        <p:spPr>
          <a:xfrm>
            <a:off x="1291431" y="3566319"/>
            <a:ext cx="1800225" cy="54099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91431" y="3566319"/>
            <a:ext cx="1800225" cy="1800225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КАКВО СА ЦИТИРАНИЯТА?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Всяко споменаване на име, публикация или номер на публикация  може  да се определи за цитиране и се брои отделно!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БИБЛИОГРАФИЯ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ИЗПОЛЗВАНА  ЛИТЕРАТУРА</a:t>
            </a:r>
          </a:p>
          <a:p>
            <a:pPr>
              <a:buFont typeface="Wingdings" pitchFamily="2" charset="2"/>
              <a:buChar char="Ø"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ТЕКСТА</a:t>
            </a:r>
          </a:p>
          <a:p>
            <a:pPr>
              <a:buFont typeface="Wingdings" pitchFamily="2" charset="2"/>
              <a:buChar char="Ø"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БЕЛЕЖКИ ПОД ЛИНИЯ</a:t>
            </a:r>
          </a:p>
          <a:p>
            <a:pPr>
              <a:buFont typeface="Wingdings" pitchFamily="2" charset="2"/>
              <a:buChar char="Ø"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ЗАБЕЛЕЖКИ</a:t>
            </a:r>
          </a:p>
          <a:p>
            <a:endParaRPr lang="bg-BG" sz="800" dirty="0" smtClean="0"/>
          </a:p>
          <a:p>
            <a:endParaRPr lang="bg-BG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bg-BG" sz="7400" b="1" u="sng" dirty="0" smtClean="0">
                <a:latin typeface="Times New Roman" pitchFamily="18" charset="0"/>
                <a:cs typeface="Times New Roman" pitchFamily="18" charset="0"/>
              </a:rPr>
              <a:t>ПОСЛЕДОВАТЕЛНОСТ НА ТЪРСЕНЕ НА ЦИТИРАНИЯ В </a:t>
            </a:r>
            <a:endParaRPr lang="en-US" sz="7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7400" b="1" u="sng" dirty="0" smtClean="0">
                <a:latin typeface="Times New Roman" pitchFamily="18" charset="0"/>
                <a:cs typeface="Times New Roman" pitchFamily="18" charset="0"/>
              </a:rPr>
              <a:t>WEB OF SCIENCE</a:t>
            </a:r>
          </a:p>
          <a:p>
            <a:pPr lvl="0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1143000" indent="-1143000">
              <a:buNone/>
            </a:pPr>
            <a:r>
              <a:rPr lang="en-US" sz="6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g-BG" sz="6200" b="1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All databases </a:t>
            </a:r>
          </a:p>
          <a:p>
            <a:pPr marL="365760" indent="-914400">
              <a:spcBef>
                <a:spcPts val="0"/>
              </a:spcBef>
              <a:buNone/>
            </a:pPr>
            <a:r>
              <a:rPr lang="en-US" sz="8000" b="1" cap="all" dirty="0" smtClean="0">
                <a:latin typeface="Times New Roman" pitchFamily="18" charset="0"/>
                <a:cs typeface="Times New Roman" pitchFamily="18" charset="0"/>
              </a:rPr>
              <a:t>    TIMESPAN</a:t>
            </a:r>
            <a:r>
              <a:rPr lang="en-US" sz="56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5600" b="1" cap="all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използва се за хронологично ограничаване само на цитиранията през посочения период, например когато се изискват цитиранията за последните 5 години;</a:t>
            </a:r>
            <a:endParaRPr lang="en-US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Cited Reference Search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въвежда се фамилията на автора на латиница; препоръчително е когато има няколко автора,  да се търси по фамилията на първия съавтор, независимо че авторът, на когото се търсят цитати е на второ или трето място и  т.н; в някои случаи излизат и цитиранията на автора, въпреки, че не е на първо място;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Cited Reference Index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да се маркират в полето 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Select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публикациите,   които са на търсения автор, като се сравнят данните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За разпознаване на публикациите може да се използва функцията </a:t>
            </a:r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ShowAll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 Authors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в полето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Cited Author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, когато са повече от един автор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 Show Expanded Titles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в полето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Cited Work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, за да се видят детайлите на публикацията;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4.   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Finish Search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натиска се след като са подбрани публикациите;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5.   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да се прегледат резултатите за автоцитати - ако авторът, на когото се търсят цитати, е автор на някоя от публикациите е автоцитат и съответно не се включва в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marked list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Web of Scienc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0" y="0"/>
            <a:ext cx="2011680" cy="155192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492331" y="3566319"/>
            <a:ext cx="621774" cy="8095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6073252" y="3161553"/>
            <a:ext cx="621774" cy="8095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327123" y="3161553"/>
            <a:ext cx="621774" cy="8095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angle 32"/>
          <p:cNvSpPr/>
          <p:nvPr/>
        </p:nvSpPr>
        <p:spPr>
          <a:xfrm>
            <a:off x="4580994" y="3161553"/>
            <a:ext cx="621774" cy="8095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  <a:t>ПОСЛЕДОВАТЕЛНОСТ НА ТЪРСЕНЕ НА ЦИТИРАНИЯ В </a:t>
            </a: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i="1" dirty="0" smtClean="0">
                <a:latin typeface="Times New Roman" pitchFamily="18" charset="0"/>
                <a:cs typeface="Times New Roman" pitchFamily="18" charset="0"/>
              </a:rPr>
              <a:t>продължение</a:t>
            </a:r>
            <a: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87" y="1664283"/>
            <a:ext cx="9144000" cy="55778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6.   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Add marked list - 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ако няма автоцитати, се добавят всички публикации, а ако има автоцитати, се добавят  само маркираните резултати, т.е. цитатите; 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7.    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Marked list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когато се търси в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All databases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цитиранията в тях заедно- 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total records on the Marked List</a:t>
            </a:r>
            <a:r>
              <a:rPr lang="bg-BG" sz="7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не са в активен линк и затова трябва да се отвори  активния линк на всяка база поотделно 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records from </a:t>
            </a:r>
            <a:r>
              <a:rPr lang="bg-BG" sz="7200" b="1" i="1" dirty="0" smtClean="0">
                <a:latin typeface="Times New Roman" pitchFamily="18" charset="0"/>
                <a:cs typeface="Times New Roman" pitchFamily="18" charset="0"/>
              </a:rPr>
              <a:t>.............,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които се намират по-надолу на екрана; това се прави дори когато резултатът съвпада и цитиранията са само в една база, най-често 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records from Web of </a:t>
            </a:r>
            <a:r>
              <a:rPr lang="en-US" sz="7200" b="1" i="1" dirty="0" err="1" smtClean="0">
                <a:latin typeface="Times New Roman" pitchFamily="18" charset="0"/>
                <a:cs typeface="Times New Roman" pitchFamily="18" charset="0"/>
              </a:rPr>
              <a:t>ScienceTM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 Core Collection</a:t>
            </a:r>
            <a:r>
              <a:rPr lang="bg-BG" sz="72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8.  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Cited references  -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трябва да се маркира това поле  в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check box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, за да се включат цитираните публикации на автора и да станат видими във формата за печат; това поле присъства като елемент от </a:t>
            </a:r>
            <a:r>
              <a:rPr lang="bg-BG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библиографските записи  </a:t>
            </a:r>
            <a:r>
              <a:rPr lang="bg-BG" sz="7200" u="sng" dirty="0" smtClean="0">
                <a:latin typeface="Times New Roman" pitchFamily="18" charset="0"/>
                <a:cs typeface="Times New Roman" pitchFamily="18" charset="0"/>
              </a:rPr>
              <a:t>само в отделните бази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, а липсва като поле в записите на </a:t>
            </a:r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All databases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     Print </a:t>
            </a:r>
            <a:endParaRPr lang="bg-BG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9.   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Format Printing –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в нов прозорец се показват библиографските записи с поле </a:t>
            </a:r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Cited references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, които са цитиранията; важно е да се знае, че броят на записите не е равен на броя на цитиранията, защото в един запис може да има няколко цитирания, които трябва да се преброят и сумират; освен това цитираната публикация е обозначена само с първия автор и следователно, ако търсеният автор не е на първо място, то неговото цитиране ще трябва да се търси на фамилията на първия му съавтор; може директно да се разпечата или да се запази като файл.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10.  Запазване като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файл –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може да се запази като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 файл от прозореца в т.9 като се използва бутона  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Print 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или от функцията за </a:t>
            </a:r>
            <a:r>
              <a:rPr lang="bg-BG" sz="7200" b="1" i="1" dirty="0" smtClean="0">
                <a:latin typeface="Times New Roman" pitchFamily="18" charset="0"/>
                <a:cs typeface="Times New Roman" pitchFamily="18" charset="0"/>
              </a:rPr>
              <a:t>Печат 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на браузъра 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Google Chrome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; ако се използва друг браузър- 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Mozilla Firefox</a:t>
            </a:r>
            <a:r>
              <a:rPr lang="bg-BG" sz="7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Internet Explorer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, тогава не е възможно да се запази като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 файл, а да се копира текста в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файл, който да се запази;</a:t>
            </a:r>
          </a:p>
          <a:p>
            <a:pPr>
              <a:buNone/>
            </a:pP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All databases</a:t>
            </a:r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400" dirty="0"/>
          </a:p>
        </p:txBody>
      </p:sp>
      <p:pic>
        <p:nvPicPr>
          <p:cNvPr id="4" name="Content Placeholder 3" descr="Web of Science  All databas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1" y="1280160"/>
            <a:ext cx="8839817" cy="5577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TIMESPAN</a:t>
            </a:r>
            <a:endParaRPr lang="en-US" sz="4000" dirty="0"/>
          </a:p>
        </p:txBody>
      </p:sp>
      <p:pic>
        <p:nvPicPr>
          <p:cNvPr id="4" name="Content Placeholder 3" descr="Web of Science  All databases Cited reference sear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487" y="1663699"/>
            <a:ext cx="7738194" cy="5029200"/>
          </a:xfrm>
        </p:spPr>
      </p:pic>
      <p:sp>
        <p:nvSpPr>
          <p:cNvPr id="5" name="Oval 4"/>
          <p:cNvSpPr/>
          <p:nvPr/>
        </p:nvSpPr>
        <p:spPr>
          <a:xfrm>
            <a:off x="1291431" y="3566319"/>
            <a:ext cx="1800225" cy="1800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Cited Reference Search</a:t>
            </a:r>
            <a:endParaRPr lang="en-US" sz="4400" dirty="0"/>
          </a:p>
        </p:txBody>
      </p:sp>
      <p:pic>
        <p:nvPicPr>
          <p:cNvPr id="4" name="Content Placeholder 3" descr="Web of Science  All databases Cited reference sear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487" y="1663699"/>
            <a:ext cx="7878888" cy="512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 Cited Reference Index</a:t>
            </a:r>
            <a:endParaRPr lang="en-US" dirty="0"/>
          </a:p>
        </p:txBody>
      </p:sp>
      <p:pic>
        <p:nvPicPr>
          <p:cNvPr id="4" name="Content Placeholder 3" descr="Web of Science  Cited reference search cited reference index kriste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088" y="1663700"/>
            <a:ext cx="6879587" cy="4708525"/>
          </a:xfrm>
        </p:spPr>
      </p:pic>
      <p:sp>
        <p:nvSpPr>
          <p:cNvPr id="7" name="Flowchart: Connector 6"/>
          <p:cNvSpPr/>
          <p:nvPr/>
        </p:nvSpPr>
        <p:spPr>
          <a:xfrm>
            <a:off x="1291431" y="3566319"/>
            <a:ext cx="1800225" cy="1800225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. Finish Search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Content Placeholder 3" descr="Web of Science  Cited reference search cited reference index kriste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087" y="1663699"/>
            <a:ext cx="7348122" cy="5029200"/>
          </a:xfrm>
        </p:spPr>
      </p:pic>
      <p:sp>
        <p:nvSpPr>
          <p:cNvPr id="5" name="Oval 4"/>
          <p:cNvSpPr/>
          <p:nvPr/>
        </p:nvSpPr>
        <p:spPr>
          <a:xfrm>
            <a:off x="3091656" y="5366544"/>
            <a:ext cx="1800225" cy="1800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Results</a:t>
            </a:r>
            <a:endParaRPr lang="en-US" sz="4400" dirty="0"/>
          </a:p>
        </p:txBody>
      </p:sp>
      <p:pic>
        <p:nvPicPr>
          <p:cNvPr id="4" name="Content Placeholder 3" descr="Web of Science  Cited reference search results kriste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177" y="1663699"/>
            <a:ext cx="6959142" cy="5029200"/>
          </a:xfrm>
        </p:spPr>
      </p:pic>
      <p:sp>
        <p:nvSpPr>
          <p:cNvPr id="5" name="Oval 4"/>
          <p:cNvSpPr/>
          <p:nvPr/>
        </p:nvSpPr>
        <p:spPr>
          <a:xfrm>
            <a:off x="3091656" y="3566319"/>
            <a:ext cx="9144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Add marked list 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400" dirty="0"/>
          </a:p>
        </p:txBody>
      </p:sp>
      <p:pic>
        <p:nvPicPr>
          <p:cNvPr id="4" name="Content Placeholder 3" descr="Web of Science  Cited reference search results kriste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0" y="1371600"/>
            <a:ext cx="7971382" cy="5760720"/>
          </a:xfrm>
        </p:spPr>
      </p:pic>
      <p:sp>
        <p:nvSpPr>
          <p:cNvPr id="5" name="Flowchart: Connector 4"/>
          <p:cNvSpPr/>
          <p:nvPr/>
        </p:nvSpPr>
        <p:spPr>
          <a:xfrm>
            <a:off x="5577840" y="2651760"/>
            <a:ext cx="1463040" cy="9144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Marked list</a:t>
            </a:r>
            <a:endParaRPr lang="en-US" sz="4400" dirty="0"/>
          </a:p>
        </p:txBody>
      </p:sp>
      <p:pic>
        <p:nvPicPr>
          <p:cNvPr id="4" name="Content Placeholder 3" descr="Web of Science  Cited reference search  Marked list kriste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772" y="1663699"/>
            <a:ext cx="8007879" cy="5212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КАКВО ВКЛЮЧВА СПРАВКАТА ЗА ЦИТИРАНИЯ?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ЦИТИРАНИ  ПУБЛИКАЦИИ</a:t>
            </a: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ИНДЕКСИРАНИ  ПУБЛИКАЦИИ – в бази данни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-INDEX</a:t>
            </a:r>
            <a:endParaRPr lang="bg-BG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РЕЦЕНЗИИ ЗА АВТОРА</a:t>
            </a:r>
          </a:p>
          <a:p>
            <a:pPr>
              <a:buNone/>
            </a:pPr>
            <a:endParaRPr lang="bg-BG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-640080" y="548640"/>
          <a:ext cx="704088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Cited references</a:t>
            </a:r>
            <a:endParaRPr lang="en-US" sz="4400" dirty="0"/>
          </a:p>
        </p:txBody>
      </p:sp>
      <p:pic>
        <p:nvPicPr>
          <p:cNvPr id="4" name="Content Placeholder 3" descr="Web of Science  Cited reference search  print menu Cited  references kriste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88720"/>
            <a:ext cx="8365311" cy="5943600"/>
          </a:xfrm>
          <a:solidFill>
            <a:srgbClr val="C00000"/>
          </a:solidFill>
        </p:spPr>
      </p:pic>
      <p:sp>
        <p:nvSpPr>
          <p:cNvPr id="7" name="Oval 6"/>
          <p:cNvSpPr/>
          <p:nvPr/>
        </p:nvSpPr>
        <p:spPr>
          <a:xfrm>
            <a:off x="3091656" y="5366544"/>
            <a:ext cx="1800225" cy="45719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91656" y="5366544"/>
            <a:ext cx="1800225" cy="54099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91656" y="5366544"/>
            <a:ext cx="45719" cy="45719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34640" y="4846320"/>
            <a:ext cx="1188720" cy="274320"/>
          </a:xfrm>
          <a:prstGeom prst="ellipse">
            <a:avLst/>
          </a:prstGeom>
          <a:ln w="25400" cmpd="sng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Print</a:t>
            </a:r>
            <a:endParaRPr lang="en-US" dirty="0"/>
          </a:p>
        </p:txBody>
      </p:sp>
      <p:pic>
        <p:nvPicPr>
          <p:cNvPr id="4" name="Content Placeholder 3" descr="Web of Science  Cited reference search  print menu Cited  references kriste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720" y="1371600"/>
            <a:ext cx="8107919" cy="5760720"/>
          </a:xfrm>
        </p:spPr>
      </p:pic>
      <p:sp>
        <p:nvSpPr>
          <p:cNvPr id="5" name="Oval 4"/>
          <p:cNvSpPr/>
          <p:nvPr/>
        </p:nvSpPr>
        <p:spPr>
          <a:xfrm>
            <a:off x="4206240" y="3931920"/>
            <a:ext cx="548640" cy="365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9. Format Printing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Content Placeholder 3" descr="Web of Science cita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439" y="1663699"/>
            <a:ext cx="7396703" cy="5303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bg-BG" sz="4900" b="1" dirty="0" smtClean="0">
                <a:latin typeface="Times New Roman" pitchFamily="18" charset="0"/>
                <a:cs typeface="Times New Roman" pitchFamily="18" charset="0"/>
              </a:rPr>
              <a:t>Запазване като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 err="1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4900" b="1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Content Placeholder 3" descr="Web of Science citati Save pdf fi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188720"/>
            <a:ext cx="7739860" cy="5943600"/>
          </a:xfrm>
        </p:spPr>
      </p:pic>
      <p:sp>
        <p:nvSpPr>
          <p:cNvPr id="7" name="Oval 6"/>
          <p:cNvSpPr/>
          <p:nvPr/>
        </p:nvSpPr>
        <p:spPr>
          <a:xfrm>
            <a:off x="3091656" y="1766094"/>
            <a:ext cx="45719" cy="54099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bg-BG" sz="9600" b="1" u="sng" dirty="0" smtClean="0">
                <a:latin typeface="Times New Roman" pitchFamily="18" charset="0"/>
                <a:cs typeface="Times New Roman" pitchFamily="18" charset="0"/>
              </a:rPr>
              <a:t>ПОСЛЕДОВАТЕЛНОСТ НА ТЪРСЕНЕ НА ИНДЕКСИРАНИ ПУБЛИКАЦИИ В </a:t>
            </a:r>
            <a:r>
              <a:rPr lang="en-US" sz="9600" b="1" u="sng" dirty="0" smtClean="0"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bg-BG" sz="9600" b="1" u="sng" dirty="0" smtClean="0">
                <a:latin typeface="Times New Roman" pitchFamily="18" charset="0"/>
                <a:cs typeface="Times New Roman" pitchFamily="18" charset="0"/>
              </a:rPr>
              <a:t> И АВТОМАТИЧНО ИЗЧИСЛЯВАНЕ НА  </a:t>
            </a:r>
            <a:r>
              <a:rPr lang="en-US" sz="9600" b="1" u="sng" dirty="0" smtClean="0">
                <a:latin typeface="Times New Roman" pitchFamily="18" charset="0"/>
                <a:cs typeface="Times New Roman" pitchFamily="18" charset="0"/>
              </a:rPr>
              <a:t>h-index</a:t>
            </a:r>
          </a:p>
          <a:p>
            <a:pPr algn="ctr">
              <a:buNone/>
            </a:pP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9600" b="1" u="sng" dirty="0" smtClean="0">
                <a:latin typeface="Times New Roman" pitchFamily="18" charset="0"/>
                <a:cs typeface="Times New Roman" pitchFamily="18" charset="0"/>
              </a:rPr>
              <a:t>Web of Science Core Collection</a:t>
            </a:r>
            <a:r>
              <a:rPr lang="bg-BG" sz="9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Basic Search </a:t>
            </a:r>
            <a:endParaRPr lang="bg-BG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.  Author Search   </a:t>
            </a:r>
          </a:p>
          <a:p>
            <a:pPr>
              <a:buNone/>
            </a:pP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3.  Enter name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препоръчително е да се търси само на фамилия, ако името е рядко срещано; ако е от по-популярните имена, наложително да се сложи инициал на собственото име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 маркира се 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Exact Matches Only</a:t>
            </a:r>
            <a:r>
              <a:rPr lang="bg-BG" sz="8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8000" i="1" dirty="0" smtClean="0">
                <a:latin typeface="Times New Roman" pitchFamily="18" charset="0"/>
                <a:cs typeface="Times New Roman" pitchFamily="18" charset="0"/>
              </a:rPr>
              <a:t>check box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за да обхване цялото собствено име и съответно включва всички варианти на изписване, когато има такива;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4.  Select Research Domain –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не е задължително поле, може и да се пропусне;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ако се използва препоръчително е да не се конкретизира, а да остане </a:t>
            </a:r>
            <a:r>
              <a:rPr lang="en-US" sz="8000" i="1" dirty="0" smtClean="0">
                <a:latin typeface="Times New Roman" pitchFamily="18" charset="0"/>
                <a:cs typeface="Times New Roman" pitchFamily="18" charset="0"/>
              </a:rPr>
              <a:t>All Research Domains</a:t>
            </a:r>
            <a:r>
              <a:rPr lang="bg-BG" sz="8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а само когато има прекалено голям брой резултати и е много трудно да се прегледат, може да се избере един или повече домейни;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5.  Finish Search</a:t>
            </a:r>
            <a:endParaRPr lang="bg-BG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Web of Scienc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91440"/>
            <a:ext cx="177793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  <a:t>ПОСЛЕДОВАТЕЛНОСТ НА ТЪРСЕНЕ НА ИНДЕКСИРАНИ ПУБЛИКАЦИИ В </a:t>
            </a: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  <a:t> И АВТОМАТИЧНО ИЗЧИСЛЯВАНЕ НА  </a:t>
            </a: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>h-index</a:t>
            </a:r>
            <a:b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i="1" dirty="0" smtClean="0">
                <a:latin typeface="Times New Roman" pitchFamily="18" charset="0"/>
                <a:cs typeface="Times New Roman" pitchFamily="18" charset="0"/>
              </a:rPr>
              <a:t> продължение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6.  Author Search Results</a:t>
            </a:r>
            <a:r>
              <a:rPr lang="en-US" sz="7200" b="1" dirty="0" smtClean="0"/>
              <a:t>: 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......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Records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 ........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Article Groups </a:t>
            </a:r>
            <a:endParaRPr lang="bg-BG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Records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са библиографски записи на индексираните публикации, но когато има само инициал, се подреждат публикации на различни автори, което затруднява идентифицирането и селектирането на публикациите на търсения автор. Подбират се публикациите на съответния автор и се добавят в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Marked  List –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Add  to Marked List 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и  от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Marked List 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Create Citation report 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h –index.</a:t>
            </a:r>
            <a:endParaRPr lang="bg-BG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Article Groups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са своеобразни профили на авторите и затова публикациите са обособени в тези групи, като много често един автор има няколко такива групи, които трябва да се обединят като се маркират, за да са видими всички негови публикаци, което е важно за да се направи точен и обективен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Citation report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и  съответно автоматично изчисляване на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h-index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Create Citation report . 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Ако всички  публикации  от групата или групите са на съответния автор, не е необходимо да се добавят в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Marked List 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но ако има публикации, коита са на друг автор заради съвпадение на имена или грешка, тогава трябва да се добавят в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Marked List 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и след това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Create Citation report 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h –index.</a:t>
            </a:r>
            <a:endParaRPr lang="bg-BG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Records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Article Groups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са различни начини за намиране на индексираните публикации, които водят до един и същи резултат и крайна цел е чрез тях е да се изчисли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h-index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, който е повече от 0, ако съответните публикации имат цитирания. По-обозримия и  по-сигурен вариант е използването на 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Article Groups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Article Groups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съществува като възможност само когато се търси единствено в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Web of Science Core Collection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, а когато търсенето е в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All databases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в началното меню, тогава няма обособено групи, а  само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Records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/>
          </a:p>
          <a:p>
            <a:pPr fontAlgn="b"/>
            <a:r>
              <a:rPr lang="en-US" sz="1200" dirty="0" smtClean="0"/>
              <a:t> </a:t>
            </a:r>
          </a:p>
          <a:p>
            <a:pPr lvl="0">
              <a:buFont typeface="Wingdings" pitchFamily="2" charset="2"/>
              <a:buChar char="Ø"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bg-BG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Basic Search </a:t>
            </a:r>
            <a:r>
              <a:rPr lang="bg-BG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Content Placeholder 3" descr="Web of Science  WS core collection author sear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19" y="1188720"/>
            <a:ext cx="8776861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 Author Search   </a:t>
            </a:r>
          </a:p>
        </p:txBody>
      </p:sp>
      <p:pic>
        <p:nvPicPr>
          <p:cNvPr id="4" name="Content Placeholder 3" descr="Web of Science  WS core collection author search kriste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" y="1554481"/>
            <a:ext cx="9619987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6.  Author Search Results</a:t>
            </a:r>
            <a:r>
              <a:rPr lang="en-US" sz="3600" b="1" dirty="0" smtClean="0"/>
              <a:t>: </a:t>
            </a:r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Records</a:t>
            </a:r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  ...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Article Groups </a:t>
            </a:r>
            <a:endParaRPr lang="bg-BG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Web of Science  WS core collection author search results article group kriste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" y="1463040"/>
            <a:ext cx="9326880" cy="55489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  <a:t>ПОСЛЕДОВАТЕЛНОСТ НА ТЪРСЕНЕ НА ИНДЕКСИРАНИ ПУБЛИКАЦИИ В </a:t>
            </a: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bg-BG" sz="2700" b="1" u="sng" dirty="0" smtClean="0">
                <a:latin typeface="Times New Roman" pitchFamily="18" charset="0"/>
                <a:cs typeface="Times New Roman" pitchFamily="18" charset="0"/>
              </a:rPr>
              <a:t> И АВТОМАТИЧНО ИЗЧИСЛЯВАНЕ НА  </a:t>
            </a: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>h-index</a:t>
            </a:r>
            <a:b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700" i="1" dirty="0" smtClean="0">
                <a:latin typeface="Times New Roman" pitchFamily="18" charset="0"/>
                <a:cs typeface="Times New Roman" pitchFamily="18" charset="0"/>
              </a:rPr>
              <a:t> продължение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All databases: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Basic Search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изписва се фамилията и се маркира с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Author –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 падащото меню отдясно се маркира полето</a:t>
            </a:r>
          </a:p>
          <a:p>
            <a:pPr marL="457200" indent="-457200">
              <a:buNone/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4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Author index – Move to – Add - OK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u="sng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39" y="3108959"/>
            <a:ext cx="1391672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u="sng" dirty="0" smtClean="0">
                <a:latin typeface="Times New Roman" pitchFamily="18" charset="0"/>
                <a:cs typeface="Times New Roman" pitchFamily="18" charset="0"/>
              </a:rPr>
              <a:t>Индекс на Хирш </a:t>
            </a:r>
            <a:br>
              <a:rPr lang="bg-BG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h-index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25000" lnSpcReduction="20000"/>
          </a:bodyPr>
          <a:lstStyle/>
          <a:p>
            <a:pPr marL="0">
              <a:buFont typeface="Wingdings" pitchFamily="2" charset="2"/>
              <a:buChar char="Ø"/>
            </a:pP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 наукометричен показател, който се основава както на  индексираните публикации на автора, така и на цитиранията на тези публикации.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Наименованието идва от инициала на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американския физик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Хирш (Hirsch), който го въвежда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2005 г.</a:t>
            </a:r>
          </a:p>
          <a:p>
            <a:pPr marL="0">
              <a:buFont typeface="Wingdings" pitchFamily="2" charset="2"/>
              <a:buChar char="Ø"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Изчислява се автоматично от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buFont typeface="Wingdings" pitchFamily="2" charset="2"/>
              <a:buChar char="Ø"/>
            </a:pP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– преизчислява се като се изключат автоцитатите на автора</a:t>
            </a:r>
          </a:p>
          <a:p>
            <a:pPr marL="0">
              <a:buFont typeface="Wingdings" pitchFamily="2" charset="2"/>
              <a:buChar char="Ø"/>
            </a:pP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Web of Science –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при търсене в полето 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Author Search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и чрез индексираните публикации на автора в 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Create Citation report</a:t>
            </a:r>
          </a:p>
          <a:p>
            <a:pPr marL="0">
              <a:buFont typeface="Wingdings" pitchFamily="2" charset="2"/>
              <a:buChar char="Ø"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Российский Индекс Научного Цитирования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/РИНЦ/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Font typeface="Wingdings" pitchFamily="2" charset="2"/>
              <a:buChar char="Ø"/>
            </a:pP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Наука -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когато авторът си направи профил, а ако има вече електронна поща в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, използва този акаунт и си въвежда публикациите</a:t>
            </a:r>
          </a:p>
          <a:p>
            <a:pPr marL="0">
              <a:buFont typeface="Wingdings" pitchFamily="2" charset="2"/>
              <a:buChar char="Ø"/>
            </a:pP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Harzing`s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Publish or Perish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ако в таблицата има публикации и на други автори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тогава се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маркират публикациите на съответния автор и тогава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h- index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се преизчислява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indent="-742950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Basic Search   2. Author</a:t>
            </a:r>
            <a:endParaRPr lang="en-US" sz="4000" dirty="0"/>
          </a:p>
        </p:txBody>
      </p:sp>
      <p:pic>
        <p:nvPicPr>
          <p:cNvPr id="4" name="Content Placeholder 3" descr="Web of Science  All databases Basic search author top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" y="1371600"/>
            <a:ext cx="9712477" cy="576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4. Author index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Web of Science  All databases Author 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554481"/>
            <a:ext cx="8138160" cy="5512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EBSCO</a:t>
            </a:r>
            <a:r>
              <a:rPr lang="en-US" dirty="0" smtClean="0"/>
              <a:t>  </a:t>
            </a:r>
            <a:br>
              <a:rPr lang="en-US" dirty="0" smtClean="0"/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Academic Search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Cited References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може да се търси във всички полета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All Citation Fields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препоръчително е в това поле да се напише името на автора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Search Results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Find Citing Articles –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статиите, които нямат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check box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са на съответния автор и се определят като индексирани публикации, а тези статии, които имат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check box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са с цитирания и се маркират в   и се натиска  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Citing Articles –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показват се статиите, в които е цитиран търсеният автор, като за да  може да се открият цитиранията не само в библиографията, е необходимо да се съхрани статията и с команда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Търсене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се търси цитираната публикация</a:t>
            </a:r>
          </a:p>
          <a:p>
            <a:pPr marL="514350" indent="-514350"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EBSCO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"/>
            <a:ext cx="1554480" cy="115251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240" y="45720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0320" y="45720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1.  Cited References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7279" y="1463040"/>
            <a:ext cx="8138160" cy="55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/>
              <a:t>.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All Citation Fields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/>
          </a:p>
        </p:txBody>
      </p:sp>
      <p:pic>
        <p:nvPicPr>
          <p:cNvPr id="5" name="Content Placeholder 4" descr="EBSCO All Citation Fiel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1188720"/>
            <a:ext cx="9065786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3. Search Results</a:t>
            </a:r>
            <a:endParaRPr lang="en-US" sz="4000" dirty="0"/>
          </a:p>
        </p:txBody>
      </p:sp>
      <p:pic>
        <p:nvPicPr>
          <p:cNvPr id="5" name="Content Placeholder 4" descr="EBSCO Cited references resul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055" y="1663700"/>
            <a:ext cx="663165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Find Citing Articles</a:t>
            </a:r>
            <a:endParaRPr lang="en-US" sz="4400" dirty="0"/>
          </a:p>
        </p:txBody>
      </p:sp>
      <p:pic>
        <p:nvPicPr>
          <p:cNvPr id="7" name="Content Placeholder 6" descr="EBSCO Cited references resul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055" y="1663700"/>
            <a:ext cx="663165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5. Citing Articles</a:t>
            </a:r>
            <a:endParaRPr lang="en-US" sz="4400" dirty="0"/>
          </a:p>
        </p:txBody>
      </p:sp>
      <p:pic>
        <p:nvPicPr>
          <p:cNvPr id="10" name="Content Placeholder 9" descr="EBSCO Citing articles-referenc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80160"/>
            <a:ext cx="8910608" cy="5852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МУЛТИДИСЦИПЛИНАРНИ 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ЕЛЕКТРОННИ РЕСУРСИ, В КОИТО  МОЖЕ  ДА СЕ ТЪРСЯТ ЦИТИРАНИЯ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Science direct 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66094"/>
            <a:ext cx="3984161" cy="1371600"/>
          </a:xfrm>
          <a:prstGeom prst="rect">
            <a:avLst/>
          </a:prstGeom>
        </p:spPr>
      </p:pic>
      <p:pic>
        <p:nvPicPr>
          <p:cNvPr id="9" name="Picture 8" descr="Springerlink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656" y="5366544"/>
            <a:ext cx="3942001" cy="1097280"/>
          </a:xfrm>
          <a:prstGeom prst="rect">
            <a:avLst/>
          </a:prstGeom>
        </p:spPr>
      </p:pic>
      <p:pic>
        <p:nvPicPr>
          <p:cNvPr id="11" name="Picture 10" descr="CEEOL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881" y="3566318"/>
            <a:ext cx="3319341" cy="11887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1881" y="1766094"/>
            <a:ext cx="456192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Jstor 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431" y="3566319"/>
            <a:ext cx="1187378" cy="146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endParaRPr lang="bg-BG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Advanced search</a:t>
            </a:r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 – въвежда се името на автора и се избира полето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от падащото меню;</a:t>
            </a:r>
          </a:p>
          <a:p>
            <a:pPr>
              <a:buFont typeface="Wingdings" pitchFamily="2" charset="2"/>
              <a:buChar char="Ø"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Излиза списък със заглавия на статии, като се търси в тези, в които съответният автор не е автор, а тези статии,  на които е автор, се считат за индексирани публикации;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Отваря се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PDF </a:t>
            </a:r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файла и в пълния текст на статиите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и с командата </a:t>
            </a:r>
            <a:r>
              <a:rPr lang="bg-BG" sz="2600" b="1" i="1" dirty="0" smtClean="0">
                <a:latin typeface="Times New Roman" pitchFamily="18" charset="0"/>
                <a:cs typeface="Times New Roman" pitchFamily="18" charset="0"/>
              </a:rPr>
              <a:t>ТЪРСЕНЕ</a:t>
            </a:r>
            <a:r>
              <a:rPr lang="bg-BG" sz="2600" dirty="0" smtClean="0">
                <a:latin typeface="Times New Roman" pitchFamily="18" charset="0"/>
                <a:cs typeface="Times New Roman" pitchFamily="18" charset="0"/>
              </a:rPr>
              <a:t> на браузъра се намират цитирания както в библиографията, така и в текста;</a:t>
            </a:r>
          </a:p>
          <a:p>
            <a:pPr>
              <a:buNone/>
            </a:pPr>
            <a:endParaRPr lang="bg-BG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6" descr="Science direct 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881" y="548640"/>
            <a:ext cx="457200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КАК СЕ ТЪРСЯТ</a:t>
            </a:r>
            <a:b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ЦИТИРАНИЯ  ПО ИМЕ?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88" y="1664283"/>
            <a:ext cx="9052560" cy="539496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РАЗЛИЧНИ  КОМБИНАЦИИ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endParaRPr lang="bg-BG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СОБСТВЕНО ИМЕ  ФАМИЛИЯ</a:t>
            </a:r>
          </a:p>
          <a:p>
            <a:pPr>
              <a:buNone/>
            </a:pPr>
            <a:endParaRPr lang="bg-BG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● ИНИЦИАЛ НА СОБСТВЕНО ИМЕ. ФАМИЛИЯ      </a:t>
            </a:r>
          </a:p>
          <a:p>
            <a:pPr>
              <a:buNone/>
            </a:pP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● ФАМИЛИЯ, СОБСТВЕНО ИМЕ  </a:t>
            </a:r>
          </a:p>
          <a:p>
            <a:pPr>
              <a:buNone/>
            </a:pP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● ФАМИЛИЯ, ИНИЦИАЛ НА СОБСТВЕНО ИМЕ</a:t>
            </a:r>
          </a:p>
          <a:p>
            <a:pPr>
              <a:buNone/>
            </a:pPr>
            <a:endParaRPr lang="bg-BG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7200" b="1" dirty="0" smtClean="0">
                <a:latin typeface="Times New Roman" pitchFamily="18" charset="0"/>
                <a:cs typeface="Times New Roman" pitchFamily="18" charset="0"/>
              </a:rPr>
              <a:t> ● ФАМИЛИЯ</a:t>
            </a:r>
          </a:p>
          <a:p>
            <a:pPr>
              <a:buNone/>
            </a:pPr>
            <a:endParaRPr lang="bg-BG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6400" b="1" dirty="0" smtClean="0">
                <a:latin typeface="Times New Roman" pitchFamily="18" charset="0"/>
                <a:cs typeface="Times New Roman" pitchFamily="18" charset="0"/>
              </a:rPr>
              <a:t>ИМЕНАТА </a:t>
            </a: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6400" b="1" dirty="0" smtClean="0">
                <a:latin typeface="Times New Roman" pitchFamily="18" charset="0"/>
                <a:cs typeface="Times New Roman" pitchFamily="18" charset="0"/>
              </a:rPr>
              <a:t>СЕ СЛАГАТ В  КАВИЧКИ</a:t>
            </a:r>
            <a:r>
              <a:rPr lang="bg-BG" sz="7400" b="1" dirty="0" smtClean="0">
                <a:latin typeface="Times New Roman" pitchFamily="18" charset="0"/>
                <a:cs typeface="Times New Roman" pitchFamily="18" charset="0"/>
              </a:rPr>
              <a:t>    “...”</a:t>
            </a:r>
            <a:r>
              <a:rPr lang="en-US" sz="7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400" dirty="0" smtClean="0">
                <a:latin typeface="Times New Roman" pitchFamily="18" charset="0"/>
                <a:cs typeface="Times New Roman" pitchFamily="18" charset="0"/>
              </a:rPr>
              <a:t>отнася се за електронни ресурси, в които няма определени полета или маркери , за да се търси комплексно фамилията със собственото име / инициала   </a:t>
            </a:r>
          </a:p>
          <a:p>
            <a:pPr algn="ctr">
              <a:buNone/>
            </a:pPr>
            <a:r>
              <a:rPr lang="bg-BG" sz="6400" dirty="0" smtClean="0">
                <a:latin typeface="Times New Roman" pitchFamily="18" charset="0"/>
                <a:cs typeface="Times New Roman" pitchFamily="18" charset="0"/>
              </a:rPr>
              <a:t>или  </a:t>
            </a:r>
            <a:r>
              <a:rPr lang="bg-BG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7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7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bg-BG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6400" b="1" dirty="0" smtClean="0">
                <a:latin typeface="Times New Roman" pitchFamily="18" charset="0"/>
                <a:cs typeface="Times New Roman" pitchFamily="18" charset="0"/>
              </a:rPr>
              <a:t>EXACT MATCHES ONLY</a:t>
            </a:r>
            <a:r>
              <a:rPr lang="bg-BG" sz="7200" dirty="0" smtClean="0">
                <a:latin typeface="Times New Roman" pitchFamily="18" charset="0"/>
                <a:cs typeface="Times New Roman" pitchFamily="18" charset="0"/>
              </a:rPr>
              <a:t>, ако има такава  възможност в базата, се маркира в 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Check box</a:t>
            </a:r>
            <a:endParaRPr lang="bg-BG" sz="7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sz="64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bg-BG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6400" b="1" dirty="0" smtClean="0">
                <a:latin typeface="Times New Roman" pitchFamily="18" charset="0"/>
                <a:cs typeface="Times New Roman" pitchFamily="18" charset="0"/>
              </a:rPr>
              <a:t>МАСКИРАНЕ</a:t>
            </a:r>
            <a:r>
              <a:rPr lang="bg-BG" sz="7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 ако се изпише само фамилно име  и за да е сигурно, че търсенето ще обхване при всички случаи съответната фамилия с всички собствени имена, се маскира накрая с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en-US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7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ience Direct Referenc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058" y="1663700"/>
            <a:ext cx="6923647" cy="4708525"/>
          </a:xfrm>
        </p:spPr>
      </p:pic>
      <p:pic>
        <p:nvPicPr>
          <p:cNvPr id="5" name="Content Placeholder 6" descr="Science direct log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400" y="182880"/>
            <a:ext cx="3566160" cy="126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bg-BG" dirty="0" smtClean="0"/>
          </a:p>
          <a:p>
            <a:endParaRPr lang="bg-BG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Advanced search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в полето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FULL TEXT  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въвежда името на автора;</a:t>
            </a:r>
          </a:p>
          <a:p>
            <a:pPr>
              <a:buFont typeface="Wingdings" pitchFamily="2" charset="2"/>
              <a:buChar char="Ø"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Излиза списък със заглавия на книги, като се търси в тези, в които съответният автор не е автор, а тези книги,  на които е автор, се считат за индексирани публикации;</a:t>
            </a:r>
          </a:p>
          <a:p>
            <a:pPr>
              <a:buFont typeface="Wingdings" pitchFamily="2" charset="2"/>
              <a:buChar char="Ø"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Отваря се всяка книга поотделно от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Read online</a:t>
            </a:r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се търси в полето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Search within book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Със сините маркери са отбелязани цитиранията и когато се кликне се отива на съответната страница;</a:t>
            </a:r>
          </a:p>
          <a:p>
            <a:pPr>
              <a:buFont typeface="Wingdings" pitchFamily="2" charset="2"/>
              <a:buChar char="Ø"/>
            </a:pP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6080" y="457200"/>
            <a:ext cx="3108960" cy="99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oquest Advanced sear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63040"/>
            <a:ext cx="5920379" cy="356616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65760"/>
            <a:ext cx="3108960" cy="99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Proquest Full tex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3108960"/>
            <a:ext cx="5620382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bg-BG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Advanced search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 – въвежда се името на автора  и се избира полето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Full </a:t>
            </a: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Text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от падащото меню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Излиза списък със заглавия на статии, като се търси в тези, в които съответният автор не е автор, а тези статии,  на които е автор, се считат за индексирани публикации;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Отваря се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PDF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файла и в пълния текст на статиите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 командата </a:t>
            </a:r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ТЪРСЕНЕ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 на браузъра се намират цитирания както в библиографията, така и в текста;</a:t>
            </a:r>
          </a:p>
          <a:p>
            <a:pPr>
              <a:buFont typeface="Wingdings" pitchFamily="2" charset="2"/>
              <a:buChar char="Ø"/>
            </a:pPr>
            <a:endParaRPr lang="bg-BG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4" descr="Jsto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5760"/>
            <a:ext cx="914400" cy="1126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JSTOR full tex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206" y="1663700"/>
            <a:ext cx="7177350" cy="4708525"/>
          </a:xfrm>
        </p:spPr>
      </p:pic>
      <p:pic>
        <p:nvPicPr>
          <p:cNvPr id="4" name="Picture 3" descr="Jstor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5760"/>
            <a:ext cx="914400" cy="1126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Advanced search –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въвежда се името на автора и се  избира полето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 от падащото меню;</a:t>
            </a:r>
          </a:p>
          <a:p>
            <a:pPr>
              <a:buFont typeface="Wingdings" pitchFamily="2" charset="2"/>
              <a:buChar char="Ø"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Излиза списък със заглавия на публикации, като се търси в тези, в които съответният автор не е автор, а тези статии,  на които е автор, се считат за индексирани публикации;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Отваря се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PDF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файла и в пълния текст на статиите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 командата </a:t>
            </a:r>
            <a:r>
              <a:rPr lang="bg-BG" sz="2800" b="1" i="1" dirty="0" smtClean="0">
                <a:latin typeface="Times New Roman" pitchFamily="18" charset="0"/>
                <a:cs typeface="Times New Roman" pitchFamily="18" charset="0"/>
              </a:rPr>
              <a:t>ТЪРСЕНЕ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 на браузъра се намират цитирания както в библиографията, така и в текста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EEOL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2880"/>
            <a:ext cx="3971108" cy="146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EEOL advanced sear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39" y="1920238"/>
            <a:ext cx="7132320" cy="5174888"/>
          </a:xfrm>
        </p:spPr>
      </p:pic>
      <p:pic>
        <p:nvPicPr>
          <p:cNvPr id="4" name="Picture 3" descr="CEEOL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2880"/>
            <a:ext cx="3971108" cy="146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805863" cy="1189038"/>
          </a:xfrm>
        </p:spPr>
        <p:txBody>
          <a:bodyPr/>
          <a:lstStyle/>
          <a:p>
            <a:r>
              <a:rPr lang="bg-BG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63700"/>
            <a:ext cx="8805863" cy="47085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Advanced search         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в полето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with the exact phrase</a:t>
            </a:r>
            <a:r>
              <a:rPr lang="en-US" sz="2800" b="1" dirty="0" smtClean="0"/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се изписва името на автора;</a:t>
            </a:r>
          </a:p>
          <a:p>
            <a:pPr>
              <a:buFont typeface="Wingdings" pitchFamily="2" charset="2"/>
              <a:buChar char="Ø"/>
            </a:pP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Излиза списък със заглавия на публикации, като се търси в тези, в които съответният автор не е автор, а тези статии,  на които е автор, се считат за индексирани публикации;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Отварят се публикациите, в които търсеният автор,    не е автор и в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bg-BG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се търси цитирана публикация; дори, да няма пълнотекстов достъп, библиографията към публикацията е достъпна;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pringerlink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74320"/>
            <a:ext cx="3942001" cy="109728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566159" y="1737359"/>
            <a:ext cx="7114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pringer advanced sear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720" y="1554478"/>
            <a:ext cx="7955280" cy="5655408"/>
          </a:xfrm>
        </p:spPr>
      </p:pic>
      <p:pic>
        <p:nvPicPr>
          <p:cNvPr id="4" name="Picture 3" descr="Springerlink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74320"/>
            <a:ext cx="3942001" cy="10972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12080" y="1828800"/>
            <a:ext cx="822960" cy="64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11680" y="2468880"/>
            <a:ext cx="2194560" cy="64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СПЕЦИАЛИЗИРАНИ 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ЕЛЕКТРОННИ РЕСУРСИ, </a:t>
            </a:r>
            <a:br>
              <a:rPr lang="bg-BG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КОИТО МОЖЕ  ДА СЕ ТЪРСЯТ ЦИТИРАНИЯ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ПРАВО    </a:t>
            </a:r>
          </a:p>
          <a:p>
            <a:pPr>
              <a:buNone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buNone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ФИЗИКА 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1918" y="1463040"/>
            <a:ext cx="2699973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ACS Publications хим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0" y="2834640"/>
            <a:ext cx="2953418" cy="1188720"/>
          </a:xfrm>
          <a:prstGeom prst="rect">
            <a:avLst/>
          </a:prstGeom>
        </p:spPr>
      </p:pic>
      <p:pic>
        <p:nvPicPr>
          <p:cNvPr id="10" name="Picture 9" descr="APS Journals физи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20" y="4846320"/>
            <a:ext cx="3004457" cy="548640"/>
          </a:xfrm>
          <a:prstGeom prst="rect">
            <a:avLst/>
          </a:prstGeom>
        </p:spPr>
      </p:pic>
      <p:pic>
        <p:nvPicPr>
          <p:cNvPr id="11" name="Picture 10" descr="AIP физи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4846319"/>
            <a:ext cx="2448025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КАК СЕ ТЪРСЯТ</a:t>
            </a:r>
            <a:b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ЦИТИРАНИЯ  ПО ИМЕ?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bg-BG" sz="2900" b="1" dirty="0" smtClean="0">
                <a:latin typeface="Times New Roman" pitchFamily="18" charset="0"/>
                <a:cs typeface="Times New Roman" pitchFamily="18" charset="0"/>
              </a:rPr>
              <a:t>ФАМИЛИЯ НА АВТОРА </a:t>
            </a:r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– препоръчително е да се търси само по фамилия, освен в случаите, в които името не е прекалено често срещано и не излизат много резултати</a:t>
            </a:r>
          </a:p>
          <a:p>
            <a:pPr>
              <a:buFont typeface="Wingdings" pitchFamily="2" charset="2"/>
              <a:buChar char="Ø"/>
            </a:pPr>
            <a:r>
              <a:rPr lang="bg-BG" sz="2900" b="1" dirty="0" smtClean="0">
                <a:latin typeface="Times New Roman" pitchFamily="18" charset="0"/>
                <a:cs typeface="Times New Roman" pitchFamily="18" charset="0"/>
              </a:rPr>
              <a:t>ФАМИЛНИ ИМЕНА С ТИРЕ </a:t>
            </a:r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изписват се с тире, слято, с интервал, затова е препоръчително е да се изпише само първото фамилно име  и за да е сигурно, че търсенето ще обхване при всички случаи и двете имена, се маскира накрая с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или се маркира в 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Exact Matches Only</a:t>
            </a:r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, ако има такава  възможност в базата, с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Check box</a:t>
            </a:r>
            <a:endParaRPr lang="bg-BG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900" b="1" dirty="0" smtClean="0">
                <a:latin typeface="Times New Roman" pitchFamily="18" charset="0"/>
                <a:cs typeface="Times New Roman" pitchFamily="18" charset="0"/>
              </a:rPr>
              <a:t>СОБСТВЕНИ ИМЕНА С ВАРИАНТИ  НА ТРАНСЛИТЕРАЦИЯ НА </a:t>
            </a:r>
          </a:p>
          <a:p>
            <a:pPr>
              <a:buNone/>
            </a:pPr>
            <a:r>
              <a:rPr lang="bg-BG" sz="2900" b="1" dirty="0" smtClean="0">
                <a:latin typeface="Times New Roman" pitchFamily="18" charset="0"/>
                <a:cs typeface="Times New Roman" pitchFamily="18" charset="0"/>
              </a:rPr>
              <a:t>       БУКВИ 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bg-BG" sz="3600" dirty="0" smtClean="0">
                <a:latin typeface="Times New Roman" pitchFamily="18" charset="0"/>
                <a:cs typeface="Times New Roman" pitchFamily="18" charset="0"/>
              </a:rPr>
              <a:t>за да се избегне изписването на многобройни ваианти и възможността да се пропуснат цитирания, препоръчително е да се напише собственото име с инициал; ако вариантите са в инициала, тогава може да се потърси само на фамилия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БЕЗПЛАТНИ ЕЛЕКТРОННИ РЕСУРСИ В ИНТЕРНЕТ</a:t>
            </a:r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83" y="1411653"/>
            <a:ext cx="8805387" cy="486741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g-BG" sz="4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7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en-US" sz="4700" b="1" u="sng" cap="all" dirty="0" smtClean="0">
              <a:ln w="0"/>
              <a:solidFill>
                <a:srgbClr val="3374F7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РИН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3383280"/>
            <a:ext cx="3519209" cy="1123250"/>
          </a:xfrm>
          <a:prstGeom prst="rect">
            <a:avLst/>
          </a:prstGeom>
        </p:spPr>
      </p:pic>
      <p:pic>
        <p:nvPicPr>
          <p:cNvPr id="7" name="Picture 6" descr="CitEc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6035040"/>
            <a:ext cx="6484448" cy="822960"/>
          </a:xfrm>
          <a:prstGeom prst="rect">
            <a:avLst/>
          </a:prstGeom>
        </p:spPr>
      </p:pic>
      <p:pic>
        <p:nvPicPr>
          <p:cNvPr id="10" name="Picture 9" descr="Google Scholar logo 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2154641"/>
            <a:ext cx="2111770" cy="914400"/>
          </a:xfrm>
          <a:prstGeom prst="rect">
            <a:avLst/>
          </a:prstGeom>
        </p:spPr>
      </p:pic>
      <p:pic>
        <p:nvPicPr>
          <p:cNvPr id="12" name="Picture 11" descr="Google Books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594" y="2228940"/>
            <a:ext cx="2194976" cy="914400"/>
          </a:xfrm>
          <a:prstGeom prst="rect">
            <a:avLst/>
          </a:prstGeom>
        </p:spPr>
      </p:pic>
      <p:pic>
        <p:nvPicPr>
          <p:cNvPr id="13" name="Picture 12" descr="Google 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553" y="2228940"/>
            <a:ext cx="2400179" cy="9144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31920" y="3017520"/>
            <a:ext cx="1320288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4206240"/>
            <a:ext cx="1278128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CiteSeer 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640" y="4846320"/>
            <a:ext cx="3911958" cy="914400"/>
          </a:xfrm>
          <a:prstGeom prst="rect">
            <a:avLst/>
          </a:prstGeom>
        </p:spPr>
      </p:pic>
      <p:pic>
        <p:nvPicPr>
          <p:cNvPr id="17" name="Picture 16" descr="IDEAS log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0880" y="5943600"/>
            <a:ext cx="1719220" cy="914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46320" y="3373165"/>
            <a:ext cx="4666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Harzing's</a:t>
            </a:r>
            <a:r>
              <a:rPr lang="en-US" sz="3200" b="1" dirty="0" smtClean="0"/>
              <a:t> Publish or Perish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oogle Schol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711" y="445768"/>
            <a:ext cx="8691937" cy="5953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ogle Scholar cita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019" y="1254296"/>
            <a:ext cx="8912034" cy="5878342"/>
          </a:xfrm>
          <a:ln>
            <a:noFill/>
          </a:ln>
        </p:spPr>
      </p:pic>
      <p:pic>
        <p:nvPicPr>
          <p:cNvPr id="5" name="Picture 4" descr="Google Scholar logo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49" y="0"/>
            <a:ext cx="2680593" cy="116069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34434" y="2823331"/>
            <a:ext cx="1070107" cy="297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16615" y="6538273"/>
            <a:ext cx="840798" cy="222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400" b="1" u="sng" dirty="0" smtClean="0">
                <a:latin typeface="Times New Roman" pitchFamily="18" charset="0"/>
                <a:cs typeface="Times New Roman" pitchFamily="18" charset="0"/>
              </a:rPr>
              <a:t>КЪДЕ</a:t>
            </a:r>
            <a:r>
              <a:rPr lang="bg-BG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400" b="1" u="sng" dirty="0" smtClean="0">
                <a:latin typeface="Times New Roman" pitchFamily="18" charset="0"/>
                <a:cs typeface="Times New Roman" pitchFamily="18" charset="0"/>
              </a:rPr>
              <a:t>СЕ НАМИРАТ ЦИТИРАНИЯТА В</a:t>
            </a:r>
            <a:endParaRPr lang="en-US" sz="3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bg-BG" sz="4700" b="1" dirty="0" smtClean="0"/>
          </a:p>
          <a:p>
            <a:pPr>
              <a:buNone/>
            </a:pPr>
            <a:endParaRPr lang="en-US" sz="4700" b="1" dirty="0" smtClean="0"/>
          </a:p>
          <a:p>
            <a:pPr>
              <a:buNone/>
            </a:pPr>
            <a:r>
              <a:rPr lang="bg-BG" sz="4700" b="1" dirty="0" smtClean="0">
                <a:latin typeface="Times New Roman" pitchFamily="18" charset="0"/>
                <a:cs typeface="Times New Roman" pitchFamily="18" charset="0"/>
              </a:rPr>
              <a:t>[ОПИСАНИЕ]</a:t>
            </a:r>
            <a:endParaRPr lang="bg-BG" sz="4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4700" b="1" u="sng" dirty="0" smtClean="0">
                <a:solidFill>
                  <a:srgbClr val="212BE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 позовавания в 2</a:t>
            </a:r>
            <a:endParaRPr lang="bg-BG" sz="4700" b="1" u="sng" dirty="0" smtClean="0">
              <a:solidFill>
                <a:srgbClr val="212BE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u="sng" dirty="0" smtClean="0"/>
          </a:p>
          <a:p>
            <a:pPr algn="ctr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None/>
            </a:pPr>
            <a:endParaRPr lang="en-US" sz="4700" b="1" dirty="0" smtClean="0"/>
          </a:p>
          <a:p>
            <a:pPr>
              <a:buNone/>
            </a:pPr>
            <a:r>
              <a:rPr lang="bg-BG" sz="4700" b="1" dirty="0" smtClean="0">
                <a:latin typeface="Times New Roman" pitchFamily="18" charset="0"/>
                <a:cs typeface="Times New Roman" pitchFamily="18" charset="0"/>
              </a:rPr>
              <a:t>[ОПИСАНИЕ]</a:t>
            </a:r>
            <a:endParaRPr lang="bg-BG" sz="4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4700" dirty="0" smtClean="0">
                <a:latin typeface="Times New Roman" pitchFamily="18" charset="0"/>
                <a:cs typeface="Times New Roman" pitchFamily="18" charset="0"/>
              </a:rPr>
              <a:t>........... </a:t>
            </a:r>
            <a:r>
              <a:rPr lang="bg-BG" sz="4700" b="1" u="sng" dirty="0" smtClean="0">
                <a:solidFill>
                  <a:srgbClr val="212BEF"/>
                </a:solidFill>
                <a:latin typeface="Times New Roman" pitchFamily="18" charset="0"/>
                <a:cs typeface="Times New Roman" pitchFamily="18" charset="0"/>
              </a:rPr>
              <a:t>ИМЕ</a:t>
            </a:r>
            <a:r>
              <a:rPr lang="bg-BG" sz="4700" dirty="0" smtClean="0">
                <a:latin typeface="Times New Roman" pitchFamily="18" charset="0"/>
                <a:cs typeface="Times New Roman" pitchFamily="18" charset="0"/>
              </a:rPr>
              <a:t>...........</a:t>
            </a:r>
          </a:p>
          <a:p>
            <a:pPr>
              <a:buNone/>
            </a:pPr>
            <a:endParaRPr lang="en-US" sz="4700" b="1" u="sng" dirty="0">
              <a:solidFill>
                <a:srgbClr val="212BEF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0977" y="1411653"/>
            <a:ext cx="2594113" cy="11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cap="all" dirty="0" smtClean="0"/>
              <a:t/>
            </a:r>
            <a:br>
              <a:rPr lang="bg-BG" cap="al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Начална страница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– търси се по фамилия на автора на латиница и на кирилица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Резултатите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са заглавия на книги с извадки от текста, в който е маркирано и потъмнено името на търсения автор </a:t>
            </a:r>
          </a:p>
          <a:p>
            <a:pPr>
              <a:buFont typeface="Wingdings" pitchFamily="2" charset="2"/>
              <a:buChar char="Ø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Визуализация на книга -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отваря се достъпния текст на книгата и се търсят цитирания по фамилия в полето отляво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и се кликва на</a:t>
            </a:r>
          </a:p>
          <a:p>
            <a:pPr>
              <a:buFont typeface="Wingdings" pitchFamily="2" charset="2"/>
              <a:buChar char="Ø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Име на автора-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 текста е маркирано името и са посочени съответните страници</a:t>
            </a:r>
          </a:p>
          <a:p>
            <a:pPr>
              <a:buFont typeface="Wingdings" pitchFamily="2" charset="2"/>
              <a:buChar char="Ø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Запазване като файл -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цитиранията е възможно да се запазят само като картинков файл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Snipping Tool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Screenshot: F11 -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PrtSc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– F11- Paste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Paint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  се запазват,  като е препоръчително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да се използва  формат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jpeg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oogle Books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39" y="182879"/>
            <a:ext cx="3566160" cy="152835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749040"/>
            <a:ext cx="10089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ogle Books 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91440"/>
            <a:ext cx="3413760" cy="1463040"/>
          </a:xfrm>
        </p:spPr>
      </p:pic>
      <p:pic>
        <p:nvPicPr>
          <p:cNvPr id="5" name="Picture 4" descr="Google Книги sea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737360"/>
            <a:ext cx="8026187" cy="539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oogle Books 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080" y="182881"/>
            <a:ext cx="2743200" cy="1175656"/>
          </a:xfrm>
        </p:spPr>
      </p:pic>
      <p:pic>
        <p:nvPicPr>
          <p:cNvPr id="11" name="Picture 10" descr="Google Книги search 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45919"/>
            <a:ext cx="8396868" cy="54864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РОССИЙСКИЙ ИНДЕКС НАУЧНОГО ЦИТИРОВАНИЯ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/РИНЦ/</a:t>
            </a:r>
            <a:br>
              <a:rPr lang="bg-BG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eLIBRARY.RU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за търсене на цитирания, индексирания, </a:t>
            </a:r>
          </a:p>
          <a:p>
            <a:pPr algn="ctr">
              <a:buNone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h-index</a:t>
            </a:r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 без регистрация: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http://elibrary.ru/authors.asp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     Без регистрация общият брой цитирания е показан само с цифра, а няма достъп до цитиращите публикации.  Достъпни са само индексираните публикации и има активни  линкове само за цитиранията на тези публикации. За статистика на цитатната и публикационната активност има линк от  </a:t>
            </a:r>
          </a:p>
          <a:p>
            <a:pPr algn="ctr">
              <a:buNone/>
            </a:pPr>
            <a:endParaRPr lang="bg-BG" sz="1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за регистрация: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http://elibrary.ru/author_info.asp?isnew=1&amp;rpage=http%3A%2F%2Felibrary%2Eru%2Fprojects%2Fscience_index%2Fauthor_tutorial%2Easp%3F</a:t>
            </a:r>
            <a:endParaRPr lang="bg-BG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297680"/>
            <a:ext cx="228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РОССИЙСКИЙ ИНДЕКС НАУЧНОГО ЦИТИРОВАНИЯ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/РИНЦ/</a:t>
            </a:r>
            <a:endParaRPr lang="en-US" sz="3200" dirty="0"/>
          </a:p>
        </p:txBody>
      </p:sp>
      <p:pic>
        <p:nvPicPr>
          <p:cNvPr id="4" name="Content Placeholder 3" descr="РИНЦ регистрац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1463040"/>
            <a:ext cx="7863840" cy="5670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РОССИЙСКИЙ ИНДЕКС НАУЧНОГО ЦИТИРОВАНИЯ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/РИНЦ/</a:t>
            </a:r>
            <a:endParaRPr lang="en-US" sz="3200" dirty="0"/>
          </a:p>
        </p:txBody>
      </p:sp>
      <p:pic>
        <p:nvPicPr>
          <p:cNvPr id="4" name="Content Placeholder 3" descr="РИНЦ резулта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0" y="1371600"/>
            <a:ext cx="8357096" cy="576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КАК СЕ ТЪРСЯТ</a:t>
            </a:r>
            <a:b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ЦИТИРАНИЯ  ПО ИМЕ?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marL="483306" indent="-483306">
              <a:buNone/>
            </a:pPr>
            <a:endParaRPr lang="bg-BG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bg-B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Независимо от това как авторът изписва името си в своите публикации, може да бъде цитиран по друг начин на изписване на латиница! 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НА ЛАТИНИЦА:</a:t>
            </a:r>
          </a:p>
          <a:p>
            <a:pPr>
              <a:buFont typeface="Wingdings" pitchFamily="2" charset="2"/>
              <a:buChar char="ü"/>
            </a:pP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ВЪВ ВСИЧКИ ЕЛЕКТРОННИ РЕСУРСИ</a:t>
            </a:r>
          </a:p>
          <a:p>
            <a:pPr>
              <a:buFont typeface="Wingdings" pitchFamily="2" charset="2"/>
              <a:buChar char="ü"/>
            </a:pP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НА  ВСИЧКИ  ВАРИАНТИ   НА ТРАНСЛИТЕРАЦИЯ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83306" indent="-483306">
              <a:buFont typeface="Wingdings" pitchFamily="2" charset="2"/>
              <a:buChar char="ü"/>
            </a:pP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ВЪВ  ВСИЧКИ  ВЪЗМОЖНИ  КОМБИНАЦИИ ОТ ВАРИАНТИТЕ, АКО ИМА ПОВЕЧЕ ОТ ЕДНА СПЕЦИФИЧНА БУКВА </a:t>
            </a:r>
          </a:p>
          <a:p>
            <a:pPr marL="483306" indent="-483306">
              <a:buFont typeface="Wingdings" pitchFamily="2" charset="2"/>
              <a:buChar char="Ø"/>
            </a:pP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И НА КИРИЛИЦА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83306" indent="-483306">
              <a:buFont typeface="Wingdings" pitchFamily="2" charset="2"/>
              <a:buChar char="ü"/>
            </a:pP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CEEOL, GOOGLE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SCHOLAR, GOOGLE BOOKS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PUBLISH OR PERISH, 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РИНЦ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КИБЕРЛЕНИНКА</a:t>
            </a:r>
          </a:p>
          <a:p>
            <a:pPr>
              <a:buNone/>
            </a:pPr>
            <a:endParaRPr lang="en-US" sz="19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РОССИЙСКИЙ ИНДЕКС НАУЧНОГО ЦИТИРОВАНИЯ /РИНЦ/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РИНЦ публикации  авт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63040"/>
            <a:ext cx="7718942" cy="566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РОССИЙСКИЙ ИНДЕКС НАУЧНОГО ЦИТИРОВАНИЯ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/РИНЦ/</a:t>
            </a:r>
            <a:endParaRPr lang="en-US" sz="3200" dirty="0"/>
          </a:p>
        </p:txBody>
      </p:sp>
      <p:pic>
        <p:nvPicPr>
          <p:cNvPr id="4" name="Content Placeholder 3" descr="РИНЦ статистика авт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0" y="1463040"/>
            <a:ext cx="7935727" cy="566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Harzing's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Publish or Perish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Publish or Parish 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61" y="3194825"/>
            <a:ext cx="6100672" cy="37441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297170"/>
            <a:ext cx="1013652" cy="11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8583" y="1708849"/>
            <a:ext cx="8805387" cy="4707211"/>
          </a:xfrm>
        </p:spPr>
        <p:txBody>
          <a:bodyPr/>
          <a:lstStyle/>
          <a:p>
            <a:pPr algn="just">
              <a:buNone/>
            </a:pPr>
            <a:r>
              <a:rPr lang="en-US" sz="47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http://www.harzing.com/resources/publish-or-perish</a:t>
            </a:r>
            <a:endParaRPr lang="en-US" sz="4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Harzing's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Publish or Perish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297170"/>
            <a:ext cx="1013652" cy="11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7" descr="Harzing`s Publish or Perish result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8720" y="1280160"/>
            <a:ext cx="7498080" cy="5734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Harzing's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Publish or Perish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514350" indent="-514350">
              <a:buNone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Google Scholar Query</a:t>
            </a: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Authors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въвежда се фамилията на автора, а в случаите когато излизат много резултати, може да се добави инициал на собственото име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bg-BG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Идентифициране на търсения автор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- необходимо е да се идентифицира автора, защото  резултатите, представени в таблицата, много често не се отнасят само за търсения автор, а са показани публикации и цитирания на различни автори. 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Размаркира се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check box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в колоната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Cites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автоматично се преизчислява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index</a:t>
            </a: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Разглеждане на заглавията и разпознаване на публикации и цитирания -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използване на активните линкове на заглавията и чрез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Наука или чрез посочения електронен ресурс се стига до източника , където се намира информация дали това е публикация на автора или цитиране и съответно ако има достъп до пълен текст, се откриват цитирания в него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297170"/>
            <a:ext cx="1013652" cy="11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114800"/>
            <a:ext cx="336263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Advanced Search </a:t>
            </a:r>
            <a:r>
              <a:rPr lang="en-US" b="1" dirty="0" smtClean="0"/>
              <a:t>–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използва се за намиране на цитирания: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http://citeseerx.ist.psu.edu/advanced_search</a:t>
            </a: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Author Name: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изписва се </a:t>
            </a:r>
            <a:r>
              <a:rPr lang="bg-BG" sz="2400" b="1" u="sng" dirty="0" smtClean="0">
                <a:latin typeface="Times New Roman" pitchFamily="18" charset="0"/>
                <a:cs typeface="Times New Roman" pitchFamily="18" charset="0"/>
              </a:rPr>
              <a:t>САМО ФАМИЛИЯТА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на автора в това поле</a:t>
            </a:r>
            <a:endParaRPr lang="bg-BG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Include Citations?</a:t>
            </a:r>
            <a:r>
              <a:rPr lang="bg-BG" b="1" i="1" dirty="0" smtClean="0"/>
              <a:t>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маркира се</a:t>
            </a:r>
            <a:r>
              <a:rPr lang="bg-BG" b="1" i="1" dirty="0" smtClean="0"/>
              <a:t>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check box</a:t>
            </a:r>
            <a:endParaRPr lang="bg-BG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Резултати -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излиза списък с автори с различни собствени имена и се търси съответния автор и под публикацията му са посочени цитиращите публикации </a:t>
            </a:r>
            <a:r>
              <a:rPr lang="en-US" dirty="0" smtClean="0"/>
              <a:t>- </a:t>
            </a:r>
            <a:r>
              <a:rPr lang="en-US" u="sng" dirty="0" smtClean="0">
                <a:hlinkClick r:id="rId3" tooltip="number of citations"/>
              </a:rPr>
              <a:t>Cited by </a:t>
            </a:r>
            <a:r>
              <a:rPr lang="bg-BG" u="sng" dirty="0" smtClean="0">
                <a:solidFill>
                  <a:srgbClr val="0000CC"/>
                </a:solidFill>
              </a:rPr>
              <a:t>...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които ако могат се отварят в пълен текст и се търси и в самия текст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1656" y="-34131"/>
            <a:ext cx="3276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teSeerX Advanced sear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1645920"/>
            <a:ext cx="6970066" cy="54864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74320"/>
            <a:ext cx="3931920" cy="113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100" b="1" cap="all" dirty="0" smtClean="0">
                <a:latin typeface="Times New Roman" pitchFamily="18" charset="0"/>
                <a:cs typeface="Times New Roman" pitchFamily="18" charset="0"/>
              </a:rPr>
              <a:t>НАУЧНАЯ ЭЛЕКТРОННАЯ БИБЛИОТЕКА «КИБЕРЛЕНИНКА»</a:t>
            </a:r>
            <a:r>
              <a:rPr lang="bg-BG" cap="all" dirty="0" smtClean="0"/>
              <a:t/>
            </a:r>
            <a:br>
              <a:rPr lang="bg-BG" cap="al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http://cyberleninka.ru/search#q=&amp;page=1</a:t>
            </a: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Поиск –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търси се по фамилия на автора на латиница и на кирилица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Резултатите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са заглавия на публикации с извадки от текста, в който е маркирано и потъмнено името на търсения автор </a:t>
            </a:r>
          </a:p>
          <a:p>
            <a:pPr>
              <a:buFont typeface="Wingdings" pitchFamily="2" charset="2"/>
              <a:buChar char="Ø"/>
            </a:pP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Пълен текст-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пълният текст на публикацията е достъпен и се търсят в текста  цитирания по фамилията на автора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57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cap="all" dirty="0" smtClean="0">
                <a:latin typeface="Times New Roman" pitchFamily="18" charset="0"/>
                <a:cs typeface="Times New Roman" pitchFamily="18" charset="0"/>
              </a:rPr>
              <a:t>НАУЧНАЯ ЭЛЕКТРОННАЯ БИБЛИОТЕКА «КИБЕРЛЕНИНКА»</a:t>
            </a:r>
            <a:endParaRPr lang="en-US" sz="2800" dirty="0"/>
          </a:p>
        </p:txBody>
      </p:sp>
      <p:pic>
        <p:nvPicPr>
          <p:cNvPr id="5" name="Content Placeholder 4" descr="Kiberleninka resul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1645920"/>
            <a:ext cx="7352272" cy="548640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57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800" b="1" u="sng" dirty="0" smtClean="0">
                <a:latin typeface="Times New Roman" pitchFamily="18" charset="0"/>
                <a:cs typeface="Times New Roman" pitchFamily="18" charset="0"/>
              </a:rPr>
              <a:t>ПРОФИЛИ</a:t>
            </a:r>
            <a:endParaRPr lang="en-US" sz="3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C:\Users\Mira\Documents\Обучение - преподаватели\Google Scholar 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48" y="4937760"/>
            <a:ext cx="2470977" cy="1920240"/>
          </a:xfrm>
          <a:prstGeom prst="rect">
            <a:avLst/>
          </a:prstGeom>
          <a:noFill/>
        </p:spPr>
      </p:pic>
      <p:pic>
        <p:nvPicPr>
          <p:cNvPr id="15" name="Picture 14" descr="Researchgat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5486400"/>
            <a:ext cx="2896379" cy="914400"/>
          </a:xfrm>
          <a:prstGeom prst="rect">
            <a:avLst/>
          </a:prstGeom>
        </p:spPr>
      </p:pic>
      <p:pic>
        <p:nvPicPr>
          <p:cNvPr id="16" name="Picture 15" descr="ORCID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21" y="5303520"/>
            <a:ext cx="2726934" cy="109728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554480"/>
            <a:ext cx="7749243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8" y="285636"/>
            <a:ext cx="8707549" cy="951018"/>
          </a:xfrm>
        </p:spPr>
        <p:txBody>
          <a:bodyPr>
            <a:normAutofit/>
          </a:bodyPr>
          <a:lstStyle/>
          <a:p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ТРАНСЛИТЕРАЦИЯ НА ЛАТИНИЦА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88" y="1694001"/>
            <a:ext cx="8805387" cy="38040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 Ш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SH, S, Š, SCH</a:t>
            </a: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 Ч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CH, C, Č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CZ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TCH, TSCH, TJ</a:t>
            </a:r>
            <a:endParaRPr lang="bg-BG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V, W, FF</a:t>
            </a:r>
          </a:p>
          <a:p>
            <a:pPr>
              <a:buNone/>
            </a:pP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E –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bg-BG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 Ц –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TS, TZ, C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ДЖ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DJ, DZ</a:t>
            </a:r>
            <a:endParaRPr lang="bg-BG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 Ю –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JU, YU</a:t>
            </a: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 Я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JA,YA, IA</a:t>
            </a:r>
            <a:endParaRPr lang="bg-BG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 Ж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ZH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Ž</a:t>
            </a: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 Й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I, J, Y</a:t>
            </a: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 Ф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F, PH</a:t>
            </a:r>
            <a:endParaRPr lang="bg-BG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 У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U, OU, OE</a:t>
            </a: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 Х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H, KH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CH</a:t>
            </a: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КС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KS, X</a:t>
            </a: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S,  SS</a:t>
            </a:r>
            <a:r>
              <a:rPr lang="bg-BG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● Ъ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bg-BG" sz="8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U, A</a:t>
            </a:r>
          </a:p>
          <a:p>
            <a:pPr>
              <a:buNone/>
            </a:pPr>
            <a:endParaRPr lang="en-US" sz="8500" dirty="0" smtClean="0"/>
          </a:p>
          <a:p>
            <a:pPr>
              <a:buNone/>
            </a:pPr>
            <a:endParaRPr lang="en-US" sz="8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8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ogle Scholar prof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833470" cy="7132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bg-BG" sz="3000" dirty="0" smtClean="0">
                <a:latin typeface="Times New Roman" pitchFamily="18" charset="0"/>
                <a:cs typeface="Times New Roman" pitchFamily="18" charset="0"/>
              </a:rPr>
              <a:t>Наука автоматично изчислява цитиранията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000" dirty="0" smtClean="0">
                <a:latin typeface="Times New Roman" pitchFamily="18" charset="0"/>
                <a:cs typeface="Times New Roman" pitchFamily="18" charset="0"/>
              </a:rPr>
              <a:t>/позоваванията/ и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h-index</a:t>
            </a:r>
            <a:r>
              <a:rPr lang="bg-BG" sz="3000" dirty="0" smtClean="0">
                <a:latin typeface="Times New Roman" pitchFamily="18" charset="0"/>
                <a:cs typeface="Times New Roman" pitchFamily="18" charset="0"/>
              </a:rPr>
              <a:t>, ако авторът си направи профил и си въведе всички публикации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oogle Наука цитирания Ирена  Кръсте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0" y="1554480"/>
            <a:ext cx="7684757" cy="5577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ORCID 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59" y="1920240"/>
            <a:ext cx="7010614" cy="5212080"/>
          </a:xfrm>
        </p:spPr>
      </p:pic>
      <p:pic>
        <p:nvPicPr>
          <p:cNvPr id="4" name="Picture 3" descr="ORCID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79" y="274320"/>
            <a:ext cx="3408669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searchgate sit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93635" y="1560250"/>
            <a:ext cx="7694329" cy="5466484"/>
          </a:xfrm>
        </p:spPr>
      </p:pic>
      <p:pic>
        <p:nvPicPr>
          <p:cNvPr id="5" name="Picture 4" descr="Researchgat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978" y="297171"/>
            <a:ext cx="3577188" cy="1129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600" b="1" u="sng" dirty="0" smtClean="0">
                <a:latin typeface="Times New Roman" pitchFamily="18" charset="0"/>
                <a:cs typeface="Times New Roman" pitchFamily="18" charset="0"/>
              </a:rPr>
              <a:t>ЦИТИРАНИЯ, УСТАНОВЕНИ ОТ АВТОРА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8950" y="1663700"/>
          <a:ext cx="8805864" cy="4160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35288"/>
                <a:gridCol w="2935288"/>
                <a:gridCol w="2935288"/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ЦИТИРАНА</a:t>
                      </a:r>
                      <a:r>
                        <a:rPr lang="bg-BG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ПУБЛИКАЦИЯ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ЦИТИРАНА ОТ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ОБЩ БРОЙ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1.1 -    с. ...     </a:t>
                      </a:r>
                    </a:p>
                    <a:p>
                      <a:r>
                        <a:rPr lang="bg-BG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... броя 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endParaRPr lang="bg-BG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  <a:p>
                      <a:r>
                        <a:rPr lang="bg-BG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  <a:p>
                      <a:r>
                        <a:rPr lang="bg-BG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800" b="1" u="sng" dirty="0" smtClean="0">
                <a:latin typeface="Times New Roman" pitchFamily="18" charset="0"/>
                <a:cs typeface="Times New Roman" pitchFamily="18" charset="0"/>
              </a:rPr>
              <a:t>ЦИТИРАНИЯ , УСТАНОВЕНИ ОТ АВТОРА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3719" indent="-543719">
              <a:buAutoNum type="arabicPeriod"/>
            </a:pPr>
            <a:r>
              <a:rPr lang="bg-BG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ЦИТИРАНА ПУБЛИКАЦИЯ</a:t>
            </a:r>
          </a:p>
          <a:p>
            <a:pPr marL="543719" indent="-543719">
              <a:buNone/>
            </a:pPr>
            <a:r>
              <a:rPr lang="bg-BG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ЦИТИРАНА ОТ/ ЦИТИРАЩА ПУБЛИКАЦИЯ</a:t>
            </a:r>
          </a:p>
          <a:p>
            <a:pPr marL="543719" indent="-543719">
              <a:buNone/>
            </a:pP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bg-BG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... , </a:t>
            </a:r>
            <a:r>
              <a:rPr lang="bg-BG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g-BG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...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ЦИТИРАНИЯ</a:t>
            </a:r>
          </a:p>
          <a:p>
            <a:pPr marL="543719" indent="-543719">
              <a:buNone/>
            </a:pP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1.2 .........</a:t>
            </a:r>
          </a:p>
          <a:p>
            <a:pPr marL="543719" indent="-543719">
              <a:buAutoNum type="arabicPeriod" startAt="2"/>
            </a:pP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.........</a:t>
            </a:r>
          </a:p>
          <a:p>
            <a:pPr marL="543719" indent="-543719">
              <a:buNone/>
            </a:pPr>
            <a:r>
              <a:rPr lang="bg-BG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2.1  </a:t>
            </a:r>
            <a:r>
              <a:rPr lang="bg-B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......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ИМПАКТ ФАКТОР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(IF)</a:t>
            </a:r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3200" b="1" u="sng" dirty="0" smtClean="0">
                <a:latin typeface="Times New Roman" pitchFamily="18" charset="0"/>
                <a:cs typeface="Times New Roman" pitchFamily="18" charset="0"/>
              </a:rPr>
              <a:t>НА СПИСАНИЯТА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 на списанията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е наукометричен показател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оценка на научните списания,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 въведен от Юджин Гарфилд и определя техния рейтинг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7440" y="6217920"/>
            <a:ext cx="4248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Web of Science  JC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017520"/>
            <a:ext cx="5774269" cy="283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bg-BG" sz="3200" dirty="0" smtClean="0"/>
              <a:t> </a:t>
            </a:r>
            <a:br>
              <a:rPr lang="bg-BG" sz="3200" dirty="0" smtClean="0"/>
            </a:br>
            <a:r>
              <a:rPr lang="bg-BG" sz="3600" b="1" u="sng" dirty="0" smtClean="0">
                <a:latin typeface="Times New Roman" pitchFamily="18" charset="0"/>
                <a:cs typeface="Times New Roman" pitchFamily="18" charset="0"/>
              </a:rPr>
              <a:t>НАЦИД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Списък на съвременни български научни издания, реферирани и индексирани в световноизвестни бази данни с научна информация</a:t>
            </a:r>
          </a:p>
          <a:p>
            <a:pPr algn="ctr">
              <a:buNone/>
            </a:pPr>
            <a:endParaRPr lang="bg-BG" sz="800" b="1" dirty="0" smtClean="0">
              <a:hlinkClick r:id="rId2"/>
            </a:endParaRPr>
          </a:p>
          <a:p>
            <a:pPr algn="ctr">
              <a:buNone/>
            </a:pPr>
            <a:r>
              <a:rPr lang="en-US" b="1" dirty="0" smtClean="0">
                <a:hlinkClick r:id="rId2"/>
              </a:rPr>
              <a:t>http://nacid.bg/bg/scientists/#posfrm</a:t>
            </a:r>
            <a:endParaRPr lang="bg-BG" b="1" dirty="0" smtClean="0"/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*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Информацията в Списъка се актуализира редовно, но поради изключително динамичната информационна среда не претендира за изчерпателност и абсолютна пълнота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1656" y="-34131"/>
            <a:ext cx="3714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u="sng" dirty="0" smtClean="0">
                <a:latin typeface="Times New Roman" pitchFamily="18" charset="0"/>
                <a:cs typeface="Times New Roman" pitchFamily="18" charset="0"/>
              </a:rPr>
              <a:t>REFERENCE MANAGER</a:t>
            </a:r>
            <a:endParaRPr lang="en-US" sz="3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376" y="2080342"/>
            <a:ext cx="3274094" cy="1123250"/>
          </a:xfrm>
          <a:ln w="3492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5817" y="5200893"/>
            <a:ext cx="3274094" cy="1123250"/>
          </a:xfrm>
          <a:prstGeom prst="rect">
            <a:avLst/>
          </a:prstGeom>
          <a:ln w="34925" cap="flat" cmpd="sng" algn="ctr">
            <a:noFill/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6661" tIns="48331" rIns="96661" bIns="48331" rtlCol="0">
            <a:normAutofit/>
          </a:bodyPr>
          <a:lstStyle/>
          <a:p>
            <a:pPr marL="362480" indent="-362480">
              <a:spcBef>
                <a:spcPct val="20000"/>
              </a:spcBef>
              <a:defRPr/>
            </a:pPr>
            <a:r>
              <a:rPr lang="bg-BG" sz="3400" b="1" dirty="0" smtClean="0">
                <a:latin typeface="Times New Roman" pitchFamily="18" charset="0"/>
                <a:cs typeface="Times New Roman" pitchFamily="18" charset="0"/>
              </a:rPr>
              <a:t>ЦИТИРАНИЯ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22945" y="3640618"/>
            <a:ext cx="3274094" cy="1123250"/>
          </a:xfrm>
          <a:prstGeom prst="rect">
            <a:avLst/>
          </a:prstGeom>
          <a:ln w="34925" cap="flat" cmpd="sng" algn="ctr">
            <a:noFill/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6661" tIns="48331" rIns="96661" bIns="48331" rtlCol="0">
            <a:normAutofit/>
          </a:bodyPr>
          <a:lstStyle/>
          <a:p>
            <a:pPr marL="362480" indent="-362480">
              <a:spcBef>
                <a:spcPct val="20000"/>
              </a:spcBef>
              <a:defRPr/>
            </a:pPr>
            <a:r>
              <a:rPr lang="bg-BG" sz="2700" b="1" dirty="0" smtClean="0">
                <a:latin typeface="Times New Roman" pitchFamily="18" charset="0"/>
                <a:cs typeface="Times New Roman" pitchFamily="18" charset="0"/>
              </a:rPr>
              <a:t>БИБЛИОГРАФИЯ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ndNote 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96" y="1560251"/>
            <a:ext cx="3076690" cy="898600"/>
          </a:xfrm>
          <a:prstGeom prst="rect">
            <a:avLst/>
          </a:prstGeom>
          <a:noFill/>
        </p:spPr>
      </p:pic>
      <p:pic>
        <p:nvPicPr>
          <p:cNvPr id="9" name="Picture 2" descr="https://static.mendeley.com/weblet-homepage/build/335/default/images/mendeley-logo-r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5446" y="2897630"/>
            <a:ext cx="4457173" cy="67395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1882" y="4235008"/>
            <a:ext cx="4141970" cy="116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Zote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7733" y="5943882"/>
            <a:ext cx="3114845" cy="673950"/>
          </a:xfrm>
          <a:prstGeom prst="rect">
            <a:avLst/>
          </a:prstGeom>
          <a:noFill/>
        </p:spPr>
      </p:pic>
      <p:sp>
        <p:nvSpPr>
          <p:cNvPr id="70660" name="AutoShape 4" descr="Резултат с изображение за zotero LOGO"/>
          <p:cNvSpPr>
            <a:spLocks noChangeAspect="1" noChangeArrowheads="1"/>
          </p:cNvSpPr>
          <p:nvPr/>
        </p:nvSpPr>
        <p:spPr bwMode="auto">
          <a:xfrm>
            <a:off x="166460" y="-150248"/>
            <a:ext cx="326125" cy="317007"/>
          </a:xfrm>
          <a:prstGeom prst="rect">
            <a:avLst/>
          </a:prstGeom>
          <a:noFill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2" name="AutoShape 6" descr="Резултат с изображение за zotero LOGO"/>
          <p:cNvSpPr>
            <a:spLocks noChangeAspect="1" noChangeArrowheads="1"/>
          </p:cNvSpPr>
          <p:nvPr/>
        </p:nvSpPr>
        <p:spPr bwMode="auto">
          <a:xfrm>
            <a:off x="166460" y="-150248"/>
            <a:ext cx="326125" cy="317007"/>
          </a:xfrm>
          <a:prstGeom prst="rect">
            <a:avLst/>
          </a:prstGeom>
          <a:noFill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AutoShape 8" descr="Резултат с изображение за zotero LOGO"/>
          <p:cNvSpPr>
            <a:spLocks noChangeAspect="1" noChangeArrowheads="1"/>
          </p:cNvSpPr>
          <p:nvPr/>
        </p:nvSpPr>
        <p:spPr bwMode="auto">
          <a:xfrm>
            <a:off x="166460" y="-150248"/>
            <a:ext cx="326125" cy="317007"/>
          </a:xfrm>
          <a:prstGeom prst="rect">
            <a:avLst/>
          </a:prstGeom>
          <a:noFill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6" name="AutoShape 10" descr="Резултат с изображение за zotero LOGO"/>
          <p:cNvSpPr>
            <a:spLocks noChangeAspect="1" noChangeArrowheads="1"/>
          </p:cNvSpPr>
          <p:nvPr/>
        </p:nvSpPr>
        <p:spPr bwMode="auto">
          <a:xfrm>
            <a:off x="166460" y="-150248"/>
            <a:ext cx="326125" cy="317007"/>
          </a:xfrm>
          <a:prstGeom prst="rect">
            <a:avLst/>
          </a:prstGeom>
          <a:noFill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44754" y="5795284"/>
            <a:ext cx="990854" cy="10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en-US" sz="3800" b="1" u="sng" dirty="0" smtClean="0">
                <a:latin typeface="Times New Roman" pitchFamily="18" charset="0"/>
                <a:cs typeface="Times New Roman" pitchFamily="18" charset="0"/>
              </a:rPr>
              <a:t>REFERENCE MANAGER</a:t>
            </a:r>
            <a:r>
              <a:rPr lang="bg-BG" dirty="0" smtClean="0"/>
              <a:t/>
            </a:r>
            <a:br>
              <a:rPr lang="bg-BG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dirty="0" smtClean="0"/>
              <a:t>       </a:t>
            </a:r>
            <a:r>
              <a:rPr lang="bg-BG" sz="2500" b="1" dirty="0" smtClean="0">
                <a:latin typeface="Times New Roman" pitchFamily="18" charset="0"/>
                <a:cs typeface="Times New Roman" pitchFamily="18" charset="0"/>
              </a:rPr>
              <a:t>СЪХРАНЯВАНЕ И СЪБИРАНЕ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500" b="1" dirty="0" smtClean="0">
                <a:latin typeface="Times New Roman" pitchFamily="18" charset="0"/>
                <a:cs typeface="Times New Roman" pitchFamily="18" charset="0"/>
              </a:rPr>
              <a:t>НА ДОКУМЕНТИ;</a:t>
            </a:r>
          </a:p>
          <a:p>
            <a:r>
              <a:rPr lang="bg-BG" dirty="0" smtClean="0"/>
              <a:t>   </a:t>
            </a:r>
            <a:r>
              <a:rPr lang="bg-BG" sz="2500" b="1" dirty="0" smtClean="0">
                <a:latin typeface="Times New Roman" pitchFamily="18" charset="0"/>
                <a:cs typeface="Times New Roman" pitchFamily="18" charset="0"/>
              </a:rPr>
              <a:t>ОРГАНИЗИРАНЕ И ПОДРЕЖДАНЕ НА</a:t>
            </a:r>
          </a:p>
          <a:p>
            <a:pPr>
              <a:buNone/>
            </a:pPr>
            <a:r>
              <a:rPr lang="bg-BG" sz="2500" b="1" dirty="0" smtClean="0">
                <a:latin typeface="Times New Roman" pitchFamily="18" charset="0"/>
                <a:cs typeface="Times New Roman" pitchFamily="18" charset="0"/>
              </a:rPr>
              <a:t>ДОКУМЕНТИ;</a:t>
            </a:r>
          </a:p>
          <a:p>
            <a:r>
              <a:rPr lang="bg-BG" dirty="0" smtClean="0"/>
              <a:t>   </a:t>
            </a:r>
            <a:r>
              <a:rPr lang="bg-BG" sz="2500" b="1" dirty="0" smtClean="0">
                <a:latin typeface="Times New Roman" pitchFamily="18" charset="0"/>
                <a:cs typeface="Times New Roman" pitchFamily="18" charset="0"/>
              </a:rPr>
              <a:t>СЪЗДАВАНЕ НА БИБЛИОГРАФИЯ,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500" b="1" dirty="0" smtClean="0">
                <a:latin typeface="Times New Roman" pitchFamily="18" charset="0"/>
                <a:cs typeface="Times New Roman" pitchFamily="18" charset="0"/>
              </a:rPr>
              <a:t>БЕЛЕЖКИ</a:t>
            </a:r>
          </a:p>
          <a:p>
            <a:pPr>
              <a:buNone/>
            </a:pPr>
            <a:r>
              <a:rPr lang="bg-BG" sz="2500" b="1" dirty="0" smtClean="0">
                <a:latin typeface="Times New Roman" pitchFamily="18" charset="0"/>
                <a:cs typeface="Times New Roman" pitchFamily="18" charset="0"/>
              </a:rPr>
              <a:t>ПОД ЛИНИЯ, ЦИТАТИ;</a:t>
            </a:r>
          </a:p>
          <a:p>
            <a:pPr>
              <a:buNone/>
            </a:pPr>
            <a:r>
              <a:rPr lang="bg-BG" sz="2500" dirty="0" smtClean="0"/>
              <a:t>        </a:t>
            </a:r>
            <a:r>
              <a:rPr lang="bg-BG" sz="2500" b="1" dirty="0" smtClean="0">
                <a:latin typeface="Times New Roman" pitchFamily="18" charset="0"/>
                <a:cs typeface="Times New Roman" pitchFamily="18" charset="0"/>
              </a:rPr>
              <a:t>РАЗЛИЧНИ БИБЛИОГРАФСКИ СТИЛОВЕ;</a:t>
            </a:r>
          </a:p>
          <a:p>
            <a:pPr>
              <a:buNone/>
            </a:pPr>
            <a:r>
              <a:rPr lang="bg-BG" dirty="0" smtClean="0"/>
              <a:t>     </a:t>
            </a:r>
            <a:r>
              <a:rPr lang="en-US" dirty="0" smtClean="0"/>
              <a:t> </a:t>
            </a:r>
            <a:r>
              <a:rPr lang="bg-BG" sz="2500" b="1" dirty="0" smtClean="0">
                <a:latin typeface="Times New Roman" pitchFamily="18" charset="0"/>
                <a:cs typeface="Times New Roman" pitchFamily="18" charset="0"/>
              </a:rPr>
              <a:t>СПОДЕЛЯНЕ С КОНКРЕТЕН ЧОВЕК ИЛИ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500" b="1" dirty="0" smtClean="0">
                <a:latin typeface="Times New Roman" pitchFamily="18" charset="0"/>
                <a:cs typeface="Times New Roman" pitchFamily="18" charset="0"/>
              </a:rPr>
              <a:t>ГРУПА</a:t>
            </a:r>
          </a:p>
          <a:p>
            <a:pPr>
              <a:buNone/>
            </a:pPr>
            <a:r>
              <a:rPr lang="bg-BG" sz="2500" b="1" dirty="0" smtClean="0">
                <a:latin typeface="Times New Roman" pitchFamily="18" charset="0"/>
                <a:cs typeface="Times New Roman" pitchFamily="18" charset="0"/>
              </a:rPr>
              <a:t>ОТ ХОРА;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8583" y="1634550"/>
            <a:ext cx="685274" cy="63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583" y="2303238"/>
            <a:ext cx="702708" cy="56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020" y="3269124"/>
            <a:ext cx="561459" cy="7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019" y="4829399"/>
            <a:ext cx="584201" cy="52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tlCol="0" anchor="ctr">
        <a:spAutoFit/>
      </a:bodyPr>
      <a:lstStyle>
        <a:defPPr algn="ctr">
          <a:buFont typeface="Wingdings" pitchFamily="2" charset="2"/>
          <a:buChar char="Ø"/>
          <a:defRPr b="1" dirty="0" smtClean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7409</TotalTime>
  <Words>3451</Words>
  <Application>Microsoft Office PowerPoint</Application>
  <PresentationFormat>Custom</PresentationFormat>
  <Paragraphs>392</Paragraphs>
  <Slides>109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8" baseType="lpstr">
      <vt:lpstr>Antique Olive CompactPS</vt:lpstr>
      <vt:lpstr>Antique Olive Roman</vt:lpstr>
      <vt:lpstr>Arabic Typesetting</vt:lpstr>
      <vt:lpstr>Arial</vt:lpstr>
      <vt:lpstr>Book Antiqua</vt:lpstr>
      <vt:lpstr>Calibri</vt:lpstr>
      <vt:lpstr>Times New Roman</vt:lpstr>
      <vt:lpstr>Wingdings</vt:lpstr>
      <vt:lpstr>Office Theme</vt:lpstr>
      <vt:lpstr> Цитирания в електронни ресурси КРАТКО РЪКОВОДСТВО </vt:lpstr>
      <vt:lpstr>КЪДЕ МОЖЕ ДА СЕ ТЪРСЯТ ЦИТИРАНИЯ?</vt:lpstr>
      <vt:lpstr>КАКВО СА ЦИТИРАНИЯТА?</vt:lpstr>
      <vt:lpstr>КАКВО ВКЛЮЧВА СПРАВКАТА ЗА ЦИТИРАНИЯ?</vt:lpstr>
      <vt:lpstr>Индекс на Хирш  h-index</vt:lpstr>
      <vt:lpstr>КАК СЕ ТЪРСЯТ ЦИТИРАНИЯ  ПО ИМЕ?</vt:lpstr>
      <vt:lpstr>КАК СЕ ТЪРСЯТ ЦИТИРАНИЯ  ПО ИМЕ?</vt:lpstr>
      <vt:lpstr>КАК СЕ ТЪРСЯТ ЦИТИРАНИЯ  ПО ИМЕ?</vt:lpstr>
      <vt:lpstr>ТРАНСЛИТЕРАЦИЯ НА ЛАТИНИЦА</vt:lpstr>
      <vt:lpstr>КАК СЕ ТЪРСЯТ ЦИТИРАНИЯ В ПЪЛЕН ТЕКСТ?</vt:lpstr>
      <vt:lpstr>КАК СА ЦИТИРАНИ ПУБЛИКАЦИИТЕ ?   </vt:lpstr>
      <vt:lpstr>ДОСТЪП ДО ЕЛЕКТРОННИТЕ РЕСУРСИ</vt:lpstr>
      <vt:lpstr>НАУКОМЕТРИЧНИ БАЗИ ДАННИ</vt:lpstr>
      <vt:lpstr>   ПОСЛЕДОВАТЕЛНОСТ НА ТЪРСЕНЕ НА ЦИТИРАНИЯ В SCOPUS </vt:lpstr>
      <vt:lpstr>  ПОСЛЕДОВАТЕЛНОСТ НА ТЪРСЕНЕ НА ЦИТИРАНИЯ В SCOPUS   продължение</vt:lpstr>
      <vt:lpstr>    ПОСЛЕДОВАТЕЛНОСТ НА ТЪРСЕНЕ НА ЦИТИРАНИЯ В SCOPUS  продължение  </vt:lpstr>
      <vt:lpstr>1.Authors - Author search</vt:lpstr>
      <vt:lpstr>2. Author search -</vt:lpstr>
      <vt:lpstr>3. Show Profile Matches with One Document</vt:lpstr>
      <vt:lpstr>5. Author details</vt:lpstr>
      <vt:lpstr>5. Author with 1 document</vt:lpstr>
      <vt:lpstr>5.Author with 1 document</vt:lpstr>
      <vt:lpstr>6. Citation overview, h-index</vt:lpstr>
      <vt:lpstr>6. Exclude self citations of selected author</vt:lpstr>
      <vt:lpstr>  7.Cited documents: Citation Overview results </vt:lpstr>
      <vt:lpstr> 8.Document details - References  </vt:lpstr>
      <vt:lpstr> ПОСЛЕДОВАТЕЛНОСТ НА ТЪРСЕНЕ НА ИНДЕКСИРАНИ ПУБЛИКАЦИИ  В SCOPUS</vt:lpstr>
      <vt:lpstr>1. Documents </vt:lpstr>
      <vt:lpstr>2. Refine results – Year – Limit to</vt:lpstr>
      <vt:lpstr>PowerPoint Presentation</vt:lpstr>
      <vt:lpstr>         ПОСЛЕДОВАТЕЛНОСТ НА ТЪРСЕНЕ НА ЦИТИРАНИЯ В WEB OF SCIENCE продължение   </vt:lpstr>
      <vt:lpstr>1. All databases </vt:lpstr>
      <vt:lpstr>TIMESPAN</vt:lpstr>
      <vt:lpstr>2. Cited Reference Search</vt:lpstr>
      <vt:lpstr>3. Cited Reference Index</vt:lpstr>
      <vt:lpstr>4. Finish Search  </vt:lpstr>
      <vt:lpstr>5. Results</vt:lpstr>
      <vt:lpstr>6. Add marked list  </vt:lpstr>
      <vt:lpstr>7. Marked list</vt:lpstr>
      <vt:lpstr>8. Cited references</vt:lpstr>
      <vt:lpstr>Print</vt:lpstr>
      <vt:lpstr>9. Format Printing  </vt:lpstr>
      <vt:lpstr>10. Запазване като pdf файл  </vt:lpstr>
      <vt:lpstr>PowerPoint Presentation</vt:lpstr>
      <vt:lpstr>ПОСЛЕДОВАТЕЛНОСТ НА ТЪРСЕНЕ НА ИНДЕКСИРАНИ ПУБЛИКАЦИИ В WEB OF SCIENCE И АВТОМАТИЧНО ИЗЧИСЛЯВАНЕ НА  h-index  продължение</vt:lpstr>
      <vt:lpstr>1.  Basic Search  </vt:lpstr>
      <vt:lpstr>2.  Author Search   </vt:lpstr>
      <vt:lpstr>6.  Author Search Results: ... Records  ... Article Groups </vt:lpstr>
      <vt:lpstr>ПОСЛЕДОВАТЕЛНОСТ НА ТЪРСЕНЕ НА ИНДЕКСИРАНИ ПУБЛИКАЦИИ В WEB OF SCIENCE И АВТОМАТИЧНО ИЗЧИСЛЯВАНЕ НА  h-index  продължение</vt:lpstr>
      <vt:lpstr>1. Basic Search   2. Author</vt:lpstr>
      <vt:lpstr>4. Author index </vt:lpstr>
      <vt:lpstr>EBSCO   Academic Search Complete</vt:lpstr>
      <vt:lpstr>             1.  Cited References  </vt:lpstr>
      <vt:lpstr>2. All Citation Fields </vt:lpstr>
      <vt:lpstr>3. Search Results</vt:lpstr>
      <vt:lpstr>4. Find Citing Articles</vt:lpstr>
      <vt:lpstr>5. Citing Articles</vt:lpstr>
      <vt:lpstr>МУЛТИДИСЦИПЛИНАРНИ  ЕЛЕКТРОННИ РЕСУРСИ, В КОИТО  МОЖЕ  ДА СЕ ТЪРСЯТ ЦИТИРАНИЯ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</vt:lpstr>
      <vt:lpstr>PowerPoint Presentation</vt:lpstr>
      <vt:lpstr>СПЕЦИАЛИЗИРАНИ  ЕЛЕКТРОННИ РЕСУРСИ,  В КОИТО МОЖЕ  ДА СЕ ТЪРСЯТ ЦИТИРАНИЯ </vt:lpstr>
      <vt:lpstr>БЕЗПЛАТНИ ЕЛЕКТРОННИ РЕСУРСИ В ИНТЕРНЕТ</vt:lpstr>
      <vt:lpstr>PowerPoint Presentation</vt:lpstr>
      <vt:lpstr>PowerPoint Presentation</vt:lpstr>
      <vt:lpstr>КЪДЕ СЕ НАМИРАТ ЦИТИРАНИЯТА В</vt:lpstr>
      <vt:lpstr> </vt:lpstr>
      <vt:lpstr>PowerPoint Presentation</vt:lpstr>
      <vt:lpstr>PowerPoint Presentation</vt:lpstr>
      <vt:lpstr> РОССИЙСКИЙ ИНДЕКС НАУЧНОГО ЦИТИРОВАНИЯ /РИНЦ/ eLIBRARY.RU</vt:lpstr>
      <vt:lpstr>РОССИЙСКИЙ ИНДЕКС НАУЧНОГО ЦИТИРОВАНИЯ /РИНЦ/</vt:lpstr>
      <vt:lpstr>РОССИЙСКИЙ ИНДЕКС НАУЧНОГО ЦИТИРОВАНИЯ /РИНЦ/</vt:lpstr>
      <vt:lpstr>РОССИЙСКИЙ ИНДЕКС НАУЧНОГО ЦИТИРОВАНИЯ /РИНЦ/</vt:lpstr>
      <vt:lpstr>РОССИЙСКИЙ ИНДЕКС НАУЧНОГО ЦИТИРОВАНИЯ /РИНЦ/</vt:lpstr>
      <vt:lpstr>Harzing's Publish or Perish</vt:lpstr>
      <vt:lpstr>Harzing's Publish or Perish</vt:lpstr>
      <vt:lpstr>   Harzing's Publish or Perish</vt:lpstr>
      <vt:lpstr>PowerPoint Presentation</vt:lpstr>
      <vt:lpstr>PowerPoint Presentation</vt:lpstr>
      <vt:lpstr>НАУЧНАЯ ЭЛЕКТРОННАЯ БИБЛИОТЕКА «КИБЕРЛЕНИНКА» </vt:lpstr>
      <vt:lpstr>НАУЧНАЯ ЭЛЕКТРОННАЯ БИБЛИОТЕКА «КИБЕРЛЕНИНКА»</vt:lpstr>
      <vt:lpstr>ПРОФИЛИ</vt:lpstr>
      <vt:lpstr>PowerPoint Presentation</vt:lpstr>
      <vt:lpstr>Google Наука автоматично изчислява цитиранията /позоваванията/ и h-index, ако авторът си направи профил и си въведе всички публикации</vt:lpstr>
      <vt:lpstr>PowerPoint Presentation</vt:lpstr>
      <vt:lpstr>PowerPoint Presentation</vt:lpstr>
      <vt:lpstr>ЦИТИРАНИЯ, УСТАНОВЕНИ ОТ АВТОРА</vt:lpstr>
      <vt:lpstr>ЦИТИРАНИЯ , УСТАНОВЕНИ ОТ АВТОРА</vt:lpstr>
      <vt:lpstr> ИМПАКТ ФАКТОР (IF)  НА СПИСАНИЯТА  </vt:lpstr>
      <vt:lpstr>   НАЦИД</vt:lpstr>
      <vt:lpstr>REFERENCE MANAGER</vt:lpstr>
      <vt:lpstr> REFERENCE MANAGER </vt:lpstr>
      <vt:lpstr> http://www.libsu.uni-sofia.bg</vt:lpstr>
      <vt:lpstr>    http://www.myendnoteweb.com/</vt:lpstr>
      <vt:lpstr>https://www.mendeley.com/</vt:lpstr>
      <vt:lpstr>PowerPoint Presentation</vt:lpstr>
      <vt:lpstr>PowerPoint Presentation</vt:lpstr>
      <vt:lpstr>https://www.readcube.com/</vt:lpstr>
      <vt:lpstr>PowerPoint Presentation</vt:lpstr>
      <vt:lpstr>https://www.zotero.org/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Mira</dc:creator>
  <cp:lastModifiedBy>DEAN_2</cp:lastModifiedBy>
  <cp:revision>1145</cp:revision>
  <dcterms:created xsi:type="dcterms:W3CDTF">2016-03-30T06:39:06Z</dcterms:created>
  <dcterms:modified xsi:type="dcterms:W3CDTF">2017-04-26T11:22:07Z</dcterms:modified>
</cp:coreProperties>
</file>