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63" r:id="rId6"/>
    <p:sldId id="257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07" autoAdjust="0"/>
  </p:normalViewPr>
  <p:slideViewPr>
    <p:cSldViewPr>
      <p:cViewPr varScale="1">
        <p:scale>
          <a:sx n="62" d="100"/>
          <a:sy n="62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2C362-D624-451E-B391-FA1125CF2851}" type="datetimeFigureOut">
              <a:rPr lang="bg-BG" smtClean="0"/>
              <a:t>13.7.2015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820F8-AD48-46A4-8AAE-6EB38ACE0000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Целта е да се даде допълнителна, широкопрофилна, интердисциплинарна подготовка на специалистите, имащи висше образование с образователно- квалификационна степен „бакалавър“ или „магистър“ по сродни специалности и образователни направления. Обучението е по въпросите на практиката за защита на информацията в компютърните мрежи и системи като част от защитата на информацията. То разширява знанията на студентите в сферата на общата политика и стратегията за защита на информацията в България, както и в Европа. Завършилите пълния курс на обучение ще могат да заемат длъжности, изискващи такава подготовка, в държавни учреждения и фирми и ще са експерти в областта на защитата на информацията в компютърни системи и мрежи. Те ще имат също и добра основа за изследователска работа и докторантура по тематика в областта на сигурността в компютърните мрежи и системи, както и за преподавателска дейност. 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820F8-AD48-46A4-8AAE-6EB38ACE0000}" type="slidenum">
              <a:rPr lang="bg-BG" smtClean="0"/>
              <a:t>2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54C7-7733-43D8-8872-2969592A77D9}" type="datetime1">
              <a:rPr lang="en-US" smtClean="0"/>
              <a:t>7/13/2015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Защита на информацията в компютърните системи и мрежи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EB43-A820-4AAA-ADE6-5306369D833D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Защита на информацията в компютърните системи и мрежи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76BB-EE32-421F-9366-17C9C30C5B22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Защита на информацията в компютърните системи и мрежи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BFED-F203-46D8-9C38-FE7FE5DDD4D5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Защита на информацията в компютърните системи и мрежи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0D2F-6147-4317-A772-41B78143D066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Защита на информацията в компютърните системи и мрежи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8DE1-2997-4D55-989B-5BE4D1C0BE7D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Защита на информацията в компютърните системи и мрежи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C9C0-542C-46FC-B42D-0C01F1C88362}" type="datetime1">
              <a:rPr lang="en-US" smtClean="0"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Защита на информацията в компютърните системи и мрежи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62C-ACD2-4D4E-9724-FB601FD6D8F6}" type="datetime1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Защита на информацията в компютърните системи и мрежи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AC26-E8C1-4A16-822C-A1CE7739066A}" type="datetime1">
              <a:rPr lang="en-US" smtClean="0"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Защита на информацията в компютърните системи и мрежи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0DB3-ECBD-4712-A0AE-9CB9E9D55355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Защита на информацията в компютърните системи и мрежи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816B-56DE-4E78-A962-8AC48E889F91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Защита на информацията в компютърните системи и мрежи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6886E8-D0A2-44C5-8FC0-3184B01CB337}" type="datetime1">
              <a:rPr lang="en-US" smtClean="0"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Защита на информацията в компютърните системи и мрежи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se.fmi.uni-sofia.bg/" TargetMode="External"/><Relationship Id="rId2" Type="http://schemas.openxmlformats.org/officeDocument/2006/relationships/hyperlink" Target="http://www.fmi.uni-sofia.bg/education/magisters/mag_programi_2014_2015%20/ZIKSM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800536" cy="16002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СУ ”Св. Кл. Охридски”, ФМИ Катедра “</a:t>
            </a:r>
            <a:r>
              <a:rPr lang="ru-RU" sz="3600" dirty="0" smtClean="0"/>
              <a:t>Софтуерни технологии</a:t>
            </a:r>
            <a:r>
              <a:rPr lang="ru-RU" sz="3600" dirty="0" smtClean="0"/>
              <a:t>” </a:t>
            </a:r>
            <a:endParaRPr lang="bg-BG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177550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bg-BG" sz="2800" b="1" u="sng" dirty="0" smtClean="0"/>
              <a:t>Магистърска </a:t>
            </a:r>
            <a:r>
              <a:rPr lang="bg-BG" sz="2800" b="1" u="sng" dirty="0" smtClean="0"/>
              <a:t>програма</a:t>
            </a:r>
          </a:p>
          <a:p>
            <a:pPr algn="l"/>
            <a:r>
              <a:rPr lang="ru-RU" sz="3900" dirty="0" smtClean="0"/>
              <a:t>Защита на информацията в компютърните системи и мрежи</a:t>
            </a:r>
            <a:endParaRPr lang="bg-BG" sz="3900" dirty="0" smtClean="0"/>
          </a:p>
          <a:p>
            <a:pPr algn="l"/>
            <a:r>
              <a:rPr lang="bg-BG" sz="2800" dirty="0" smtClean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4038600"/>
            <a:ext cx="38239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Ръководител: доц. д-р Милен </a:t>
            </a:r>
            <a:r>
              <a:rPr lang="ru-RU" dirty="0" smtClean="0"/>
              <a:t>Петров</a:t>
            </a:r>
          </a:p>
          <a:p>
            <a:r>
              <a:rPr lang="en-US" dirty="0" smtClean="0"/>
              <a:t>milenp@fmi.uni-sofia.bg</a:t>
            </a:r>
            <a:r>
              <a:rPr lang="ru-RU" dirty="0" smtClean="0"/>
              <a:t> </a:t>
            </a:r>
            <a:endParaRPr lang="bg-BG" dirty="0"/>
          </a:p>
        </p:txBody>
      </p:sp>
      <p:sp>
        <p:nvSpPr>
          <p:cNvPr id="7" name="Rectangle 6"/>
          <p:cNvSpPr/>
          <p:nvPr/>
        </p:nvSpPr>
        <p:spPr>
          <a:xfrm>
            <a:off x="609600" y="4953000"/>
            <a:ext cx="59747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/>
              <a:t>Научен консултант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bg-BG" dirty="0" smtClean="0"/>
              <a:t>проф</a:t>
            </a:r>
            <a:r>
              <a:rPr lang="bg-BG" dirty="0" smtClean="0"/>
              <a:t>. дтн Христо </a:t>
            </a:r>
            <a:r>
              <a:rPr lang="bg-BG" dirty="0" smtClean="0"/>
              <a:t>Кабакчиев</a:t>
            </a:r>
          </a:p>
          <a:p>
            <a:r>
              <a:rPr lang="en-US" dirty="0" smtClean="0"/>
              <a:t>ckabakchiev@yahoo.com</a:t>
            </a:r>
            <a:r>
              <a:rPr lang="en-US" dirty="0" smtClean="0"/>
              <a:t>, ckabakchiev@fmi.uni-sofia.bg </a:t>
            </a:r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Цел на програмата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Да </a:t>
            </a:r>
            <a:r>
              <a:rPr lang="ru-RU" dirty="0" smtClean="0"/>
              <a:t>се даде допълнителна, широкопрофилна, интердисциплинарна подготовка на специалистите, имащи висше образование с образователно- квалификационна степен „бакалавър“ или „магистър“ по сродни специалности и образователни направления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Обучава по </a:t>
            </a:r>
            <a:r>
              <a:rPr lang="ru-RU" dirty="0" smtClean="0"/>
              <a:t>въпросите на практиката за защита на информацията в компютърните мрежи и системи като част от защитата на информацията. </a:t>
            </a:r>
            <a:r>
              <a:rPr lang="ru-RU" dirty="0" smtClean="0"/>
              <a:t> </a:t>
            </a:r>
          </a:p>
          <a:p>
            <a:r>
              <a:rPr lang="ru-RU" dirty="0" smtClean="0"/>
              <a:t>Разширява </a:t>
            </a:r>
            <a:r>
              <a:rPr lang="ru-RU" dirty="0" smtClean="0"/>
              <a:t>знанията на студентите в сферата на общата политика и стратегията за защита на информацията </a:t>
            </a:r>
            <a:r>
              <a:rPr lang="bg-BG" dirty="0" smtClean="0"/>
              <a:t>както </a:t>
            </a:r>
            <a:r>
              <a:rPr lang="ru-RU" dirty="0" smtClean="0"/>
              <a:t>в </a:t>
            </a:r>
            <a:r>
              <a:rPr lang="ru-RU" dirty="0" smtClean="0"/>
              <a:t>България, </a:t>
            </a:r>
            <a:r>
              <a:rPr lang="ru-RU" dirty="0" smtClean="0"/>
              <a:t>така </a:t>
            </a:r>
            <a:r>
              <a:rPr lang="ru-RU" dirty="0" smtClean="0"/>
              <a:t>и в Европа.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Защита на информацията в компютърните системи и мрежи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Цел на програмата </a:t>
            </a:r>
            <a:r>
              <a:rPr lang="bg-BG" dirty="0" smtClean="0"/>
              <a:t> (2)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09160"/>
          </a:xfrm>
        </p:spPr>
        <p:txBody>
          <a:bodyPr/>
          <a:lstStyle/>
          <a:p>
            <a:r>
              <a:rPr lang="ru-RU" dirty="0" smtClean="0"/>
              <a:t>Завършилите пълния курс на обучение ще могат да заемат длъжности, изискващи такава подготовка, в държавни учреждения и фирми и ще са експерти в областта на защитата на информацията в компютърни системи и мрежи. </a:t>
            </a:r>
            <a:endParaRPr lang="ru-RU" dirty="0" smtClean="0"/>
          </a:p>
          <a:p>
            <a:r>
              <a:rPr lang="ru-RU" dirty="0" smtClean="0"/>
              <a:t>Щ</a:t>
            </a:r>
            <a:r>
              <a:rPr lang="ru-RU" dirty="0" smtClean="0"/>
              <a:t>е </a:t>
            </a:r>
            <a:r>
              <a:rPr lang="ru-RU" dirty="0" smtClean="0"/>
              <a:t>имат също и добра основа за изследователска работа и докторантура по тематика в областта на сигурността в компютърните мрежи и системи, както и за преподавателска дейност. 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Защита на информацията в компютърните системи и мрежи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Учебен план </a:t>
            </a:r>
            <a:r>
              <a:rPr lang="bg-BG" dirty="0" smtClean="0"/>
              <a:t>(1)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709160"/>
          </a:xfrm>
        </p:spPr>
        <p:txBody>
          <a:bodyPr>
            <a:noAutofit/>
          </a:bodyPr>
          <a:lstStyle/>
          <a:p>
            <a:pPr lvl="0"/>
            <a:r>
              <a:rPr lang="bg-BG" sz="2400" dirty="0" smtClean="0"/>
              <a:t>Компютърни мрежи </a:t>
            </a:r>
          </a:p>
          <a:p>
            <a:pPr lvl="0"/>
            <a:r>
              <a:rPr lang="bg-BG" sz="2400" dirty="0" smtClean="0"/>
              <a:t>Практикум Cisco академия 2 </a:t>
            </a:r>
            <a:r>
              <a:rPr lang="en-US" sz="2400" dirty="0" smtClean="0"/>
              <a:t>	</a:t>
            </a:r>
            <a:endParaRPr lang="bg-BG" sz="2400" dirty="0" smtClean="0"/>
          </a:p>
          <a:p>
            <a:pPr lvl="0"/>
            <a:r>
              <a:rPr lang="bg-BG" sz="2400" dirty="0" smtClean="0"/>
              <a:t>Стандарти и нормативни документи за защита на информацията в компютърните системи и мрежи (И) </a:t>
            </a:r>
          </a:p>
          <a:p>
            <a:pPr lvl="0"/>
            <a:r>
              <a:rPr lang="bg-BG" sz="2400" dirty="0" smtClean="0"/>
              <a:t>Управление на информационната сигурност (И) </a:t>
            </a:r>
          </a:p>
          <a:p>
            <a:pPr lvl="0"/>
            <a:r>
              <a:rPr lang="bg-BG" sz="2400" dirty="0" smtClean="0"/>
              <a:t>Злонамерен софтуер (Malware) (И) </a:t>
            </a:r>
          </a:p>
          <a:p>
            <a:pPr lvl="0"/>
            <a:r>
              <a:rPr lang="bg-BG" sz="2400" dirty="0" smtClean="0"/>
              <a:t>Компютърна сигурност (И) </a:t>
            </a:r>
          </a:p>
          <a:p>
            <a:pPr lvl="0"/>
            <a:r>
              <a:rPr lang="bg-BG" sz="2400" dirty="0" smtClean="0"/>
              <a:t>Въведение в криптографията и сигурността на данни (И) </a:t>
            </a:r>
            <a:endParaRPr lang="bg-BG" sz="2400" dirty="0" smtClean="0"/>
          </a:p>
          <a:p>
            <a:pPr lvl="0"/>
            <a:r>
              <a:rPr lang="bg-BG" sz="2400" dirty="0" smtClean="0"/>
              <a:t>Практикум Cisco академия 3 </a:t>
            </a:r>
          </a:p>
          <a:p>
            <a:pPr lvl="0"/>
            <a:r>
              <a:rPr lang="bg-BG" sz="2400" dirty="0" smtClean="0"/>
              <a:t>Практикум Cisco академия 4</a:t>
            </a:r>
          </a:p>
          <a:p>
            <a:pPr lvl="0"/>
            <a:r>
              <a:rPr lang="bg-BG" sz="2400" dirty="0" smtClean="0"/>
              <a:t>Мрежова и системна администрация (И)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Защита на информацията в компютърните системи и мрежи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Учебен план </a:t>
            </a:r>
            <a:r>
              <a:rPr lang="bg-BG" dirty="0" smtClean="0"/>
              <a:t>(2)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bg-BG" dirty="0" smtClean="0"/>
              <a:t>Информационна защита (И) </a:t>
            </a:r>
          </a:p>
          <a:p>
            <a:pPr lvl="0"/>
            <a:r>
              <a:rPr lang="bg-BG" dirty="0" smtClean="0"/>
              <a:t>Системи за откриване и предотвратяване на прониквания (И) </a:t>
            </a:r>
          </a:p>
          <a:p>
            <a:pPr lvl="0"/>
            <a:r>
              <a:rPr lang="bg-BG" dirty="0" smtClean="0"/>
              <a:t>Въведение в криптография и кодове за защита (И) </a:t>
            </a:r>
          </a:p>
          <a:p>
            <a:pPr lvl="0"/>
            <a:r>
              <a:rPr lang="bg-BG" dirty="0" smtClean="0"/>
              <a:t>Моделиране на защитени взаимодействия в компютърни системи (И) </a:t>
            </a:r>
          </a:p>
          <a:p>
            <a:r>
              <a:rPr lang="bg-BG" dirty="0" smtClean="0"/>
              <a:t>Сигурност в компютърните мрежи</a:t>
            </a:r>
          </a:p>
          <a:p>
            <a:r>
              <a:rPr lang="bg-BG" dirty="0" smtClean="0"/>
              <a:t>Преддипломен курсов проект</a:t>
            </a:r>
          </a:p>
          <a:p>
            <a:r>
              <a:rPr lang="bg-BG" dirty="0" smtClean="0"/>
              <a:t>Разработване и защита на дипломна работа</a:t>
            </a:r>
          </a:p>
          <a:p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Защита на информацията в компютърните системи и мрежи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Полезни връзки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Обща информация за програмата на сайта на ФМИ </a:t>
            </a:r>
            <a:endParaRPr lang="ru-RU" dirty="0" smtClean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www.fmi.uni-sofia.bg/education/magisters/mag_programi_2014_2015%20/ZIKSM.pdf</a:t>
            </a:r>
            <a:r>
              <a:rPr lang="bg-BG" dirty="0" smtClean="0"/>
              <a:t> </a:t>
            </a:r>
          </a:p>
          <a:p>
            <a:r>
              <a:rPr lang="ru-RU" dirty="0" smtClean="0"/>
              <a:t>Информация за програмата на сайта на катедра Софтуерни технологии </a:t>
            </a:r>
          </a:p>
          <a:p>
            <a:pPr lvl="1"/>
            <a:r>
              <a:rPr lang="ru-RU" dirty="0" smtClean="0">
                <a:hlinkClick r:id="rId3"/>
              </a:rPr>
              <a:t>http</a:t>
            </a:r>
            <a:r>
              <a:rPr lang="ru-RU" dirty="0" smtClean="0">
                <a:hlinkClick r:id="rId3"/>
              </a:rPr>
              <a:t>://</a:t>
            </a:r>
            <a:r>
              <a:rPr lang="ru-RU" dirty="0" smtClean="0">
                <a:hlinkClick r:id="rId3"/>
              </a:rPr>
              <a:t>dse.fmi.uni-sofia.bg</a:t>
            </a:r>
            <a:r>
              <a:rPr lang="ru-RU" dirty="0" smtClean="0"/>
              <a:t> </a:t>
            </a:r>
            <a:r>
              <a:rPr lang="bg-BG" dirty="0" smtClean="0"/>
              <a:t>	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Защита на информацията в компютърните системи и мрежи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Защита на информацията в компютърните системи и мрежи</a:t>
            </a:r>
            <a:endParaRPr lang="en-US"/>
          </a:p>
        </p:txBody>
      </p:sp>
      <p:pic>
        <p:nvPicPr>
          <p:cNvPr id="16388" name="Picture 4" descr="C:\Users\user\AppData\Local\Microsoft\Windows\Temporary Internet Files\Content.IE5\CMY0FUG1\no_question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724025"/>
            <a:ext cx="3810000" cy="340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</TotalTime>
  <Words>483</Words>
  <Application>Microsoft Office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СУ ”Св. Кл. Охридски”, ФМИ Катедра “Софтуерни технологии” </vt:lpstr>
      <vt:lpstr>Цел на програмата </vt:lpstr>
      <vt:lpstr>Цел на програмата  (2)</vt:lpstr>
      <vt:lpstr>Учебен план (1)</vt:lpstr>
      <vt:lpstr>Учебен план (2)</vt:lpstr>
      <vt:lpstr>Полезни връзки</vt:lpstr>
      <vt:lpstr>Въпроси?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 ”Св. Кл. Охридски”, ФМИ Катедра “Софтуерни технологии”</dc:title>
  <dc:creator>user</dc:creator>
  <cp:lastModifiedBy>user</cp:lastModifiedBy>
  <cp:revision>10</cp:revision>
  <dcterms:created xsi:type="dcterms:W3CDTF">2006-08-16T00:00:00Z</dcterms:created>
  <dcterms:modified xsi:type="dcterms:W3CDTF">2015-07-13T20:55:38Z</dcterms:modified>
</cp:coreProperties>
</file>